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3" r:id="rId2"/>
    <p:sldId id="257" r:id="rId3"/>
    <p:sldId id="270" r:id="rId4"/>
    <p:sldId id="258" r:id="rId5"/>
    <p:sldId id="271" r:id="rId6"/>
    <p:sldId id="264" r:id="rId7"/>
    <p:sldId id="265" r:id="rId8"/>
    <p:sldId id="263" r:id="rId9"/>
    <p:sldId id="266" r:id="rId10"/>
    <p:sldId id="267" r:id="rId11"/>
    <p:sldId id="259" r:id="rId12"/>
    <p:sldId id="260" r:id="rId13"/>
    <p:sldId id="261" r:id="rId14"/>
    <p:sldId id="268" r:id="rId15"/>
    <p:sldId id="269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704" autoAdjust="0"/>
  </p:normalViewPr>
  <p:slideViewPr>
    <p:cSldViewPr>
      <p:cViewPr>
        <p:scale>
          <a:sx n="100" d="100"/>
          <a:sy n="100" d="100"/>
        </p:scale>
        <p:origin x="-1152" y="10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2F234-490E-4FF8-8FDD-2EEA9D142DCF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E2133-8791-4BB0-93ED-28AE475E3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6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E2133-8791-4BB0-93ED-28AE475E3E9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33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115616" y="1556792"/>
            <a:ext cx="7489825" cy="2952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Организация цитологической службы в РК для повышения эффективности и качества скрининга РШМ. 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effectLst/>
              <a:latin typeface="Arial" charset="0"/>
              <a:cs typeface="Aharoni" pitchFamily="2" charset="-79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224763" y="4581128"/>
            <a:ext cx="7407275" cy="1896492"/>
          </a:xfrm>
        </p:spPr>
        <p:txBody>
          <a:bodyPr>
            <a:normAutofit fontScale="62500" lnSpcReduction="20000"/>
          </a:bodyPr>
          <a:lstStyle/>
          <a:p>
            <a:pPr marL="26988" eaLnBrk="1" hangingPunct="1">
              <a:lnSpc>
                <a:spcPct val="80000"/>
              </a:lnSpc>
              <a:defRPr/>
            </a:pPr>
            <a:r>
              <a:rPr lang="ru-RU" sz="2400" dirty="0" smtClean="0">
                <a:solidFill>
                  <a:srgbClr val="000099"/>
                </a:solidFill>
                <a:latin typeface="+mn-lt"/>
              </a:rPr>
              <a:t>                           </a:t>
            </a:r>
            <a:endParaRPr lang="ru-RU" sz="2400" dirty="0" smtClean="0">
              <a:solidFill>
                <a:srgbClr val="000099"/>
              </a:solidFill>
              <a:latin typeface="+mn-lt"/>
            </a:endParaRPr>
          </a:p>
          <a:p>
            <a:pPr marL="26988" eaLnBrk="1" hangingPunct="1">
              <a:lnSpc>
                <a:spcPct val="80000"/>
              </a:lnSpc>
              <a:defRPr/>
            </a:pPr>
            <a:r>
              <a:rPr lang="ru-RU" sz="2400" dirty="0">
                <a:solidFill>
                  <a:srgbClr val="000099"/>
                </a:solidFill>
                <a:latin typeface="+mn-lt"/>
              </a:rPr>
              <a:t> </a:t>
            </a:r>
            <a:r>
              <a:rPr lang="ru-RU" sz="2400" dirty="0" smtClean="0">
                <a:solidFill>
                  <a:srgbClr val="000099"/>
                </a:solidFill>
                <a:latin typeface="+mn-lt"/>
              </a:rPr>
              <a:t>                  </a:t>
            </a:r>
          </a:p>
          <a:p>
            <a:pPr marL="26988" eaLnBrk="1" hangingPunct="1">
              <a:lnSpc>
                <a:spcPct val="80000"/>
              </a:lnSpc>
              <a:defRPr/>
            </a:pPr>
            <a:endParaRPr lang="ru-RU" sz="2400" dirty="0">
              <a:solidFill>
                <a:srgbClr val="000099"/>
              </a:solidFill>
            </a:endParaRPr>
          </a:p>
          <a:p>
            <a:pPr marL="26988" eaLnBrk="1" hangingPunct="1">
              <a:lnSpc>
                <a:spcPct val="80000"/>
              </a:lnSpc>
              <a:defRPr/>
            </a:pPr>
            <a:r>
              <a:rPr lang="ru-RU" sz="2100" b="1" dirty="0" smtClean="0">
                <a:solidFill>
                  <a:srgbClr val="000099"/>
                </a:solidFill>
              </a:rPr>
              <a:t>Внештатный главный </a:t>
            </a:r>
            <a:r>
              <a:rPr lang="ru-RU" sz="2100" b="1" dirty="0" err="1" smtClean="0">
                <a:solidFill>
                  <a:srgbClr val="000099"/>
                </a:solidFill>
              </a:rPr>
              <a:t>цитолог</a:t>
            </a:r>
            <a:r>
              <a:rPr lang="ru-RU" sz="2100" b="1" dirty="0" smtClean="0">
                <a:solidFill>
                  <a:srgbClr val="000099"/>
                </a:solidFill>
              </a:rPr>
              <a:t> МЗ СР РК  </a:t>
            </a:r>
            <a:r>
              <a:rPr lang="ru-RU" sz="2100" b="1" dirty="0" err="1" smtClean="0">
                <a:solidFill>
                  <a:srgbClr val="000099"/>
                </a:solidFill>
              </a:rPr>
              <a:t>Елеубаева</a:t>
            </a:r>
            <a:r>
              <a:rPr lang="ru-RU" sz="2100" b="1" dirty="0" smtClean="0">
                <a:solidFill>
                  <a:srgbClr val="000099"/>
                </a:solidFill>
              </a:rPr>
              <a:t> Ж.Б.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endParaRPr lang="ru-RU" sz="2400" dirty="0" smtClean="0">
              <a:solidFill>
                <a:srgbClr val="000099"/>
              </a:solidFill>
            </a:endParaRPr>
          </a:p>
          <a:p>
            <a:pPr marL="26988" eaLnBrk="1" hangingPunct="1">
              <a:lnSpc>
                <a:spcPct val="80000"/>
              </a:lnSpc>
              <a:defRPr/>
            </a:pPr>
            <a:endParaRPr lang="ru-RU" sz="2400" b="1" dirty="0">
              <a:solidFill>
                <a:srgbClr val="000099"/>
              </a:solidFill>
            </a:endParaRPr>
          </a:p>
          <a:p>
            <a:pPr marL="26988" eaLnBrk="1" hangingPunct="1">
              <a:lnSpc>
                <a:spcPct val="80000"/>
              </a:lnSpc>
              <a:defRPr/>
            </a:pPr>
            <a:r>
              <a:rPr lang="ru-RU" sz="2100" b="1" dirty="0" err="1" smtClean="0">
                <a:solidFill>
                  <a:srgbClr val="000099"/>
                </a:solidFill>
              </a:rPr>
              <a:t>д.м.н</a:t>
            </a:r>
            <a:r>
              <a:rPr lang="ru-RU" sz="2100" b="1" dirty="0" err="1">
                <a:solidFill>
                  <a:srgbClr val="000099"/>
                </a:solidFill>
              </a:rPr>
              <a:t>.,профессор</a:t>
            </a:r>
            <a:r>
              <a:rPr lang="ru-RU" sz="2100" b="1" dirty="0">
                <a:solidFill>
                  <a:srgbClr val="000099"/>
                </a:solidFill>
              </a:rPr>
              <a:t>     </a:t>
            </a:r>
            <a:r>
              <a:rPr lang="ru-RU" sz="2100" b="1" dirty="0" err="1" smtClean="0">
                <a:solidFill>
                  <a:srgbClr val="000099"/>
                </a:solidFill>
              </a:rPr>
              <a:t>Каусова</a:t>
            </a:r>
            <a:r>
              <a:rPr lang="ru-RU" sz="2100" b="1" dirty="0" smtClean="0">
                <a:solidFill>
                  <a:srgbClr val="000099"/>
                </a:solidFill>
              </a:rPr>
              <a:t> Г.К.</a:t>
            </a:r>
          </a:p>
          <a:p>
            <a:pPr marL="26988">
              <a:lnSpc>
                <a:spcPct val="80000"/>
              </a:lnSpc>
              <a:defRPr/>
            </a:pPr>
            <a:r>
              <a:rPr lang="ru-RU" sz="2100" b="1" dirty="0">
                <a:solidFill>
                  <a:srgbClr val="000099"/>
                </a:solidFill>
              </a:rPr>
              <a:t> </a:t>
            </a:r>
            <a:r>
              <a:rPr lang="ru-RU" sz="2100" b="1" dirty="0" err="1">
                <a:solidFill>
                  <a:srgbClr val="000099"/>
                </a:solidFill>
              </a:rPr>
              <a:t>д.м.н.,профессор</a:t>
            </a:r>
            <a:r>
              <a:rPr lang="ru-RU" sz="2100" b="1" dirty="0">
                <a:solidFill>
                  <a:srgbClr val="000099"/>
                </a:solidFill>
              </a:rPr>
              <a:t> </a:t>
            </a:r>
            <a:r>
              <a:rPr lang="ru-RU" sz="2100" b="1" dirty="0" smtClean="0">
                <a:solidFill>
                  <a:srgbClr val="000099"/>
                </a:solidFill>
              </a:rPr>
              <a:t>    Шибанова </a:t>
            </a:r>
            <a:r>
              <a:rPr lang="ru-RU" sz="2100" b="1" dirty="0">
                <a:solidFill>
                  <a:srgbClr val="000099"/>
                </a:solidFill>
              </a:rPr>
              <a:t>А.И.</a:t>
            </a:r>
            <a:endParaRPr lang="ru-RU" sz="2100" b="1" dirty="0" smtClean="0">
              <a:solidFill>
                <a:srgbClr val="000099"/>
              </a:solidFill>
            </a:endParaRPr>
          </a:p>
          <a:p>
            <a:pPr marL="26988" eaLnBrk="1" hangingPunct="1">
              <a:lnSpc>
                <a:spcPct val="80000"/>
              </a:lnSpc>
              <a:defRPr/>
            </a:pPr>
            <a:r>
              <a:rPr lang="ru-RU" sz="2100" b="1" dirty="0" smtClean="0">
                <a:solidFill>
                  <a:srgbClr val="000099"/>
                </a:solidFill>
              </a:rPr>
              <a:t/>
            </a:r>
            <a:br>
              <a:rPr lang="ru-RU" sz="2100" b="1" dirty="0" smtClean="0">
                <a:solidFill>
                  <a:srgbClr val="000099"/>
                </a:solidFill>
              </a:rPr>
            </a:br>
            <a:endParaRPr lang="ru-RU" sz="2100" b="1" dirty="0" smtClean="0">
              <a:solidFill>
                <a:srgbClr val="000099"/>
              </a:solidFill>
            </a:endParaRPr>
          </a:p>
          <a:p>
            <a:pPr marL="26988" algn="ctr" eaLnBrk="1" hangingPunct="1">
              <a:lnSpc>
                <a:spcPct val="80000"/>
              </a:lnSpc>
              <a:defRPr/>
            </a:pPr>
            <a:r>
              <a:rPr lang="ru-RU" sz="2400" dirty="0" smtClean="0">
                <a:solidFill>
                  <a:srgbClr val="000099"/>
                </a:solidFill>
                <a:latin typeface="+mn-lt"/>
              </a:rPr>
              <a:t>Алматы 2014</a:t>
            </a:r>
            <a:r>
              <a:rPr lang="en-US" sz="2400" dirty="0" smtClean="0">
                <a:solidFill>
                  <a:srgbClr val="000099"/>
                </a:solidFill>
                <a:latin typeface="+mn-lt"/>
              </a:rPr>
              <a:t> </a:t>
            </a:r>
            <a:endParaRPr lang="ru-RU" sz="2400" dirty="0" smtClean="0">
              <a:solidFill>
                <a:srgbClr val="000099"/>
              </a:solidFill>
              <a:latin typeface="+mn-lt"/>
            </a:endParaRP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980" y="246567"/>
            <a:ext cx="2020277" cy="1931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641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568952" cy="5361459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Современная </a:t>
            </a:r>
            <a:r>
              <a:rPr lang="ru-RU" dirty="0"/>
              <a:t>клиническая цитология (ЦИТОПАТОЛОГИЯ) </a:t>
            </a:r>
            <a:r>
              <a:rPr lang="ru-RU" dirty="0" smtClean="0"/>
              <a:t>- дисциплина, </a:t>
            </a:r>
            <a:r>
              <a:rPr lang="ru-RU" dirty="0"/>
              <a:t>в которой нашли отражение открытия </a:t>
            </a:r>
            <a:r>
              <a:rPr lang="ru-RU" dirty="0" smtClean="0"/>
              <a:t>в </a:t>
            </a:r>
            <a:r>
              <a:rPr lang="ru-RU" dirty="0"/>
              <a:t>биохимии, молекулярной биологии, генетике, а также новые возможности, предоставляемые  современными микроскопами(</a:t>
            </a:r>
            <a:r>
              <a:rPr lang="en-US" dirty="0"/>
              <a:t>on line</a:t>
            </a:r>
            <a:r>
              <a:rPr lang="ru-RU" dirty="0"/>
              <a:t>), компьютеризацией и другими высокими технологиями.</a:t>
            </a:r>
          </a:p>
          <a:p>
            <a:r>
              <a:rPr lang="ru-RU" dirty="0"/>
              <a:t> Цитологическая лаборатория (ЦЛ) создается органами здравоохранения в составе медицинских учреждении (больница, онкологический диспансер, поликлиника, патологоанатомическое бюро),  а также является </a:t>
            </a:r>
            <a:r>
              <a:rPr lang="ru-RU" b="1" dirty="0"/>
              <a:t>самостоятельным структурным диагностическим подразделением</a:t>
            </a:r>
            <a:r>
              <a:rPr lang="ru-RU" dirty="0"/>
              <a:t>, которое  обеспечивает проведение диагностических, </a:t>
            </a:r>
            <a:r>
              <a:rPr lang="ru-RU" dirty="0" err="1"/>
              <a:t>скрининговых</a:t>
            </a:r>
            <a:r>
              <a:rPr lang="ru-RU" dirty="0"/>
              <a:t>, гормональных, </a:t>
            </a:r>
            <a:r>
              <a:rPr lang="ru-RU" dirty="0" err="1"/>
              <a:t>иммуноцитохимических</a:t>
            </a:r>
            <a:r>
              <a:rPr lang="ru-RU" dirty="0"/>
              <a:t>, проточно- </a:t>
            </a:r>
            <a:r>
              <a:rPr lang="ru-RU" dirty="0" err="1"/>
              <a:t>цитофлюориметрических</a:t>
            </a:r>
            <a:r>
              <a:rPr lang="ru-RU" dirty="0"/>
              <a:t> и других  молекулярно-биологических  исследований.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1855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517632" cy="65527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100" b="1" dirty="0"/>
              <a:t>В соответствии с пунктом 2 статьи 55 Кодекса Республики Казахстан от 18 сентября 2009 года "О здоровье народа и системе здравоохранения" Правительство Республики Казахстан ПОСТАНОВЛЯЕТ:</a:t>
            </a:r>
          </a:p>
          <a:p>
            <a:pPr marL="0" indent="0">
              <a:buNone/>
            </a:pPr>
            <a:r>
              <a:rPr lang="ru-RU" sz="1100" dirty="0"/>
              <a:t>      </a:t>
            </a:r>
            <a:r>
              <a:rPr lang="ru-RU" sz="1100" b="1" dirty="0"/>
              <a:t>1. Утвердить </a:t>
            </a:r>
            <a:r>
              <a:rPr lang="ru-RU" sz="1100" b="1" dirty="0" smtClean="0"/>
              <a:t>:</a:t>
            </a:r>
          </a:p>
          <a:p>
            <a:pPr marL="0" indent="0">
              <a:buNone/>
            </a:pPr>
            <a:r>
              <a:rPr lang="ru-RU" sz="1100" dirty="0" smtClean="0"/>
              <a:t>    </a:t>
            </a:r>
            <a:r>
              <a:rPr lang="ru-RU" sz="1100" dirty="0"/>
              <a:t>1) Положение о деятельности организаций и (или) структурных подразделений организаций здравоохранения, осуществляющих лабораторную диагностику;</a:t>
            </a:r>
          </a:p>
          <a:p>
            <a:pPr marL="0" indent="0">
              <a:buNone/>
            </a:pPr>
            <a:r>
              <a:rPr lang="ru-RU" sz="1100" dirty="0"/>
              <a:t>     </a:t>
            </a:r>
            <a:r>
              <a:rPr lang="ru-RU" sz="1100" dirty="0" smtClean="0"/>
              <a:t>2</a:t>
            </a:r>
            <a:r>
              <a:rPr lang="ru-RU" sz="1100" dirty="0"/>
              <a:t>) объем и виды исследований, проводимых организациями и (или) структурными подразделениями организаций здравоохранения, осуществляющих лабораторную диагностику.</a:t>
            </a:r>
          </a:p>
          <a:p>
            <a:pPr marL="0" indent="0">
              <a:buNone/>
            </a:pPr>
            <a:r>
              <a:rPr lang="ru-RU" sz="1100" b="1" dirty="0" smtClean="0"/>
              <a:t>                                                        Премьер-Министр       </a:t>
            </a:r>
            <a:r>
              <a:rPr lang="ru-RU" sz="1100" b="1" dirty="0"/>
              <a:t>Республики Казахстан                       К. </a:t>
            </a:r>
            <a:r>
              <a:rPr lang="ru-RU" sz="1100" b="1" dirty="0" err="1" smtClean="0"/>
              <a:t>Масимов</a:t>
            </a:r>
            <a:endParaRPr lang="ru-RU" sz="1100" b="1" dirty="0" smtClean="0"/>
          </a:p>
          <a:p>
            <a:pPr marL="0" indent="0">
              <a:buNone/>
            </a:pPr>
            <a:r>
              <a:rPr lang="ru-RU" sz="1100" b="1" dirty="0" smtClean="0"/>
              <a:t> «Утверждено»         </a:t>
            </a:r>
            <a:endParaRPr lang="ru-RU" sz="1100" b="1" dirty="0"/>
          </a:p>
          <a:p>
            <a:pPr marL="0" indent="0">
              <a:buNone/>
            </a:pPr>
            <a:r>
              <a:rPr lang="ru-RU" sz="1100" b="1" dirty="0"/>
              <a:t>постановлением </a:t>
            </a:r>
            <a:r>
              <a:rPr lang="ru-RU" sz="1100" b="1" dirty="0" smtClean="0"/>
              <a:t>Правительства РК    </a:t>
            </a:r>
            <a:endParaRPr lang="ru-RU" sz="1100" b="1" dirty="0"/>
          </a:p>
          <a:p>
            <a:pPr marL="0" indent="0">
              <a:buNone/>
            </a:pPr>
            <a:r>
              <a:rPr lang="ru-RU" sz="1100" b="1" dirty="0"/>
              <a:t>от 21 декабря 2011 года № 1566</a:t>
            </a:r>
          </a:p>
          <a:p>
            <a:pPr marL="0" indent="0">
              <a:buNone/>
            </a:pPr>
            <a:r>
              <a:rPr lang="ru-RU" sz="1400" b="1" dirty="0"/>
              <a:t>Положение   о деятельности организаций и (или) структурных </a:t>
            </a:r>
            <a:r>
              <a:rPr lang="ru-RU" sz="1400" b="1" dirty="0" smtClean="0"/>
              <a:t>подразделений  организаций </a:t>
            </a:r>
            <a:r>
              <a:rPr lang="ru-RU" sz="1400" b="1" dirty="0"/>
              <a:t>здравоохранения, осуществляющих лабораторную диагностику</a:t>
            </a:r>
          </a:p>
          <a:p>
            <a:pPr marL="0" indent="0">
              <a:buNone/>
            </a:pPr>
            <a:r>
              <a:rPr lang="ru-RU" sz="900" b="1" dirty="0" smtClean="0"/>
              <a:t>1</a:t>
            </a:r>
            <a:r>
              <a:rPr lang="ru-RU" sz="900" b="1" dirty="0"/>
              <a:t>. Общие положения</a:t>
            </a:r>
          </a:p>
          <a:p>
            <a:pPr marL="0" indent="0">
              <a:buNone/>
            </a:pPr>
            <a:r>
              <a:rPr lang="ru-RU" sz="900" b="1" dirty="0"/>
              <a:t>      1. Настоящее Положение о деятельности организаций и (или) структурных подразделений организаций здравоохранения, осуществляющих лабораторную диагностику (далее - Положение) регулирует деятельность организаций здравоохранения и (или) структурных подразделений организаций здравоохранения, осуществляющих лабораторную диагностику, независимо от формы собственности и ведомственной принадлежности.</a:t>
            </a:r>
          </a:p>
          <a:p>
            <a:pPr marL="0" indent="0">
              <a:buNone/>
            </a:pPr>
            <a:r>
              <a:rPr lang="ru-RU" sz="900" b="1" dirty="0"/>
              <a:t>      2. Лабораторная диагностическая помощь населению оказывается самостоятельными организациями здравоохранения, осуществляющими лабораторную диагностику или структурными подразделениями организации здравоохранения, оказывающей амбулаторно-поликлиническую, стационарную или </a:t>
            </a:r>
            <a:r>
              <a:rPr lang="ru-RU" sz="900" b="1" dirty="0" err="1"/>
              <a:t>стационарозамещающую</a:t>
            </a:r>
            <a:r>
              <a:rPr lang="ru-RU" sz="900" b="1" dirty="0"/>
              <a:t> помощь взрослому и детскому населению (далее - Медицинская лаборатория).</a:t>
            </a:r>
          </a:p>
          <a:p>
            <a:pPr marL="0" indent="0">
              <a:buNone/>
            </a:pPr>
            <a:r>
              <a:rPr lang="ru-RU" sz="900" b="1" dirty="0" smtClean="0"/>
              <a:t>     </a:t>
            </a:r>
            <a:r>
              <a:rPr lang="ru-RU" sz="900" b="1" dirty="0"/>
              <a:t>3. Медицинские лаборатории подразделяются на:</a:t>
            </a:r>
          </a:p>
          <a:p>
            <a:r>
              <a:rPr lang="ru-RU" sz="900" b="1" dirty="0"/>
              <a:t>  </a:t>
            </a:r>
            <a:r>
              <a:rPr lang="ru-RU" sz="900" b="1" dirty="0" smtClean="0"/>
              <a:t>   </a:t>
            </a:r>
            <a:r>
              <a:rPr lang="ru-RU" sz="900" b="1" dirty="0"/>
              <a:t>1) лаборатории общего типа - выполняющие основные виды лабораторных исследований, утвержденные настоящим постановлением;</a:t>
            </a:r>
          </a:p>
          <a:p>
            <a:r>
              <a:rPr lang="ru-RU" sz="900" b="1" dirty="0"/>
              <a:t>      2) централизованные и/или специализированные лаборатории - выполняющие серийное производство лабораторных исследований одного вида;</a:t>
            </a:r>
          </a:p>
          <a:p>
            <a:r>
              <a:rPr lang="ru-RU" sz="900" b="1" dirty="0"/>
              <a:t>      3) экспресс-лаборатории;</a:t>
            </a:r>
          </a:p>
          <a:p>
            <a:r>
              <a:rPr lang="ru-RU" sz="900" b="1" dirty="0"/>
              <a:t>      4) региональные экспертные лаборатории;</a:t>
            </a:r>
          </a:p>
          <a:p>
            <a:r>
              <a:rPr lang="ru-RU" sz="900" b="1" dirty="0"/>
              <a:t>  </a:t>
            </a:r>
            <a:r>
              <a:rPr lang="ru-RU" sz="900" b="1" dirty="0" smtClean="0"/>
              <a:t> </a:t>
            </a:r>
            <a:r>
              <a:rPr lang="ru-RU" sz="900" b="1" dirty="0"/>
              <a:t>5) Национальную </a:t>
            </a:r>
            <a:r>
              <a:rPr lang="ru-RU" sz="900" b="1" dirty="0" err="1"/>
              <a:t>референс</a:t>
            </a:r>
            <a:r>
              <a:rPr lang="ru-RU" sz="900" b="1" dirty="0"/>
              <a:t>-лабораторию.</a:t>
            </a:r>
          </a:p>
          <a:p>
            <a:r>
              <a:rPr lang="ru-RU" sz="900" b="1" dirty="0"/>
              <a:t>      4. Основными задачами медицинской лаборатории являются:</a:t>
            </a:r>
          </a:p>
          <a:p>
            <a:r>
              <a:rPr lang="ru-RU" sz="900" b="1" dirty="0"/>
              <a:t>      1) организация и проведение лабораторных исследований среди взрослого и детского населения;</a:t>
            </a:r>
          </a:p>
          <a:p>
            <a:r>
              <a:rPr lang="ru-RU" sz="900" b="1" dirty="0"/>
              <a:t>      2) применение и расширение новых методов исследования, имеющих высокую аналитическую достоверность и диагностическую ценность;</a:t>
            </a:r>
          </a:p>
          <a:p>
            <a:r>
              <a:rPr lang="ru-RU" sz="900" b="1" dirty="0"/>
              <a:t>      3) разработка алгоритмов операционных процедур;</a:t>
            </a:r>
          </a:p>
          <a:p>
            <a:r>
              <a:rPr lang="ru-RU" sz="900" b="1" dirty="0"/>
              <a:t>      4) внедрение современных информационных систем;</a:t>
            </a:r>
          </a:p>
          <a:p>
            <a:r>
              <a:rPr lang="ru-RU" sz="900" b="1" dirty="0">
                <a:solidFill>
                  <a:srgbClr val="FF0000"/>
                </a:solidFill>
              </a:rPr>
              <a:t>      </a:t>
            </a:r>
            <a:r>
              <a:rPr lang="ru-RU" sz="900" b="1" dirty="0"/>
              <a:t>5) </a:t>
            </a:r>
            <a:r>
              <a:rPr lang="ru-RU" sz="900" b="1" dirty="0">
                <a:solidFill>
                  <a:srgbClr val="FF0000"/>
                </a:solidFill>
              </a:rPr>
              <a:t>централизация лабораторных исследований для рационального использования лабораторного оборудования и применения современных технологий;</a:t>
            </a:r>
          </a:p>
          <a:p>
            <a:r>
              <a:rPr lang="ru-RU" sz="900" b="1" dirty="0"/>
              <a:t>      6) развитие прикроватной диагностики на основе высокотехнологичных методов;</a:t>
            </a:r>
          </a:p>
          <a:p>
            <a:r>
              <a:rPr lang="ru-RU" sz="900" b="1" dirty="0"/>
              <a:t>      7) участие в процессе подготовки квалифицированных </a:t>
            </a:r>
            <a:r>
              <a:rPr lang="ru-RU" sz="900" b="1" dirty="0" err="1"/>
              <a:t>кадров,повышения</a:t>
            </a:r>
            <a:r>
              <a:rPr lang="ru-RU" sz="900" b="1" dirty="0"/>
              <a:t> квалификации медицинских работников в области лабораторной диагностики.</a:t>
            </a:r>
          </a:p>
          <a:p>
            <a:endParaRPr lang="ru-RU" sz="900" dirty="0"/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324242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В настоящее время  по РК для выполнения цитологической диагностики и </a:t>
            </a:r>
            <a:r>
              <a:rPr lang="ru-RU" dirty="0" err="1"/>
              <a:t>скриниговых</a:t>
            </a:r>
            <a:r>
              <a:rPr lang="ru-RU" dirty="0"/>
              <a:t> </a:t>
            </a:r>
            <a:r>
              <a:rPr lang="ru-RU" dirty="0" smtClean="0"/>
              <a:t>исследовании  </a:t>
            </a:r>
            <a:r>
              <a:rPr lang="ru-RU" dirty="0"/>
              <a:t>весьма </a:t>
            </a:r>
            <a:r>
              <a:rPr lang="ru-RU" dirty="0" smtClean="0"/>
              <a:t>недостаточно </a:t>
            </a:r>
            <a:r>
              <a:rPr lang="ru-RU" dirty="0"/>
              <a:t>квалифицированных врачей </a:t>
            </a:r>
            <a:r>
              <a:rPr lang="ru-RU" dirty="0" err="1"/>
              <a:t>цитологов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/>
              <a:t>Большая проблема состоит в </a:t>
            </a:r>
            <a:r>
              <a:rPr lang="ru-RU" b="1" dirty="0" smtClean="0"/>
              <a:t>отсутствии  </a:t>
            </a:r>
            <a:r>
              <a:rPr lang="ru-RU" b="1" dirty="0"/>
              <a:t>учебной базы </a:t>
            </a:r>
            <a:r>
              <a:rPr lang="ru-RU" b="1" dirty="0" smtClean="0"/>
              <a:t>(</a:t>
            </a:r>
            <a:r>
              <a:rPr lang="ru-RU" b="1" dirty="0" err="1" smtClean="0"/>
              <a:t>референс</a:t>
            </a:r>
            <a:r>
              <a:rPr lang="ru-RU" b="1" dirty="0" smtClean="0"/>
              <a:t> лаборатории), </a:t>
            </a:r>
            <a:r>
              <a:rPr lang="ru-RU" b="1" dirty="0"/>
              <a:t>планомерной подготовки специалистов, в связи с отсутствием номенклатуры врача </a:t>
            </a:r>
            <a:r>
              <a:rPr lang="ru-RU" b="1" dirty="0" err="1"/>
              <a:t>цитолога</a:t>
            </a:r>
            <a:r>
              <a:rPr lang="ru-RU" b="1" dirty="0"/>
              <a:t>(</a:t>
            </a:r>
            <a:r>
              <a:rPr lang="ru-RU" b="1" dirty="0" err="1"/>
              <a:t>цитопатолога</a:t>
            </a:r>
            <a:r>
              <a:rPr lang="ru-RU" b="1" dirty="0"/>
              <a:t>). Нет нормативных стандартов, для развития данной специальности.   </a:t>
            </a:r>
            <a:r>
              <a:rPr lang="ru-RU" dirty="0"/>
              <a:t>Отсутствие подготовленных специалистов по клинической цитологии отражается на качестве проведения скрининга на </a:t>
            </a:r>
            <a:r>
              <a:rPr lang="ru-RU" dirty="0" err="1"/>
              <a:t>онкопатологии</a:t>
            </a:r>
            <a:r>
              <a:rPr lang="ru-RU" dirty="0"/>
              <a:t> населения РК и выполнения требования государственной программы развития здравоохранения РК «</a:t>
            </a:r>
            <a:r>
              <a:rPr lang="ru-RU" dirty="0" err="1"/>
              <a:t>Саламатты</a:t>
            </a:r>
            <a:r>
              <a:rPr lang="ru-RU" dirty="0"/>
              <a:t> Казахстан».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0823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В соответствия с  постановлениями  РК на базе ОЦМ </a:t>
            </a:r>
          </a:p>
          <a:p>
            <a:pPr marL="0" indent="0">
              <a:buNone/>
            </a:pPr>
            <a:r>
              <a:rPr lang="ru-RU" sz="2000" b="1" dirty="0" smtClean="0"/>
              <a:t>создана Цитологическая Лаборатория</a:t>
            </a:r>
            <a:r>
              <a:rPr lang="ru-RU" sz="2000" b="1" dirty="0"/>
              <a:t>, которая на основании ГЧП  выполняет следующие виды работ:</a:t>
            </a:r>
          </a:p>
          <a:p>
            <a:pPr marL="0" indent="0">
              <a:buNone/>
            </a:pPr>
            <a:r>
              <a:rPr lang="ru-RU" sz="2000" b="1" dirty="0" smtClean="0"/>
              <a:t> </a:t>
            </a:r>
            <a:endParaRPr lang="ru-RU" sz="2000" b="1" dirty="0"/>
          </a:p>
          <a:p>
            <a:pPr marL="0" indent="0">
              <a:buNone/>
            </a:pPr>
            <a:endParaRPr lang="ru-RU" sz="2000" b="1" dirty="0" smtClean="0"/>
          </a:p>
          <a:p>
            <a:pPr>
              <a:buAutoNum type="arabicPeriod"/>
            </a:pPr>
            <a:r>
              <a:rPr lang="ru-RU" sz="2000" b="1" dirty="0" smtClean="0"/>
              <a:t>Проводит цитологический скрининг РШМ </a:t>
            </a:r>
            <a:r>
              <a:rPr lang="ru-RU" sz="2000" b="1" dirty="0" err="1" smtClean="0"/>
              <a:t>Алматинской</a:t>
            </a:r>
            <a:r>
              <a:rPr lang="ru-RU" sz="2000" b="1" dirty="0" smtClean="0"/>
              <a:t> области</a:t>
            </a:r>
          </a:p>
          <a:p>
            <a:pPr>
              <a:buAutoNum type="arabicPeriod"/>
            </a:pPr>
            <a:r>
              <a:rPr lang="ru-RU" sz="2000" b="1" dirty="0" smtClean="0"/>
              <a:t>Пилотный проект по улучшению качества скрининга в ВКО(Семей - </a:t>
            </a:r>
            <a:r>
              <a:rPr lang="ru-RU" sz="2000" b="1" dirty="0" err="1" smtClean="0"/>
              <a:t>Усть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Каменогорск</a:t>
            </a:r>
            <a:r>
              <a:rPr lang="ru-RU" sz="2000" b="1" dirty="0" smtClean="0"/>
              <a:t>)</a:t>
            </a:r>
          </a:p>
          <a:p>
            <a:pPr>
              <a:buAutoNum type="arabicPeriod"/>
            </a:pPr>
            <a:r>
              <a:rPr lang="ru-RU" sz="2000" b="1" dirty="0" smtClean="0"/>
              <a:t>Проводит мастер классов  и обучение врачей </a:t>
            </a:r>
            <a:r>
              <a:rPr lang="ru-RU" sz="2000" b="1" dirty="0" err="1" smtClean="0"/>
              <a:t>цитологов</a:t>
            </a:r>
            <a:r>
              <a:rPr lang="ru-RU" sz="2000" b="1" dirty="0" smtClean="0"/>
              <a:t>(</a:t>
            </a:r>
            <a:r>
              <a:rPr lang="ru-RU" sz="2000" b="1" dirty="0" err="1" smtClean="0"/>
              <a:t>цитопатологов</a:t>
            </a:r>
            <a:r>
              <a:rPr lang="ru-RU" sz="2000" b="1" dirty="0" smtClean="0"/>
              <a:t>)с привлечением Международных экспертов </a:t>
            </a:r>
          </a:p>
          <a:p>
            <a:pPr>
              <a:buAutoNum type="arabicPeriod"/>
            </a:pPr>
            <a:r>
              <a:rPr lang="ru-RU" sz="2000" b="1" dirty="0" smtClean="0"/>
              <a:t>Консультаций сложных случаев по цитологической диагностике </a:t>
            </a:r>
          </a:p>
          <a:p>
            <a:pPr>
              <a:buAutoNum type="arabicPeriod"/>
            </a:pPr>
            <a:r>
              <a:rPr lang="ru-RU" sz="2000" b="1" dirty="0" smtClean="0"/>
              <a:t>Внедрение новых технологии по РК </a:t>
            </a:r>
          </a:p>
          <a:p>
            <a:pPr>
              <a:buAutoNum type="arabicPeriod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44669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292552"/>
              </p:ext>
            </p:extLst>
          </p:nvPr>
        </p:nvGraphicFramePr>
        <p:xfrm>
          <a:off x="467544" y="908722"/>
          <a:ext cx="7920880" cy="5800102"/>
        </p:xfrm>
        <a:graphic>
          <a:graphicData uri="http://schemas.openxmlformats.org/drawingml/2006/table">
            <a:tbl>
              <a:tblPr firstRow="1" bandRow="1"/>
              <a:tblGrid>
                <a:gridCol w="2775439"/>
                <a:gridCol w="2108582"/>
                <a:gridCol w="3036859"/>
              </a:tblGrid>
              <a:tr h="1790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Районы  АРОД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План на 2014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R="10267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Выполнение за 9  мес 2014г 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54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Карасайский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8241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3865 (47%)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54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ru-RU" sz="2000" kern="1200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Балхашский</a:t>
                      </a: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812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775 (95%)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54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Раимбекский 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1827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1229(67%)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54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Енбекшиказахский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7980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7107(89%)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54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Талгарский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5923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2521(43%)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54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Уйгурский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1728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1592(92%)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54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Жамбылский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3711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2376(64%)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54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Илийский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6659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4009(60%)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54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г </a:t>
                      </a:r>
                      <a:r>
                        <a:rPr lang="ru-RU" sz="2000" kern="1200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Капшагай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2125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1008(47%)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54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Всего: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39006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0000"/>
                          </a:solidFill>
                          <a:effectLst/>
                          <a:latin typeface="Candara"/>
                          <a:ea typeface="Times New Roman"/>
                          <a:cs typeface="Arial"/>
                        </a:rPr>
                        <a:t>24482(63%)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32" marR="50432" marT="25216" marB="2521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68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476672"/>
            <a:ext cx="72368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Итоги скрининга РШМ по районам 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</a:rPr>
              <a:t>Алматинского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региона за  9 МЕС 2014 г.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1412776"/>
            <a:ext cx="738082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Осмотрено – 24482 </a:t>
            </a:r>
            <a:r>
              <a:rPr lang="ru-RU" sz="2400" b="1" smtClean="0">
                <a:solidFill>
                  <a:schemeClr val="accent1">
                    <a:lumMod val="50000"/>
                  </a:schemeClr>
                </a:solidFill>
              </a:rPr>
              <a:t>женщин  Пап-тест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(100%)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Процент исполнения – 63.3%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Выявлено: РШМ(в т ч 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Аденокарцинома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2) –   16 женщин  0.06%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            (в том числе 3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cr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.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in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situ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             LSIL –    394(1.6%)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             HSIL(умеренная ) –    419(1.7%)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           HSIL(тяжелая ) -26(0.1%)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             ASCUS – 11553(47%)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неинформативный материал -     425 (1.7%)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Без особенностей -   11643(48%)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255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31520"/>
            <a:ext cx="8424936" cy="2121416"/>
          </a:xfrm>
          <a:prstGeom prst="rect">
            <a:avLst/>
          </a:prstGeom>
        </p:spPr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ＭＳ Ｐゴシック" pitchFamily="34" charset="-128"/>
              </a:rPr>
              <a:t>Обучено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ＭＳ Ｐゴシック" pitchFamily="34" charset="-128"/>
              </a:rPr>
              <a:t>  58  специалиста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ＭＳ Ｐゴシック" pitchFamily="34" charset="-128"/>
              </a:rPr>
              <a:t>онкоцитологов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ＭＳ Ｐゴシック" pitchFamily="34" charset="-128"/>
              </a:rPr>
              <a:t>со всех регионов РК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Comic Sans MS" pitchFamily="66" charset="0"/>
              <a:ea typeface="ＭＳ Ｐゴシック" pitchFamily="34" charset="-128"/>
            </a:endParaRPr>
          </a:p>
          <a:p>
            <a:pPr>
              <a:buFontTx/>
              <a:buBlip>
                <a:blip r:embed="rId2"/>
              </a:buBlip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ＭＳ Ｐゴシック" pitchFamily="34" charset="-128"/>
              </a:rPr>
              <a:t>Цикл последипломной подготовки по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ＭＳ Ｐゴシック" pitchFamily="34" charset="-128"/>
              </a:rPr>
              <a:t>онкоцитологии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ＭＳ Ｐゴシック" pitchFamily="34" charset="-128"/>
              </a:rPr>
              <a:t> совместно с АГИУВ 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Comic Sans MS" pitchFamily="66" charset="0"/>
              <a:ea typeface="ＭＳ Ｐゴシック" pitchFamily="34" charset="-128"/>
            </a:endParaRPr>
          </a:p>
          <a:p>
            <a:pPr>
              <a:buFontTx/>
              <a:buBlip>
                <a:blip r:embed="rId2"/>
              </a:buBlip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ＭＳ Ｐゴシック" pitchFamily="34" charset="-128"/>
              </a:rPr>
              <a:t>Мастер-классов по новым технологиям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ea typeface="ＭＳ Ｐゴシック" pitchFamily="34" charset="-128"/>
              </a:rPr>
              <a:t>-3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28600" y="260648"/>
            <a:ext cx="6912768" cy="504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Обучение </a:t>
            </a:r>
            <a:r>
              <a:rPr lang="ru-RU" sz="1600" dirty="0" err="1" smtClean="0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цитопатологов</a:t>
            </a:r>
            <a:endParaRPr lang="ru-RU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76872"/>
            <a:ext cx="5137465" cy="3855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308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507288" cy="55054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                  Положение </a:t>
            </a:r>
            <a:r>
              <a:rPr lang="ru-RU" b="1" dirty="0"/>
              <a:t>о </a:t>
            </a:r>
            <a:r>
              <a:rPr lang="ru-RU" b="1" dirty="0" err="1"/>
              <a:t>референс</a:t>
            </a:r>
            <a:r>
              <a:rPr lang="ru-RU" b="1" dirty="0"/>
              <a:t> цитологической лаборатории. 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                                                     (</a:t>
            </a:r>
            <a:r>
              <a:rPr lang="ru-RU" b="1" dirty="0"/>
              <a:t>Приложение 1</a:t>
            </a:r>
            <a:r>
              <a:rPr lang="ru-RU" b="1" dirty="0" smtClean="0"/>
              <a:t>)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Референс</a:t>
            </a:r>
            <a:r>
              <a:rPr lang="ru-RU" dirty="0"/>
              <a:t> цитологическая лаборатория осуществляет: </a:t>
            </a:r>
          </a:p>
          <a:p>
            <a:r>
              <a:rPr lang="ru-RU" dirty="0"/>
              <a:t>1) проведение организационно-методической работы по совершенствованию деятельности  цитологической  службы Республики Казахстан;</a:t>
            </a:r>
          </a:p>
          <a:p>
            <a:r>
              <a:rPr lang="ru-RU" dirty="0"/>
              <a:t>2) квалифицированную  экспертизу основных направлений деятельности цитологической службы с привлечением Международных экспертов   и  Ассоциации </a:t>
            </a:r>
            <a:r>
              <a:rPr lang="ru-RU" dirty="0" err="1"/>
              <a:t>цитологов</a:t>
            </a:r>
            <a:r>
              <a:rPr lang="ru-RU" dirty="0"/>
              <a:t> РК;</a:t>
            </a:r>
          </a:p>
          <a:p>
            <a:r>
              <a:rPr lang="ru-RU" dirty="0"/>
              <a:t> 3) внедрение  современных методов  исследований с применением высокотехнологичных методов и оборудований; </a:t>
            </a:r>
          </a:p>
          <a:p>
            <a:r>
              <a:rPr lang="ru-RU" dirty="0"/>
              <a:t> 4) проведение независимого аудита совместно с  ассоциацией Клинических </a:t>
            </a:r>
            <a:r>
              <a:rPr lang="ru-RU" dirty="0" err="1"/>
              <a:t>цитологов</a:t>
            </a:r>
            <a:r>
              <a:rPr lang="ru-RU" dirty="0"/>
              <a:t> РК и Международной академии </a:t>
            </a:r>
            <a:r>
              <a:rPr lang="ru-RU" dirty="0" err="1"/>
              <a:t>цитологов</a:t>
            </a:r>
            <a:r>
              <a:rPr lang="ru-RU" dirty="0"/>
              <a:t>  по деятельности цитологических лабораторий РК;</a:t>
            </a:r>
          </a:p>
          <a:p>
            <a:r>
              <a:rPr lang="ru-RU" dirty="0"/>
              <a:t>  5) обеспечивает консультацию цитологических материалов  поступающих от всех медицинских учреждений РК </a:t>
            </a:r>
          </a:p>
          <a:p>
            <a:r>
              <a:rPr lang="ru-RU" dirty="0"/>
              <a:t>  6) участие в процессе подготовки квалифицированных кадров, повышения квалификации </a:t>
            </a:r>
            <a:r>
              <a:rPr lang="ru-RU" dirty="0" err="1"/>
              <a:t>цитопатологов</a:t>
            </a:r>
            <a:r>
              <a:rPr lang="ru-RU" dirty="0"/>
              <a:t>, </a:t>
            </a:r>
            <a:r>
              <a:rPr lang="ru-RU" dirty="0" err="1"/>
              <a:t>цитотехников</a:t>
            </a:r>
            <a:r>
              <a:rPr lang="ru-RU" dirty="0"/>
              <a:t>  в области  цитоморфологической  диагностики.</a:t>
            </a:r>
          </a:p>
          <a:p>
            <a:r>
              <a:rPr lang="ru-RU" dirty="0"/>
              <a:t> 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359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63367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/>
              <a:t>Штатные нормативы  врачей </a:t>
            </a:r>
            <a:r>
              <a:rPr lang="ru-RU" sz="1400" b="1" dirty="0" err="1"/>
              <a:t>цитопатологов</a:t>
            </a:r>
            <a:r>
              <a:rPr lang="ru-RU" sz="1400" b="1" dirty="0"/>
              <a:t>(</a:t>
            </a:r>
            <a:r>
              <a:rPr lang="ru-RU" sz="1400" b="1" dirty="0" err="1"/>
              <a:t>цитологов</a:t>
            </a:r>
            <a:r>
              <a:rPr lang="ru-RU" sz="1400" b="1" dirty="0"/>
              <a:t>) и </a:t>
            </a:r>
            <a:r>
              <a:rPr lang="ru-RU" sz="1400" b="1" dirty="0" err="1"/>
              <a:t>цитотехников</a:t>
            </a:r>
            <a:r>
              <a:rPr lang="ru-RU" sz="1400" b="1" dirty="0"/>
              <a:t> с перечнем соответствующих нагрузок(Приложение 2)</a:t>
            </a:r>
            <a:endParaRPr lang="ru-RU" sz="1400" dirty="0"/>
          </a:p>
          <a:p>
            <a:r>
              <a:rPr lang="ru-RU" sz="1200" dirty="0"/>
              <a:t>1. Диагностическая работа врача клинической цитологии включает все виды цитологических исследований (пункционная, </a:t>
            </a:r>
            <a:r>
              <a:rPr lang="ru-RU" sz="1200" dirty="0" err="1"/>
              <a:t>эксфолиативная</a:t>
            </a:r>
            <a:r>
              <a:rPr lang="ru-RU" sz="1200" dirty="0"/>
              <a:t>, при срочных оперативных вмешательствах, биопсиях, проведения всех видов эндоскопического исследования, изучения трупного материала, органов и тканей удаленных при операциях), в стационаре, поликлинике, смотровых кабинетах, при </a:t>
            </a:r>
            <a:r>
              <a:rPr lang="ru-RU" sz="1200" dirty="0" err="1"/>
              <a:t>скрининговом</a:t>
            </a:r>
            <a:r>
              <a:rPr lang="ru-RU" sz="1200" dirty="0"/>
              <a:t> и диспансерном обследовании населения с установлением морфологического диагноза.</a:t>
            </a:r>
          </a:p>
          <a:p>
            <a:r>
              <a:rPr lang="ru-RU" sz="1200" dirty="0"/>
              <a:t>2. Нормативное финансирование предусматривает переход цитологических лабораторий на оплату за число выполненных исследований, дифференцированных по категориям сложности. В основу положено определение затрат на единицу различных видов цитологических исследований. За единицу цитологической продукций принимают цитологическое исследование одного препарата.</a:t>
            </a:r>
          </a:p>
          <a:p>
            <a:r>
              <a:rPr lang="ru-RU" sz="1200" dirty="0"/>
              <a:t>3. При проведении </a:t>
            </a:r>
            <a:r>
              <a:rPr lang="ru-RU" sz="1200" dirty="0" err="1"/>
              <a:t>скрининговых</a:t>
            </a:r>
            <a:r>
              <a:rPr lang="ru-RU" sz="1200" dirty="0"/>
              <a:t> исследований на </a:t>
            </a:r>
            <a:r>
              <a:rPr lang="ru-RU" sz="1200" dirty="0" smtClean="0"/>
              <a:t>20 000 </a:t>
            </a:r>
            <a:r>
              <a:rPr lang="ru-RU" sz="1200" dirty="0"/>
              <a:t>цитологических исследований в год должности врачей, </a:t>
            </a:r>
            <a:r>
              <a:rPr lang="ru-RU" sz="1200" dirty="0" err="1"/>
              <a:t>цитотехников</a:t>
            </a:r>
            <a:r>
              <a:rPr lang="ru-RU" sz="1200" dirty="0"/>
              <a:t> и санитаров устанавливаются из расчета –один врач, 2 </a:t>
            </a:r>
            <a:r>
              <a:rPr lang="ru-RU" sz="1200" dirty="0" err="1"/>
              <a:t>цитотехника</a:t>
            </a:r>
            <a:r>
              <a:rPr lang="ru-RU" sz="1200" dirty="0"/>
              <a:t>, 1 регистратор и  1санитар.</a:t>
            </a:r>
          </a:p>
          <a:p>
            <a:r>
              <a:rPr lang="ru-RU" sz="1200" dirty="0"/>
              <a:t>4. На   диагностические исследования нормативы устанавливаются из расчета 4000 исследований в год на бригаду 1 должности врача, 1 должности </a:t>
            </a:r>
            <a:r>
              <a:rPr lang="ru-RU" sz="1200" dirty="0" err="1"/>
              <a:t>цитотехника</a:t>
            </a:r>
            <a:r>
              <a:rPr lang="ru-RU" sz="1200" dirty="0"/>
              <a:t> и 1 регистратора.</a:t>
            </a:r>
          </a:p>
          <a:p>
            <a:r>
              <a:rPr lang="ru-RU" sz="1200" dirty="0"/>
              <a:t>5. На гормональное исследования (определение гормонального профиля по вагинальным мазкам, </a:t>
            </a:r>
            <a:r>
              <a:rPr lang="ru-RU" sz="1200" dirty="0" err="1"/>
              <a:t>уроцитограмм</a:t>
            </a:r>
            <a:r>
              <a:rPr lang="ru-RU" sz="1200" dirty="0"/>
              <a:t>, исследование полового хроматина) нормативы устанавливаются из расчета 2500 исследований в год на бригаду из 1 должности врача, 1 </a:t>
            </a:r>
            <a:r>
              <a:rPr lang="ru-RU" sz="1200" dirty="0" err="1"/>
              <a:t>цитотехника</a:t>
            </a:r>
            <a:r>
              <a:rPr lang="ru-RU" sz="1200" dirty="0"/>
              <a:t> и 1 регистратора.</a:t>
            </a:r>
          </a:p>
          <a:p>
            <a:r>
              <a:rPr lang="ru-RU" sz="1200" dirty="0"/>
              <a:t>6. Если врач </a:t>
            </a:r>
            <a:r>
              <a:rPr lang="ru-RU" sz="1200" dirty="0" err="1"/>
              <a:t>цитолог</a:t>
            </a:r>
            <a:r>
              <a:rPr lang="ru-RU" sz="1200" dirty="0"/>
              <a:t> производит забор материала, то его нагрузка составляет 10 пункций в день, 2300 исследований в год на ставку.</a:t>
            </a:r>
          </a:p>
          <a:p>
            <a:r>
              <a:rPr lang="ru-RU" sz="1200" dirty="0"/>
              <a:t>7. При  увеличении нагрузки цитологической	 лаборатории штаты увеличиваются за счет ставок обслуживаемых  медицинских учреждений.</a:t>
            </a:r>
          </a:p>
          <a:p>
            <a:r>
              <a:rPr lang="ru-RU" sz="1200" dirty="0"/>
              <a:t>8. При наличии в штате цитологических лабораторий 6 и более должности врачей и </a:t>
            </a:r>
            <a:r>
              <a:rPr lang="ru-RU" sz="1200" dirty="0" err="1"/>
              <a:t>цитотехников</a:t>
            </a:r>
            <a:r>
              <a:rPr lang="ru-RU" sz="1200" dirty="0"/>
              <a:t> заведующие лабораторий освобождаются на 0.5.ставки от выполнения работы врача; 12 и более должностей –полностью от непосредственного технического выполнения работы врача.</a:t>
            </a:r>
          </a:p>
          <a:p>
            <a:r>
              <a:rPr lang="ru-RU" sz="1200" dirty="0"/>
              <a:t>9. Учитывая структуру, объем и характер работы цитологической лаборатории при наличии в штате не менее 15 должностей врачей, лаборантов(</a:t>
            </a:r>
            <a:r>
              <a:rPr lang="ru-RU" sz="1200" dirty="0" err="1"/>
              <a:t>цитотехников</a:t>
            </a:r>
            <a:r>
              <a:rPr lang="ru-RU" sz="1200" dirty="0"/>
              <a:t>) и санитаров, из существующих должностей освобожденного старшего лаборанта, медицинского регистратора и сестры хозяйки.</a:t>
            </a:r>
          </a:p>
          <a:p>
            <a:r>
              <a:rPr lang="ru-RU" sz="1200" dirty="0"/>
              <a:t>10. При наличий в цитологической лаборатории специальных установок (сложные оптические приборы, компьютерные  и </a:t>
            </a:r>
            <a:r>
              <a:rPr lang="ru-RU" sz="1200" dirty="0" err="1"/>
              <a:t>др</a:t>
            </a:r>
            <a:r>
              <a:rPr lang="ru-RU" sz="1200" dirty="0"/>
              <a:t> оборудования) в ее штатное расписание включается должность программиста инженера.</a:t>
            </a:r>
          </a:p>
          <a:p>
            <a:r>
              <a:rPr lang="ru-RU" sz="1200" b="1" dirty="0"/>
              <a:t> </a:t>
            </a:r>
            <a:endParaRPr lang="ru-RU" sz="1200" dirty="0"/>
          </a:p>
          <a:p>
            <a:r>
              <a:rPr lang="ru-RU" sz="1200" b="1" dirty="0"/>
              <a:t> </a:t>
            </a:r>
            <a:endParaRPr lang="ru-RU" sz="1200" dirty="0"/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488937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Лаборатории должны быть </a:t>
            </a:r>
            <a:r>
              <a:rPr lang="ru-RU" b="1" dirty="0"/>
              <a:t>оснащены</a:t>
            </a:r>
            <a:r>
              <a:rPr lang="ru-RU" dirty="0"/>
              <a:t> так, чтобы можно было исследовать не менее 15 000 препаратов ежегодно. Следовательно, </a:t>
            </a:r>
            <a:r>
              <a:rPr lang="ru-RU" b="1" dirty="0"/>
              <a:t>не следует децентрализовать цитологическую службу </a:t>
            </a:r>
            <a:r>
              <a:rPr lang="ru-RU" dirty="0"/>
              <a:t>и переводить ее в центры первичной медицинской помощи или в маленькие лаборатории.</a:t>
            </a:r>
          </a:p>
          <a:p>
            <a:pPr>
              <a:buFontTx/>
              <a:buNone/>
            </a:pPr>
            <a:r>
              <a:rPr lang="ru-RU" dirty="0">
                <a:solidFill>
                  <a:schemeClr val="accent2"/>
                </a:solidFill>
              </a:rPr>
              <a:t> </a:t>
            </a:r>
            <a:r>
              <a:rPr lang="ru-RU" dirty="0">
                <a:solidFill>
                  <a:srgbClr val="333399"/>
                </a:solidFill>
              </a:rPr>
              <a:t>*</a:t>
            </a:r>
            <a:r>
              <a:rPr lang="en-US" sz="2000" dirty="0">
                <a:solidFill>
                  <a:srgbClr val="FF0000"/>
                </a:solidFill>
              </a:rPr>
              <a:t>Comprehensive cervical cancer control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    WHO (A guide to essential practice) 2010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478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87624" y="1556792"/>
            <a:ext cx="7715200" cy="4281339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 smtClean="0"/>
              <a:t>    </a:t>
            </a:r>
            <a:r>
              <a:rPr lang="ru-RU" dirty="0"/>
              <a:t>Будет существовать </a:t>
            </a:r>
            <a:r>
              <a:rPr lang="ru-RU" b="1" dirty="0"/>
              <a:t>национальная политика</a:t>
            </a:r>
            <a:r>
              <a:rPr lang="ru-RU" dirty="0"/>
              <a:t> борьбы с раком шейки матки, учитывающая природу этого заболевания и местные эпидемиологические особенности (распространенность и повозрастную заболеваемость);</a:t>
            </a:r>
          </a:p>
          <a:p>
            <a:pPr algn="just"/>
            <a:r>
              <a:rPr lang="ru-RU" dirty="0"/>
              <a:t> Будут выделены </a:t>
            </a:r>
            <a:r>
              <a:rPr lang="ru-RU" b="1" u="sng" dirty="0"/>
              <a:t>финансовые</a:t>
            </a:r>
            <a:r>
              <a:rPr lang="ru-RU" b="1" dirty="0"/>
              <a:t> и </a:t>
            </a:r>
            <a:r>
              <a:rPr lang="ru-RU" b="1" u="sng" dirty="0"/>
              <a:t>технические средства</a:t>
            </a:r>
            <a:r>
              <a:rPr lang="ru-RU" dirty="0"/>
              <a:t>, поддерживающие национальную программу;</a:t>
            </a:r>
          </a:p>
          <a:p>
            <a:pPr algn="just"/>
            <a:r>
              <a:rPr lang="ru-RU" dirty="0"/>
              <a:t>В свете национальной программы будут осуществляться программы </a:t>
            </a:r>
            <a:r>
              <a:rPr lang="ru-RU" b="1" dirty="0"/>
              <a:t>санитарного просвещения</a:t>
            </a:r>
            <a:r>
              <a:rPr lang="ru-RU" dirty="0"/>
              <a:t> и поддержки профилактических мероприятий;</a:t>
            </a:r>
          </a:p>
          <a:p>
            <a:pPr algn="just"/>
            <a:r>
              <a:rPr lang="ru-RU" dirty="0"/>
              <a:t>Скрининг проводится</a:t>
            </a:r>
            <a:r>
              <a:rPr lang="ru-RU" b="1" dirty="0"/>
              <a:t> систематически</a:t>
            </a:r>
            <a:r>
              <a:rPr lang="ru-RU" dirty="0"/>
              <a:t>, а не носит конъюнктурного характера, обеспечены </a:t>
            </a:r>
            <a:r>
              <a:rPr lang="ru-RU" b="1" dirty="0"/>
              <a:t>последующее наблюдение</a:t>
            </a:r>
            <a:r>
              <a:rPr lang="ru-RU" dirty="0"/>
              <a:t> за обследованными и </a:t>
            </a:r>
            <a:r>
              <a:rPr lang="ru-RU" b="1" dirty="0">
                <a:solidFill>
                  <a:srgbClr val="FF0000"/>
                </a:solidFill>
              </a:rPr>
              <a:t>контроль качества</a:t>
            </a:r>
            <a:r>
              <a:rPr lang="ru-RU" dirty="0">
                <a:solidFill>
                  <a:srgbClr val="FF0000"/>
                </a:solidFill>
              </a:rPr>
              <a:t> проведенных мероприятий;</a:t>
            </a:r>
          </a:p>
          <a:p>
            <a:pPr algn="just"/>
            <a:r>
              <a:rPr lang="ru-RU" dirty="0"/>
              <a:t>Скринингом </a:t>
            </a:r>
            <a:r>
              <a:rPr lang="ru-RU" b="1" dirty="0"/>
              <a:t>охвачено наибольшее возможное число женщин</a:t>
            </a:r>
            <a:r>
              <a:rPr lang="ru-RU" dirty="0"/>
              <a:t> целевой группы;</a:t>
            </a:r>
          </a:p>
          <a:p>
            <a:pPr algn="just"/>
            <a:r>
              <a:rPr lang="ru-RU" dirty="0"/>
              <a:t>Медицинские службы, проводящие скрининг, </a:t>
            </a:r>
            <a:r>
              <a:rPr lang="ru-RU" b="1" dirty="0"/>
              <a:t>связаны с медицинскими учреждениями, проводящими дальнейшее лечение женщин</a:t>
            </a:r>
            <a:r>
              <a:rPr lang="en-US" b="1" dirty="0"/>
              <a:t> </a:t>
            </a:r>
            <a:r>
              <a:rPr lang="ru-RU" b="1" dirty="0"/>
              <a:t>с выявленными предраковыми заболеваниями и раком шейки матки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Существует </a:t>
            </a:r>
            <a:r>
              <a:rPr lang="ru-RU" b="1" dirty="0"/>
              <a:t>информационная система</a:t>
            </a:r>
            <a:r>
              <a:rPr lang="ru-RU" dirty="0"/>
              <a:t>, позволяющая следить за успехами и выявлять недостатки в проведении скрининга и осуществлении противораковой борьбы.</a:t>
            </a:r>
          </a:p>
          <a:p>
            <a:pPr>
              <a:buFontTx/>
              <a:buNone/>
            </a:pPr>
            <a:r>
              <a:rPr lang="ru-RU" b="1" dirty="0">
                <a:solidFill>
                  <a:srgbClr val="FF0000"/>
                </a:solidFill>
              </a:rPr>
              <a:t>*</a:t>
            </a:r>
            <a:r>
              <a:rPr lang="en-US" sz="2400" b="1" dirty="0">
                <a:solidFill>
                  <a:srgbClr val="FF0000"/>
                </a:solidFill>
              </a:rPr>
              <a:t>Comprehensive cervical cancer control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    WHO (A guide to essential practice) 2010 г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7344816" cy="92697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Борьба с онкологическими заболеваниями будет эффективной, если: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73656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7740849" cy="485740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80000"/>
              </a:lnSpc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Комплексная борьба с раком шейки матки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       Краткое практическое руководство, ВОЗ,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2010 г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ru-RU" dirty="0" smtClean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marL="0" indent="0">
              <a:lnSpc>
                <a:spcPct val="80000"/>
              </a:lnSpc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Руководство ВОЗ по скринингу и лечению предраковых состояний с целью профилактики рака шейки матки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      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Руководство ВОЗ, 2013 г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  <a:p>
            <a:pPr marL="0" indent="0">
              <a:lnSpc>
                <a:spcPct val="80000"/>
              </a:lnSpc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Инвестиции в здоровье: ключевое условие успешного экономического развития стран Восточной Европы и Центральной Азии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       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Suhrcke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, M. McKee, L. Rocco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, ВОЗ, 2008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  <a:p>
            <a:pPr marL="0" indent="0">
              <a:lnSpc>
                <a:spcPct val="80000"/>
              </a:lnSpc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Международное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агентство по выявлению и предотвращению рака ВОЗ,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      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Лион,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Франция           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Лоуренс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фон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Карса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</a:br>
            <a:endParaRPr lang="ru-RU" b="1" dirty="0" smtClean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  <a:p>
            <a:pPr marL="0" indent="0">
              <a:lnSpc>
                <a:spcPct val="80000"/>
              </a:lnSpc>
            </a:pPr>
            <a:endParaRPr lang="en-US" dirty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Финский регистр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рака</a:t>
            </a:r>
            <a:endParaRPr lang="ru-RU" b="1" dirty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       Хельсинки </a:t>
            </a:r>
          </a:p>
          <a:p>
            <a:pPr marL="0" indent="0"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Ахти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Атилла</a:t>
            </a:r>
            <a:endParaRPr lang="ru-RU" dirty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       </a:t>
            </a:r>
            <a:endParaRPr lang="ru-RU" dirty="0" smtClean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  <a:p>
            <a:pPr marL="0" indent="0"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Стефан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Ленберг</a:t>
            </a:r>
            <a:endParaRPr lang="ru-RU" dirty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      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Норвежский раковый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регистр</a:t>
            </a:r>
          </a:p>
          <a:p>
            <a:pPr marL="0" indent="0">
              <a:lnSpc>
                <a:spcPct val="80000"/>
              </a:lnSpc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marL="0" indent="0">
              <a:lnSpc>
                <a:spcPct val="80000"/>
              </a:lnSpc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Гари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Конинг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      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Департамент здравоохранения Нидерланды,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      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Erasmus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 MC       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Мировой опыт в ранней диагностике рака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920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440759" y="395416"/>
            <a:ext cx="6565523" cy="800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ru-RU" altLang="ja-JP" sz="2800" dirty="0" err="1" smtClean="0"/>
              <a:t>Референс</a:t>
            </a:r>
            <a:r>
              <a:rPr kumimoji="1" lang="ru-RU" altLang="ja-JP" sz="2800" dirty="0" smtClean="0"/>
              <a:t> лаборатория </a:t>
            </a:r>
          </a:p>
          <a:p>
            <a:pPr algn="ctr"/>
            <a:r>
              <a:rPr kumimoji="1" lang="ru-RU" altLang="ja-JP" i="1" dirty="0" smtClean="0"/>
              <a:t>(</a:t>
            </a:r>
            <a:r>
              <a:rPr lang="ru-RU" altLang="ja-JP" dirty="0"/>
              <a:t>Лаборатория цитологии ОЦМ </a:t>
            </a:r>
            <a:r>
              <a:rPr lang="ru-RU" altLang="ja-JP" dirty="0" smtClean="0"/>
              <a:t>)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1520" y="1215115"/>
            <a:ext cx="2766187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ru-RU" altLang="ja-JP" sz="2400" b="1" dirty="0" smtClean="0">
                <a:solidFill>
                  <a:schemeClr val="bg2">
                    <a:lumMod val="25000"/>
                  </a:schemeClr>
                </a:solidFill>
              </a:rPr>
              <a:t>Образовательный центр </a:t>
            </a:r>
            <a:r>
              <a:rPr kumimoji="1" lang="ru-RU" altLang="ja-JP" sz="2400" b="1" dirty="0" err="1" smtClean="0">
                <a:solidFill>
                  <a:schemeClr val="bg2">
                    <a:lumMod val="25000"/>
                  </a:schemeClr>
                </a:solidFill>
              </a:rPr>
              <a:t>Цитопатологии</a:t>
            </a:r>
            <a:r>
              <a:rPr kumimoji="1" lang="ru-RU" altLang="ja-JP" sz="2400" b="1" dirty="0" smtClean="0">
                <a:solidFill>
                  <a:schemeClr val="bg2">
                    <a:lumMod val="25000"/>
                  </a:schemeClr>
                </a:solidFill>
              </a:rPr>
              <a:t> МАКЦ и др.</a:t>
            </a:r>
            <a:endParaRPr kumimoji="1" lang="ja-JP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097900" y="1623561"/>
            <a:ext cx="5603786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altLang="ja-JP" sz="2400" b="1" dirty="0" smtClean="0">
                <a:solidFill>
                  <a:schemeClr val="bg2">
                    <a:lumMod val="50000"/>
                  </a:schemeClr>
                </a:solidFill>
              </a:rPr>
              <a:t>Министерство </a:t>
            </a:r>
            <a:r>
              <a:rPr lang="ru-RU" altLang="ja-JP" sz="2400" b="1" dirty="0" err="1" smtClean="0">
                <a:solidFill>
                  <a:schemeClr val="bg2">
                    <a:lumMod val="50000"/>
                  </a:schemeClr>
                </a:solidFill>
              </a:rPr>
              <a:t>Здравохранение</a:t>
            </a:r>
            <a:r>
              <a:rPr lang="ru-RU" altLang="ja-JP" sz="2400" b="1" dirty="0" smtClean="0">
                <a:solidFill>
                  <a:schemeClr val="bg2">
                    <a:lumMod val="50000"/>
                  </a:schemeClr>
                </a:solidFill>
              </a:rPr>
              <a:t> РК</a:t>
            </a:r>
          </a:p>
          <a:p>
            <a:pPr algn="ctr"/>
            <a:r>
              <a:rPr lang="ru-RU" altLang="ja-JP" sz="2400" dirty="0" smtClean="0">
                <a:solidFill>
                  <a:schemeClr val="bg2">
                    <a:lumMod val="50000"/>
                  </a:schemeClr>
                </a:solidFill>
              </a:rPr>
              <a:t>Ассоциация клинических </a:t>
            </a:r>
            <a:r>
              <a:rPr lang="ru-RU" altLang="ja-JP" sz="2400" dirty="0" err="1" smtClean="0">
                <a:solidFill>
                  <a:schemeClr val="bg2">
                    <a:lumMod val="50000"/>
                  </a:schemeClr>
                </a:solidFill>
              </a:rPr>
              <a:t>цитологов</a:t>
            </a:r>
            <a:r>
              <a:rPr lang="ru-RU" altLang="ja-JP" sz="2400" dirty="0" smtClean="0">
                <a:solidFill>
                  <a:schemeClr val="bg2">
                    <a:lumMod val="50000"/>
                  </a:schemeClr>
                </a:solidFill>
              </a:rPr>
              <a:t> РК</a:t>
            </a:r>
            <a:endParaRPr kumimoji="1" lang="ru-RU" altLang="ja-JP" sz="24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右矢印 5"/>
          <p:cNvSpPr/>
          <p:nvPr/>
        </p:nvSpPr>
        <p:spPr>
          <a:xfrm rot="5400000">
            <a:off x="3522614" y="3385124"/>
            <a:ext cx="678802" cy="940655"/>
          </a:xfrm>
          <a:prstGeom prst="rightArrow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コネクタ 7"/>
          <p:cNvCxnSpPr/>
          <p:nvPr/>
        </p:nvCxnSpPr>
        <p:spPr>
          <a:xfrm flipV="1">
            <a:off x="648736" y="4260970"/>
            <a:ext cx="7747682" cy="174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/>
          <p:cNvSpPr/>
          <p:nvPr/>
        </p:nvSpPr>
        <p:spPr>
          <a:xfrm>
            <a:off x="1075039" y="4485506"/>
            <a:ext cx="759941" cy="5807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ru-RU" altLang="ja-JP" dirty="0" smtClean="0"/>
              <a:t> </a:t>
            </a:r>
            <a:r>
              <a:rPr kumimoji="1" lang="ru-RU" altLang="ja-JP" b="1" dirty="0" smtClean="0">
                <a:solidFill>
                  <a:schemeClr val="tx2">
                    <a:lumMod val="75000"/>
                  </a:schemeClr>
                </a:solidFill>
              </a:rPr>
              <a:t>ООД ЦЛ  </a:t>
            </a:r>
            <a:endParaRPr kumimoji="1" lang="ja-JP" alt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160244" y="4456547"/>
            <a:ext cx="759941" cy="5807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ru-RU" altLang="ja-JP" dirty="0">
                <a:solidFill>
                  <a:schemeClr val="tx2">
                    <a:lumMod val="75000"/>
                  </a:schemeClr>
                </a:solidFill>
              </a:rPr>
              <a:t>ООД ЦЛ 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4151871" y="4456547"/>
            <a:ext cx="759941" cy="5807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ru-RU" altLang="ja-JP" dirty="0">
                <a:solidFill>
                  <a:schemeClr val="tx2">
                    <a:lumMod val="75000"/>
                  </a:schemeClr>
                </a:solidFill>
              </a:rPr>
              <a:t>ООД ЦЛ 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5199109" y="4485504"/>
            <a:ext cx="759941" cy="5807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ru-RU" altLang="ja-JP" dirty="0">
                <a:solidFill>
                  <a:schemeClr val="tx2">
                    <a:lumMod val="75000"/>
                  </a:schemeClr>
                </a:solidFill>
              </a:rPr>
              <a:t>ООД ЦЛ 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6181472" y="4485504"/>
            <a:ext cx="759941" cy="5807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ru-RU" altLang="ja-JP" dirty="0">
                <a:solidFill>
                  <a:schemeClr val="tx2">
                    <a:lumMod val="75000"/>
                  </a:schemeClr>
                </a:solidFill>
              </a:rPr>
              <a:t>ООД ЦЛ 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7284314" y="4485503"/>
            <a:ext cx="759941" cy="5807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ru-RU" altLang="ja-JP" dirty="0">
                <a:solidFill>
                  <a:schemeClr val="tx2">
                    <a:lumMod val="75000"/>
                  </a:schemeClr>
                </a:solidFill>
              </a:rPr>
              <a:t>ООД ЦЛ 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2122271" y="4485503"/>
            <a:ext cx="759941" cy="5807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ru-RU" altLang="ja-JP" dirty="0">
                <a:solidFill>
                  <a:schemeClr val="tx2">
                    <a:lumMod val="75000"/>
                  </a:schemeClr>
                </a:solidFill>
              </a:rPr>
              <a:t>ООД ЦЛ </a:t>
            </a:r>
            <a:endParaRPr kumimoji="1" lang="ja-JP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319898" y="2620654"/>
            <a:ext cx="477091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ru-RU" altLang="ja-JP" sz="2000" dirty="0" smtClean="0"/>
              <a:t>Внедрение новых технологии </a:t>
            </a:r>
            <a:r>
              <a:rPr lang="ru-RU" altLang="ja-JP" sz="2000" dirty="0" smtClean="0"/>
              <a:t>для медицинского обслуживания в Казахстанских клиниках</a:t>
            </a:r>
            <a:endParaRPr kumimoji="1" lang="ja-JP" altLang="en-US" sz="2000" dirty="0"/>
          </a:p>
        </p:txBody>
      </p:sp>
      <p:sp>
        <p:nvSpPr>
          <p:cNvPr id="24" name="右矢印 23"/>
          <p:cNvSpPr/>
          <p:nvPr/>
        </p:nvSpPr>
        <p:spPr>
          <a:xfrm>
            <a:off x="648736" y="3128486"/>
            <a:ext cx="444843" cy="27293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右矢印 24"/>
          <p:cNvSpPr/>
          <p:nvPr/>
        </p:nvSpPr>
        <p:spPr>
          <a:xfrm>
            <a:off x="623880" y="3794742"/>
            <a:ext cx="451716" cy="28958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088155" y="2739704"/>
            <a:ext cx="32441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ja-JP" sz="2000" b="1" dirty="0" smtClean="0"/>
              <a:t>Качество и эффективность цитологической диагностики </a:t>
            </a:r>
            <a:endParaRPr kumimoji="1" lang="ja-JP" altLang="en-US" sz="2000" b="1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167967" y="3776933"/>
            <a:ext cx="2452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altLang="ja-JP" sz="2000" b="1" dirty="0" smtClean="0"/>
              <a:t>Обучение кадров </a:t>
            </a:r>
            <a:endParaRPr kumimoji="1" lang="ja-JP" altLang="en-US" sz="2000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68035" y="5271262"/>
            <a:ext cx="1611677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ru-RU" altLang="ja-JP" sz="2400" dirty="0" smtClean="0">
                <a:solidFill>
                  <a:schemeClr val="tx2">
                    <a:lumMod val="75000"/>
                  </a:schemeClr>
                </a:solidFill>
              </a:rPr>
              <a:t>Компания «</a:t>
            </a:r>
            <a:r>
              <a:rPr kumimoji="1" lang="en-US" altLang="ja-JP" sz="2400" dirty="0" smtClean="0">
                <a:solidFill>
                  <a:schemeClr val="tx2">
                    <a:lumMod val="75000"/>
                  </a:schemeClr>
                </a:solidFill>
              </a:rPr>
              <a:t>Sakura </a:t>
            </a:r>
            <a:r>
              <a:rPr kumimoji="1" lang="en-US" altLang="ja-JP" sz="2400" dirty="0" err="1" smtClean="0">
                <a:solidFill>
                  <a:schemeClr val="tx2">
                    <a:lumMod val="75000"/>
                  </a:schemeClr>
                </a:solidFill>
              </a:rPr>
              <a:t>Finetek</a:t>
            </a:r>
            <a:r>
              <a:rPr kumimoji="1" lang="en-US" altLang="ja-JP" sz="2400" dirty="0" smtClean="0">
                <a:solidFill>
                  <a:schemeClr val="tx2">
                    <a:lumMod val="75000"/>
                  </a:schemeClr>
                </a:solidFill>
              </a:rPr>
              <a:t> Japan</a:t>
            </a:r>
            <a:r>
              <a:rPr lang="ru-RU" altLang="ja-JP" sz="2400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  <a:endParaRPr kumimoji="1" lang="ja-JP" alt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30663" y="5157192"/>
            <a:ext cx="2121208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ru-RU" altLang="ja-JP" sz="2400" dirty="0" smtClean="0">
                <a:solidFill>
                  <a:schemeClr val="tx2">
                    <a:lumMod val="75000"/>
                  </a:schemeClr>
                </a:solidFill>
              </a:rPr>
              <a:t>ТОО «Оздоровительный центр Масимова»</a:t>
            </a:r>
            <a:endParaRPr kumimoji="1" lang="ja-JP" alt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268338" y="5288340"/>
            <a:ext cx="4875662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ru-RU" altLang="ja-JP" sz="2400" dirty="0" smtClean="0">
                <a:solidFill>
                  <a:schemeClr val="tx2">
                    <a:lumMod val="75000"/>
                  </a:schemeClr>
                </a:solidFill>
              </a:rPr>
              <a:t>МАКЦ</a:t>
            </a:r>
          </a:p>
          <a:p>
            <a:pPr algn="ctr"/>
            <a:r>
              <a:rPr kumimoji="1" lang="ru-RU" altLang="ja-JP" sz="2400" dirty="0" smtClean="0">
                <a:solidFill>
                  <a:schemeClr val="tx2">
                    <a:lumMod val="75000"/>
                  </a:schemeClr>
                </a:solidFill>
              </a:rPr>
              <a:t>(Межд. Академия Клинических </a:t>
            </a:r>
            <a:r>
              <a:rPr kumimoji="1" lang="ru-RU" altLang="ja-JP" sz="2400" dirty="0" err="1" smtClean="0">
                <a:solidFill>
                  <a:schemeClr val="tx2">
                    <a:lumMod val="75000"/>
                  </a:schemeClr>
                </a:solidFill>
              </a:rPr>
              <a:t>цитологов</a:t>
            </a:r>
            <a:r>
              <a:rPr kumimoji="1" lang="ru-RU" altLang="ja-JP" sz="2400" dirty="0" smtClean="0">
                <a:solidFill>
                  <a:schemeClr val="tx2">
                    <a:lumMod val="75000"/>
                  </a:schemeClr>
                </a:solidFill>
              </a:rPr>
              <a:t>) </a:t>
            </a:r>
            <a:endParaRPr kumimoji="1" lang="ja-JP" alt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http://thumbs.dex.ne.jp/sozai/thumbs/illust_mantan_009/150/ILM09_AF10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636" y="219650"/>
            <a:ext cx="1071563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1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698453" y="451896"/>
            <a:ext cx="6373985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ru-RU" altLang="ja-JP" sz="3200" dirty="0" smtClean="0">
                <a:solidFill>
                  <a:schemeClr val="accent6">
                    <a:lumMod val="50000"/>
                  </a:schemeClr>
                </a:solidFill>
              </a:rPr>
              <a:t>ВЫВОДЫ </a:t>
            </a:r>
          </a:p>
          <a:p>
            <a:pPr algn="ctr"/>
            <a:r>
              <a:rPr kumimoji="1" lang="ru-RU" altLang="ja-JP" sz="3200" dirty="0" smtClean="0"/>
              <a:t> </a:t>
            </a:r>
            <a:endParaRPr kumimoji="1" lang="ja-JP" altLang="en-US" sz="3200" dirty="0"/>
          </a:p>
        </p:txBody>
      </p:sp>
      <p:sp>
        <p:nvSpPr>
          <p:cNvPr id="4" name="右矢印 3"/>
          <p:cNvSpPr/>
          <p:nvPr/>
        </p:nvSpPr>
        <p:spPr>
          <a:xfrm>
            <a:off x="749602" y="2127478"/>
            <a:ext cx="491181" cy="5560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右矢印 4"/>
          <p:cNvSpPr/>
          <p:nvPr/>
        </p:nvSpPr>
        <p:spPr>
          <a:xfrm>
            <a:off x="729739" y="3316074"/>
            <a:ext cx="491181" cy="5560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右矢印 5"/>
          <p:cNvSpPr/>
          <p:nvPr/>
        </p:nvSpPr>
        <p:spPr>
          <a:xfrm>
            <a:off x="729739" y="4374285"/>
            <a:ext cx="491181" cy="5560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右矢印 6"/>
          <p:cNvSpPr/>
          <p:nvPr/>
        </p:nvSpPr>
        <p:spPr>
          <a:xfrm>
            <a:off x="810908" y="5386912"/>
            <a:ext cx="491181" cy="5560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391685" y="1628800"/>
            <a:ext cx="7216535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altLang="ja-JP" sz="2000" b="1" dirty="0" smtClean="0">
                <a:solidFill>
                  <a:schemeClr val="accent2">
                    <a:lumMod val="50000"/>
                  </a:schemeClr>
                </a:solidFill>
              </a:rPr>
              <a:t>Решающее  звено</a:t>
            </a:r>
            <a:r>
              <a:rPr kumimoji="1" lang="en-US" altLang="ja-JP" sz="20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  <a:r>
              <a:rPr kumimoji="1" lang="ru-RU" altLang="ja-JP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1" lang="ru-RU" altLang="ja-JP" sz="2000" b="1" i="1" dirty="0" smtClean="0">
                <a:solidFill>
                  <a:srgbClr val="C00000"/>
                </a:solidFill>
              </a:rPr>
              <a:t>Поддержка Министерства Здравоохранения и Социального развития  РК  </a:t>
            </a:r>
            <a:r>
              <a:rPr kumimoji="1" lang="ru-RU" altLang="ja-JP" sz="2000" i="1" dirty="0" smtClean="0"/>
              <a:t> </a:t>
            </a:r>
            <a:endParaRPr kumimoji="1" lang="ja-JP" altLang="en-US" sz="2000" i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04040" y="2405505"/>
            <a:ext cx="7191824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ru-RU" altLang="ja-JP" sz="2000" b="1" dirty="0" smtClean="0">
                <a:solidFill>
                  <a:schemeClr val="accent2">
                    <a:lumMod val="50000"/>
                  </a:schemeClr>
                </a:solidFill>
              </a:rPr>
              <a:t>Требования по сотрудничеству:    </a:t>
            </a:r>
            <a:r>
              <a:rPr kumimoji="1" lang="ru-RU" altLang="ja-JP" sz="2000" i="1" dirty="0" smtClean="0">
                <a:solidFill>
                  <a:schemeClr val="tx2">
                    <a:lumMod val="75000"/>
                  </a:schemeClr>
                </a:solidFill>
              </a:rPr>
              <a:t>МАКЦ (Международная Академия клинических </a:t>
            </a:r>
            <a:r>
              <a:rPr kumimoji="1" lang="ru-RU" altLang="ja-JP" sz="2000" i="1" dirty="0" err="1" smtClean="0">
                <a:solidFill>
                  <a:schemeClr val="tx2">
                    <a:lumMod val="75000"/>
                  </a:schemeClr>
                </a:solidFill>
              </a:rPr>
              <a:t>цитологов</a:t>
            </a:r>
            <a:r>
              <a:rPr kumimoji="1" lang="ru-RU" altLang="ja-JP" sz="2000" i="1" dirty="0" smtClean="0">
                <a:solidFill>
                  <a:schemeClr val="tx2">
                    <a:lumMod val="75000"/>
                  </a:schemeClr>
                </a:solidFill>
              </a:rPr>
              <a:t>), ЯОКЦ </a:t>
            </a:r>
            <a:r>
              <a:rPr lang="en-US" altLang="ja-JP" sz="2000" i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altLang="ja-JP" sz="2000" i="1" dirty="0" smtClean="0">
                <a:solidFill>
                  <a:schemeClr val="tx2">
                    <a:lumMod val="75000"/>
                  </a:schemeClr>
                </a:solidFill>
              </a:rPr>
              <a:t>Японское Общество Клинической Цитологии</a:t>
            </a:r>
            <a:r>
              <a:rPr lang="en-US" altLang="ja-JP" sz="2000" i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r>
              <a:rPr lang="ru-RU" altLang="ja-JP" sz="2000" i="1" dirty="0" smtClean="0">
                <a:solidFill>
                  <a:schemeClr val="tx2">
                    <a:lumMod val="75000"/>
                  </a:schemeClr>
                </a:solidFill>
              </a:rPr>
              <a:t>, КОКЦ(Корея), Ассоциация  </a:t>
            </a:r>
            <a:r>
              <a:rPr lang="ru-RU" altLang="ja-JP" sz="2000" i="1" dirty="0" err="1" smtClean="0">
                <a:solidFill>
                  <a:schemeClr val="tx2">
                    <a:lumMod val="75000"/>
                  </a:schemeClr>
                </a:solidFill>
              </a:rPr>
              <a:t>цитотехнологов</a:t>
            </a:r>
            <a:r>
              <a:rPr lang="ru-RU" altLang="ja-JP" sz="2000" i="1" dirty="0" smtClean="0">
                <a:solidFill>
                  <a:schemeClr val="tx2">
                    <a:lumMod val="75000"/>
                  </a:schemeClr>
                </a:solidFill>
              </a:rPr>
              <a:t> Японий, Кореи, Турции и т.д.</a:t>
            </a:r>
            <a:endParaRPr kumimoji="1" lang="ja-JP" altLang="en-US" sz="20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384670" y="3838314"/>
            <a:ext cx="7291786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ru-RU" altLang="ja-JP" sz="2000" b="1" dirty="0" smtClean="0">
                <a:solidFill>
                  <a:schemeClr val="accent1">
                    <a:lumMod val="75000"/>
                  </a:schemeClr>
                </a:solidFill>
              </a:rPr>
              <a:t>Результат:</a:t>
            </a:r>
            <a:r>
              <a:rPr kumimoji="1" lang="ru-RU" altLang="ja-JP" sz="2000" b="1" dirty="0" smtClean="0">
                <a:solidFill>
                  <a:schemeClr val="accent2">
                    <a:lumMod val="50000"/>
                  </a:schemeClr>
                </a:solidFill>
              </a:rPr>
              <a:t> Обеспечение  конкурентоспособных </a:t>
            </a:r>
            <a:r>
              <a:rPr kumimoji="1" lang="ru-RU" altLang="ja-JP" sz="2000" b="1" dirty="0" err="1" smtClean="0">
                <a:solidFill>
                  <a:schemeClr val="accent2">
                    <a:lumMod val="50000"/>
                  </a:schemeClr>
                </a:solidFill>
              </a:rPr>
              <a:t>цитопатологов</a:t>
            </a:r>
            <a:r>
              <a:rPr kumimoji="1" lang="ru-RU" altLang="ja-JP" sz="2000" b="1" dirty="0" smtClean="0">
                <a:solidFill>
                  <a:schemeClr val="accent2">
                    <a:lumMod val="50000"/>
                  </a:schemeClr>
                </a:solidFill>
              </a:rPr>
              <a:t>  Республики  Казахстан</a:t>
            </a:r>
            <a:endParaRPr kumimoji="1" lang="ja-JP" alt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375974" y="4797152"/>
            <a:ext cx="7469903" cy="15081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altLang="ja-JP" sz="2000" b="1" dirty="0" smtClean="0">
                <a:solidFill>
                  <a:schemeClr val="accent1">
                    <a:lumMod val="75000"/>
                  </a:schemeClr>
                </a:solidFill>
              </a:rPr>
              <a:t>Поддержка инициатив Частных компаний</a:t>
            </a:r>
            <a:r>
              <a:rPr lang="en-US" altLang="ja-JP" sz="2000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altLang="ja-JP" b="1" i="1" dirty="0" smtClean="0">
                <a:solidFill>
                  <a:schemeClr val="accent1">
                    <a:lumMod val="75000"/>
                  </a:schemeClr>
                </a:solidFill>
              </a:rPr>
              <a:t>Оздоровительный центр </a:t>
            </a:r>
            <a:r>
              <a:rPr lang="ru-RU" altLang="ja-JP" b="1" i="1" dirty="0" err="1" smtClean="0">
                <a:solidFill>
                  <a:schemeClr val="accent1">
                    <a:lumMod val="75000"/>
                  </a:schemeClr>
                </a:solidFill>
              </a:rPr>
              <a:t>Масимова</a:t>
            </a:r>
            <a:r>
              <a:rPr lang="ru-RU" altLang="ja-JP" b="1" i="1" dirty="0" smtClean="0">
                <a:solidFill>
                  <a:schemeClr val="accent1">
                    <a:lumMod val="75000"/>
                  </a:schemeClr>
                </a:solidFill>
              </a:rPr>
              <a:t> ЦЦЛ,  Образовательный </a:t>
            </a:r>
            <a:r>
              <a:rPr lang="ru-RU" altLang="ja-JP" b="1" i="1" dirty="0">
                <a:solidFill>
                  <a:schemeClr val="accent1">
                    <a:lumMod val="75000"/>
                  </a:schemeClr>
                </a:solidFill>
              </a:rPr>
              <a:t>центр </a:t>
            </a:r>
            <a:r>
              <a:rPr lang="ru-RU" altLang="ja-JP" b="1" i="1" dirty="0" err="1">
                <a:solidFill>
                  <a:schemeClr val="accent1">
                    <a:lumMod val="75000"/>
                  </a:schemeClr>
                </a:solidFill>
              </a:rPr>
              <a:t>Цитопатологии</a:t>
            </a:r>
            <a:r>
              <a:rPr lang="ru-RU" altLang="ja-JP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ja-JP" b="1" i="1" dirty="0" smtClean="0">
                <a:solidFill>
                  <a:schemeClr val="accent1">
                    <a:lumMod val="75000"/>
                  </a:schemeClr>
                </a:solidFill>
              </a:rPr>
              <a:t>Сакура - программа с правительственным резервированием Японии и с привлечением экспертов Японского Агентства Международного сотрудничества и МАКЦ и др.</a:t>
            </a:r>
            <a:endParaRPr kumimoji="1" lang="ja-JP" altLang="en-U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http://thumbs.dex.ne.jp/sozai/thumbs/illust_mantan_009/150/ILM09_AF10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276130"/>
            <a:ext cx="1071563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75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88640"/>
            <a:ext cx="7757408" cy="5304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661248"/>
            <a:ext cx="8229600" cy="850106"/>
          </a:xfrm>
        </p:spPr>
        <p:txBody>
          <a:bodyPr/>
          <a:lstStyle/>
          <a:p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</a:rPr>
              <a:t>СПАСИБО ЗА ВНИМАНИЕ !!!</a:t>
            </a:r>
            <a:endParaRPr lang="ru-RU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18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412</TotalTime>
  <Words>1608</Words>
  <Application>Microsoft Office PowerPoint</Application>
  <PresentationFormat>Экран (4:3)</PresentationFormat>
  <Paragraphs>183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Организация цитологической службы в РК для повышения эффективности и качества скрининга РШМ.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Обучение цитопатологов</vt:lpstr>
      <vt:lpstr>Презентация PowerPoint</vt:lpstr>
      <vt:lpstr>Презентация PowerPoint</vt:lpstr>
      <vt:lpstr>Презентация PowerPoint</vt:lpstr>
      <vt:lpstr>Борьба с онкологическими заболеваниями будет эффективной, если:</vt:lpstr>
      <vt:lpstr>Мировой опыт в ранней диагностике рака</vt:lpstr>
      <vt:lpstr>Презентация PowerPoint</vt:lpstr>
      <vt:lpstr>Презентация PowerPoint</vt:lpstr>
      <vt:lpstr>СПАСИБО ЗА ВНИМАНИЕ 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Galina Kausova</cp:lastModifiedBy>
  <cp:revision>62</cp:revision>
  <dcterms:created xsi:type="dcterms:W3CDTF">2014-10-23T04:31:42Z</dcterms:created>
  <dcterms:modified xsi:type="dcterms:W3CDTF">2014-11-13T02:43:14Z</dcterms:modified>
</cp:coreProperties>
</file>