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7" r:id="rId2"/>
    <p:sldId id="257" r:id="rId3"/>
    <p:sldId id="258" r:id="rId4"/>
    <p:sldId id="259" r:id="rId5"/>
    <p:sldId id="261" r:id="rId6"/>
    <p:sldId id="292" r:id="rId7"/>
    <p:sldId id="287" r:id="rId8"/>
    <p:sldId id="288" r:id="rId9"/>
    <p:sldId id="263" r:id="rId10"/>
    <p:sldId id="262" r:id="rId11"/>
    <p:sldId id="264" r:id="rId12"/>
    <p:sldId id="265" r:id="rId13"/>
    <p:sldId id="270" r:id="rId14"/>
    <p:sldId id="291" r:id="rId15"/>
    <p:sldId id="271" r:id="rId16"/>
    <p:sldId id="289" r:id="rId17"/>
    <p:sldId id="290" r:id="rId18"/>
    <p:sldId id="295" r:id="rId19"/>
    <p:sldId id="296" r:id="rId20"/>
    <p:sldId id="268" r:id="rId21"/>
    <p:sldId id="269" r:id="rId22"/>
    <p:sldId id="274" r:id="rId23"/>
    <p:sldId id="275" r:id="rId24"/>
    <p:sldId id="276" r:id="rId25"/>
    <p:sldId id="29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780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76;&#1080;&#1072;&#1075;&#1088;&#1072;&#1084;&#1084;&#1099;%20&#1086;&#1085;&#1082;&#1086;&#1087;&#1072;&#1090;&#1086;&#1083;&#1086;&#1075;(&#1055;&#1056;&#1054;&#1057;&#1058;&#1040;&#1058;&#1040;%20&#1087;&#1086;&#1089;&#1083;)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160612\Desktop\&#1089;&#1090;&#1072;&#1090;.%20&#1084;&#1072;&#1090;&#1077;&#1088;&#1080;&#1072;&#1083;&#1099;\&#1076;&#1080;&#1072;&#1075;&#1088;&#1072;&#1084;&#1084;&#1099;%20&#1086;&#1085;&#1082;&#1086;&#1087;&#1072;&#1090;&#1086;&#1083;&#1086;&#1075;(&#1055;&#1056;&#1054;&#1057;&#1058;&#1040;&#1058;&#1040;).xls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60612\Desktop\&#1089;&#1090;&#1072;&#1090;.%20&#1084;&#1072;&#1090;&#1077;&#1088;&#1080;&#1072;&#1083;&#1099;\&#1076;&#1080;&#1072;&#1075;&#1088;&#1072;&#1084;&#1084;&#1099;%20&#1086;&#1085;&#1082;&#1086;&#1087;&#1072;&#1090;&#1086;&#1083;&#1086;&#1075;(&#1055;&#1056;&#1054;&#1057;&#1058;&#1040;&#1058;&#1040;)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76;&#1080;&#1072;&#1075;&#1088;&#1072;&#1084;&#1084;&#1099;%20&#1086;&#1085;&#1082;&#1086;&#1087;&#1072;&#1090;&#1086;&#1083;&#1086;&#1075;(&#1055;&#1056;&#1054;&#1057;&#1058;&#1040;&#1058;&#1040;%20&#1087;&#1086;&#1089;&#1083;)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8;&#1072;&#1089;&#1087;&#1088;&#1077;&#1076;&#1077;&#1083;&#1077;&#1085;&#1080;&#1077;%20&#1055;&#1057;&#1040;%20&#1087;&#1086;%20&#1042;&#1050;&#1054;,&#1055;&#1072;&#1074;&#1083;&#1086;&#1076;&#1072;&#1088;,&#1047;&#1050;&#1054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76;&#1080;&#1072;&#1075;&#1088;&#1072;&#1084;&#1084;&#1099;%20&#1086;&#1085;&#1082;&#1086;&#1087;&#1072;&#1090;&#1086;&#1083;&#1086;&#1075;(&#1055;&#1056;&#1054;&#1057;&#1058;&#1040;&#1058;&#1040;%20&#1087;&#1086;&#1089;&#1083;)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76;&#1080;&#1072;&#1075;&#1088;&#1072;&#1084;&#1084;&#1099;%20&#1086;&#1085;&#1082;&#1086;&#1087;&#1072;&#1090;&#1086;&#1083;&#1086;&#1075;(&#1055;&#1056;&#1054;&#1057;&#1058;&#1040;&#1058;&#1040;%20&#1087;&#1086;&#1089;&#1083;)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76;&#1080;&#1072;&#1075;&#1088;&#1072;&#1084;&#1084;&#1099;%20&#1086;&#1085;&#1082;&#1086;&#1087;&#1072;&#1090;&#1086;&#1083;&#1086;&#1075;(&#1055;&#1056;&#1054;&#1057;&#1058;&#1040;&#1058;&#1040;)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76;&#1080;&#1072;&#1075;&#1088;&#1072;&#1084;&#1084;&#1099;%20&#1086;&#1085;&#1082;&#1086;&#1087;&#1072;&#1090;&#1086;&#1083;&#1086;&#1075;(&#1055;&#1056;&#1054;&#1057;&#1058;&#1040;&#1058;&#1040;)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76;&#1080;&#1072;&#1075;&#1088;&#1072;&#1084;&#1084;&#1099;%20&#1086;&#1085;&#1082;&#1086;&#1087;&#1072;&#1090;&#1086;&#1083;&#1086;&#1075;(&#1055;&#1056;&#1054;&#1057;&#1058;&#1040;&#1058;&#1040;%20&#1087;&#1086;&#1089;&#1083;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0559440559440572E-2"/>
          <c:y val="1.3908839332823685E-2"/>
          <c:w val="0.92702777777777778"/>
          <c:h val="0.86604715602982085"/>
        </c:manualLayout>
      </c:layout>
      <c:areaChart>
        <c:grouping val="standard"/>
        <c:varyColors val="0"/>
        <c:ser>
          <c:idx val="0"/>
          <c:order val="0"/>
          <c:tx>
            <c:v>заболеваемость</c:v>
          </c:tx>
          <c:spPr>
            <a:solidFill>
              <a:schemeClr val="accent1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2.7894356955380593E-2"/>
                  <c:y val="-0.259496911294736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014763779527561E-2"/>
                  <c:y val="-0.26104248876993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018372703412109E-3"/>
                  <c:y val="-0.276340867243106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7777777777777879E-3"/>
                  <c:y val="-0.263770472385834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3888888888888924E-3"/>
                  <c:y val="-0.290264961038308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7295494313210869E-3"/>
                  <c:y val="-0.295748850531393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3888888888888924E-3"/>
                  <c:y val="-0.310598620996601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7777777777777879E-3"/>
                  <c:y val="-0.27566410750627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4.6426071741032457E-3"/>
                  <c:y val="-0.289588201301475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"/>
                  <c:y val="-0.30418887536924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5.5943788276465404E-3"/>
                  <c:y val="-0.338944283524822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1188757655293096E-2"/>
                  <c:y val="-0.385274777733510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6783216783216783E-2"/>
                  <c:y val="-0.406976744186047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Лист4!$E$4:$Q$4</c:f>
              <c:numCache>
                <c:formatCode>General</c:formatCode>
                <c:ptCount val="1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</c:numCache>
            </c:numRef>
          </c:cat>
          <c:val>
            <c:numRef>
              <c:f>Лист4!$E$7:$Q$7</c:f>
              <c:numCache>
                <c:formatCode>General</c:formatCode>
                <c:ptCount val="13"/>
                <c:pt idx="0">
                  <c:v>3.6</c:v>
                </c:pt>
                <c:pt idx="1">
                  <c:v>3.6</c:v>
                </c:pt>
                <c:pt idx="2">
                  <c:v>3.7</c:v>
                </c:pt>
                <c:pt idx="3">
                  <c:v>3.5</c:v>
                </c:pt>
                <c:pt idx="4">
                  <c:v>3.9</c:v>
                </c:pt>
                <c:pt idx="5">
                  <c:v>4</c:v>
                </c:pt>
                <c:pt idx="6">
                  <c:v>4.2</c:v>
                </c:pt>
                <c:pt idx="7">
                  <c:v>3.7</c:v>
                </c:pt>
                <c:pt idx="8">
                  <c:v>3.9</c:v>
                </c:pt>
                <c:pt idx="9">
                  <c:v>4.0999999999999996</c:v>
                </c:pt>
                <c:pt idx="10" formatCode="0.0">
                  <c:v>5</c:v>
                </c:pt>
                <c:pt idx="11" formatCode="0.0">
                  <c:v>5.3</c:v>
                </c:pt>
                <c:pt idx="12" formatCode="0.0">
                  <c:v>6.5</c:v>
                </c:pt>
              </c:numCache>
            </c:numRef>
          </c:val>
        </c:ser>
        <c:ser>
          <c:idx val="1"/>
          <c:order val="1"/>
          <c:tx>
            <c:v>смертность</c:v>
          </c:tx>
          <c:spPr>
            <a:solidFill>
              <a:srgbClr val="FF9966"/>
            </a:solidFill>
          </c:spPr>
          <c:dLbls>
            <c:dLbl>
              <c:idx val="0"/>
              <c:layout>
                <c:manualLayout>
                  <c:x val="1.3053613053613055E-2"/>
                  <c:y val="-9.31586466078088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0.1048034774337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296037296037318E-3"/>
                  <c:y val="-0.100921867158459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0.112566697984435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0.108685087709110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8648018648018704E-3"/>
                  <c:y val="-0.108685087709110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-0.112566697984435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7.4593542939999802E-3"/>
                  <c:y val="-0.108685087709110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5.5944055944055944E-3"/>
                  <c:y val="-0.116448308259760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"/>
                  <c:y val="-0.116448308259760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1.8648018648018704E-3"/>
                  <c:y val="-0.131974749361062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0512820512820537E-2"/>
                  <c:y val="-0.116448308259760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7972027972028034E-2"/>
                  <c:y val="-0.11627906976744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Лист4!$E$4:$Q$4</c:f>
              <c:numCache>
                <c:formatCode>General</c:formatCode>
                <c:ptCount val="1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</c:numCache>
            </c:numRef>
          </c:cat>
          <c:val>
            <c:numRef>
              <c:f>Лист4!$E$16:$Q$16</c:f>
              <c:numCache>
                <c:formatCode>General</c:formatCode>
                <c:ptCount val="13"/>
                <c:pt idx="0">
                  <c:v>2</c:v>
                </c:pt>
                <c:pt idx="1">
                  <c:v>2.2999999999999998</c:v>
                </c:pt>
                <c:pt idx="2">
                  <c:v>2.1</c:v>
                </c:pt>
                <c:pt idx="3">
                  <c:v>2.2999999999999998</c:v>
                </c:pt>
                <c:pt idx="4">
                  <c:v>2.2000000000000002</c:v>
                </c:pt>
                <c:pt idx="5">
                  <c:v>2.2000000000000002</c:v>
                </c:pt>
                <c:pt idx="6">
                  <c:v>2.2999999999999998</c:v>
                </c:pt>
                <c:pt idx="7">
                  <c:v>2.1</c:v>
                </c:pt>
                <c:pt idx="8">
                  <c:v>2.1</c:v>
                </c:pt>
                <c:pt idx="9">
                  <c:v>2.2000000000000002</c:v>
                </c:pt>
                <c:pt idx="10">
                  <c:v>2.5</c:v>
                </c:pt>
                <c:pt idx="11">
                  <c:v>2.2999999999999998</c:v>
                </c:pt>
                <c:pt idx="12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677248"/>
        <c:axId val="38219776"/>
      </c:areaChart>
      <c:catAx>
        <c:axId val="30677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38219776"/>
        <c:crosses val="autoZero"/>
        <c:auto val="1"/>
        <c:lblAlgn val="ctr"/>
        <c:lblOffset val="100"/>
        <c:noMultiLvlLbl val="0"/>
      </c:catAx>
      <c:valAx>
        <c:axId val="382197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0677248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5.319247594050755E-2"/>
          <c:y val="3.8194993679807762E-2"/>
          <c:w val="0.48524967191601048"/>
          <c:h val="0.18595713467818836"/>
        </c:manualLayout>
      </c:layout>
      <c:overlay val="0"/>
      <c:txPr>
        <a:bodyPr/>
        <a:lstStyle/>
        <a:p>
          <a:pPr>
            <a:defRPr sz="3600" b="1"/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1172440944881888"/>
          <c:y val="5.0925925925925923E-2"/>
          <c:w val="0.52533945756780465"/>
          <c:h val="0.7801811752697575"/>
        </c:manualLayout>
      </c:layout>
      <c:barChart>
        <c:barDir val="bar"/>
        <c:grouping val="percentStacked"/>
        <c:varyColors val="0"/>
        <c:ser>
          <c:idx val="0"/>
          <c:order val="0"/>
          <c:tx>
            <c:v>I-II стадия</c:v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Лист4!$A$136:$A$141</c:f>
              <c:strCache>
                <c:ptCount val="6"/>
                <c:pt idx="0">
                  <c:v>Канцер-регистр РК, 2005-2009</c:v>
                </c:pt>
                <c:pt idx="1">
                  <c:v>Канцер-регистр Беларусь, 2003-2008</c:v>
                </c:pt>
                <c:pt idx="2">
                  <c:v>Россия, 2007 </c:v>
                </c:pt>
                <c:pt idx="3">
                  <c:v>Контрольная группа ERSPC*</c:v>
                </c:pt>
                <c:pt idx="4">
                  <c:v>Группа скрининга ERSPC*</c:v>
                </c:pt>
                <c:pt idx="5">
                  <c:v>США, SEER 1999-2005</c:v>
                </c:pt>
              </c:strCache>
            </c:strRef>
          </c:cat>
          <c:val>
            <c:numRef>
              <c:f>Лист4!$C$136:$C$141</c:f>
              <c:numCache>
                <c:formatCode>General</c:formatCode>
                <c:ptCount val="6"/>
                <c:pt idx="0">
                  <c:v>32.4</c:v>
                </c:pt>
                <c:pt idx="1">
                  <c:v>37</c:v>
                </c:pt>
                <c:pt idx="2">
                  <c:v>40.300000000000004</c:v>
                </c:pt>
                <c:pt idx="3">
                  <c:v>66</c:v>
                </c:pt>
                <c:pt idx="4">
                  <c:v>84</c:v>
                </c:pt>
                <c:pt idx="5">
                  <c:v>80</c:v>
                </c:pt>
              </c:numCache>
            </c:numRef>
          </c:val>
        </c:ser>
        <c:ser>
          <c:idx val="1"/>
          <c:order val="1"/>
          <c:tx>
            <c:v>III стадия</c:v>
          </c:tx>
          <c:spPr>
            <a:solidFill>
              <a:srgbClr val="FFCC99"/>
            </a:solidFill>
          </c:spPr>
          <c:invertIfNegative val="0"/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Лист4!$A$136:$A$141</c:f>
              <c:strCache>
                <c:ptCount val="6"/>
                <c:pt idx="0">
                  <c:v>Канцер-регистр РК, 2005-2009</c:v>
                </c:pt>
                <c:pt idx="1">
                  <c:v>Канцер-регистр Беларусь, 2003-2008</c:v>
                </c:pt>
                <c:pt idx="2">
                  <c:v>Россия, 2007 </c:v>
                </c:pt>
                <c:pt idx="3">
                  <c:v>Контрольная группа ERSPC*</c:v>
                </c:pt>
                <c:pt idx="4">
                  <c:v>Группа скрининга ERSPC*</c:v>
                </c:pt>
                <c:pt idx="5">
                  <c:v>США, SEER 1999-2005</c:v>
                </c:pt>
              </c:strCache>
            </c:strRef>
          </c:cat>
          <c:val>
            <c:numRef>
              <c:f>Лист4!$D$136:$D$141</c:f>
              <c:numCache>
                <c:formatCode>General</c:formatCode>
                <c:ptCount val="6"/>
                <c:pt idx="0">
                  <c:v>47.2</c:v>
                </c:pt>
                <c:pt idx="1">
                  <c:v>39</c:v>
                </c:pt>
                <c:pt idx="2">
                  <c:v>37.6</c:v>
                </c:pt>
                <c:pt idx="3">
                  <c:v>19</c:v>
                </c:pt>
                <c:pt idx="4">
                  <c:v>13</c:v>
                </c:pt>
                <c:pt idx="5">
                  <c:v>15</c:v>
                </c:pt>
              </c:numCache>
            </c:numRef>
          </c:val>
        </c:ser>
        <c:ser>
          <c:idx val="2"/>
          <c:order val="2"/>
          <c:tx>
            <c:v>IV стадия</c:v>
          </c:tx>
          <c:spPr>
            <a:solidFill>
              <a:srgbClr val="FF6600"/>
            </a:solidFill>
          </c:spPr>
          <c:invertIfNegative val="0"/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Лист4!$A$136:$A$141</c:f>
              <c:strCache>
                <c:ptCount val="6"/>
                <c:pt idx="0">
                  <c:v>Канцер-регистр РК, 2005-2009</c:v>
                </c:pt>
                <c:pt idx="1">
                  <c:v>Канцер-регистр Беларусь, 2003-2008</c:v>
                </c:pt>
                <c:pt idx="2">
                  <c:v>Россия, 2007 </c:v>
                </c:pt>
                <c:pt idx="3">
                  <c:v>Контрольная группа ERSPC*</c:v>
                </c:pt>
                <c:pt idx="4">
                  <c:v>Группа скрининга ERSPC*</c:v>
                </c:pt>
                <c:pt idx="5">
                  <c:v>США, SEER 1999-2005</c:v>
                </c:pt>
              </c:strCache>
            </c:strRef>
          </c:cat>
          <c:val>
            <c:numRef>
              <c:f>Лист4!$E$136:$E$141</c:f>
              <c:numCache>
                <c:formatCode>General</c:formatCode>
                <c:ptCount val="6"/>
                <c:pt idx="0">
                  <c:v>20.399999999999999</c:v>
                </c:pt>
                <c:pt idx="1">
                  <c:v>24</c:v>
                </c:pt>
                <c:pt idx="2">
                  <c:v>22.1</c:v>
                </c:pt>
                <c:pt idx="3">
                  <c:v>15</c:v>
                </c:pt>
                <c:pt idx="4">
                  <c:v>3</c:v>
                </c:pt>
                <c:pt idx="5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963520"/>
        <c:axId val="21965056"/>
      </c:barChart>
      <c:catAx>
        <c:axId val="2196352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1965056"/>
        <c:crosses val="autoZero"/>
        <c:auto val="1"/>
        <c:lblAlgn val="ctr"/>
        <c:lblOffset val="100"/>
        <c:noMultiLvlLbl val="0"/>
      </c:catAx>
      <c:valAx>
        <c:axId val="21965056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crossAx val="21963520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40977909011373576"/>
          <c:y val="4.0536599591717171E-3"/>
          <c:w val="0.52910979877515307"/>
          <c:h val="7.5225648877223689E-2"/>
        </c:manualLayout>
      </c:layout>
      <c:overlay val="0"/>
      <c:txPr>
        <a:bodyPr/>
        <a:lstStyle/>
        <a:p>
          <a:pPr>
            <a:defRPr sz="20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482188044858707"/>
          <c:y val="4.1598173515981725E-2"/>
          <c:w val="0.70628572903387365"/>
          <c:h val="0.8798126775249038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Лист4!$C$245</c:f>
              <c:strCache>
                <c:ptCount val="1"/>
                <c:pt idx="0">
                  <c:v>США SEER 1999- 2005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Лист4!$B$246:$B$252</c:f>
              <c:strCache>
                <c:ptCount val="7"/>
                <c:pt idx="0">
                  <c:v>рак печени</c:v>
                </c:pt>
                <c:pt idx="1">
                  <c:v>рак пищевода</c:v>
                </c:pt>
                <c:pt idx="2">
                  <c:v>рак желудка</c:v>
                </c:pt>
                <c:pt idx="3">
                  <c:v>колоректальный рак</c:v>
                </c:pt>
                <c:pt idx="4">
                  <c:v>рак шейки матки</c:v>
                </c:pt>
                <c:pt idx="5">
                  <c:v>рак молочной железы</c:v>
                </c:pt>
                <c:pt idx="6">
                  <c:v>рак предстательной железы</c:v>
                </c:pt>
              </c:strCache>
            </c:strRef>
          </c:cat>
          <c:val>
            <c:numRef>
              <c:f>Лист4!$C$246:$C$252</c:f>
              <c:numCache>
                <c:formatCode>General</c:formatCode>
                <c:ptCount val="7"/>
                <c:pt idx="0">
                  <c:v>14.5</c:v>
                </c:pt>
                <c:pt idx="1">
                  <c:v>20.399999999999999</c:v>
                </c:pt>
                <c:pt idx="2">
                  <c:v>29.6</c:v>
                </c:pt>
                <c:pt idx="3">
                  <c:v>65.900000000000006</c:v>
                </c:pt>
                <c:pt idx="4">
                  <c:v>67.5</c:v>
                </c:pt>
                <c:pt idx="5">
                  <c:v>90</c:v>
                </c:pt>
                <c:pt idx="6">
                  <c:v>94</c:v>
                </c:pt>
              </c:numCache>
            </c:numRef>
          </c:val>
        </c:ser>
        <c:ser>
          <c:idx val="1"/>
          <c:order val="1"/>
          <c:tx>
            <c:strRef>
              <c:f>Лист4!$D$245</c:f>
              <c:strCache>
                <c:ptCount val="1"/>
                <c:pt idx="0">
                  <c:v>Корея  2003-2007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Лист4!$B$246:$B$252</c:f>
              <c:strCache>
                <c:ptCount val="7"/>
                <c:pt idx="0">
                  <c:v>рак печени</c:v>
                </c:pt>
                <c:pt idx="1">
                  <c:v>рак пищевода</c:v>
                </c:pt>
                <c:pt idx="2">
                  <c:v>рак желудка</c:v>
                </c:pt>
                <c:pt idx="3">
                  <c:v>колоректальный рак</c:v>
                </c:pt>
                <c:pt idx="4">
                  <c:v>рак шейки матки</c:v>
                </c:pt>
                <c:pt idx="5">
                  <c:v>рак молочной железы</c:v>
                </c:pt>
                <c:pt idx="6">
                  <c:v>рак предстательной железы</c:v>
                </c:pt>
              </c:strCache>
            </c:strRef>
          </c:cat>
          <c:val>
            <c:numRef>
              <c:f>Лист4!$D$246:$D$252</c:f>
              <c:numCache>
                <c:formatCode>General</c:formatCode>
                <c:ptCount val="7"/>
                <c:pt idx="0">
                  <c:v>21.7</c:v>
                </c:pt>
                <c:pt idx="1">
                  <c:v>59.4</c:v>
                </c:pt>
                <c:pt idx="2">
                  <c:v>61.2</c:v>
                </c:pt>
                <c:pt idx="3">
                  <c:v>68.7</c:v>
                </c:pt>
                <c:pt idx="4">
                  <c:v>80.5</c:v>
                </c:pt>
                <c:pt idx="5">
                  <c:v>89.5</c:v>
                </c:pt>
                <c:pt idx="6">
                  <c:v>82.4</c:v>
                </c:pt>
              </c:numCache>
            </c:numRef>
          </c:val>
        </c:ser>
        <c:ser>
          <c:idx val="2"/>
          <c:order val="2"/>
          <c:tx>
            <c:strRef>
              <c:f>Лист4!$E$245</c:f>
              <c:strCache>
                <c:ptCount val="1"/>
                <c:pt idx="0">
                  <c:v>канцер регистр РК 2011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Лист4!$B$246:$B$252</c:f>
              <c:strCache>
                <c:ptCount val="7"/>
                <c:pt idx="0">
                  <c:v>рак печени</c:v>
                </c:pt>
                <c:pt idx="1">
                  <c:v>рак пищевода</c:v>
                </c:pt>
                <c:pt idx="2">
                  <c:v>рак желудка</c:v>
                </c:pt>
                <c:pt idx="3">
                  <c:v>колоректальный рак</c:v>
                </c:pt>
                <c:pt idx="4">
                  <c:v>рак шейки матки</c:v>
                </c:pt>
                <c:pt idx="5">
                  <c:v>рак молочной железы</c:v>
                </c:pt>
                <c:pt idx="6">
                  <c:v>рак предстательной железы</c:v>
                </c:pt>
              </c:strCache>
            </c:strRef>
          </c:cat>
          <c:val>
            <c:numRef>
              <c:f>Лист4!$E$246:$E$252</c:f>
              <c:numCache>
                <c:formatCode>General</c:formatCode>
                <c:ptCount val="7"/>
                <c:pt idx="0">
                  <c:v>31.8</c:v>
                </c:pt>
                <c:pt idx="1">
                  <c:v>34.5</c:v>
                </c:pt>
                <c:pt idx="2">
                  <c:v>46.5</c:v>
                </c:pt>
                <c:pt idx="3">
                  <c:v>46.1</c:v>
                </c:pt>
                <c:pt idx="4">
                  <c:v>60.2</c:v>
                </c:pt>
                <c:pt idx="5">
                  <c:v>52.9</c:v>
                </c:pt>
                <c:pt idx="6">
                  <c:v>32.5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9906304"/>
        <c:axId val="22094592"/>
      </c:barChart>
      <c:catAx>
        <c:axId val="3990630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2094592"/>
        <c:crosses val="autoZero"/>
        <c:auto val="1"/>
        <c:lblAlgn val="ctr"/>
        <c:lblOffset val="100"/>
        <c:noMultiLvlLbl val="0"/>
      </c:catAx>
      <c:valAx>
        <c:axId val="2209459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99063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265493576716267"/>
          <c:y val="0.64086380469564663"/>
          <c:w val="0.26625101336953333"/>
          <c:h val="0.25576061553949592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416666666666684"/>
          <c:y val="4.8611111111111112E-2"/>
          <c:w val="0.8333333333333337"/>
          <c:h val="0.8298611111111116"/>
        </c:manualLayout>
      </c:layout>
      <c:areaChart>
        <c:grouping val="percentStacked"/>
        <c:varyColors val="0"/>
        <c:ser>
          <c:idx val="1"/>
          <c:order val="0"/>
          <c:spPr>
            <a:solidFill>
              <a:srgbClr val="92D050"/>
            </a:solidFill>
          </c:spPr>
          <c:cat>
            <c:numRef>
              <c:f>Лист4!$D$129:$P$129</c:f>
              <c:numCache>
                <c:formatCode>General</c:formatCode>
                <c:ptCount val="1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</c:numCache>
            </c:numRef>
          </c:cat>
          <c:val>
            <c:numRef>
              <c:f>Лист4!$D$130:$P$130</c:f>
              <c:numCache>
                <c:formatCode>General</c:formatCode>
                <c:ptCount val="13"/>
                <c:pt idx="0">
                  <c:v>23.9</c:v>
                </c:pt>
                <c:pt idx="1">
                  <c:v>23.1</c:v>
                </c:pt>
                <c:pt idx="2">
                  <c:v>25.5</c:v>
                </c:pt>
                <c:pt idx="3">
                  <c:v>20.9</c:v>
                </c:pt>
                <c:pt idx="4">
                  <c:v>32.800000000000004</c:v>
                </c:pt>
                <c:pt idx="5">
                  <c:v>36.6</c:v>
                </c:pt>
                <c:pt idx="6">
                  <c:v>31.7</c:v>
                </c:pt>
                <c:pt idx="7">
                  <c:v>33.300000000000004</c:v>
                </c:pt>
                <c:pt idx="8">
                  <c:v>31.5</c:v>
                </c:pt>
                <c:pt idx="9">
                  <c:v>36.700000000000003</c:v>
                </c:pt>
                <c:pt idx="10">
                  <c:v>39.6</c:v>
                </c:pt>
                <c:pt idx="11">
                  <c:v>42.7</c:v>
                </c:pt>
                <c:pt idx="12">
                  <c:v>54.8</c:v>
                </c:pt>
              </c:numCache>
            </c:numRef>
          </c:val>
        </c:ser>
        <c:ser>
          <c:idx val="2"/>
          <c:order val="1"/>
          <c:spPr>
            <a:solidFill>
              <a:srgbClr val="FFCC66"/>
            </a:solidFill>
          </c:spPr>
          <c:cat>
            <c:numRef>
              <c:f>Лист4!$D$129:$P$129</c:f>
              <c:numCache>
                <c:formatCode>General</c:formatCode>
                <c:ptCount val="1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</c:numCache>
            </c:numRef>
          </c:cat>
          <c:val>
            <c:numRef>
              <c:f>Лист4!$D$131:$P$131</c:f>
              <c:numCache>
                <c:formatCode>General</c:formatCode>
                <c:ptCount val="13"/>
                <c:pt idx="0">
                  <c:v>51.000000000000007</c:v>
                </c:pt>
                <c:pt idx="1">
                  <c:v>49.9</c:v>
                </c:pt>
                <c:pt idx="2">
                  <c:v>58.5</c:v>
                </c:pt>
                <c:pt idx="3">
                  <c:v>58.000000000000007</c:v>
                </c:pt>
                <c:pt idx="4">
                  <c:v>49.900000000000006</c:v>
                </c:pt>
                <c:pt idx="5">
                  <c:v>46.5</c:v>
                </c:pt>
                <c:pt idx="6">
                  <c:v>47.100000000000009</c:v>
                </c:pt>
                <c:pt idx="7">
                  <c:v>49</c:v>
                </c:pt>
                <c:pt idx="8">
                  <c:v>48.100000000000009</c:v>
                </c:pt>
                <c:pt idx="9">
                  <c:v>42.7</c:v>
                </c:pt>
                <c:pt idx="10">
                  <c:v>41.600000000000009</c:v>
                </c:pt>
                <c:pt idx="11">
                  <c:v>37.5</c:v>
                </c:pt>
                <c:pt idx="12">
                  <c:v>31.1</c:v>
                </c:pt>
              </c:numCache>
            </c:numRef>
          </c:val>
        </c:ser>
        <c:ser>
          <c:idx val="3"/>
          <c:order val="2"/>
          <c:spPr>
            <a:solidFill>
              <a:srgbClr val="FF5050"/>
            </a:solidFill>
            <a:ln w="25400">
              <a:noFill/>
            </a:ln>
          </c:spPr>
          <c:cat>
            <c:numRef>
              <c:f>Лист4!$D$129:$P$129</c:f>
              <c:numCache>
                <c:formatCode>General</c:formatCode>
                <c:ptCount val="1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</c:numCache>
            </c:numRef>
          </c:cat>
          <c:val>
            <c:numRef>
              <c:f>Лист4!$D$132:$P$132</c:f>
              <c:numCache>
                <c:formatCode>General</c:formatCode>
                <c:ptCount val="13"/>
                <c:pt idx="0">
                  <c:v>25.1</c:v>
                </c:pt>
                <c:pt idx="1">
                  <c:v>27</c:v>
                </c:pt>
                <c:pt idx="2">
                  <c:v>16</c:v>
                </c:pt>
                <c:pt idx="3">
                  <c:v>21.1</c:v>
                </c:pt>
                <c:pt idx="4">
                  <c:v>17.3</c:v>
                </c:pt>
                <c:pt idx="5">
                  <c:v>16.899999999999999</c:v>
                </c:pt>
                <c:pt idx="6">
                  <c:v>21.2</c:v>
                </c:pt>
                <c:pt idx="7">
                  <c:v>17.7</c:v>
                </c:pt>
                <c:pt idx="8">
                  <c:v>20.399999999999999</c:v>
                </c:pt>
                <c:pt idx="9">
                  <c:v>20.6</c:v>
                </c:pt>
                <c:pt idx="10">
                  <c:v>18.8</c:v>
                </c:pt>
                <c:pt idx="11">
                  <c:v>19.8</c:v>
                </c:pt>
                <c:pt idx="12">
                  <c:v>14.1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142976"/>
        <c:axId val="22144512"/>
      </c:areaChart>
      <c:catAx>
        <c:axId val="22142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22144512"/>
        <c:crosses val="autoZero"/>
        <c:auto val="1"/>
        <c:lblAlgn val="ctr"/>
        <c:lblOffset val="100"/>
        <c:noMultiLvlLbl val="0"/>
      </c:catAx>
      <c:valAx>
        <c:axId val="2214451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2142976"/>
        <c:crosses val="autoZero"/>
        <c:crossBetween val="midCat"/>
      </c:valAx>
    </c:plotArea>
    <c:plotVisOnly val="1"/>
    <c:dispBlanksAs val="zero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4722118476245541"/>
          <c:y val="0.10632672758582404"/>
          <c:w val="0.68511220334875411"/>
          <c:h val="0.82951075872521995"/>
        </c:manualLayout>
      </c:layout>
      <c:barChart>
        <c:barDir val="bar"/>
        <c:grouping val="percentStacked"/>
        <c:varyColors val="0"/>
        <c:ser>
          <c:idx val="0"/>
          <c:order val="0"/>
          <c:tx>
            <c:v>ПСА от 0 до 3,99нг/мл</c:v>
          </c:tx>
          <c:spPr>
            <a:solidFill>
              <a:schemeClr val="accent3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Лист1!$A$21:$A$27</c:f>
              <c:strCache>
                <c:ptCount val="7"/>
                <c:pt idx="0">
                  <c:v>Западно-Казахстанская</c:v>
                </c:pt>
                <c:pt idx="1">
                  <c:v>Кызылординская</c:v>
                </c:pt>
                <c:pt idx="2">
                  <c:v>Павлодарская</c:v>
                </c:pt>
                <c:pt idx="3">
                  <c:v>Восточно-Казахстанская </c:v>
                </c:pt>
                <c:pt idx="4">
                  <c:v>г.Астана</c:v>
                </c:pt>
                <c:pt idx="5">
                  <c:v>г.Алматы</c:v>
                </c:pt>
                <c:pt idx="6">
                  <c:v>пилотные регионы РК 2013г.</c:v>
                </c:pt>
              </c:strCache>
            </c:strRef>
          </c:cat>
          <c:val>
            <c:numRef>
              <c:f>Лист1!$G$21:$G$27</c:f>
              <c:numCache>
                <c:formatCode>0.00</c:formatCode>
                <c:ptCount val="7"/>
                <c:pt idx="0">
                  <c:v>96.08229156413033</c:v>
                </c:pt>
                <c:pt idx="1">
                  <c:v>97.14230916762547</c:v>
                </c:pt>
                <c:pt idx="2">
                  <c:v>96.116504854368941</c:v>
                </c:pt>
                <c:pt idx="3">
                  <c:v>97.717340771734072</c:v>
                </c:pt>
                <c:pt idx="4">
                  <c:v>98.854215183977786</c:v>
                </c:pt>
                <c:pt idx="5">
                  <c:v>98.66835764109068</c:v>
                </c:pt>
                <c:pt idx="6">
                  <c:v>97.669439922058189</c:v>
                </c:pt>
              </c:numCache>
            </c:numRef>
          </c:val>
        </c:ser>
        <c:ser>
          <c:idx val="1"/>
          <c:order val="1"/>
          <c:tx>
            <c:v>ПСА 4 - 9,99 нг/мл</c:v>
          </c:tx>
          <c:spPr>
            <a:solidFill>
              <a:srgbClr val="FFC000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Лист1!$A$21:$A$27</c:f>
              <c:strCache>
                <c:ptCount val="7"/>
                <c:pt idx="0">
                  <c:v>Западно-Казахстанская</c:v>
                </c:pt>
                <c:pt idx="1">
                  <c:v>Кызылординская</c:v>
                </c:pt>
                <c:pt idx="2">
                  <c:v>Павлодарская</c:v>
                </c:pt>
                <c:pt idx="3">
                  <c:v>Восточно-Казахстанская </c:v>
                </c:pt>
                <c:pt idx="4">
                  <c:v>г.Астана</c:v>
                </c:pt>
                <c:pt idx="5">
                  <c:v>г.Алматы</c:v>
                </c:pt>
                <c:pt idx="6">
                  <c:v>пилотные регионы РК 2013г.</c:v>
                </c:pt>
              </c:strCache>
            </c:strRef>
          </c:cat>
          <c:val>
            <c:numRef>
              <c:f>Лист1!$H$21:$H$27</c:f>
              <c:numCache>
                <c:formatCode>0.00</c:formatCode>
                <c:ptCount val="7"/>
                <c:pt idx="0">
                  <c:v>3.1597598188798108</c:v>
                </c:pt>
                <c:pt idx="1">
                  <c:v>2.5124664365170628</c:v>
                </c:pt>
                <c:pt idx="2">
                  <c:v>3.3474919093851132</c:v>
                </c:pt>
                <c:pt idx="3">
                  <c:v>1.7526731752673175</c:v>
                </c:pt>
                <c:pt idx="4">
                  <c:v>0.87564042850489354</c:v>
                </c:pt>
                <c:pt idx="5">
                  <c:v>1.0340958977610848</c:v>
                </c:pt>
                <c:pt idx="6">
                  <c:v>1.8793185226966833</c:v>
                </c:pt>
              </c:numCache>
            </c:numRef>
          </c:val>
        </c:ser>
        <c:ser>
          <c:idx val="2"/>
          <c:order val="2"/>
          <c:tx>
            <c:v>ПСА &gt; 10 нг/мл</c:v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layout>
                <c:manualLayout>
                  <c:x val="6.5681444991789822E-2"/>
                  <c:y val="-4.226095440542176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5977011494252866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0355774493705527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2545155993431854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9408866995073892E-2"/>
                  <c:y val="-3.873876069150091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1598248494800205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5.0355774493705527E-2"/>
                  <c:y val="9.6846901728752367E-1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Лист1!$A$21:$A$27</c:f>
              <c:strCache>
                <c:ptCount val="7"/>
                <c:pt idx="0">
                  <c:v>Западно-Казахстанская</c:v>
                </c:pt>
                <c:pt idx="1">
                  <c:v>Кызылординская</c:v>
                </c:pt>
                <c:pt idx="2">
                  <c:v>Павлодарская</c:v>
                </c:pt>
                <c:pt idx="3">
                  <c:v>Восточно-Казахстанская </c:v>
                </c:pt>
                <c:pt idx="4">
                  <c:v>г.Астана</c:v>
                </c:pt>
                <c:pt idx="5">
                  <c:v>г.Алматы</c:v>
                </c:pt>
                <c:pt idx="6">
                  <c:v>пилотные регионы РК 2013г.</c:v>
                </c:pt>
              </c:strCache>
            </c:strRef>
          </c:cat>
          <c:val>
            <c:numRef>
              <c:f>Лист1!$I$21:$I$27</c:f>
              <c:numCache>
                <c:formatCode>0.00</c:formatCode>
                <c:ptCount val="7"/>
                <c:pt idx="0">
                  <c:v>0.7579486169898636</c:v>
                </c:pt>
                <c:pt idx="1">
                  <c:v>0.34522439585730791</c:v>
                </c:pt>
                <c:pt idx="2">
                  <c:v>0.5360032362459547</c:v>
                </c:pt>
                <c:pt idx="3">
                  <c:v>0.52998605299860535</c:v>
                </c:pt>
                <c:pt idx="4">
                  <c:v>0.27014438751746672</c:v>
                </c:pt>
                <c:pt idx="5">
                  <c:v>0.29754646114823735</c:v>
                </c:pt>
                <c:pt idx="6">
                  <c:v>0.45124155524504211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352448"/>
        <c:axId val="21353984"/>
      </c:barChart>
      <c:catAx>
        <c:axId val="213524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353984"/>
        <c:crosses val="autoZero"/>
        <c:auto val="1"/>
        <c:lblAlgn val="ctr"/>
        <c:lblOffset val="100"/>
        <c:noMultiLvlLbl val="0"/>
      </c:catAx>
      <c:valAx>
        <c:axId val="21353984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2135244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0718132417491514"/>
          <c:y val="1.5452152141824933E-3"/>
          <c:w val="0.75838818037303191"/>
          <c:h val="0.10600287867242397"/>
        </c:manualLayout>
      </c:layout>
      <c:overlay val="0"/>
      <c:txPr>
        <a:bodyPr/>
        <a:lstStyle/>
        <a:p>
          <a:pPr>
            <a:defRPr sz="18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44220612565817"/>
          <c:y val="0.10383539689522971"/>
          <c:w val="0.77626191554985369"/>
          <c:h val="0.7457901480393791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ВКО!$D$22</c:f>
              <c:strCache>
                <c:ptCount val="1"/>
                <c:pt idx="0">
                  <c:v>0-0,09 нг/мл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ВКО!$C$23:$C$25</c:f>
              <c:strCache>
                <c:ptCount val="3"/>
                <c:pt idx="0">
                  <c:v>Восточный регион </c:v>
                </c:pt>
                <c:pt idx="1">
                  <c:v>Семейский регион</c:v>
                </c:pt>
                <c:pt idx="2">
                  <c:v>итого ВКО 2012</c:v>
                </c:pt>
              </c:strCache>
            </c:strRef>
          </c:cat>
          <c:val>
            <c:numRef>
              <c:f>ВКО!$D$23:$D$25</c:f>
              <c:numCache>
                <c:formatCode>General</c:formatCode>
                <c:ptCount val="3"/>
                <c:pt idx="0">
                  <c:v>1.8</c:v>
                </c:pt>
                <c:pt idx="1">
                  <c:v>2.4</c:v>
                </c:pt>
                <c:pt idx="2">
                  <c:v>2.1</c:v>
                </c:pt>
              </c:numCache>
            </c:numRef>
          </c:val>
        </c:ser>
        <c:ser>
          <c:idx val="1"/>
          <c:order val="1"/>
          <c:tx>
            <c:strRef>
              <c:f>ВКО!$E$22</c:f>
              <c:strCache>
                <c:ptCount val="1"/>
                <c:pt idx="0">
                  <c:v>0,1-3,9нг/мл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ВКО!$C$23:$C$25</c:f>
              <c:strCache>
                <c:ptCount val="3"/>
                <c:pt idx="0">
                  <c:v>Восточный регион </c:v>
                </c:pt>
                <c:pt idx="1">
                  <c:v>Семейский регион</c:v>
                </c:pt>
                <c:pt idx="2">
                  <c:v>итого ВКО 2012</c:v>
                </c:pt>
              </c:strCache>
            </c:strRef>
          </c:cat>
          <c:val>
            <c:numRef>
              <c:f>ВКО!$E$23:$E$25</c:f>
              <c:numCache>
                <c:formatCode>General</c:formatCode>
                <c:ptCount val="3"/>
                <c:pt idx="0">
                  <c:v>87.5</c:v>
                </c:pt>
                <c:pt idx="1">
                  <c:v>92</c:v>
                </c:pt>
                <c:pt idx="2">
                  <c:v>89.5</c:v>
                </c:pt>
              </c:numCache>
            </c:numRef>
          </c:val>
        </c:ser>
        <c:ser>
          <c:idx val="2"/>
          <c:order val="2"/>
          <c:tx>
            <c:strRef>
              <c:f>ВКО!$F$22</c:f>
              <c:strCache>
                <c:ptCount val="1"/>
                <c:pt idx="0">
                  <c:v>4-9,9 нг/мл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2"/>
              <c:layout>
                <c:manualLayout>
                  <c:x val="0"/>
                  <c:y val="4.629629629629640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ВКО!$C$23:$C$25</c:f>
              <c:strCache>
                <c:ptCount val="3"/>
                <c:pt idx="0">
                  <c:v>Восточный регион </c:v>
                </c:pt>
                <c:pt idx="1">
                  <c:v>Семейский регион</c:v>
                </c:pt>
                <c:pt idx="2">
                  <c:v>итого ВКО 2012</c:v>
                </c:pt>
              </c:strCache>
            </c:strRef>
          </c:cat>
          <c:val>
            <c:numRef>
              <c:f>ВКО!$F$23:$F$25</c:f>
              <c:numCache>
                <c:formatCode>General</c:formatCode>
                <c:ptCount val="3"/>
                <c:pt idx="0">
                  <c:v>9.1</c:v>
                </c:pt>
                <c:pt idx="1">
                  <c:v>5</c:v>
                </c:pt>
                <c:pt idx="2">
                  <c:v>7.2</c:v>
                </c:pt>
              </c:numCache>
            </c:numRef>
          </c:val>
        </c:ser>
        <c:ser>
          <c:idx val="3"/>
          <c:order val="3"/>
          <c:tx>
            <c:strRef>
              <c:f>ВКО!$G$22</c:f>
              <c:strCache>
                <c:ptCount val="1"/>
                <c:pt idx="0">
                  <c:v>&gt;10 нг/мл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6.775988587012209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9365507239522986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782396569798146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ВКО!$C$23:$C$25</c:f>
              <c:strCache>
                <c:ptCount val="3"/>
                <c:pt idx="0">
                  <c:v>Восточный регион </c:v>
                </c:pt>
                <c:pt idx="1">
                  <c:v>Семейский регион</c:v>
                </c:pt>
                <c:pt idx="2">
                  <c:v>итого ВКО 2012</c:v>
                </c:pt>
              </c:strCache>
            </c:strRef>
          </c:cat>
          <c:val>
            <c:numRef>
              <c:f>ВКО!$G$23:$G$25</c:f>
              <c:numCache>
                <c:formatCode>General</c:formatCode>
                <c:ptCount val="3"/>
                <c:pt idx="0">
                  <c:v>1.6</c:v>
                </c:pt>
                <c:pt idx="1">
                  <c:v>0.60000000000000064</c:v>
                </c:pt>
                <c:pt idx="2">
                  <c:v>1.2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435520"/>
        <c:axId val="21437056"/>
      </c:barChart>
      <c:catAx>
        <c:axId val="2143552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1437056"/>
        <c:crosses val="autoZero"/>
        <c:auto val="1"/>
        <c:lblAlgn val="ctr"/>
        <c:lblOffset val="100"/>
        <c:noMultiLvlLbl val="0"/>
      </c:catAx>
      <c:valAx>
        <c:axId val="21437056"/>
        <c:scaling>
          <c:orientation val="minMax"/>
          <c:max val="100"/>
          <c:min val="87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14355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75109361329839E-2"/>
          <c:y val="5.1400554097404488E-2"/>
          <c:w val="0.93229122922134733"/>
          <c:h val="0.57467009332166852"/>
        </c:manualLayout>
      </c:layout>
      <c:barChart>
        <c:barDir val="col"/>
        <c:grouping val="clustered"/>
        <c:varyColors val="0"/>
        <c:ser>
          <c:idx val="0"/>
          <c:order val="0"/>
          <c:tx>
            <c:v>в 2012г</c:v>
          </c:tx>
          <c:invertIfNegative val="0"/>
          <c:cat>
            <c:strRef>
              <c:f>Лист4!$C$21:$S$22</c:f>
              <c:strCache>
                <c:ptCount val="17"/>
                <c:pt idx="0">
                  <c:v>РК</c:v>
                </c:pt>
                <c:pt idx="1">
                  <c:v>Акмолинская</c:v>
                </c:pt>
                <c:pt idx="2">
                  <c:v>Актюбинская</c:v>
                </c:pt>
                <c:pt idx="3">
                  <c:v>Алматинская</c:v>
                </c:pt>
                <c:pt idx="4">
                  <c:v>Атырауская</c:v>
                </c:pt>
                <c:pt idx="5">
                  <c:v>ВКО</c:v>
                </c:pt>
                <c:pt idx="6">
                  <c:v>Жамбылская</c:v>
                </c:pt>
                <c:pt idx="7">
                  <c:v>ЗКО</c:v>
                </c:pt>
                <c:pt idx="8">
                  <c:v>Карагандинская</c:v>
                </c:pt>
                <c:pt idx="9">
                  <c:v>Кызылординская</c:v>
                </c:pt>
                <c:pt idx="10">
                  <c:v>Костанайская</c:v>
                </c:pt>
                <c:pt idx="11">
                  <c:v>Мангыстауская</c:v>
                </c:pt>
                <c:pt idx="12">
                  <c:v>Павлодарская</c:v>
                </c:pt>
                <c:pt idx="13">
                  <c:v>СКО</c:v>
                </c:pt>
                <c:pt idx="14">
                  <c:v>ЮКО</c:v>
                </c:pt>
                <c:pt idx="15">
                  <c:v>г.Алматы</c:v>
                </c:pt>
                <c:pt idx="16">
                  <c:v>г.Астана</c:v>
                </c:pt>
              </c:strCache>
            </c:strRef>
          </c:cat>
          <c:val>
            <c:numRef>
              <c:f>Лист4!$C$24:$S$24</c:f>
              <c:numCache>
                <c:formatCode>0.0</c:formatCode>
                <c:ptCount val="17"/>
                <c:pt idx="0">
                  <c:v>5.3</c:v>
                </c:pt>
                <c:pt idx="1">
                  <c:v>6</c:v>
                </c:pt>
                <c:pt idx="2">
                  <c:v>3</c:v>
                </c:pt>
                <c:pt idx="3">
                  <c:v>2.9</c:v>
                </c:pt>
                <c:pt idx="4">
                  <c:v>1.8</c:v>
                </c:pt>
                <c:pt idx="5">
                  <c:v>12.4</c:v>
                </c:pt>
                <c:pt idx="6">
                  <c:v>2.2000000000000002</c:v>
                </c:pt>
                <c:pt idx="7">
                  <c:v>5.5</c:v>
                </c:pt>
                <c:pt idx="8">
                  <c:v>8.6</c:v>
                </c:pt>
                <c:pt idx="9">
                  <c:v>0.8</c:v>
                </c:pt>
                <c:pt idx="10">
                  <c:v>9.9</c:v>
                </c:pt>
                <c:pt idx="11">
                  <c:v>2.2000000000000002</c:v>
                </c:pt>
                <c:pt idx="12">
                  <c:v>6.1</c:v>
                </c:pt>
                <c:pt idx="13">
                  <c:v>7.7</c:v>
                </c:pt>
                <c:pt idx="14">
                  <c:v>1.4</c:v>
                </c:pt>
                <c:pt idx="15">
                  <c:v>10</c:v>
                </c:pt>
                <c:pt idx="16">
                  <c:v>4.7</c:v>
                </c:pt>
              </c:numCache>
            </c:numRef>
          </c:val>
        </c:ser>
        <c:ser>
          <c:idx val="1"/>
          <c:order val="1"/>
          <c:tx>
            <c:v>в 2013г</c:v>
          </c:tx>
          <c:spPr>
            <a:solidFill>
              <a:srgbClr val="000066"/>
            </a:solidFill>
          </c:spPr>
          <c:invertIfNegative val="0"/>
          <c:cat>
            <c:strRef>
              <c:f>Лист4!$C$21:$S$22</c:f>
              <c:strCache>
                <c:ptCount val="17"/>
                <c:pt idx="0">
                  <c:v>РК</c:v>
                </c:pt>
                <c:pt idx="1">
                  <c:v>Акмолинская</c:v>
                </c:pt>
                <c:pt idx="2">
                  <c:v>Актюбинская</c:v>
                </c:pt>
                <c:pt idx="3">
                  <c:v>Алматинская</c:v>
                </c:pt>
                <c:pt idx="4">
                  <c:v>Атырауская</c:v>
                </c:pt>
                <c:pt idx="5">
                  <c:v>ВКО</c:v>
                </c:pt>
                <c:pt idx="6">
                  <c:v>Жамбылская</c:v>
                </c:pt>
                <c:pt idx="7">
                  <c:v>ЗКО</c:v>
                </c:pt>
                <c:pt idx="8">
                  <c:v>Карагандинская</c:v>
                </c:pt>
                <c:pt idx="9">
                  <c:v>Кызылординская</c:v>
                </c:pt>
                <c:pt idx="10">
                  <c:v>Костанайская</c:v>
                </c:pt>
                <c:pt idx="11">
                  <c:v>Мангыстауская</c:v>
                </c:pt>
                <c:pt idx="12">
                  <c:v>Павлодарская</c:v>
                </c:pt>
                <c:pt idx="13">
                  <c:v>СКО</c:v>
                </c:pt>
                <c:pt idx="14">
                  <c:v>ЮКО</c:v>
                </c:pt>
                <c:pt idx="15">
                  <c:v>г.Алматы</c:v>
                </c:pt>
                <c:pt idx="16">
                  <c:v>г.Астана</c:v>
                </c:pt>
              </c:strCache>
            </c:strRef>
          </c:cat>
          <c:val>
            <c:numRef>
              <c:f>Лист4!$C$25:$S$25</c:f>
              <c:numCache>
                <c:formatCode>0.0</c:formatCode>
                <c:ptCount val="17"/>
                <c:pt idx="0">
                  <c:v>6.5209066959792485</c:v>
                </c:pt>
                <c:pt idx="1">
                  <c:v>6.5379151405856026</c:v>
                </c:pt>
                <c:pt idx="2">
                  <c:v>3.2404932030655083</c:v>
                </c:pt>
                <c:pt idx="3">
                  <c:v>3.3059969767929203</c:v>
                </c:pt>
                <c:pt idx="4">
                  <c:v>1.7806997081433178</c:v>
                </c:pt>
                <c:pt idx="5">
                  <c:v>16.644342681188363</c:v>
                </c:pt>
                <c:pt idx="6">
                  <c:v>2.5987743066609394</c:v>
                </c:pt>
                <c:pt idx="7">
                  <c:v>9.5035444999444358</c:v>
                </c:pt>
                <c:pt idx="8">
                  <c:v>7.2458941762772318</c:v>
                </c:pt>
                <c:pt idx="9">
                  <c:v>1.6358803080907913</c:v>
                </c:pt>
                <c:pt idx="10">
                  <c:v>9.5409551177569671</c:v>
                </c:pt>
                <c:pt idx="11">
                  <c:v>2.5969663969861339</c:v>
                </c:pt>
                <c:pt idx="12">
                  <c:v>12.916146248059261</c:v>
                </c:pt>
                <c:pt idx="13">
                  <c:v>7.0981290370608896</c:v>
                </c:pt>
                <c:pt idx="14">
                  <c:v>1.5885852392353961</c:v>
                </c:pt>
                <c:pt idx="15">
                  <c:v>12.738144642302835</c:v>
                </c:pt>
                <c:pt idx="16">
                  <c:v>7.7860102976265226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471616"/>
        <c:axId val="21473152"/>
      </c:barChart>
      <c:catAx>
        <c:axId val="21471616"/>
        <c:scaling>
          <c:orientation val="minMax"/>
        </c:scaling>
        <c:delete val="0"/>
        <c:axPos val="b"/>
        <c:majorTickMark val="out"/>
        <c:minorTickMark val="none"/>
        <c:tickLblPos val="nextTo"/>
        <c:crossAx val="21473152"/>
        <c:crosses val="autoZero"/>
        <c:auto val="1"/>
        <c:lblAlgn val="ctr"/>
        <c:lblOffset val="100"/>
        <c:noMultiLvlLbl val="0"/>
      </c:catAx>
      <c:valAx>
        <c:axId val="21473152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crossAx val="214716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9834098862642198"/>
          <c:y val="1.8230359549986231E-3"/>
          <c:w val="0.34777580927384122"/>
          <c:h val="0.16743438320209994"/>
        </c:manualLayout>
      </c:layout>
      <c:overlay val="0"/>
      <c:txPr>
        <a:bodyPr/>
        <a:lstStyle/>
        <a:p>
          <a:pPr>
            <a:defRPr sz="24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>
        <c:manualLayout>
          <c:layoutTarget val="inner"/>
          <c:xMode val="edge"/>
          <c:yMode val="edge"/>
          <c:x val="4.7098425196850403E-2"/>
          <c:y val="7.4549066783318754E-2"/>
          <c:w val="0.94394335083114611"/>
          <c:h val="0.51516951006124156"/>
        </c:manualLayout>
      </c:layout>
      <c:barChart>
        <c:barDir val="col"/>
        <c:grouping val="clustered"/>
        <c:varyColors val="0"/>
        <c:ser>
          <c:idx val="0"/>
          <c:order val="0"/>
          <c:tx>
            <c:v>в 2012г</c:v>
          </c:tx>
          <c:invertIfNegative val="0"/>
          <c:cat>
            <c:strRef>
              <c:f>Лист4!$C$21:$S$22</c:f>
              <c:strCache>
                <c:ptCount val="17"/>
                <c:pt idx="0">
                  <c:v>РК</c:v>
                </c:pt>
                <c:pt idx="1">
                  <c:v>Акмолинская</c:v>
                </c:pt>
                <c:pt idx="2">
                  <c:v>Актюбинская</c:v>
                </c:pt>
                <c:pt idx="3">
                  <c:v>Алматинская</c:v>
                </c:pt>
                <c:pt idx="4">
                  <c:v>Атырауская</c:v>
                </c:pt>
                <c:pt idx="5">
                  <c:v>ВКО</c:v>
                </c:pt>
                <c:pt idx="6">
                  <c:v>Жамбылская</c:v>
                </c:pt>
                <c:pt idx="7">
                  <c:v>ЗКО</c:v>
                </c:pt>
                <c:pt idx="8">
                  <c:v>Карагандинская</c:v>
                </c:pt>
                <c:pt idx="9">
                  <c:v>Кызылординская</c:v>
                </c:pt>
                <c:pt idx="10">
                  <c:v>Костанайская</c:v>
                </c:pt>
                <c:pt idx="11">
                  <c:v>Мангыстауская</c:v>
                </c:pt>
                <c:pt idx="12">
                  <c:v>Павлодарская</c:v>
                </c:pt>
                <c:pt idx="13">
                  <c:v>СКО</c:v>
                </c:pt>
                <c:pt idx="14">
                  <c:v>ЮКО</c:v>
                </c:pt>
                <c:pt idx="15">
                  <c:v>г.Алматы</c:v>
                </c:pt>
                <c:pt idx="16">
                  <c:v>г.Астана</c:v>
                </c:pt>
              </c:strCache>
            </c:strRef>
          </c:cat>
          <c:val>
            <c:numRef>
              <c:f>Лист4!$C$27:$S$27</c:f>
              <c:numCache>
                <c:formatCode>0.0</c:formatCode>
                <c:ptCount val="17"/>
                <c:pt idx="0">
                  <c:v>2.2999999999999998</c:v>
                </c:pt>
                <c:pt idx="1">
                  <c:v>2</c:v>
                </c:pt>
                <c:pt idx="2">
                  <c:v>2.1</c:v>
                </c:pt>
                <c:pt idx="3">
                  <c:v>1.7</c:v>
                </c:pt>
                <c:pt idx="4">
                  <c:v>0.7000000000000004</c:v>
                </c:pt>
                <c:pt idx="5">
                  <c:v>5.2</c:v>
                </c:pt>
                <c:pt idx="6">
                  <c:v>0.9</c:v>
                </c:pt>
                <c:pt idx="7">
                  <c:v>3.6</c:v>
                </c:pt>
                <c:pt idx="8">
                  <c:v>3.8</c:v>
                </c:pt>
                <c:pt idx="9">
                  <c:v>0.7000000000000004</c:v>
                </c:pt>
                <c:pt idx="10">
                  <c:v>2.7</c:v>
                </c:pt>
                <c:pt idx="11">
                  <c:v>0.5</c:v>
                </c:pt>
                <c:pt idx="12">
                  <c:v>3.2</c:v>
                </c:pt>
                <c:pt idx="13">
                  <c:v>3.4</c:v>
                </c:pt>
                <c:pt idx="14">
                  <c:v>0.9</c:v>
                </c:pt>
                <c:pt idx="15">
                  <c:v>3.2</c:v>
                </c:pt>
                <c:pt idx="16">
                  <c:v>2.9</c:v>
                </c:pt>
              </c:numCache>
            </c:numRef>
          </c:val>
        </c:ser>
        <c:ser>
          <c:idx val="1"/>
          <c:order val="1"/>
          <c:tx>
            <c:v>в 2013г</c:v>
          </c:tx>
          <c:spPr>
            <a:solidFill>
              <a:srgbClr val="C00000"/>
            </a:solidFill>
          </c:spPr>
          <c:invertIfNegative val="0"/>
          <c:cat>
            <c:strRef>
              <c:f>Лист4!$C$21:$S$22</c:f>
              <c:strCache>
                <c:ptCount val="17"/>
                <c:pt idx="0">
                  <c:v>РК</c:v>
                </c:pt>
                <c:pt idx="1">
                  <c:v>Акмолинская</c:v>
                </c:pt>
                <c:pt idx="2">
                  <c:v>Актюбинская</c:v>
                </c:pt>
                <c:pt idx="3">
                  <c:v>Алматинская</c:v>
                </c:pt>
                <c:pt idx="4">
                  <c:v>Атырауская</c:v>
                </c:pt>
                <c:pt idx="5">
                  <c:v>ВКО</c:v>
                </c:pt>
                <c:pt idx="6">
                  <c:v>Жамбылская</c:v>
                </c:pt>
                <c:pt idx="7">
                  <c:v>ЗКО</c:v>
                </c:pt>
                <c:pt idx="8">
                  <c:v>Карагандинская</c:v>
                </c:pt>
                <c:pt idx="9">
                  <c:v>Кызылординская</c:v>
                </c:pt>
                <c:pt idx="10">
                  <c:v>Костанайская</c:v>
                </c:pt>
                <c:pt idx="11">
                  <c:v>Мангыстауская</c:v>
                </c:pt>
                <c:pt idx="12">
                  <c:v>Павлодарская</c:v>
                </c:pt>
                <c:pt idx="13">
                  <c:v>СКО</c:v>
                </c:pt>
                <c:pt idx="14">
                  <c:v>ЮКО</c:v>
                </c:pt>
                <c:pt idx="15">
                  <c:v>г.Алматы</c:v>
                </c:pt>
                <c:pt idx="16">
                  <c:v>г.Астана</c:v>
                </c:pt>
              </c:strCache>
            </c:strRef>
          </c:cat>
          <c:val>
            <c:numRef>
              <c:f>Лист4!$C$28:$S$28</c:f>
              <c:numCache>
                <c:formatCode>0.0</c:formatCode>
                <c:ptCount val="17"/>
                <c:pt idx="0">
                  <c:v>2.5</c:v>
                </c:pt>
                <c:pt idx="1">
                  <c:v>4.9000000000000004</c:v>
                </c:pt>
                <c:pt idx="2">
                  <c:v>1.5</c:v>
                </c:pt>
                <c:pt idx="3">
                  <c:v>1.2</c:v>
                </c:pt>
                <c:pt idx="4">
                  <c:v>0.4</c:v>
                </c:pt>
                <c:pt idx="5">
                  <c:v>3.8</c:v>
                </c:pt>
                <c:pt idx="6">
                  <c:v>1.9000000000000001</c:v>
                </c:pt>
                <c:pt idx="7">
                  <c:v>1.8</c:v>
                </c:pt>
                <c:pt idx="8">
                  <c:v>3.7</c:v>
                </c:pt>
                <c:pt idx="9">
                  <c:v>0.8</c:v>
                </c:pt>
                <c:pt idx="10">
                  <c:v>3.4</c:v>
                </c:pt>
                <c:pt idx="11">
                  <c:v>1.4</c:v>
                </c:pt>
                <c:pt idx="12">
                  <c:v>3.7</c:v>
                </c:pt>
                <c:pt idx="13">
                  <c:v>2.8</c:v>
                </c:pt>
                <c:pt idx="14">
                  <c:v>0.7000000000000004</c:v>
                </c:pt>
                <c:pt idx="15">
                  <c:v>6.2</c:v>
                </c:pt>
                <c:pt idx="16">
                  <c:v>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506304"/>
        <c:axId val="21512192"/>
      </c:barChart>
      <c:catAx>
        <c:axId val="21506304"/>
        <c:scaling>
          <c:orientation val="minMax"/>
        </c:scaling>
        <c:delete val="0"/>
        <c:axPos val="b"/>
        <c:majorTickMark val="out"/>
        <c:minorTickMark val="none"/>
        <c:tickLblPos val="nextTo"/>
        <c:crossAx val="21512192"/>
        <c:crosses val="autoZero"/>
        <c:auto val="1"/>
        <c:lblAlgn val="ctr"/>
        <c:lblOffset val="100"/>
        <c:noMultiLvlLbl val="0"/>
      </c:catAx>
      <c:valAx>
        <c:axId val="21512192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crossAx val="215063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5897353455818021"/>
          <c:y val="5.9140008932201921E-2"/>
          <c:w val="0.38408202099737565"/>
          <c:h val="0.16743438320210008"/>
        </c:manualLayout>
      </c:layout>
      <c:overlay val="0"/>
      <c:txPr>
        <a:bodyPr/>
        <a:lstStyle/>
        <a:p>
          <a:pPr>
            <a:defRPr sz="24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4.4954128440366982E-2"/>
          <c:y val="5.9322033898305385E-2"/>
          <c:w val="0.9412844036697261"/>
          <c:h val="0.71544962648899901"/>
        </c:manualLayout>
      </c:layout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dPt>
            <c:idx val="6"/>
            <c:invertIfNegative val="0"/>
            <c:bubble3D val="0"/>
            <c:spPr>
              <a:ln w="76200">
                <a:solidFill>
                  <a:srgbClr val="C00000"/>
                </a:solidFill>
              </a:ln>
            </c:spPr>
          </c:dPt>
          <c:dLbls>
            <c:dLbl>
              <c:idx val="6"/>
              <c:layout>
                <c:manualLayout>
                  <c:x val="-2.777777473996447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Лист3!$H$46:$O$46</c:f>
              <c:strCache>
                <c:ptCount val="8"/>
                <c:pt idx="0">
                  <c:v>до 45</c:v>
                </c:pt>
                <c:pt idx="1">
                  <c:v>45-49</c:v>
                </c:pt>
                <c:pt idx="2">
                  <c:v>50-54</c:v>
                </c:pt>
                <c:pt idx="3">
                  <c:v>55-59</c:v>
                </c:pt>
                <c:pt idx="4">
                  <c:v>60-64</c:v>
                </c:pt>
                <c:pt idx="5">
                  <c:v>65-69</c:v>
                </c:pt>
                <c:pt idx="6">
                  <c:v>70-74</c:v>
                </c:pt>
                <c:pt idx="7">
                  <c:v>75 и выше</c:v>
                </c:pt>
              </c:strCache>
            </c:strRef>
          </c:cat>
          <c:val>
            <c:numRef>
              <c:f>Лист3!$H$51:$O$51</c:f>
              <c:numCache>
                <c:formatCode>General</c:formatCode>
                <c:ptCount val="8"/>
                <c:pt idx="0">
                  <c:v>24</c:v>
                </c:pt>
                <c:pt idx="1">
                  <c:v>38</c:v>
                </c:pt>
                <c:pt idx="2">
                  <c:v>113</c:v>
                </c:pt>
                <c:pt idx="3">
                  <c:v>309</c:v>
                </c:pt>
                <c:pt idx="4">
                  <c:v>352</c:v>
                </c:pt>
                <c:pt idx="5">
                  <c:v>558</c:v>
                </c:pt>
                <c:pt idx="6">
                  <c:v>906</c:v>
                </c:pt>
                <c:pt idx="7">
                  <c:v>755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542016"/>
        <c:axId val="21543552"/>
      </c:barChart>
      <c:catAx>
        <c:axId val="21542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21543552"/>
        <c:crosses val="autoZero"/>
        <c:auto val="1"/>
        <c:lblAlgn val="ctr"/>
        <c:lblOffset val="100"/>
        <c:noMultiLvlLbl val="0"/>
      </c:catAx>
      <c:valAx>
        <c:axId val="215435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15420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3.762121744318659E-2"/>
          <c:y val="5.9322091448703942E-2"/>
          <c:w val="0.94128440366972632"/>
          <c:h val="0.792372881355930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Лист6!$D$71</c:f>
              <c:strCache>
                <c:ptCount val="1"/>
                <c:pt idx="0">
                  <c:v>пилотные области 2013г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rgbClr val="C00000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rgbClr val="C00000"/>
                </a:solidFill>
              </a:ln>
            </c:spPr>
          </c:dPt>
          <c:dLbls>
            <c:dLbl>
              <c:idx val="2"/>
              <c:layout>
                <c:manualLayout>
                  <c:x val="-3.6664758046278442E-3"/>
                  <c:y val="-5.7496684886023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666666484397804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6.110793007713082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8886344061705471E-3"/>
                  <c:y val="-1.1499336977204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6664758046278442E-3"/>
                  <c:y val="5.7496684886023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Лист6!$F$63:$O$63</c:f>
              <c:strCache>
                <c:ptCount val="10"/>
                <c:pt idx="0">
                  <c:v>0-44</c:v>
                </c:pt>
                <c:pt idx="1">
                  <c:v>45-49</c:v>
                </c:pt>
                <c:pt idx="2">
                  <c:v>50-54</c:v>
                </c:pt>
                <c:pt idx="3">
                  <c:v>55-59</c:v>
                </c:pt>
                <c:pt idx="4">
                  <c:v>60-64</c:v>
                </c:pt>
                <c:pt idx="5">
                  <c:v>65-69</c:v>
                </c:pt>
                <c:pt idx="6">
                  <c:v>70-74</c:v>
                </c:pt>
                <c:pt idx="7">
                  <c:v>75-79</c:v>
                </c:pt>
                <c:pt idx="8">
                  <c:v>80-84</c:v>
                </c:pt>
                <c:pt idx="9">
                  <c:v>85 +</c:v>
                </c:pt>
              </c:strCache>
            </c:strRef>
          </c:cat>
          <c:val>
            <c:numRef>
              <c:f>Лист6!$F$71:$O$71</c:f>
              <c:numCache>
                <c:formatCode>General</c:formatCode>
                <c:ptCount val="10"/>
                <c:pt idx="0">
                  <c:v>1</c:v>
                </c:pt>
                <c:pt idx="1">
                  <c:v>6</c:v>
                </c:pt>
                <c:pt idx="2">
                  <c:v>24</c:v>
                </c:pt>
                <c:pt idx="3">
                  <c:v>71</c:v>
                </c:pt>
                <c:pt idx="4">
                  <c:v>141</c:v>
                </c:pt>
                <c:pt idx="5">
                  <c:v>141</c:v>
                </c:pt>
                <c:pt idx="6">
                  <c:v>122</c:v>
                </c:pt>
                <c:pt idx="7">
                  <c:v>92</c:v>
                </c:pt>
                <c:pt idx="8">
                  <c:v>40</c:v>
                </c:pt>
                <c:pt idx="9">
                  <c:v>14</c:v>
                </c:pt>
              </c:numCache>
            </c:numRef>
          </c:val>
        </c:ser>
        <c:ser>
          <c:idx val="1"/>
          <c:order val="1"/>
          <c:tx>
            <c:strRef>
              <c:f>Лист6!$D$83</c:f>
              <c:strCache>
                <c:ptCount val="1"/>
                <c:pt idx="0">
                  <c:v>другие области 2013г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c:spPr>
          <c:invertIfNegative val="0"/>
          <c:dPt>
            <c:idx val="6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38100">
                <a:solidFill>
                  <a:srgbClr val="C00000"/>
                </a:solidFill>
              </a:ln>
            </c:spPr>
          </c:dPt>
          <c:dLbls>
            <c:dLbl>
              <c:idx val="2"/>
              <c:layout>
                <c:manualLayout>
                  <c:x val="3.666475804627844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8.3333324219890207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8.5551102107984233E-3"/>
                  <c:y val="1.14993369772045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4.8886344061704577E-3"/>
                  <c:y val="1.72490054658069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4.8886344061704577E-3"/>
                  <c:y val="1.72490054658069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8.5551102107983314E-3"/>
                  <c:y val="1.72490054658069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 i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Лист6!$F$63:$O$63</c:f>
              <c:strCache>
                <c:ptCount val="10"/>
                <c:pt idx="0">
                  <c:v>0-44</c:v>
                </c:pt>
                <c:pt idx="1">
                  <c:v>45-49</c:v>
                </c:pt>
                <c:pt idx="2">
                  <c:v>50-54</c:v>
                </c:pt>
                <c:pt idx="3">
                  <c:v>55-59</c:v>
                </c:pt>
                <c:pt idx="4">
                  <c:v>60-64</c:v>
                </c:pt>
                <c:pt idx="5">
                  <c:v>65-69</c:v>
                </c:pt>
                <c:pt idx="6">
                  <c:v>70-74</c:v>
                </c:pt>
                <c:pt idx="7">
                  <c:v>75-79</c:v>
                </c:pt>
                <c:pt idx="8">
                  <c:v>80-84</c:v>
                </c:pt>
                <c:pt idx="9">
                  <c:v>85 +</c:v>
                </c:pt>
              </c:strCache>
            </c:strRef>
          </c:cat>
          <c:val>
            <c:numRef>
              <c:f>Лист6!$F$83:$O$83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17</c:v>
                </c:pt>
                <c:pt idx="3">
                  <c:v>39</c:v>
                </c:pt>
                <c:pt idx="4">
                  <c:v>81</c:v>
                </c:pt>
                <c:pt idx="5">
                  <c:v>82</c:v>
                </c:pt>
                <c:pt idx="6">
                  <c:v>105</c:v>
                </c:pt>
                <c:pt idx="7">
                  <c:v>86</c:v>
                </c:pt>
                <c:pt idx="8">
                  <c:v>32</c:v>
                </c:pt>
                <c:pt idx="9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550464"/>
        <c:axId val="27552000"/>
      </c:barChart>
      <c:catAx>
        <c:axId val="27550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27552000"/>
        <c:crosses val="autoZero"/>
        <c:auto val="1"/>
        <c:lblAlgn val="ctr"/>
        <c:lblOffset val="100"/>
        <c:noMultiLvlLbl val="0"/>
      </c:catAx>
      <c:valAx>
        <c:axId val="275520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755046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5.3569547947337343E-2"/>
          <c:y val="7.9754050169845894E-2"/>
          <c:w val="0.3033384401423409"/>
          <c:h val="0.26563297124441704"/>
        </c:manualLayout>
      </c:layout>
      <c:overlay val="0"/>
      <c:txPr>
        <a:bodyPr/>
        <a:lstStyle/>
        <a:p>
          <a:pPr>
            <a:defRPr sz="18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126111295820304E-2"/>
          <c:y val="5.8562704058237797E-2"/>
          <c:w val="0.79297344783498369"/>
          <c:h val="0.5844821916342856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Лист4!$H$95</c:f>
              <c:strCache>
                <c:ptCount val="1"/>
                <c:pt idx="0">
                  <c:v>I-II стадии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Лист4!$K$100:$K$103</c:f>
              <c:strCache>
                <c:ptCount val="4"/>
                <c:pt idx="0">
                  <c:v>РК 2013</c:v>
                </c:pt>
                <c:pt idx="1">
                  <c:v>области "традиционное выявление РПЖ"</c:v>
                </c:pt>
                <c:pt idx="2">
                  <c:v>области "скрининг РПЖ"</c:v>
                </c:pt>
                <c:pt idx="3">
                  <c:v>случаи по скринингу</c:v>
                </c:pt>
              </c:strCache>
            </c:strRef>
          </c:cat>
          <c:val>
            <c:numRef>
              <c:f>Лист4!$L$100:$L$103</c:f>
              <c:numCache>
                <c:formatCode>0.0</c:formatCode>
                <c:ptCount val="4"/>
                <c:pt idx="0" formatCode="General">
                  <c:v>54.800000000000004</c:v>
                </c:pt>
                <c:pt idx="1">
                  <c:v>40.196949891067526</c:v>
                </c:pt>
                <c:pt idx="2">
                  <c:v>65.094631901840543</c:v>
                </c:pt>
                <c:pt idx="3" formatCode="General">
                  <c:v>78.900000000000006</c:v>
                </c:pt>
              </c:numCache>
            </c:numRef>
          </c:val>
        </c:ser>
        <c:ser>
          <c:idx val="1"/>
          <c:order val="1"/>
          <c:tx>
            <c:strRef>
              <c:f>Лист4!$I$95</c:f>
              <c:strCache>
                <c:ptCount val="1"/>
                <c:pt idx="0">
                  <c:v>III стадия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Лист4!$K$100:$K$103</c:f>
              <c:strCache>
                <c:ptCount val="4"/>
                <c:pt idx="0">
                  <c:v>РК 2013</c:v>
                </c:pt>
                <c:pt idx="1">
                  <c:v>области "традиционное выявление РПЖ"</c:v>
                </c:pt>
                <c:pt idx="2">
                  <c:v>области "скрининг РПЖ"</c:v>
                </c:pt>
                <c:pt idx="3">
                  <c:v>случаи по скринингу</c:v>
                </c:pt>
              </c:strCache>
            </c:strRef>
          </c:cat>
          <c:val>
            <c:numRef>
              <c:f>Лист4!$M$100:$M$103</c:f>
              <c:numCache>
                <c:formatCode>0.0</c:formatCode>
                <c:ptCount val="4"/>
                <c:pt idx="0" formatCode="General">
                  <c:v>31.1</c:v>
                </c:pt>
                <c:pt idx="1">
                  <c:v>41.244880174291914</c:v>
                </c:pt>
                <c:pt idx="2">
                  <c:v>23.928680981595079</c:v>
                </c:pt>
                <c:pt idx="3" formatCode="General">
                  <c:v>19.2</c:v>
                </c:pt>
              </c:numCache>
            </c:numRef>
          </c:val>
        </c:ser>
        <c:ser>
          <c:idx val="2"/>
          <c:order val="2"/>
          <c:tx>
            <c:strRef>
              <c:f>Лист4!$J$95</c:f>
              <c:strCache>
                <c:ptCount val="1"/>
                <c:pt idx="0">
                  <c:v>IV стадия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3"/>
              <c:layout>
                <c:manualLayout>
                  <c:x val="-2.7777777777777874E-3"/>
                  <c:y val="-5.092592592592592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Лист4!$K$100:$K$103</c:f>
              <c:strCache>
                <c:ptCount val="4"/>
                <c:pt idx="0">
                  <c:v>РК 2013</c:v>
                </c:pt>
                <c:pt idx="1">
                  <c:v>области "традиционное выявление РПЖ"</c:v>
                </c:pt>
                <c:pt idx="2">
                  <c:v>области "скрининг РПЖ"</c:v>
                </c:pt>
                <c:pt idx="3">
                  <c:v>случаи по скринингу</c:v>
                </c:pt>
              </c:strCache>
            </c:strRef>
          </c:cat>
          <c:val>
            <c:numRef>
              <c:f>Лист4!$N$100:$N$103</c:f>
              <c:numCache>
                <c:formatCode>0.0</c:formatCode>
                <c:ptCount val="4"/>
                <c:pt idx="0" formatCode="General">
                  <c:v>14.100000000000001</c:v>
                </c:pt>
                <c:pt idx="1">
                  <c:v>18.558169934640524</c:v>
                </c:pt>
                <c:pt idx="2">
                  <c:v>10.976687116564426</c:v>
                </c:pt>
                <c:pt idx="3" formatCode="General">
                  <c:v>1.9000000000000001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499712"/>
        <c:axId val="26505600"/>
      </c:barChart>
      <c:catAx>
        <c:axId val="264997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800" b="1"/>
            </a:pPr>
            <a:endParaRPr lang="ru-RU"/>
          </a:p>
        </c:txPr>
        <c:crossAx val="26505600"/>
        <c:crosses val="autoZero"/>
        <c:auto val="1"/>
        <c:lblAlgn val="ctr"/>
        <c:lblOffset val="100"/>
        <c:noMultiLvlLbl val="0"/>
      </c:catAx>
      <c:valAx>
        <c:axId val="26505600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264997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064681538906602"/>
          <c:y val="8.2757363662875671E-2"/>
          <c:w val="0.18657541133825831"/>
          <c:h val="0.44817920092333324"/>
        </c:manualLayout>
      </c:layout>
      <c:overlay val="0"/>
      <c:txPr>
        <a:bodyPr/>
        <a:lstStyle/>
        <a:p>
          <a:pPr>
            <a:defRPr sz="24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8ED79D-9726-FA48-92E4-0FB58C70022C}" type="doc">
      <dgm:prSet loTypeId="urn:microsoft.com/office/officeart/2005/8/layout/venn1" loCatId="relationship" qsTypeId="urn:microsoft.com/office/officeart/2005/8/quickstyle/simple4" qsCatId="simple" csTypeId="urn:microsoft.com/office/officeart/2005/8/colors/accent1_2" csCatId="accent1" phldr="1"/>
      <dgm:spPr/>
    </dgm:pt>
    <dgm:pt modelId="{3A920254-60D2-934F-B37D-97198EFD10F6}" type="pres">
      <dgm:prSet presAssocID="{CD8ED79D-9726-FA48-92E4-0FB58C70022C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2A672E84-D962-499D-AE2D-E04466BDABF9}" type="presOf" srcId="{CD8ED79D-9726-FA48-92E4-0FB58C70022C}" destId="{3A920254-60D2-934F-B37D-97198EFD10F6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040-3FE7-48BE-926C-078DE7D0D421}" type="doc">
      <dgm:prSet loTypeId="urn:microsoft.com/office/officeart/2005/8/layout/venn1" loCatId="relationship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324A3626-87F2-47BD-9045-AF84F0A55812}">
      <dgm:prSet custT="1"/>
      <dgm:spPr/>
      <dgm:t>
        <a:bodyPr/>
        <a:lstStyle/>
        <a:p>
          <a:pPr rtl="0"/>
          <a:r>
            <a:rPr lang="ru-RU" sz="2800" smtClean="0"/>
            <a:t>Скрининг</a:t>
          </a:r>
          <a:endParaRPr lang="ru-RU" sz="2800" dirty="0"/>
        </a:p>
      </dgm:t>
    </dgm:pt>
    <dgm:pt modelId="{D655EE09-6342-4DE5-B6D7-A886CCE56CB3}" type="parTrans" cxnId="{29C89B80-A3D7-4480-AE75-28F7F2CA258C}">
      <dgm:prSet/>
      <dgm:spPr/>
      <dgm:t>
        <a:bodyPr/>
        <a:lstStyle/>
        <a:p>
          <a:endParaRPr lang="ru-RU" sz="2800">
            <a:solidFill>
              <a:srgbClr val="000066"/>
            </a:solidFill>
          </a:endParaRPr>
        </a:p>
      </dgm:t>
    </dgm:pt>
    <dgm:pt modelId="{E2B4429A-61BF-4B77-846D-D5847F1499F8}" type="sibTrans" cxnId="{29C89B80-A3D7-4480-AE75-28F7F2CA258C}">
      <dgm:prSet/>
      <dgm:spPr/>
      <dgm:t>
        <a:bodyPr/>
        <a:lstStyle/>
        <a:p>
          <a:endParaRPr lang="ru-RU" sz="2800">
            <a:solidFill>
              <a:srgbClr val="000066"/>
            </a:solidFill>
          </a:endParaRPr>
        </a:p>
      </dgm:t>
    </dgm:pt>
    <dgm:pt modelId="{B6C1F884-3C0E-431C-8AEC-FBB9963C2C66}">
      <dgm:prSet custT="1"/>
      <dgm:spPr/>
      <dgm:t>
        <a:bodyPr/>
        <a:lstStyle/>
        <a:p>
          <a:pPr rtl="0"/>
          <a:r>
            <a:rPr lang="ru-RU" sz="2800" smtClean="0"/>
            <a:t>Максимальный охват</a:t>
          </a:r>
          <a:endParaRPr lang="ru-RU" sz="2800" dirty="0"/>
        </a:p>
      </dgm:t>
    </dgm:pt>
    <dgm:pt modelId="{4122A184-1481-4631-B457-96A3A4A60A88}" type="parTrans" cxnId="{A84D8F1F-7743-4425-B656-EEF159454B41}">
      <dgm:prSet/>
      <dgm:spPr/>
      <dgm:t>
        <a:bodyPr/>
        <a:lstStyle/>
        <a:p>
          <a:endParaRPr lang="ru-RU" sz="2800">
            <a:solidFill>
              <a:srgbClr val="000066"/>
            </a:solidFill>
          </a:endParaRPr>
        </a:p>
      </dgm:t>
    </dgm:pt>
    <dgm:pt modelId="{858B67CF-7CC2-48CC-B7B5-BC2B90AD42A7}" type="sibTrans" cxnId="{A84D8F1F-7743-4425-B656-EEF159454B41}">
      <dgm:prSet/>
      <dgm:spPr/>
      <dgm:t>
        <a:bodyPr/>
        <a:lstStyle/>
        <a:p>
          <a:endParaRPr lang="ru-RU" sz="2800">
            <a:solidFill>
              <a:srgbClr val="000066"/>
            </a:solidFill>
          </a:endParaRPr>
        </a:p>
      </dgm:t>
    </dgm:pt>
    <dgm:pt modelId="{F4A5CE65-653F-4C05-AD8F-909F672886E4}">
      <dgm:prSet custT="1"/>
      <dgm:spPr/>
      <dgm:t>
        <a:bodyPr/>
        <a:lstStyle/>
        <a:p>
          <a:pPr rtl="0"/>
          <a:r>
            <a:rPr lang="ru-RU" sz="2800" smtClean="0"/>
            <a:t>Адекватное лечение</a:t>
          </a:r>
          <a:endParaRPr lang="ru-RU" sz="2800" dirty="0"/>
        </a:p>
      </dgm:t>
    </dgm:pt>
    <dgm:pt modelId="{28387C30-9BD3-4AF7-9B22-9B9FC1D815A9}" type="parTrans" cxnId="{3638A8CE-28AF-4185-B49D-59F482EB6327}">
      <dgm:prSet/>
      <dgm:spPr/>
      <dgm:t>
        <a:bodyPr/>
        <a:lstStyle/>
        <a:p>
          <a:endParaRPr lang="ru-RU" sz="2800">
            <a:solidFill>
              <a:srgbClr val="000066"/>
            </a:solidFill>
          </a:endParaRPr>
        </a:p>
      </dgm:t>
    </dgm:pt>
    <dgm:pt modelId="{83A6369B-EC13-40E4-A1F9-F71DBC7E20AE}" type="sibTrans" cxnId="{3638A8CE-28AF-4185-B49D-59F482EB6327}">
      <dgm:prSet/>
      <dgm:spPr/>
      <dgm:t>
        <a:bodyPr/>
        <a:lstStyle/>
        <a:p>
          <a:endParaRPr lang="ru-RU" sz="2800">
            <a:solidFill>
              <a:srgbClr val="000066"/>
            </a:solidFill>
          </a:endParaRPr>
        </a:p>
      </dgm:t>
    </dgm:pt>
    <dgm:pt modelId="{2F8C4C12-53CC-4026-B680-F3951EF268F9}" type="pres">
      <dgm:prSet presAssocID="{1B10A040-3FE7-48BE-926C-078DE7D0D421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1101FD-CA6D-4B83-9CAA-E9C22BAB776F}" type="pres">
      <dgm:prSet presAssocID="{324A3626-87F2-47BD-9045-AF84F0A55812}" presName="circ1" presStyleLbl="vennNode1" presStyleIdx="0" presStyleCnt="3" custLinFactNeighborX="-862" custLinFactNeighborY="8779"/>
      <dgm:spPr/>
      <dgm:t>
        <a:bodyPr/>
        <a:lstStyle/>
        <a:p>
          <a:endParaRPr lang="ru-RU"/>
        </a:p>
      </dgm:t>
    </dgm:pt>
    <dgm:pt modelId="{CACC93AF-A786-4834-AC0E-1FD045955FA4}" type="pres">
      <dgm:prSet presAssocID="{324A3626-87F2-47BD-9045-AF84F0A5581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A82679-D1AE-41F9-B097-A11B9B368E06}" type="pres">
      <dgm:prSet presAssocID="{B6C1F884-3C0E-431C-8AEC-FBB9963C2C66}" presName="circ2" presStyleLbl="vennNode1" presStyleIdx="1" presStyleCnt="3" custScaleX="108732" custScaleY="108381" custLinFactNeighborX="-227" custLinFactNeighborY="-3131"/>
      <dgm:spPr/>
      <dgm:t>
        <a:bodyPr/>
        <a:lstStyle/>
        <a:p>
          <a:endParaRPr lang="ru-RU"/>
        </a:p>
      </dgm:t>
    </dgm:pt>
    <dgm:pt modelId="{A2A9E736-32B8-4A9B-BE99-8DA41F4C3C20}" type="pres">
      <dgm:prSet presAssocID="{B6C1F884-3C0E-431C-8AEC-FBB9963C2C6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5582A3-CA5C-46E2-80EE-26BE32C89D09}" type="pres">
      <dgm:prSet presAssocID="{F4A5CE65-653F-4C05-AD8F-909F672886E4}" presName="circ3" presStyleLbl="vennNode1" presStyleIdx="2" presStyleCnt="3" custLinFactNeighborX="1961" custLinFactNeighborY="-4588"/>
      <dgm:spPr/>
      <dgm:t>
        <a:bodyPr/>
        <a:lstStyle/>
        <a:p>
          <a:endParaRPr lang="ru-RU"/>
        </a:p>
      </dgm:t>
    </dgm:pt>
    <dgm:pt modelId="{56445FF1-055B-47B3-8C97-9188E182CFC9}" type="pres">
      <dgm:prSet presAssocID="{F4A5CE65-653F-4C05-AD8F-909F672886E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931D23-230D-4EFB-BBA8-6866D9B9AD0F}" type="presOf" srcId="{F4A5CE65-653F-4C05-AD8F-909F672886E4}" destId="{9D5582A3-CA5C-46E2-80EE-26BE32C89D09}" srcOrd="0" destOrd="0" presId="urn:microsoft.com/office/officeart/2005/8/layout/venn1"/>
    <dgm:cxn modelId="{D985770E-177C-44B7-88B9-0880EF8D7FAC}" type="presOf" srcId="{324A3626-87F2-47BD-9045-AF84F0A55812}" destId="{CACC93AF-A786-4834-AC0E-1FD045955FA4}" srcOrd="1" destOrd="0" presId="urn:microsoft.com/office/officeart/2005/8/layout/venn1"/>
    <dgm:cxn modelId="{29C89B80-A3D7-4480-AE75-28F7F2CA258C}" srcId="{1B10A040-3FE7-48BE-926C-078DE7D0D421}" destId="{324A3626-87F2-47BD-9045-AF84F0A55812}" srcOrd="0" destOrd="0" parTransId="{D655EE09-6342-4DE5-B6D7-A886CCE56CB3}" sibTransId="{E2B4429A-61BF-4B77-846D-D5847F1499F8}"/>
    <dgm:cxn modelId="{5A8A4732-921A-4945-BF42-5F1CCF14806A}" type="presOf" srcId="{B6C1F884-3C0E-431C-8AEC-FBB9963C2C66}" destId="{A2A9E736-32B8-4A9B-BE99-8DA41F4C3C20}" srcOrd="1" destOrd="0" presId="urn:microsoft.com/office/officeart/2005/8/layout/venn1"/>
    <dgm:cxn modelId="{C2148B2B-8430-4D60-87AD-4A14B3A43057}" type="presOf" srcId="{1B10A040-3FE7-48BE-926C-078DE7D0D421}" destId="{2F8C4C12-53CC-4026-B680-F3951EF268F9}" srcOrd="0" destOrd="0" presId="urn:microsoft.com/office/officeart/2005/8/layout/venn1"/>
    <dgm:cxn modelId="{82240C1B-CDB4-4BB7-9F63-640D65680A7B}" type="presOf" srcId="{B6C1F884-3C0E-431C-8AEC-FBB9963C2C66}" destId="{25A82679-D1AE-41F9-B097-A11B9B368E06}" srcOrd="0" destOrd="0" presId="urn:microsoft.com/office/officeart/2005/8/layout/venn1"/>
    <dgm:cxn modelId="{3638A8CE-28AF-4185-B49D-59F482EB6327}" srcId="{1B10A040-3FE7-48BE-926C-078DE7D0D421}" destId="{F4A5CE65-653F-4C05-AD8F-909F672886E4}" srcOrd="2" destOrd="0" parTransId="{28387C30-9BD3-4AF7-9B22-9B9FC1D815A9}" sibTransId="{83A6369B-EC13-40E4-A1F9-F71DBC7E20AE}"/>
    <dgm:cxn modelId="{A84D8F1F-7743-4425-B656-EEF159454B41}" srcId="{1B10A040-3FE7-48BE-926C-078DE7D0D421}" destId="{B6C1F884-3C0E-431C-8AEC-FBB9963C2C66}" srcOrd="1" destOrd="0" parTransId="{4122A184-1481-4631-B457-96A3A4A60A88}" sibTransId="{858B67CF-7CC2-48CC-B7B5-BC2B90AD42A7}"/>
    <dgm:cxn modelId="{1987E360-05EA-4915-8F14-C4375114BACE}" type="presOf" srcId="{F4A5CE65-653F-4C05-AD8F-909F672886E4}" destId="{56445FF1-055B-47B3-8C97-9188E182CFC9}" srcOrd="1" destOrd="0" presId="urn:microsoft.com/office/officeart/2005/8/layout/venn1"/>
    <dgm:cxn modelId="{6A4C8952-142F-4968-ADD5-F7EB89DDE41A}" type="presOf" srcId="{324A3626-87F2-47BD-9045-AF84F0A55812}" destId="{241101FD-CA6D-4B83-9CAA-E9C22BAB776F}" srcOrd="0" destOrd="0" presId="urn:microsoft.com/office/officeart/2005/8/layout/venn1"/>
    <dgm:cxn modelId="{D89174C3-A4F7-4674-BA0C-E53C9295E61F}" type="presParOf" srcId="{2F8C4C12-53CC-4026-B680-F3951EF268F9}" destId="{241101FD-CA6D-4B83-9CAA-E9C22BAB776F}" srcOrd="0" destOrd="0" presId="urn:microsoft.com/office/officeart/2005/8/layout/venn1"/>
    <dgm:cxn modelId="{68ECA68D-8C03-4737-9C88-8DA559201F78}" type="presParOf" srcId="{2F8C4C12-53CC-4026-B680-F3951EF268F9}" destId="{CACC93AF-A786-4834-AC0E-1FD045955FA4}" srcOrd="1" destOrd="0" presId="urn:microsoft.com/office/officeart/2005/8/layout/venn1"/>
    <dgm:cxn modelId="{E630CC9F-9EC3-47FE-AAEC-58D4C87E41C8}" type="presParOf" srcId="{2F8C4C12-53CC-4026-B680-F3951EF268F9}" destId="{25A82679-D1AE-41F9-B097-A11B9B368E06}" srcOrd="2" destOrd="0" presId="urn:microsoft.com/office/officeart/2005/8/layout/venn1"/>
    <dgm:cxn modelId="{00039F50-D26B-478A-90D2-97B2E3A0669A}" type="presParOf" srcId="{2F8C4C12-53CC-4026-B680-F3951EF268F9}" destId="{A2A9E736-32B8-4A9B-BE99-8DA41F4C3C20}" srcOrd="3" destOrd="0" presId="urn:microsoft.com/office/officeart/2005/8/layout/venn1"/>
    <dgm:cxn modelId="{BC750BEB-D155-4F55-A30A-D8CDF703A991}" type="presParOf" srcId="{2F8C4C12-53CC-4026-B680-F3951EF268F9}" destId="{9D5582A3-CA5C-46E2-80EE-26BE32C89D09}" srcOrd="4" destOrd="0" presId="urn:microsoft.com/office/officeart/2005/8/layout/venn1"/>
    <dgm:cxn modelId="{BF18A006-4DBF-485B-9FE1-098CFE30EB79}" type="presParOf" srcId="{2F8C4C12-53CC-4026-B680-F3951EF268F9}" destId="{56445FF1-055B-47B3-8C97-9188E182CFC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FEAC9A-0B6A-46B4-8F2F-16274D2DEA63}" type="doc">
      <dgm:prSet loTypeId="urn:microsoft.com/office/officeart/2005/8/layout/chevron2" loCatId="process" qsTypeId="urn:microsoft.com/office/officeart/2005/8/quickstyle/3d3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8BA5BC5B-433F-4F8F-BE2B-4ED940D78CA6}">
      <dgm:prSet phldrT="[Текст]"/>
      <dgm:spPr>
        <a:ln>
          <a:solidFill>
            <a:srgbClr val="000066"/>
          </a:solidFill>
        </a:ln>
      </dgm:spPr>
      <dgm:t>
        <a:bodyPr/>
        <a:lstStyle/>
        <a:p>
          <a:endParaRPr lang="ru-RU" dirty="0"/>
        </a:p>
      </dgm:t>
    </dgm:pt>
    <dgm:pt modelId="{E6622DC9-C5FA-4409-B365-A36BD8342F1B}" type="parTrans" cxnId="{E033C0E6-0466-496C-9D1F-F37654BEBF76}">
      <dgm:prSet/>
      <dgm:spPr/>
      <dgm:t>
        <a:bodyPr/>
        <a:lstStyle/>
        <a:p>
          <a:endParaRPr lang="ru-RU"/>
        </a:p>
      </dgm:t>
    </dgm:pt>
    <dgm:pt modelId="{7101D375-09AA-41DD-91B9-0947DA6AB656}" type="sibTrans" cxnId="{E033C0E6-0466-496C-9D1F-F37654BEBF76}">
      <dgm:prSet/>
      <dgm:spPr/>
      <dgm:t>
        <a:bodyPr/>
        <a:lstStyle/>
        <a:p>
          <a:endParaRPr lang="ru-RU"/>
        </a:p>
      </dgm:t>
    </dgm:pt>
    <dgm:pt modelId="{0E8D44BA-CB36-4322-BB33-A44CA67FD2E6}">
      <dgm:prSet phldrT="[Текст]" custT="1"/>
      <dgm:spPr>
        <a:ln>
          <a:solidFill>
            <a:srgbClr val="000066"/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200" kern="0" dirty="0" smtClean="0">
              <a:latin typeface="+mn-lt"/>
              <a:cs typeface="+mn-cs"/>
            </a:rPr>
            <a:t> </a:t>
          </a:r>
          <a:r>
            <a:rPr lang="ru-RU" sz="3200" kern="0" dirty="0" smtClean="0">
              <a:latin typeface="+mn-lt"/>
              <a:cs typeface="+mn-cs"/>
            </a:rPr>
            <a:t>Поздняя </a:t>
          </a:r>
          <a:r>
            <a:rPr lang="ru-RU" sz="3200" kern="0" dirty="0" err="1" smtClean="0">
              <a:latin typeface="+mn-lt"/>
              <a:cs typeface="+mn-cs"/>
            </a:rPr>
            <a:t>выявляемость</a:t>
          </a:r>
          <a:endParaRPr lang="ru-RU" sz="3200" kern="0" dirty="0" smtClean="0">
            <a:latin typeface="+mn-lt"/>
            <a:cs typeface="+mn-cs"/>
          </a:endParaRPr>
        </a:p>
        <a:p>
          <a:pPr defTabSz="1289050">
            <a:lnSpc>
              <a:spcPct val="90000"/>
            </a:lnSpc>
            <a:spcAft>
              <a:spcPct val="15000"/>
            </a:spcAft>
          </a:pPr>
          <a:endParaRPr lang="ru-RU" dirty="0"/>
        </a:p>
      </dgm:t>
    </dgm:pt>
    <dgm:pt modelId="{5F311BC2-6316-42CD-8C94-9C6D423ED41F}" type="parTrans" cxnId="{B99ABD57-5143-4313-B474-AC8DE44F6E92}">
      <dgm:prSet/>
      <dgm:spPr/>
      <dgm:t>
        <a:bodyPr/>
        <a:lstStyle/>
        <a:p>
          <a:endParaRPr lang="ru-RU"/>
        </a:p>
      </dgm:t>
    </dgm:pt>
    <dgm:pt modelId="{0493A92F-568A-4C93-BE16-256C27FD025A}" type="sibTrans" cxnId="{B99ABD57-5143-4313-B474-AC8DE44F6E92}">
      <dgm:prSet/>
      <dgm:spPr/>
      <dgm:t>
        <a:bodyPr/>
        <a:lstStyle/>
        <a:p>
          <a:endParaRPr lang="ru-RU"/>
        </a:p>
      </dgm:t>
    </dgm:pt>
    <dgm:pt modelId="{8E65EB2C-0E8D-45C0-97BF-587F369C203B}">
      <dgm:prSet phldrT="[Текст]"/>
      <dgm:spPr>
        <a:ln>
          <a:solidFill>
            <a:srgbClr val="000066"/>
          </a:solidFill>
        </a:ln>
      </dgm:spPr>
      <dgm:t>
        <a:bodyPr/>
        <a:lstStyle/>
        <a:p>
          <a:endParaRPr lang="ru-RU" dirty="0"/>
        </a:p>
      </dgm:t>
    </dgm:pt>
    <dgm:pt modelId="{04C764F6-6202-4209-A9C0-2D43F1163D96}" type="parTrans" cxnId="{6CE93048-BC61-46E1-81E6-120E533F5E34}">
      <dgm:prSet/>
      <dgm:spPr/>
      <dgm:t>
        <a:bodyPr/>
        <a:lstStyle/>
        <a:p>
          <a:endParaRPr lang="ru-RU"/>
        </a:p>
      </dgm:t>
    </dgm:pt>
    <dgm:pt modelId="{37A8B02D-6C1E-476D-8776-5E9CAC2F6149}" type="sibTrans" cxnId="{6CE93048-BC61-46E1-81E6-120E533F5E34}">
      <dgm:prSet/>
      <dgm:spPr/>
      <dgm:t>
        <a:bodyPr/>
        <a:lstStyle/>
        <a:p>
          <a:endParaRPr lang="ru-RU"/>
        </a:p>
      </dgm:t>
    </dgm:pt>
    <dgm:pt modelId="{48DE4EF0-5BEF-4F42-8050-69433A0198E8}">
      <dgm:prSet phldrT="[Текст]" custT="1"/>
      <dgm:spPr>
        <a:ln>
          <a:solidFill>
            <a:srgbClr val="000066"/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200" kern="0" dirty="0" smtClean="0">
              <a:latin typeface="+mn-lt"/>
              <a:cs typeface="+mn-cs"/>
            </a:rPr>
            <a:t> </a:t>
          </a:r>
          <a:r>
            <a:rPr lang="ru-RU" sz="3200" kern="0" dirty="0" smtClean="0">
              <a:latin typeface="+mn-lt"/>
              <a:cs typeface="+mn-cs"/>
            </a:rPr>
            <a:t>Высокая смертность</a:t>
          </a:r>
        </a:p>
        <a:p>
          <a:pPr defTabSz="1289050">
            <a:lnSpc>
              <a:spcPct val="90000"/>
            </a:lnSpc>
            <a:spcAft>
              <a:spcPct val="15000"/>
            </a:spcAft>
          </a:pPr>
          <a:endParaRPr lang="ru-RU" dirty="0"/>
        </a:p>
      </dgm:t>
    </dgm:pt>
    <dgm:pt modelId="{AAD728F9-528D-4069-9244-CC19C7238DDF}" type="parTrans" cxnId="{4A89F5AF-4833-44C7-BEEE-56ECAFBD125D}">
      <dgm:prSet/>
      <dgm:spPr/>
      <dgm:t>
        <a:bodyPr/>
        <a:lstStyle/>
        <a:p>
          <a:endParaRPr lang="ru-RU"/>
        </a:p>
      </dgm:t>
    </dgm:pt>
    <dgm:pt modelId="{899BF0B7-25DD-45BC-AC12-3232BE4471E4}" type="sibTrans" cxnId="{4A89F5AF-4833-44C7-BEEE-56ECAFBD125D}">
      <dgm:prSet/>
      <dgm:spPr/>
      <dgm:t>
        <a:bodyPr/>
        <a:lstStyle/>
        <a:p>
          <a:endParaRPr lang="ru-RU"/>
        </a:p>
      </dgm:t>
    </dgm:pt>
    <dgm:pt modelId="{22BBD68F-E77F-46A7-AE0E-14F510704475}">
      <dgm:prSet phldrT="[Текст]"/>
      <dgm:spPr>
        <a:ln>
          <a:solidFill>
            <a:srgbClr val="000066"/>
          </a:solidFill>
        </a:ln>
      </dgm:spPr>
      <dgm:t>
        <a:bodyPr/>
        <a:lstStyle/>
        <a:p>
          <a:endParaRPr lang="ru-RU" dirty="0"/>
        </a:p>
      </dgm:t>
    </dgm:pt>
    <dgm:pt modelId="{5285E2D2-1889-43E7-BC4C-BD9CDBABD072}" type="parTrans" cxnId="{3EC0ED1A-1C4A-45F8-AFB4-B31917E15277}">
      <dgm:prSet/>
      <dgm:spPr/>
      <dgm:t>
        <a:bodyPr/>
        <a:lstStyle/>
        <a:p>
          <a:endParaRPr lang="ru-RU"/>
        </a:p>
      </dgm:t>
    </dgm:pt>
    <dgm:pt modelId="{D4C8F15B-C306-4BCD-AA66-3539B9DA9A7F}" type="sibTrans" cxnId="{3EC0ED1A-1C4A-45F8-AFB4-B31917E15277}">
      <dgm:prSet/>
      <dgm:spPr/>
      <dgm:t>
        <a:bodyPr/>
        <a:lstStyle/>
        <a:p>
          <a:endParaRPr lang="ru-RU"/>
        </a:p>
      </dgm:t>
    </dgm:pt>
    <dgm:pt modelId="{77EF3C52-80AC-409E-894B-0E2961A3556D}">
      <dgm:prSet phldrT="[Текст]" custT="1"/>
      <dgm:spPr>
        <a:ln>
          <a:solidFill>
            <a:srgbClr val="000066"/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200" kern="0" dirty="0" smtClean="0">
              <a:latin typeface="+mn-lt"/>
              <a:cs typeface="+mn-cs"/>
            </a:rPr>
            <a:t> </a:t>
          </a:r>
          <a:r>
            <a:rPr lang="ru-RU" sz="3200" kern="0" dirty="0" smtClean="0">
              <a:latin typeface="+mn-lt"/>
              <a:cs typeface="+mn-cs"/>
            </a:rPr>
            <a:t>Низкая 5-летняя выживаемость</a:t>
          </a:r>
        </a:p>
        <a:p>
          <a:pPr defTabSz="1289050">
            <a:lnSpc>
              <a:spcPct val="90000"/>
            </a:lnSpc>
            <a:spcAft>
              <a:spcPct val="15000"/>
            </a:spcAft>
          </a:pPr>
          <a:endParaRPr lang="ru-RU" dirty="0"/>
        </a:p>
      </dgm:t>
    </dgm:pt>
    <dgm:pt modelId="{34C60D58-DD78-47DC-AE99-1766BB90E1C5}" type="parTrans" cxnId="{8AC903E8-FA3F-4751-BB95-F9D2C08042B3}">
      <dgm:prSet/>
      <dgm:spPr/>
      <dgm:t>
        <a:bodyPr/>
        <a:lstStyle/>
        <a:p>
          <a:endParaRPr lang="ru-RU"/>
        </a:p>
      </dgm:t>
    </dgm:pt>
    <dgm:pt modelId="{DF9E0C84-B2FB-4A7A-8062-863DF2348F38}" type="sibTrans" cxnId="{8AC903E8-FA3F-4751-BB95-F9D2C08042B3}">
      <dgm:prSet/>
      <dgm:spPr/>
      <dgm:t>
        <a:bodyPr/>
        <a:lstStyle/>
        <a:p>
          <a:endParaRPr lang="ru-RU"/>
        </a:p>
      </dgm:t>
    </dgm:pt>
    <dgm:pt modelId="{C3C7EF74-8396-43D3-8892-63F46ED827FC}" type="pres">
      <dgm:prSet presAssocID="{13FEAC9A-0B6A-46B4-8F2F-16274D2DEA6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DECB8E9-F61C-4E2C-BC06-2403B2871732}" type="pres">
      <dgm:prSet presAssocID="{8BA5BC5B-433F-4F8F-BE2B-4ED940D78CA6}" presName="composite" presStyleCnt="0"/>
      <dgm:spPr/>
      <dgm:t>
        <a:bodyPr/>
        <a:lstStyle/>
        <a:p>
          <a:endParaRPr lang="ru-RU"/>
        </a:p>
      </dgm:t>
    </dgm:pt>
    <dgm:pt modelId="{C52E4D95-7BAF-4FC6-8B44-8BBCECD48134}" type="pres">
      <dgm:prSet presAssocID="{8BA5BC5B-433F-4F8F-BE2B-4ED940D78CA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782CF5-0AD9-4D91-81D1-E211271BB0B0}" type="pres">
      <dgm:prSet presAssocID="{8BA5BC5B-433F-4F8F-BE2B-4ED940D78CA6}" presName="descendantText" presStyleLbl="alignAcc1" presStyleIdx="0" presStyleCnt="3" custScaleY="937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5A8E29-ACEB-4086-8B6F-D365BC3FB206}" type="pres">
      <dgm:prSet presAssocID="{7101D375-09AA-41DD-91B9-0947DA6AB656}" presName="sp" presStyleCnt="0"/>
      <dgm:spPr/>
      <dgm:t>
        <a:bodyPr/>
        <a:lstStyle/>
        <a:p>
          <a:endParaRPr lang="ru-RU"/>
        </a:p>
      </dgm:t>
    </dgm:pt>
    <dgm:pt modelId="{C64FCD43-38FF-44FE-A839-2AE443B394F8}" type="pres">
      <dgm:prSet presAssocID="{8E65EB2C-0E8D-45C0-97BF-587F369C203B}" presName="composite" presStyleCnt="0"/>
      <dgm:spPr/>
      <dgm:t>
        <a:bodyPr/>
        <a:lstStyle/>
        <a:p>
          <a:endParaRPr lang="ru-RU"/>
        </a:p>
      </dgm:t>
    </dgm:pt>
    <dgm:pt modelId="{6607915A-A171-47A8-A679-DDE88D6B243C}" type="pres">
      <dgm:prSet presAssocID="{8E65EB2C-0E8D-45C0-97BF-587F369C203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22F85D-9CBC-4195-B2C4-626BA92677D3}" type="pres">
      <dgm:prSet presAssocID="{8E65EB2C-0E8D-45C0-97BF-587F369C203B}" presName="descendantText" presStyleLbl="alignAcc1" presStyleIdx="1" presStyleCnt="3" custLinFactNeighborX="9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C253DC-DD78-4286-B23B-B87212734D34}" type="pres">
      <dgm:prSet presAssocID="{37A8B02D-6C1E-476D-8776-5E9CAC2F6149}" presName="sp" presStyleCnt="0"/>
      <dgm:spPr/>
      <dgm:t>
        <a:bodyPr/>
        <a:lstStyle/>
        <a:p>
          <a:endParaRPr lang="ru-RU"/>
        </a:p>
      </dgm:t>
    </dgm:pt>
    <dgm:pt modelId="{D2DCE44B-0891-4FF9-92EC-3CAEB04AF1B0}" type="pres">
      <dgm:prSet presAssocID="{22BBD68F-E77F-46A7-AE0E-14F510704475}" presName="composite" presStyleCnt="0"/>
      <dgm:spPr/>
      <dgm:t>
        <a:bodyPr/>
        <a:lstStyle/>
        <a:p>
          <a:endParaRPr lang="ru-RU"/>
        </a:p>
      </dgm:t>
    </dgm:pt>
    <dgm:pt modelId="{AEF6D1F3-10E8-46CA-9CD5-EE015348E2D7}" type="pres">
      <dgm:prSet presAssocID="{22BBD68F-E77F-46A7-AE0E-14F51070447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A58AFF-6340-415A-90FB-EA92B752BCD6}" type="pres">
      <dgm:prSet presAssocID="{22BBD68F-E77F-46A7-AE0E-14F51070447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A71880-C959-4E3E-9E2F-D0798D234490}" type="presOf" srcId="{13FEAC9A-0B6A-46B4-8F2F-16274D2DEA63}" destId="{C3C7EF74-8396-43D3-8892-63F46ED827FC}" srcOrd="0" destOrd="0" presId="urn:microsoft.com/office/officeart/2005/8/layout/chevron2"/>
    <dgm:cxn modelId="{4BC187C6-CCD3-4C6B-8442-44B742FA475F}" type="presOf" srcId="{77EF3C52-80AC-409E-894B-0E2961A3556D}" destId="{93A58AFF-6340-415A-90FB-EA92B752BCD6}" srcOrd="0" destOrd="0" presId="urn:microsoft.com/office/officeart/2005/8/layout/chevron2"/>
    <dgm:cxn modelId="{4A89F5AF-4833-44C7-BEEE-56ECAFBD125D}" srcId="{8E65EB2C-0E8D-45C0-97BF-587F369C203B}" destId="{48DE4EF0-5BEF-4F42-8050-69433A0198E8}" srcOrd="0" destOrd="0" parTransId="{AAD728F9-528D-4069-9244-CC19C7238DDF}" sibTransId="{899BF0B7-25DD-45BC-AC12-3232BE4471E4}"/>
    <dgm:cxn modelId="{8004EEDE-61B2-4927-8DEE-A56EC4E9796B}" type="presOf" srcId="{8BA5BC5B-433F-4F8F-BE2B-4ED940D78CA6}" destId="{C52E4D95-7BAF-4FC6-8B44-8BBCECD48134}" srcOrd="0" destOrd="0" presId="urn:microsoft.com/office/officeart/2005/8/layout/chevron2"/>
    <dgm:cxn modelId="{B99ABD57-5143-4313-B474-AC8DE44F6E92}" srcId="{8BA5BC5B-433F-4F8F-BE2B-4ED940D78CA6}" destId="{0E8D44BA-CB36-4322-BB33-A44CA67FD2E6}" srcOrd="0" destOrd="0" parTransId="{5F311BC2-6316-42CD-8C94-9C6D423ED41F}" sibTransId="{0493A92F-568A-4C93-BE16-256C27FD025A}"/>
    <dgm:cxn modelId="{7534A4A0-6151-4735-BC99-910BBBF932E5}" type="presOf" srcId="{8E65EB2C-0E8D-45C0-97BF-587F369C203B}" destId="{6607915A-A171-47A8-A679-DDE88D6B243C}" srcOrd="0" destOrd="0" presId="urn:microsoft.com/office/officeart/2005/8/layout/chevron2"/>
    <dgm:cxn modelId="{A7436E5E-A111-43CA-8996-4A38E1FD81D5}" type="presOf" srcId="{22BBD68F-E77F-46A7-AE0E-14F510704475}" destId="{AEF6D1F3-10E8-46CA-9CD5-EE015348E2D7}" srcOrd="0" destOrd="0" presId="urn:microsoft.com/office/officeart/2005/8/layout/chevron2"/>
    <dgm:cxn modelId="{DB36EB06-17B5-4B98-BACD-4C65EAFA4546}" type="presOf" srcId="{0E8D44BA-CB36-4322-BB33-A44CA67FD2E6}" destId="{96782CF5-0AD9-4D91-81D1-E211271BB0B0}" srcOrd="0" destOrd="0" presId="urn:microsoft.com/office/officeart/2005/8/layout/chevron2"/>
    <dgm:cxn modelId="{E033C0E6-0466-496C-9D1F-F37654BEBF76}" srcId="{13FEAC9A-0B6A-46B4-8F2F-16274D2DEA63}" destId="{8BA5BC5B-433F-4F8F-BE2B-4ED940D78CA6}" srcOrd="0" destOrd="0" parTransId="{E6622DC9-C5FA-4409-B365-A36BD8342F1B}" sibTransId="{7101D375-09AA-41DD-91B9-0947DA6AB656}"/>
    <dgm:cxn modelId="{6CE93048-BC61-46E1-81E6-120E533F5E34}" srcId="{13FEAC9A-0B6A-46B4-8F2F-16274D2DEA63}" destId="{8E65EB2C-0E8D-45C0-97BF-587F369C203B}" srcOrd="1" destOrd="0" parTransId="{04C764F6-6202-4209-A9C0-2D43F1163D96}" sibTransId="{37A8B02D-6C1E-476D-8776-5E9CAC2F6149}"/>
    <dgm:cxn modelId="{8B4DD71E-CD31-4D1C-AC9C-9743FD6F1785}" type="presOf" srcId="{48DE4EF0-5BEF-4F42-8050-69433A0198E8}" destId="{C722F85D-9CBC-4195-B2C4-626BA92677D3}" srcOrd="0" destOrd="0" presId="urn:microsoft.com/office/officeart/2005/8/layout/chevron2"/>
    <dgm:cxn modelId="{3EC0ED1A-1C4A-45F8-AFB4-B31917E15277}" srcId="{13FEAC9A-0B6A-46B4-8F2F-16274D2DEA63}" destId="{22BBD68F-E77F-46A7-AE0E-14F510704475}" srcOrd="2" destOrd="0" parTransId="{5285E2D2-1889-43E7-BC4C-BD9CDBABD072}" sibTransId="{D4C8F15B-C306-4BCD-AA66-3539B9DA9A7F}"/>
    <dgm:cxn modelId="{8AC903E8-FA3F-4751-BB95-F9D2C08042B3}" srcId="{22BBD68F-E77F-46A7-AE0E-14F510704475}" destId="{77EF3C52-80AC-409E-894B-0E2961A3556D}" srcOrd="0" destOrd="0" parTransId="{34C60D58-DD78-47DC-AE99-1766BB90E1C5}" sibTransId="{DF9E0C84-B2FB-4A7A-8062-863DF2348F38}"/>
    <dgm:cxn modelId="{10A07A21-6828-4262-B1E4-ABB86B5790A6}" type="presParOf" srcId="{C3C7EF74-8396-43D3-8892-63F46ED827FC}" destId="{FDECB8E9-F61C-4E2C-BC06-2403B2871732}" srcOrd="0" destOrd="0" presId="urn:microsoft.com/office/officeart/2005/8/layout/chevron2"/>
    <dgm:cxn modelId="{15CE6ED9-E393-4F16-A75E-E58046E2DFFE}" type="presParOf" srcId="{FDECB8E9-F61C-4E2C-BC06-2403B2871732}" destId="{C52E4D95-7BAF-4FC6-8B44-8BBCECD48134}" srcOrd="0" destOrd="0" presId="urn:microsoft.com/office/officeart/2005/8/layout/chevron2"/>
    <dgm:cxn modelId="{0F6B55FB-C844-4595-A961-0C149F15C4D8}" type="presParOf" srcId="{FDECB8E9-F61C-4E2C-BC06-2403B2871732}" destId="{96782CF5-0AD9-4D91-81D1-E211271BB0B0}" srcOrd="1" destOrd="0" presId="urn:microsoft.com/office/officeart/2005/8/layout/chevron2"/>
    <dgm:cxn modelId="{112595E5-9D1A-4E6E-A2BB-EFCC6AFD75CB}" type="presParOf" srcId="{C3C7EF74-8396-43D3-8892-63F46ED827FC}" destId="{D75A8E29-ACEB-4086-8B6F-D365BC3FB206}" srcOrd="1" destOrd="0" presId="urn:microsoft.com/office/officeart/2005/8/layout/chevron2"/>
    <dgm:cxn modelId="{11972B2A-7EDD-46EA-826D-D3480DFCF667}" type="presParOf" srcId="{C3C7EF74-8396-43D3-8892-63F46ED827FC}" destId="{C64FCD43-38FF-44FE-A839-2AE443B394F8}" srcOrd="2" destOrd="0" presId="urn:microsoft.com/office/officeart/2005/8/layout/chevron2"/>
    <dgm:cxn modelId="{771EFB59-DDC5-40C1-BABD-4B7879A9FA4F}" type="presParOf" srcId="{C64FCD43-38FF-44FE-A839-2AE443B394F8}" destId="{6607915A-A171-47A8-A679-DDE88D6B243C}" srcOrd="0" destOrd="0" presId="urn:microsoft.com/office/officeart/2005/8/layout/chevron2"/>
    <dgm:cxn modelId="{914F8C78-7C87-4954-8E25-5286AE16F5B8}" type="presParOf" srcId="{C64FCD43-38FF-44FE-A839-2AE443B394F8}" destId="{C722F85D-9CBC-4195-B2C4-626BA92677D3}" srcOrd="1" destOrd="0" presId="urn:microsoft.com/office/officeart/2005/8/layout/chevron2"/>
    <dgm:cxn modelId="{3BDCC200-E32A-42AF-8F8D-060992AA68A5}" type="presParOf" srcId="{C3C7EF74-8396-43D3-8892-63F46ED827FC}" destId="{E7C253DC-DD78-4286-B23B-B87212734D34}" srcOrd="3" destOrd="0" presId="urn:microsoft.com/office/officeart/2005/8/layout/chevron2"/>
    <dgm:cxn modelId="{AE3DEF8E-20CB-4D3F-A053-CA508B5702E7}" type="presParOf" srcId="{C3C7EF74-8396-43D3-8892-63F46ED827FC}" destId="{D2DCE44B-0891-4FF9-92EC-3CAEB04AF1B0}" srcOrd="4" destOrd="0" presId="urn:microsoft.com/office/officeart/2005/8/layout/chevron2"/>
    <dgm:cxn modelId="{FC977E0C-F2B7-4405-A4D0-20018EC24DB8}" type="presParOf" srcId="{D2DCE44B-0891-4FF9-92EC-3CAEB04AF1B0}" destId="{AEF6D1F3-10E8-46CA-9CD5-EE015348E2D7}" srcOrd="0" destOrd="0" presId="urn:microsoft.com/office/officeart/2005/8/layout/chevron2"/>
    <dgm:cxn modelId="{C8A9C7CF-275E-4FB1-8725-7F96F482E6B3}" type="presParOf" srcId="{D2DCE44B-0891-4FF9-92EC-3CAEB04AF1B0}" destId="{93A58AFF-6340-415A-90FB-EA92B752BCD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92B09E-701C-4887-9CDA-36DB38627781}" type="doc">
      <dgm:prSet loTypeId="urn:microsoft.com/office/officeart/2008/layout/VerticalCurvedList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ED3C4B7D-A312-4B57-A861-4610212CD841}">
      <dgm:prSet custT="1"/>
      <dgm:spPr>
        <a:solidFill>
          <a:schemeClr val="bg1">
            <a:lumMod val="85000"/>
          </a:schemeClr>
        </a:solidFill>
        <a:ln>
          <a:solidFill>
            <a:srgbClr val="000066"/>
          </a:solidFill>
        </a:ln>
      </dgm:spPr>
      <dgm:t>
        <a:bodyPr/>
        <a:lstStyle/>
        <a:p>
          <a:pPr algn="l" rtl="0"/>
          <a:r>
            <a:rPr lang="ru-RU" sz="2200" b="1" dirty="0" smtClean="0">
              <a:solidFill>
                <a:srgbClr val="000066"/>
              </a:solidFill>
              <a:effectLst/>
            </a:rPr>
            <a:t>Вид скрининга: </a:t>
          </a:r>
          <a:r>
            <a:rPr lang="ru-RU" sz="2200" dirty="0" smtClean="0">
              <a:solidFill>
                <a:srgbClr val="000066"/>
              </a:solidFill>
              <a:effectLst/>
            </a:rPr>
            <a:t>Популяционный скрининг</a:t>
          </a:r>
          <a:endParaRPr lang="ru-RU" sz="2200" dirty="0">
            <a:solidFill>
              <a:srgbClr val="000066"/>
            </a:solidFill>
            <a:effectLst/>
          </a:endParaRPr>
        </a:p>
      </dgm:t>
    </dgm:pt>
    <dgm:pt modelId="{435CD566-76A1-4799-913B-896997AC1EC5}" type="parTrans" cxnId="{BA46DE24-27B7-4671-915C-B4F93780E320}">
      <dgm:prSet/>
      <dgm:spPr/>
      <dgm:t>
        <a:bodyPr/>
        <a:lstStyle/>
        <a:p>
          <a:pPr algn="l"/>
          <a:endParaRPr lang="ru-RU" sz="2200">
            <a:solidFill>
              <a:srgbClr val="000066"/>
            </a:solidFill>
            <a:effectLst/>
          </a:endParaRPr>
        </a:p>
      </dgm:t>
    </dgm:pt>
    <dgm:pt modelId="{95972A2B-2B82-4215-8988-3470F055CFB4}" type="sibTrans" cxnId="{BA46DE24-27B7-4671-915C-B4F93780E320}">
      <dgm:prSet/>
      <dgm:spPr>
        <a:ln>
          <a:solidFill>
            <a:srgbClr val="000066"/>
          </a:solidFill>
        </a:ln>
      </dgm:spPr>
      <dgm:t>
        <a:bodyPr/>
        <a:lstStyle/>
        <a:p>
          <a:pPr algn="l"/>
          <a:endParaRPr lang="ru-RU" sz="2200" dirty="0">
            <a:solidFill>
              <a:srgbClr val="000066"/>
            </a:solidFill>
            <a:effectLst/>
          </a:endParaRPr>
        </a:p>
      </dgm:t>
    </dgm:pt>
    <dgm:pt modelId="{6F3B235A-14EB-447A-A577-CA9BDA06C21E}">
      <dgm:prSet custT="1"/>
      <dgm:spPr>
        <a:solidFill>
          <a:schemeClr val="bg1">
            <a:lumMod val="85000"/>
          </a:schemeClr>
        </a:solidFill>
        <a:ln>
          <a:solidFill>
            <a:srgbClr val="000066"/>
          </a:solidFill>
        </a:ln>
      </dgm:spPr>
      <dgm:t>
        <a:bodyPr/>
        <a:lstStyle/>
        <a:p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200" b="1" dirty="0" smtClean="0">
            <a:solidFill>
              <a:srgbClr val="000066"/>
            </a:solidFill>
            <a:effectLst/>
          </a:endParaRPr>
        </a:p>
        <a:p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200" b="1" dirty="0" err="1" smtClean="0">
              <a:solidFill>
                <a:srgbClr val="000066"/>
              </a:solidFill>
              <a:effectLst/>
            </a:rPr>
            <a:t>Скрининговый</a:t>
          </a:r>
          <a:r>
            <a:rPr lang="ru-RU" sz="2200" b="1" dirty="0" smtClean="0">
              <a:solidFill>
                <a:srgbClr val="000066"/>
              </a:solidFill>
              <a:effectLst/>
            </a:rPr>
            <a:t> интервал </a:t>
          </a:r>
          <a:r>
            <a:rPr lang="ru-RU" sz="2200" dirty="0" smtClean="0">
              <a:solidFill>
                <a:srgbClr val="000066"/>
              </a:solidFill>
              <a:effectLst/>
            </a:rPr>
            <a:t>1 раз в 4 года </a:t>
          </a:r>
        </a:p>
        <a:p>
          <a:pPr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dirty="0">
            <a:solidFill>
              <a:srgbClr val="000066"/>
            </a:solidFill>
            <a:effectLst/>
          </a:endParaRPr>
        </a:p>
      </dgm:t>
    </dgm:pt>
    <dgm:pt modelId="{2E25A52E-88D1-4D44-B942-2E664A3407F6}" type="parTrans" cxnId="{CB0EE5E7-F412-496C-9192-117B5DA34127}">
      <dgm:prSet/>
      <dgm:spPr/>
      <dgm:t>
        <a:bodyPr/>
        <a:lstStyle/>
        <a:p>
          <a:pPr algn="l"/>
          <a:endParaRPr lang="ru-RU" sz="2200">
            <a:solidFill>
              <a:srgbClr val="000066"/>
            </a:solidFill>
            <a:effectLst/>
          </a:endParaRPr>
        </a:p>
      </dgm:t>
    </dgm:pt>
    <dgm:pt modelId="{E1466D33-9B4E-4A08-BD90-B002AF8E6743}" type="sibTrans" cxnId="{CB0EE5E7-F412-496C-9192-117B5DA34127}">
      <dgm:prSet/>
      <dgm:spPr/>
      <dgm:t>
        <a:bodyPr/>
        <a:lstStyle/>
        <a:p>
          <a:pPr algn="l"/>
          <a:endParaRPr lang="ru-RU" sz="2200">
            <a:solidFill>
              <a:srgbClr val="000066"/>
            </a:solidFill>
            <a:effectLst/>
          </a:endParaRPr>
        </a:p>
      </dgm:t>
    </dgm:pt>
    <dgm:pt modelId="{FB1228D8-5F88-4BC6-B8EF-CC2022860788}">
      <dgm:prSet custT="1"/>
      <dgm:spPr>
        <a:solidFill>
          <a:schemeClr val="bg1">
            <a:lumMod val="85000"/>
          </a:schemeClr>
        </a:solidFill>
        <a:ln>
          <a:solidFill>
            <a:srgbClr val="000066"/>
          </a:solidFill>
        </a:ln>
      </dgm:spPr>
      <dgm:t>
        <a:bodyPr/>
        <a:lstStyle/>
        <a:p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200" b="1" dirty="0" smtClean="0">
            <a:solidFill>
              <a:srgbClr val="000066"/>
            </a:solidFill>
            <a:effectLst/>
          </a:endParaRPr>
        </a:p>
        <a:p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200" b="1" dirty="0" smtClean="0">
              <a:solidFill>
                <a:srgbClr val="000066"/>
              </a:solidFill>
              <a:effectLst/>
            </a:rPr>
            <a:t> Целевая группа </a:t>
          </a:r>
          <a:r>
            <a:rPr lang="ru-RU" sz="2200" b="0" dirty="0" smtClean="0">
              <a:solidFill>
                <a:srgbClr val="000066"/>
              </a:solidFill>
              <a:effectLst/>
            </a:rPr>
            <a:t>мужчины</a:t>
          </a:r>
          <a:r>
            <a:rPr lang="ru-RU" sz="2200" b="1" dirty="0" smtClean="0">
              <a:solidFill>
                <a:srgbClr val="000066"/>
              </a:solidFill>
              <a:effectLst/>
            </a:rPr>
            <a:t> </a:t>
          </a:r>
          <a:r>
            <a:rPr lang="ru-RU" sz="2200" b="0" dirty="0" smtClean="0">
              <a:solidFill>
                <a:srgbClr val="000066"/>
              </a:solidFill>
              <a:effectLst/>
            </a:rPr>
            <a:t>50, 54, 58, 62, 66 лет</a:t>
          </a:r>
        </a:p>
        <a:p>
          <a:pPr algn="l" rtl="0"/>
          <a:endParaRPr lang="ru-RU" sz="2200" dirty="0">
            <a:solidFill>
              <a:srgbClr val="000066"/>
            </a:solidFill>
            <a:effectLst/>
          </a:endParaRPr>
        </a:p>
      </dgm:t>
    </dgm:pt>
    <dgm:pt modelId="{26CA93FD-0C3F-41D8-AFA1-659423A44FC0}" type="parTrans" cxnId="{A52F6369-E6F4-41C8-A91D-2A9535769BD3}">
      <dgm:prSet/>
      <dgm:spPr/>
      <dgm:t>
        <a:bodyPr/>
        <a:lstStyle/>
        <a:p>
          <a:pPr algn="l"/>
          <a:endParaRPr lang="ru-RU" sz="2200">
            <a:solidFill>
              <a:srgbClr val="000066"/>
            </a:solidFill>
            <a:effectLst/>
          </a:endParaRPr>
        </a:p>
      </dgm:t>
    </dgm:pt>
    <dgm:pt modelId="{8BEDD831-50EB-444A-BF32-34FC7E2FDD42}" type="sibTrans" cxnId="{A52F6369-E6F4-41C8-A91D-2A9535769BD3}">
      <dgm:prSet/>
      <dgm:spPr/>
      <dgm:t>
        <a:bodyPr/>
        <a:lstStyle/>
        <a:p>
          <a:pPr algn="l"/>
          <a:endParaRPr lang="ru-RU" sz="2200">
            <a:solidFill>
              <a:srgbClr val="000066"/>
            </a:solidFill>
            <a:effectLst/>
          </a:endParaRPr>
        </a:p>
      </dgm:t>
    </dgm:pt>
    <dgm:pt modelId="{8BC75D08-3896-4609-8037-086274A72715}">
      <dgm:prSet custT="1"/>
      <dgm:spPr>
        <a:solidFill>
          <a:schemeClr val="bg1">
            <a:lumMod val="85000"/>
          </a:schemeClr>
        </a:solidFill>
        <a:ln>
          <a:solidFill>
            <a:srgbClr val="000066"/>
          </a:solidFill>
        </a:ln>
      </dgm:spPr>
      <dgm:t>
        <a:bodyPr/>
        <a:lstStyle/>
        <a:p>
          <a:pPr algn="l" rtl="0"/>
          <a:r>
            <a:rPr lang="ru-RU" sz="2200" b="1" dirty="0" smtClean="0">
              <a:solidFill>
                <a:srgbClr val="000066"/>
              </a:solidFill>
              <a:effectLst/>
            </a:rPr>
            <a:t>Метод скрининга: </a:t>
          </a:r>
          <a:r>
            <a:rPr lang="ru-RU" sz="2200" dirty="0" smtClean="0">
              <a:solidFill>
                <a:srgbClr val="000066"/>
              </a:solidFill>
              <a:effectLst/>
            </a:rPr>
            <a:t>ИХА анализ крови на ПСА </a:t>
          </a:r>
          <a:endParaRPr lang="ru-RU" sz="2200" dirty="0">
            <a:solidFill>
              <a:srgbClr val="000066"/>
            </a:solidFill>
            <a:effectLst/>
          </a:endParaRPr>
        </a:p>
      </dgm:t>
    </dgm:pt>
    <dgm:pt modelId="{FCB1EB27-D124-40F3-8763-C04EF3ECC535}" type="parTrans" cxnId="{183C620C-4022-40DC-AB3F-5D5A86EF949F}">
      <dgm:prSet/>
      <dgm:spPr/>
      <dgm:t>
        <a:bodyPr/>
        <a:lstStyle/>
        <a:p>
          <a:pPr algn="l"/>
          <a:endParaRPr lang="ru-RU" sz="2200">
            <a:solidFill>
              <a:srgbClr val="000066"/>
            </a:solidFill>
            <a:effectLst/>
          </a:endParaRPr>
        </a:p>
      </dgm:t>
    </dgm:pt>
    <dgm:pt modelId="{6B169C45-C5F7-43B9-BE01-68A33163C6AD}" type="sibTrans" cxnId="{183C620C-4022-40DC-AB3F-5D5A86EF949F}">
      <dgm:prSet/>
      <dgm:spPr/>
      <dgm:t>
        <a:bodyPr/>
        <a:lstStyle/>
        <a:p>
          <a:pPr algn="l"/>
          <a:endParaRPr lang="ru-RU" sz="2200">
            <a:solidFill>
              <a:srgbClr val="000066"/>
            </a:solidFill>
            <a:effectLst/>
          </a:endParaRPr>
        </a:p>
      </dgm:t>
    </dgm:pt>
    <dgm:pt modelId="{BCC95F24-6346-454E-93CC-A75B6CE75851}">
      <dgm:prSet custT="1"/>
      <dgm:spPr>
        <a:solidFill>
          <a:schemeClr val="bg1">
            <a:lumMod val="85000"/>
          </a:schemeClr>
        </a:solidFill>
        <a:ln>
          <a:solidFill>
            <a:srgbClr val="000066"/>
          </a:solidFill>
        </a:ln>
      </dgm:spPr>
      <dgm:t>
        <a:bodyPr/>
        <a:lstStyle/>
        <a:p>
          <a:pPr algn="l" rtl="0"/>
          <a:r>
            <a:rPr lang="ru-RU" sz="2200" b="1" dirty="0" smtClean="0">
              <a:solidFill>
                <a:srgbClr val="000066"/>
              </a:solidFill>
              <a:effectLst/>
            </a:rPr>
            <a:t>Уточняющая диагностика: </a:t>
          </a:r>
          <a:r>
            <a:rPr lang="ru-RU" sz="2200" b="0" dirty="0" smtClean="0">
              <a:solidFill>
                <a:srgbClr val="000066"/>
              </a:solidFill>
              <a:effectLst/>
            </a:rPr>
            <a:t>свободный ПСА и [-2]</a:t>
          </a:r>
          <a:r>
            <a:rPr lang="ru-RU" sz="2200" b="0" dirty="0" err="1" smtClean="0">
              <a:solidFill>
                <a:srgbClr val="000066"/>
              </a:solidFill>
              <a:effectLst/>
            </a:rPr>
            <a:t>проПСА</a:t>
          </a:r>
          <a:r>
            <a:rPr lang="en-US" sz="2200" b="0" dirty="0" smtClean="0">
              <a:solidFill>
                <a:srgbClr val="000066"/>
              </a:solidFill>
              <a:effectLst/>
            </a:rPr>
            <a:t>,</a:t>
          </a:r>
          <a:r>
            <a:rPr lang="ru-RU" sz="2200" b="0" dirty="0" smtClean="0">
              <a:solidFill>
                <a:srgbClr val="000066"/>
              </a:solidFill>
              <a:effectLst/>
            </a:rPr>
            <a:t> с определением </a:t>
          </a:r>
          <a:r>
            <a:rPr lang="en-US" sz="2200" b="0" dirty="0" smtClean="0">
              <a:solidFill>
                <a:srgbClr val="000066"/>
              </a:solidFill>
              <a:effectLst/>
            </a:rPr>
            <a:t>phi</a:t>
          </a:r>
          <a:r>
            <a:rPr lang="ru-RU" sz="2200" b="0" dirty="0" smtClean="0">
              <a:solidFill>
                <a:srgbClr val="000066"/>
              </a:solidFill>
              <a:effectLst/>
            </a:rPr>
            <a:t>; ТРУЗИ, многоточечная (6-8) пункционная биопсия</a:t>
          </a:r>
          <a:r>
            <a:rPr lang="ru-RU" sz="2200" dirty="0" smtClean="0">
              <a:solidFill>
                <a:srgbClr val="000066"/>
              </a:solidFill>
              <a:effectLst/>
            </a:rPr>
            <a:t>, гистологическое исследование</a:t>
          </a:r>
          <a:endParaRPr lang="ru-RU" sz="2200" dirty="0">
            <a:solidFill>
              <a:srgbClr val="000066"/>
            </a:solidFill>
            <a:effectLst/>
          </a:endParaRPr>
        </a:p>
      </dgm:t>
    </dgm:pt>
    <dgm:pt modelId="{A031D5B5-DD53-4E93-82EB-7D0EE12A9E7A}" type="parTrans" cxnId="{F9217083-B14D-4964-A136-DBBF0562BD3D}">
      <dgm:prSet/>
      <dgm:spPr/>
      <dgm:t>
        <a:bodyPr/>
        <a:lstStyle/>
        <a:p>
          <a:pPr algn="l"/>
          <a:endParaRPr lang="ru-RU" sz="2200">
            <a:solidFill>
              <a:srgbClr val="000066"/>
            </a:solidFill>
            <a:effectLst/>
          </a:endParaRPr>
        </a:p>
      </dgm:t>
    </dgm:pt>
    <dgm:pt modelId="{0F41847C-56A1-45B7-91AD-365163B4DD15}" type="sibTrans" cxnId="{F9217083-B14D-4964-A136-DBBF0562BD3D}">
      <dgm:prSet/>
      <dgm:spPr/>
      <dgm:t>
        <a:bodyPr/>
        <a:lstStyle/>
        <a:p>
          <a:pPr algn="l"/>
          <a:endParaRPr lang="ru-RU" sz="2200">
            <a:solidFill>
              <a:srgbClr val="000066"/>
            </a:solidFill>
            <a:effectLst/>
          </a:endParaRPr>
        </a:p>
      </dgm:t>
    </dgm:pt>
    <dgm:pt modelId="{F662A5C4-9B46-49E4-87BB-30F7939CCB3D}" type="pres">
      <dgm:prSet presAssocID="{1092B09E-701C-4887-9CDA-36DB3862778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4EEAF0C-EF20-41A8-A357-4CF94DE3E854}" type="pres">
      <dgm:prSet presAssocID="{1092B09E-701C-4887-9CDA-36DB38627781}" presName="Name1" presStyleCnt="0"/>
      <dgm:spPr/>
      <dgm:t>
        <a:bodyPr/>
        <a:lstStyle/>
        <a:p>
          <a:endParaRPr lang="ru-RU"/>
        </a:p>
      </dgm:t>
    </dgm:pt>
    <dgm:pt modelId="{2BCA321F-A0B4-4F69-BB98-FD074FC25C15}" type="pres">
      <dgm:prSet presAssocID="{1092B09E-701C-4887-9CDA-36DB38627781}" presName="cycle" presStyleCnt="0"/>
      <dgm:spPr/>
      <dgm:t>
        <a:bodyPr/>
        <a:lstStyle/>
        <a:p>
          <a:endParaRPr lang="ru-RU"/>
        </a:p>
      </dgm:t>
    </dgm:pt>
    <dgm:pt modelId="{985A4152-483E-40A1-BD70-F9448A6C1496}" type="pres">
      <dgm:prSet presAssocID="{1092B09E-701C-4887-9CDA-36DB38627781}" presName="srcNode" presStyleLbl="node1" presStyleIdx="0" presStyleCnt="5"/>
      <dgm:spPr/>
      <dgm:t>
        <a:bodyPr/>
        <a:lstStyle/>
        <a:p>
          <a:endParaRPr lang="ru-RU"/>
        </a:p>
      </dgm:t>
    </dgm:pt>
    <dgm:pt modelId="{E930CF0C-8BA2-4CFD-B524-0B8910538D27}" type="pres">
      <dgm:prSet presAssocID="{1092B09E-701C-4887-9CDA-36DB38627781}" presName="conn" presStyleLbl="parChTrans1D2" presStyleIdx="0" presStyleCnt="1" custLinFactNeighborY="-581"/>
      <dgm:spPr/>
      <dgm:t>
        <a:bodyPr/>
        <a:lstStyle/>
        <a:p>
          <a:endParaRPr lang="ru-RU"/>
        </a:p>
      </dgm:t>
    </dgm:pt>
    <dgm:pt modelId="{30B41A07-BA97-40F4-8934-C7ADD769F0A2}" type="pres">
      <dgm:prSet presAssocID="{1092B09E-701C-4887-9CDA-36DB38627781}" presName="extraNode" presStyleLbl="node1" presStyleIdx="0" presStyleCnt="5"/>
      <dgm:spPr/>
      <dgm:t>
        <a:bodyPr/>
        <a:lstStyle/>
        <a:p>
          <a:endParaRPr lang="ru-RU"/>
        </a:p>
      </dgm:t>
    </dgm:pt>
    <dgm:pt modelId="{E5C6A31E-AE22-44C5-AA58-55FF65BFB97C}" type="pres">
      <dgm:prSet presAssocID="{1092B09E-701C-4887-9CDA-36DB38627781}" presName="dstNode" presStyleLbl="node1" presStyleIdx="0" presStyleCnt="5"/>
      <dgm:spPr/>
      <dgm:t>
        <a:bodyPr/>
        <a:lstStyle/>
        <a:p>
          <a:endParaRPr lang="ru-RU"/>
        </a:p>
      </dgm:t>
    </dgm:pt>
    <dgm:pt modelId="{F967F39E-A879-4EBD-9F67-B888DF2EB0F1}" type="pres">
      <dgm:prSet presAssocID="{ED3C4B7D-A312-4B57-A861-4610212CD841}" presName="text_1" presStyleLbl="node1" presStyleIdx="0" presStyleCnt="5" custLinFactNeighborX="4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9A95B5-5A52-4751-A761-8A2DD6F7C24B}" type="pres">
      <dgm:prSet presAssocID="{ED3C4B7D-A312-4B57-A861-4610212CD841}" presName="accent_1" presStyleCnt="0"/>
      <dgm:spPr/>
      <dgm:t>
        <a:bodyPr/>
        <a:lstStyle/>
        <a:p>
          <a:endParaRPr lang="ru-RU"/>
        </a:p>
      </dgm:t>
    </dgm:pt>
    <dgm:pt modelId="{D79D2D1C-88F1-4055-8B69-9DA30F7B9760}" type="pres">
      <dgm:prSet presAssocID="{ED3C4B7D-A312-4B57-A861-4610212CD841}" presName="accentRepeatNode" presStyleLbl="solidFgAcc1" presStyleIdx="0" presStyleCnt="5"/>
      <dgm:spPr>
        <a:solidFill>
          <a:schemeClr val="bg1">
            <a:lumMod val="95000"/>
          </a:schemeClr>
        </a:solidFill>
        <a:ln>
          <a:solidFill>
            <a:srgbClr val="000066"/>
          </a:solidFill>
        </a:ln>
      </dgm:spPr>
      <dgm:t>
        <a:bodyPr/>
        <a:lstStyle/>
        <a:p>
          <a:endParaRPr lang="ru-RU"/>
        </a:p>
      </dgm:t>
    </dgm:pt>
    <dgm:pt modelId="{3354C28A-D749-4B2A-8328-485AB8E85C5D}" type="pres">
      <dgm:prSet presAssocID="{6F3B235A-14EB-447A-A577-CA9BDA06C21E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4996ED-98AF-4A84-B214-DF3A6A846206}" type="pres">
      <dgm:prSet presAssocID="{6F3B235A-14EB-447A-A577-CA9BDA06C21E}" presName="accent_2" presStyleCnt="0"/>
      <dgm:spPr/>
      <dgm:t>
        <a:bodyPr/>
        <a:lstStyle/>
        <a:p>
          <a:endParaRPr lang="ru-RU"/>
        </a:p>
      </dgm:t>
    </dgm:pt>
    <dgm:pt modelId="{E3F67E8A-024E-433D-9F6E-6B90A816B7B2}" type="pres">
      <dgm:prSet presAssocID="{6F3B235A-14EB-447A-A577-CA9BDA06C21E}" presName="accentRepeatNode" presStyleLbl="solidFgAcc1" presStyleIdx="1" presStyleCnt="5" custLinFactNeighborX="-16952"/>
      <dgm:spPr>
        <a:solidFill>
          <a:schemeClr val="bg1">
            <a:lumMod val="95000"/>
          </a:schemeClr>
        </a:solidFill>
        <a:ln>
          <a:solidFill>
            <a:srgbClr val="000066"/>
          </a:solidFill>
        </a:ln>
      </dgm:spPr>
      <dgm:t>
        <a:bodyPr/>
        <a:lstStyle/>
        <a:p>
          <a:endParaRPr lang="ru-RU"/>
        </a:p>
      </dgm:t>
    </dgm:pt>
    <dgm:pt modelId="{E6A1156B-7178-4ECD-A2EF-1B7BE4B230F0}" type="pres">
      <dgm:prSet presAssocID="{FB1228D8-5F88-4BC6-B8EF-CC2022860788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A35F21-969C-4981-80E4-9F6DE074A0BE}" type="pres">
      <dgm:prSet presAssocID="{FB1228D8-5F88-4BC6-B8EF-CC2022860788}" presName="accent_3" presStyleCnt="0"/>
      <dgm:spPr/>
      <dgm:t>
        <a:bodyPr/>
        <a:lstStyle/>
        <a:p>
          <a:endParaRPr lang="ru-RU"/>
        </a:p>
      </dgm:t>
    </dgm:pt>
    <dgm:pt modelId="{4F9A7C7D-0B75-4C00-8BAD-E66E98AF89C2}" type="pres">
      <dgm:prSet presAssocID="{FB1228D8-5F88-4BC6-B8EF-CC2022860788}" presName="accentRepeatNode" presStyleLbl="solidFgAcc1" presStyleIdx="2" presStyleCnt="5" custLinFactNeighborX="-16952"/>
      <dgm:spPr>
        <a:solidFill>
          <a:schemeClr val="bg1">
            <a:lumMod val="95000"/>
          </a:schemeClr>
        </a:solidFill>
        <a:ln>
          <a:solidFill>
            <a:srgbClr val="000066"/>
          </a:solidFill>
        </a:ln>
      </dgm:spPr>
      <dgm:t>
        <a:bodyPr/>
        <a:lstStyle/>
        <a:p>
          <a:endParaRPr lang="ru-RU"/>
        </a:p>
      </dgm:t>
    </dgm:pt>
    <dgm:pt modelId="{F59EF5CF-D14E-461B-92D7-99003FAFF611}" type="pres">
      <dgm:prSet presAssocID="{8BC75D08-3896-4609-8037-086274A72715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515327-015F-43CC-9C2D-EAA9541ABD09}" type="pres">
      <dgm:prSet presAssocID="{8BC75D08-3896-4609-8037-086274A72715}" presName="accent_4" presStyleCnt="0"/>
      <dgm:spPr/>
      <dgm:t>
        <a:bodyPr/>
        <a:lstStyle/>
        <a:p>
          <a:endParaRPr lang="ru-RU"/>
        </a:p>
      </dgm:t>
    </dgm:pt>
    <dgm:pt modelId="{670D437A-E5DE-4D27-849F-2962D59C171F}" type="pres">
      <dgm:prSet presAssocID="{8BC75D08-3896-4609-8037-086274A72715}" presName="accentRepeatNode" presStyleLbl="solidFgAcc1" presStyleIdx="3" presStyleCnt="5" custLinFactNeighborX="-5171"/>
      <dgm:spPr>
        <a:solidFill>
          <a:schemeClr val="bg1">
            <a:lumMod val="95000"/>
          </a:schemeClr>
        </a:solidFill>
        <a:ln>
          <a:solidFill>
            <a:srgbClr val="000066"/>
          </a:solidFill>
        </a:ln>
      </dgm:spPr>
      <dgm:t>
        <a:bodyPr/>
        <a:lstStyle/>
        <a:p>
          <a:endParaRPr lang="ru-RU"/>
        </a:p>
      </dgm:t>
    </dgm:pt>
    <dgm:pt modelId="{9C801B73-DB02-46E8-8B01-8091384CCF6F}" type="pres">
      <dgm:prSet presAssocID="{BCC95F24-6346-454E-93CC-A75B6CE75851}" presName="text_5" presStyleLbl="node1" presStyleIdx="4" presStyleCnt="5" custScaleY="1291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874DF1-C7D6-4E9B-9B50-672693CA0386}" type="pres">
      <dgm:prSet presAssocID="{BCC95F24-6346-454E-93CC-A75B6CE75851}" presName="accent_5" presStyleCnt="0"/>
      <dgm:spPr/>
      <dgm:t>
        <a:bodyPr/>
        <a:lstStyle/>
        <a:p>
          <a:endParaRPr lang="ru-RU"/>
        </a:p>
      </dgm:t>
    </dgm:pt>
    <dgm:pt modelId="{CCBAD668-426D-4414-A09A-2A8BD9F236E5}" type="pres">
      <dgm:prSet presAssocID="{BCC95F24-6346-454E-93CC-A75B6CE75851}" presName="accentRepeatNode" presStyleLbl="solidFgAcc1" presStyleIdx="4" presStyleCnt="5" custLinFactNeighborY="-7312"/>
      <dgm:spPr>
        <a:solidFill>
          <a:schemeClr val="bg1">
            <a:lumMod val="95000"/>
          </a:schemeClr>
        </a:solidFill>
        <a:ln>
          <a:solidFill>
            <a:srgbClr val="000066"/>
          </a:solidFill>
        </a:ln>
      </dgm:spPr>
      <dgm:t>
        <a:bodyPr/>
        <a:lstStyle/>
        <a:p>
          <a:endParaRPr lang="ru-RU"/>
        </a:p>
      </dgm:t>
    </dgm:pt>
  </dgm:ptLst>
  <dgm:cxnLst>
    <dgm:cxn modelId="{E2689717-31A8-410F-A58B-90C4B74CE65E}" type="presOf" srcId="{95972A2B-2B82-4215-8988-3470F055CFB4}" destId="{E930CF0C-8BA2-4CFD-B524-0B8910538D27}" srcOrd="0" destOrd="0" presId="urn:microsoft.com/office/officeart/2008/layout/VerticalCurvedList"/>
    <dgm:cxn modelId="{A989098F-FADF-4DA5-B6F6-882FFC339B6D}" type="presOf" srcId="{8BC75D08-3896-4609-8037-086274A72715}" destId="{F59EF5CF-D14E-461B-92D7-99003FAFF611}" srcOrd="0" destOrd="0" presId="urn:microsoft.com/office/officeart/2008/layout/VerticalCurvedList"/>
    <dgm:cxn modelId="{CB0EE5E7-F412-496C-9192-117B5DA34127}" srcId="{1092B09E-701C-4887-9CDA-36DB38627781}" destId="{6F3B235A-14EB-447A-A577-CA9BDA06C21E}" srcOrd="1" destOrd="0" parTransId="{2E25A52E-88D1-4D44-B942-2E664A3407F6}" sibTransId="{E1466D33-9B4E-4A08-BD90-B002AF8E6743}"/>
    <dgm:cxn modelId="{BA46DE24-27B7-4671-915C-B4F93780E320}" srcId="{1092B09E-701C-4887-9CDA-36DB38627781}" destId="{ED3C4B7D-A312-4B57-A861-4610212CD841}" srcOrd="0" destOrd="0" parTransId="{435CD566-76A1-4799-913B-896997AC1EC5}" sibTransId="{95972A2B-2B82-4215-8988-3470F055CFB4}"/>
    <dgm:cxn modelId="{A52F6369-E6F4-41C8-A91D-2A9535769BD3}" srcId="{1092B09E-701C-4887-9CDA-36DB38627781}" destId="{FB1228D8-5F88-4BC6-B8EF-CC2022860788}" srcOrd="2" destOrd="0" parTransId="{26CA93FD-0C3F-41D8-AFA1-659423A44FC0}" sibTransId="{8BEDD831-50EB-444A-BF32-34FC7E2FDD42}"/>
    <dgm:cxn modelId="{F9217083-B14D-4964-A136-DBBF0562BD3D}" srcId="{1092B09E-701C-4887-9CDA-36DB38627781}" destId="{BCC95F24-6346-454E-93CC-A75B6CE75851}" srcOrd="4" destOrd="0" parTransId="{A031D5B5-DD53-4E93-82EB-7D0EE12A9E7A}" sibTransId="{0F41847C-56A1-45B7-91AD-365163B4DD15}"/>
    <dgm:cxn modelId="{99EB6EB9-7906-4D2B-83C9-63A60F3E7620}" type="presOf" srcId="{FB1228D8-5F88-4BC6-B8EF-CC2022860788}" destId="{E6A1156B-7178-4ECD-A2EF-1B7BE4B230F0}" srcOrd="0" destOrd="0" presId="urn:microsoft.com/office/officeart/2008/layout/VerticalCurvedList"/>
    <dgm:cxn modelId="{9DFF4CC7-6310-47E8-A0EB-A72FAA6BBA44}" type="presOf" srcId="{6F3B235A-14EB-447A-A577-CA9BDA06C21E}" destId="{3354C28A-D749-4B2A-8328-485AB8E85C5D}" srcOrd="0" destOrd="0" presId="urn:microsoft.com/office/officeart/2008/layout/VerticalCurvedList"/>
    <dgm:cxn modelId="{4640B483-FD71-4978-B573-A766A6BFE162}" type="presOf" srcId="{BCC95F24-6346-454E-93CC-A75B6CE75851}" destId="{9C801B73-DB02-46E8-8B01-8091384CCF6F}" srcOrd="0" destOrd="0" presId="urn:microsoft.com/office/officeart/2008/layout/VerticalCurvedList"/>
    <dgm:cxn modelId="{75B76F6F-E849-4D2F-957A-DB538858306F}" type="presOf" srcId="{1092B09E-701C-4887-9CDA-36DB38627781}" destId="{F662A5C4-9B46-49E4-87BB-30F7939CCB3D}" srcOrd="0" destOrd="0" presId="urn:microsoft.com/office/officeart/2008/layout/VerticalCurvedList"/>
    <dgm:cxn modelId="{0D2740C0-B142-48C2-B48B-E42751387D80}" type="presOf" srcId="{ED3C4B7D-A312-4B57-A861-4610212CD841}" destId="{F967F39E-A879-4EBD-9F67-B888DF2EB0F1}" srcOrd="0" destOrd="0" presId="urn:microsoft.com/office/officeart/2008/layout/VerticalCurvedList"/>
    <dgm:cxn modelId="{183C620C-4022-40DC-AB3F-5D5A86EF949F}" srcId="{1092B09E-701C-4887-9CDA-36DB38627781}" destId="{8BC75D08-3896-4609-8037-086274A72715}" srcOrd="3" destOrd="0" parTransId="{FCB1EB27-D124-40F3-8763-C04EF3ECC535}" sibTransId="{6B169C45-C5F7-43B9-BE01-68A33163C6AD}"/>
    <dgm:cxn modelId="{5F02ED33-38D1-4032-AFA0-C641C56D3349}" type="presParOf" srcId="{F662A5C4-9B46-49E4-87BB-30F7939CCB3D}" destId="{54EEAF0C-EF20-41A8-A357-4CF94DE3E854}" srcOrd="0" destOrd="0" presId="urn:microsoft.com/office/officeart/2008/layout/VerticalCurvedList"/>
    <dgm:cxn modelId="{F69B2CB8-DA36-4123-918F-8722EFFCF5A7}" type="presParOf" srcId="{54EEAF0C-EF20-41A8-A357-4CF94DE3E854}" destId="{2BCA321F-A0B4-4F69-BB98-FD074FC25C15}" srcOrd="0" destOrd="0" presId="urn:microsoft.com/office/officeart/2008/layout/VerticalCurvedList"/>
    <dgm:cxn modelId="{93E4FE71-AAA7-4388-9ABC-F8FB75337171}" type="presParOf" srcId="{2BCA321F-A0B4-4F69-BB98-FD074FC25C15}" destId="{985A4152-483E-40A1-BD70-F9448A6C1496}" srcOrd="0" destOrd="0" presId="urn:microsoft.com/office/officeart/2008/layout/VerticalCurvedList"/>
    <dgm:cxn modelId="{9AA3F5BF-8C2A-4CF0-ADE9-63B170616FEC}" type="presParOf" srcId="{2BCA321F-A0B4-4F69-BB98-FD074FC25C15}" destId="{E930CF0C-8BA2-4CFD-B524-0B8910538D27}" srcOrd="1" destOrd="0" presId="urn:microsoft.com/office/officeart/2008/layout/VerticalCurvedList"/>
    <dgm:cxn modelId="{C7496AE4-7FE6-4873-9F37-FE631C9021C9}" type="presParOf" srcId="{2BCA321F-A0B4-4F69-BB98-FD074FC25C15}" destId="{30B41A07-BA97-40F4-8934-C7ADD769F0A2}" srcOrd="2" destOrd="0" presId="urn:microsoft.com/office/officeart/2008/layout/VerticalCurvedList"/>
    <dgm:cxn modelId="{F6FF7B01-8D23-4370-9BF0-B51CB79E29A0}" type="presParOf" srcId="{2BCA321F-A0B4-4F69-BB98-FD074FC25C15}" destId="{E5C6A31E-AE22-44C5-AA58-55FF65BFB97C}" srcOrd="3" destOrd="0" presId="urn:microsoft.com/office/officeart/2008/layout/VerticalCurvedList"/>
    <dgm:cxn modelId="{FA1FC1D0-87ED-4D21-93FB-595952181B93}" type="presParOf" srcId="{54EEAF0C-EF20-41A8-A357-4CF94DE3E854}" destId="{F967F39E-A879-4EBD-9F67-B888DF2EB0F1}" srcOrd="1" destOrd="0" presId="urn:microsoft.com/office/officeart/2008/layout/VerticalCurvedList"/>
    <dgm:cxn modelId="{C7013DAA-A0DB-4375-850F-160BDC01486A}" type="presParOf" srcId="{54EEAF0C-EF20-41A8-A357-4CF94DE3E854}" destId="{5B9A95B5-5A52-4751-A761-8A2DD6F7C24B}" srcOrd="2" destOrd="0" presId="urn:microsoft.com/office/officeart/2008/layout/VerticalCurvedList"/>
    <dgm:cxn modelId="{B38BE79B-469A-4CAA-A1FB-068C246DA5E5}" type="presParOf" srcId="{5B9A95B5-5A52-4751-A761-8A2DD6F7C24B}" destId="{D79D2D1C-88F1-4055-8B69-9DA30F7B9760}" srcOrd="0" destOrd="0" presId="urn:microsoft.com/office/officeart/2008/layout/VerticalCurvedList"/>
    <dgm:cxn modelId="{098CE81D-BDF5-4CD8-97FA-60739733D4FA}" type="presParOf" srcId="{54EEAF0C-EF20-41A8-A357-4CF94DE3E854}" destId="{3354C28A-D749-4B2A-8328-485AB8E85C5D}" srcOrd="3" destOrd="0" presId="urn:microsoft.com/office/officeart/2008/layout/VerticalCurvedList"/>
    <dgm:cxn modelId="{5540897C-ABBE-416C-8617-069BD58D5BC5}" type="presParOf" srcId="{54EEAF0C-EF20-41A8-A357-4CF94DE3E854}" destId="{394996ED-98AF-4A84-B214-DF3A6A846206}" srcOrd="4" destOrd="0" presId="urn:microsoft.com/office/officeart/2008/layout/VerticalCurvedList"/>
    <dgm:cxn modelId="{1CB862C8-21EA-4161-86D9-0EF7A64C7742}" type="presParOf" srcId="{394996ED-98AF-4A84-B214-DF3A6A846206}" destId="{E3F67E8A-024E-433D-9F6E-6B90A816B7B2}" srcOrd="0" destOrd="0" presId="urn:microsoft.com/office/officeart/2008/layout/VerticalCurvedList"/>
    <dgm:cxn modelId="{8FDC0926-6F1B-4DDB-BF03-325D3E922083}" type="presParOf" srcId="{54EEAF0C-EF20-41A8-A357-4CF94DE3E854}" destId="{E6A1156B-7178-4ECD-A2EF-1B7BE4B230F0}" srcOrd="5" destOrd="0" presId="urn:microsoft.com/office/officeart/2008/layout/VerticalCurvedList"/>
    <dgm:cxn modelId="{C7FB1F35-C33F-4D0E-B615-ECDEFE63E176}" type="presParOf" srcId="{54EEAF0C-EF20-41A8-A357-4CF94DE3E854}" destId="{16A35F21-969C-4981-80E4-9F6DE074A0BE}" srcOrd="6" destOrd="0" presId="urn:microsoft.com/office/officeart/2008/layout/VerticalCurvedList"/>
    <dgm:cxn modelId="{6645FFEA-AB07-4810-AE5A-6A29A552B449}" type="presParOf" srcId="{16A35F21-969C-4981-80E4-9F6DE074A0BE}" destId="{4F9A7C7D-0B75-4C00-8BAD-E66E98AF89C2}" srcOrd="0" destOrd="0" presId="urn:microsoft.com/office/officeart/2008/layout/VerticalCurvedList"/>
    <dgm:cxn modelId="{788F199C-D695-4735-AA58-32525028946B}" type="presParOf" srcId="{54EEAF0C-EF20-41A8-A357-4CF94DE3E854}" destId="{F59EF5CF-D14E-461B-92D7-99003FAFF611}" srcOrd="7" destOrd="0" presId="urn:microsoft.com/office/officeart/2008/layout/VerticalCurvedList"/>
    <dgm:cxn modelId="{49039331-B3A9-480A-8C82-A1EE190953C3}" type="presParOf" srcId="{54EEAF0C-EF20-41A8-A357-4CF94DE3E854}" destId="{F2515327-015F-43CC-9C2D-EAA9541ABD09}" srcOrd="8" destOrd="0" presId="urn:microsoft.com/office/officeart/2008/layout/VerticalCurvedList"/>
    <dgm:cxn modelId="{0F637B79-8D0D-45CB-BDC8-7CCF81784525}" type="presParOf" srcId="{F2515327-015F-43CC-9C2D-EAA9541ABD09}" destId="{670D437A-E5DE-4D27-849F-2962D59C171F}" srcOrd="0" destOrd="0" presId="urn:microsoft.com/office/officeart/2008/layout/VerticalCurvedList"/>
    <dgm:cxn modelId="{CE7C5FB2-3988-420B-9D2F-F932D876038A}" type="presParOf" srcId="{54EEAF0C-EF20-41A8-A357-4CF94DE3E854}" destId="{9C801B73-DB02-46E8-8B01-8091384CCF6F}" srcOrd="9" destOrd="0" presId="urn:microsoft.com/office/officeart/2008/layout/VerticalCurvedList"/>
    <dgm:cxn modelId="{ABB8296E-E10E-49E4-BBDD-69F32D55499D}" type="presParOf" srcId="{54EEAF0C-EF20-41A8-A357-4CF94DE3E854}" destId="{C4874DF1-C7D6-4E9B-9B50-672693CA0386}" srcOrd="10" destOrd="0" presId="urn:microsoft.com/office/officeart/2008/layout/VerticalCurvedList"/>
    <dgm:cxn modelId="{7BB79B47-083B-4AF0-91A2-0B81EA7BE96B}" type="presParOf" srcId="{C4874DF1-C7D6-4E9B-9B50-672693CA0386}" destId="{CCBAD668-426D-4414-A09A-2A8BD9F236E5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1101FD-CA6D-4B83-9CAA-E9C22BAB776F}">
      <dsp:nvSpPr>
        <dsp:cNvPr id="0" name=""/>
        <dsp:cNvSpPr/>
      </dsp:nvSpPr>
      <dsp:spPr>
        <a:xfrm>
          <a:off x="4384348" y="423893"/>
          <a:ext cx="3680563" cy="368056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/>
            <a:t>Скрининг</a:t>
          </a:r>
          <a:endParaRPr lang="ru-RU" sz="2800" kern="1200" dirty="0"/>
        </a:p>
      </dsp:txBody>
      <dsp:txXfrm>
        <a:off x="4875090" y="1067992"/>
        <a:ext cx="2699080" cy="1656253"/>
      </dsp:txXfrm>
    </dsp:sp>
    <dsp:sp modelId="{25A82679-D1AE-41F9-B097-A11B9B368E06}">
      <dsp:nvSpPr>
        <dsp:cNvPr id="0" name=""/>
        <dsp:cNvSpPr/>
      </dsp:nvSpPr>
      <dsp:spPr>
        <a:xfrm>
          <a:off x="5575097" y="2131656"/>
          <a:ext cx="4001950" cy="398903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/>
            <a:t>Максимальный охват</a:t>
          </a:r>
          <a:endParaRPr lang="ru-RU" sz="2800" kern="1200" dirty="0"/>
        </a:p>
      </dsp:txBody>
      <dsp:txXfrm>
        <a:off x="6799027" y="3162156"/>
        <a:ext cx="2401170" cy="2193967"/>
      </dsp:txXfrm>
    </dsp:sp>
    <dsp:sp modelId="{9D5582A3-CA5C-46E2-80EE-26BE32C89D09}">
      <dsp:nvSpPr>
        <dsp:cNvPr id="0" name=""/>
        <dsp:cNvSpPr/>
      </dsp:nvSpPr>
      <dsp:spPr>
        <a:xfrm>
          <a:off x="3160181" y="2232265"/>
          <a:ext cx="3680563" cy="368056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/>
            <a:t>Адекватное лечение</a:t>
          </a:r>
          <a:endParaRPr lang="ru-RU" sz="2800" kern="1200" dirty="0"/>
        </a:p>
      </dsp:txBody>
      <dsp:txXfrm>
        <a:off x="3506767" y="3183077"/>
        <a:ext cx="2208338" cy="2024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2E4D95-7BAF-4FC6-8B44-8BBCECD48134}">
      <dsp:nvSpPr>
        <dsp:cNvPr id="0" name=""/>
        <dsp:cNvSpPr/>
      </dsp:nvSpPr>
      <dsp:spPr>
        <a:xfrm rot="5400000">
          <a:off x="-256887" y="257312"/>
          <a:ext cx="1712580" cy="1198806"/>
        </a:xfrm>
        <a:prstGeom prst="chevron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>
          <a:solidFill>
            <a:srgbClr val="000066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 dirty="0"/>
        </a:p>
      </dsp:txBody>
      <dsp:txXfrm rot="-5400000">
        <a:off x="0" y="599828"/>
        <a:ext cx="1198806" cy="513774"/>
      </dsp:txXfrm>
    </dsp:sp>
    <dsp:sp modelId="{96782CF5-0AD9-4D91-81D1-E211271BB0B0}">
      <dsp:nvSpPr>
        <dsp:cNvPr id="0" name=""/>
        <dsp:cNvSpPr/>
      </dsp:nvSpPr>
      <dsp:spPr>
        <a:xfrm rot="5400000">
          <a:off x="4506411" y="-3272136"/>
          <a:ext cx="1043091" cy="7658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solidFill>
            <a:srgbClr val="000066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3200" kern="0" dirty="0" smtClean="0">
              <a:latin typeface="+mn-lt"/>
              <a:cs typeface="+mn-cs"/>
            </a:rPr>
            <a:t> </a:t>
          </a:r>
          <a:r>
            <a:rPr lang="ru-RU" sz="3200" kern="0" dirty="0" smtClean="0">
              <a:latin typeface="+mn-lt"/>
              <a:cs typeface="+mn-cs"/>
            </a:rPr>
            <a:t>Поздняя </a:t>
          </a:r>
          <a:r>
            <a:rPr lang="ru-RU" sz="3200" kern="0" dirty="0" err="1" smtClean="0">
              <a:latin typeface="+mn-lt"/>
              <a:cs typeface="+mn-cs"/>
            </a:rPr>
            <a:t>выявляемость</a:t>
          </a:r>
          <a:endParaRPr lang="ru-RU" sz="3200" kern="0" dirty="0" smtClean="0">
            <a:latin typeface="+mn-lt"/>
            <a:cs typeface="+mn-cs"/>
          </a:endParaRPr>
        </a:p>
        <a:p>
          <a:pPr lvl="1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dirty="0"/>
        </a:p>
      </dsp:txBody>
      <dsp:txXfrm rot="-5400000">
        <a:off x="1198806" y="86389"/>
        <a:ext cx="7607382" cy="941251"/>
      </dsp:txXfrm>
    </dsp:sp>
    <dsp:sp modelId="{6607915A-A171-47A8-A679-DDE88D6B243C}">
      <dsp:nvSpPr>
        <dsp:cNvPr id="0" name=""/>
        <dsp:cNvSpPr/>
      </dsp:nvSpPr>
      <dsp:spPr>
        <a:xfrm rot="5400000">
          <a:off x="-256887" y="1776860"/>
          <a:ext cx="1712580" cy="1198806"/>
        </a:xfrm>
        <a:prstGeom prst="chevron">
          <a:avLst/>
        </a:prstGeom>
        <a:solidFill>
          <a:schemeClr val="accent6">
            <a:alpha val="90000"/>
            <a:hueOff val="0"/>
            <a:satOff val="0"/>
            <a:lumOff val="0"/>
            <a:alphaOff val="-20000"/>
          </a:schemeClr>
        </a:solidFill>
        <a:ln>
          <a:solidFill>
            <a:srgbClr val="000066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 dirty="0"/>
        </a:p>
      </dsp:txBody>
      <dsp:txXfrm rot="-5400000">
        <a:off x="0" y="2119376"/>
        <a:ext cx="1198806" cy="513774"/>
      </dsp:txXfrm>
    </dsp:sp>
    <dsp:sp modelId="{C722F85D-9CBC-4195-B2C4-626BA92677D3}">
      <dsp:nvSpPr>
        <dsp:cNvPr id="0" name=""/>
        <dsp:cNvSpPr/>
      </dsp:nvSpPr>
      <dsp:spPr>
        <a:xfrm rot="5400000">
          <a:off x="4471369" y="-1752588"/>
          <a:ext cx="1113177" cy="7658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solidFill>
            <a:srgbClr val="000066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3200" kern="0" dirty="0" smtClean="0">
              <a:latin typeface="+mn-lt"/>
              <a:cs typeface="+mn-cs"/>
            </a:rPr>
            <a:t> </a:t>
          </a:r>
          <a:r>
            <a:rPr lang="ru-RU" sz="3200" kern="0" dirty="0" smtClean="0">
              <a:latin typeface="+mn-lt"/>
              <a:cs typeface="+mn-cs"/>
            </a:rPr>
            <a:t>Высокая смертность</a:t>
          </a:r>
        </a:p>
        <a:p>
          <a:pPr lvl="1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dirty="0"/>
        </a:p>
      </dsp:txBody>
      <dsp:txXfrm rot="-5400000">
        <a:off x="1198807" y="1574315"/>
        <a:ext cx="7603961" cy="1004495"/>
      </dsp:txXfrm>
    </dsp:sp>
    <dsp:sp modelId="{AEF6D1F3-10E8-46CA-9CD5-EE015348E2D7}">
      <dsp:nvSpPr>
        <dsp:cNvPr id="0" name=""/>
        <dsp:cNvSpPr/>
      </dsp:nvSpPr>
      <dsp:spPr>
        <a:xfrm rot="5400000">
          <a:off x="-256887" y="3296408"/>
          <a:ext cx="1712580" cy="1198806"/>
        </a:xfrm>
        <a:prstGeom prst="chevron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>
          <a:solidFill>
            <a:srgbClr val="000066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 dirty="0"/>
        </a:p>
      </dsp:txBody>
      <dsp:txXfrm rot="-5400000">
        <a:off x="0" y="3638924"/>
        <a:ext cx="1198806" cy="513774"/>
      </dsp:txXfrm>
    </dsp:sp>
    <dsp:sp modelId="{93A58AFF-6340-415A-90FB-EA92B752BCD6}">
      <dsp:nvSpPr>
        <dsp:cNvPr id="0" name=""/>
        <dsp:cNvSpPr/>
      </dsp:nvSpPr>
      <dsp:spPr>
        <a:xfrm rot="5400000">
          <a:off x="4471369" y="-233041"/>
          <a:ext cx="1113177" cy="7658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solidFill>
            <a:srgbClr val="000066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3200" kern="0" dirty="0" smtClean="0">
              <a:latin typeface="+mn-lt"/>
              <a:cs typeface="+mn-cs"/>
            </a:rPr>
            <a:t> </a:t>
          </a:r>
          <a:r>
            <a:rPr lang="ru-RU" sz="3200" kern="0" dirty="0" smtClean="0">
              <a:latin typeface="+mn-lt"/>
              <a:cs typeface="+mn-cs"/>
            </a:rPr>
            <a:t>Низкая 5-летняя выживаемость</a:t>
          </a:r>
        </a:p>
        <a:p>
          <a:pPr lvl="1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dirty="0"/>
        </a:p>
      </dsp:txBody>
      <dsp:txXfrm rot="-5400000">
        <a:off x="1198807" y="3093862"/>
        <a:ext cx="7603961" cy="10044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30CF0C-8BA2-4CFD-B524-0B8910538D27}">
      <dsp:nvSpPr>
        <dsp:cNvPr id="0" name=""/>
        <dsp:cNvSpPr/>
      </dsp:nvSpPr>
      <dsp:spPr>
        <a:xfrm>
          <a:off x="-6921226" y="-1106013"/>
          <a:ext cx="8236993" cy="8236993"/>
        </a:xfrm>
        <a:prstGeom prst="blockArc">
          <a:avLst>
            <a:gd name="adj1" fmla="val 18900000"/>
            <a:gd name="adj2" fmla="val 2700000"/>
            <a:gd name="adj3" fmla="val 262"/>
          </a:avLst>
        </a:prstGeom>
        <a:noFill/>
        <a:ln w="25400" cap="flat" cmpd="sng" algn="ctr">
          <a:solidFill>
            <a:srgbClr val="00006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67F39E-A879-4EBD-9F67-B888DF2EB0F1}">
      <dsp:nvSpPr>
        <dsp:cNvPr id="0" name=""/>
        <dsp:cNvSpPr/>
      </dsp:nvSpPr>
      <dsp:spPr>
        <a:xfrm>
          <a:off x="607028" y="382420"/>
          <a:ext cx="8049694" cy="765329"/>
        </a:xfrm>
        <a:prstGeom prst="rect">
          <a:avLst/>
        </a:prstGeom>
        <a:solidFill>
          <a:schemeClr val="bg1">
            <a:lumMod val="85000"/>
          </a:schemeClr>
        </a:solidFill>
        <a:ln w="38100" cap="flat" cmpd="sng" algn="ctr">
          <a:solidFill>
            <a:srgbClr val="000066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7481" tIns="55880" rIns="55880" bIns="5588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rgbClr val="000066"/>
              </a:solidFill>
              <a:effectLst/>
            </a:rPr>
            <a:t>Вид скрининга: </a:t>
          </a:r>
          <a:r>
            <a:rPr lang="ru-RU" sz="2200" kern="1200" dirty="0" smtClean="0">
              <a:solidFill>
                <a:srgbClr val="000066"/>
              </a:solidFill>
              <a:effectLst/>
            </a:rPr>
            <a:t>Популяционный скрининг</a:t>
          </a:r>
          <a:endParaRPr lang="ru-RU" sz="2200" kern="1200" dirty="0">
            <a:solidFill>
              <a:srgbClr val="000066"/>
            </a:solidFill>
            <a:effectLst/>
          </a:endParaRPr>
        </a:p>
      </dsp:txBody>
      <dsp:txXfrm>
        <a:off x="607028" y="382420"/>
        <a:ext cx="8049694" cy="765329"/>
      </dsp:txXfrm>
    </dsp:sp>
    <dsp:sp modelId="{D79D2D1C-88F1-4055-8B69-9DA30F7B9760}">
      <dsp:nvSpPr>
        <dsp:cNvPr id="0" name=""/>
        <dsp:cNvSpPr/>
      </dsp:nvSpPr>
      <dsp:spPr>
        <a:xfrm>
          <a:off x="96256" y="286753"/>
          <a:ext cx="956662" cy="956662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rgbClr val="00006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54C28A-D749-4B2A-8328-485AB8E85C5D}">
      <dsp:nvSpPr>
        <dsp:cNvPr id="0" name=""/>
        <dsp:cNvSpPr/>
      </dsp:nvSpPr>
      <dsp:spPr>
        <a:xfrm>
          <a:off x="1123000" y="1530047"/>
          <a:ext cx="7501281" cy="765329"/>
        </a:xfrm>
        <a:prstGeom prst="rect">
          <a:avLst/>
        </a:prstGeom>
        <a:solidFill>
          <a:schemeClr val="bg1">
            <a:lumMod val="85000"/>
          </a:schemeClr>
        </a:solidFill>
        <a:ln w="38100" cap="flat" cmpd="sng" algn="ctr">
          <a:solidFill>
            <a:srgbClr val="000066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7481" tIns="55880" rIns="55880" bIns="5588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200" b="1" kern="1200" dirty="0" smtClean="0">
            <a:solidFill>
              <a:srgbClr val="000066"/>
            </a:solidFill>
            <a:effectLst/>
          </a:endParaRP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200" b="1" kern="1200" dirty="0" err="1" smtClean="0">
              <a:solidFill>
                <a:srgbClr val="000066"/>
              </a:solidFill>
              <a:effectLst/>
            </a:rPr>
            <a:t>Скрининговый</a:t>
          </a:r>
          <a:r>
            <a:rPr lang="ru-RU" sz="2200" b="1" kern="1200" dirty="0" smtClean="0">
              <a:solidFill>
                <a:srgbClr val="000066"/>
              </a:solidFill>
              <a:effectLst/>
            </a:rPr>
            <a:t> интервал </a:t>
          </a:r>
          <a:r>
            <a:rPr lang="ru-RU" sz="2200" kern="1200" dirty="0" smtClean="0">
              <a:solidFill>
                <a:srgbClr val="000066"/>
              </a:solidFill>
              <a:effectLst/>
            </a:rPr>
            <a:t>1 раз в 4 года </a:t>
          </a:r>
        </a:p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>
            <a:solidFill>
              <a:srgbClr val="000066"/>
            </a:solidFill>
            <a:effectLst/>
          </a:endParaRPr>
        </a:p>
      </dsp:txBody>
      <dsp:txXfrm>
        <a:off x="1123000" y="1530047"/>
        <a:ext cx="7501281" cy="765329"/>
      </dsp:txXfrm>
    </dsp:sp>
    <dsp:sp modelId="{E3F67E8A-024E-433D-9F6E-6B90A816B7B2}">
      <dsp:nvSpPr>
        <dsp:cNvPr id="0" name=""/>
        <dsp:cNvSpPr/>
      </dsp:nvSpPr>
      <dsp:spPr>
        <a:xfrm>
          <a:off x="482496" y="1434381"/>
          <a:ext cx="956662" cy="956662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rgbClr val="00006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A1156B-7178-4ECD-A2EF-1B7BE4B230F0}">
      <dsp:nvSpPr>
        <dsp:cNvPr id="0" name=""/>
        <dsp:cNvSpPr/>
      </dsp:nvSpPr>
      <dsp:spPr>
        <a:xfrm>
          <a:off x="1291319" y="2677675"/>
          <a:ext cx="7332962" cy="765329"/>
        </a:xfrm>
        <a:prstGeom prst="rect">
          <a:avLst/>
        </a:prstGeom>
        <a:solidFill>
          <a:schemeClr val="bg1">
            <a:lumMod val="85000"/>
          </a:schemeClr>
        </a:solidFill>
        <a:ln w="38100" cap="flat" cmpd="sng" algn="ctr">
          <a:solidFill>
            <a:srgbClr val="000066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7481" tIns="55880" rIns="55880" bIns="5588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200" b="1" kern="1200" dirty="0" smtClean="0">
            <a:solidFill>
              <a:srgbClr val="000066"/>
            </a:solidFill>
            <a:effectLst/>
          </a:endParaRP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200" b="1" kern="1200" dirty="0" smtClean="0">
              <a:solidFill>
                <a:srgbClr val="000066"/>
              </a:solidFill>
              <a:effectLst/>
            </a:rPr>
            <a:t> Целевая группа </a:t>
          </a:r>
          <a:r>
            <a:rPr lang="ru-RU" sz="2200" b="0" kern="1200" dirty="0" smtClean="0">
              <a:solidFill>
                <a:srgbClr val="000066"/>
              </a:solidFill>
              <a:effectLst/>
            </a:rPr>
            <a:t>мужчины</a:t>
          </a:r>
          <a:r>
            <a:rPr lang="ru-RU" sz="2200" b="1" kern="1200" dirty="0" smtClean="0">
              <a:solidFill>
                <a:srgbClr val="000066"/>
              </a:solidFill>
              <a:effectLst/>
            </a:rPr>
            <a:t> </a:t>
          </a:r>
          <a:r>
            <a:rPr lang="ru-RU" sz="2200" b="0" kern="1200" dirty="0" smtClean="0">
              <a:solidFill>
                <a:srgbClr val="000066"/>
              </a:solidFill>
              <a:effectLst/>
            </a:rPr>
            <a:t>50, 54, 58, 62, 66 лет</a:t>
          </a:r>
        </a:p>
        <a:p>
          <a:pPr lvl="0" algn="l" rtl="0">
            <a:spcBef>
              <a:spcPct val="0"/>
            </a:spcBef>
          </a:pPr>
          <a:endParaRPr lang="ru-RU" sz="2200" kern="1200" dirty="0">
            <a:solidFill>
              <a:srgbClr val="000066"/>
            </a:solidFill>
            <a:effectLst/>
          </a:endParaRPr>
        </a:p>
      </dsp:txBody>
      <dsp:txXfrm>
        <a:off x="1291319" y="2677675"/>
        <a:ext cx="7332962" cy="765329"/>
      </dsp:txXfrm>
    </dsp:sp>
    <dsp:sp modelId="{4F9A7C7D-0B75-4C00-8BAD-E66E98AF89C2}">
      <dsp:nvSpPr>
        <dsp:cNvPr id="0" name=""/>
        <dsp:cNvSpPr/>
      </dsp:nvSpPr>
      <dsp:spPr>
        <a:xfrm>
          <a:off x="650815" y="2582008"/>
          <a:ext cx="956662" cy="956662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rgbClr val="00006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9EF5CF-D14E-461B-92D7-99003FAFF611}">
      <dsp:nvSpPr>
        <dsp:cNvPr id="0" name=""/>
        <dsp:cNvSpPr/>
      </dsp:nvSpPr>
      <dsp:spPr>
        <a:xfrm>
          <a:off x="1123000" y="3825302"/>
          <a:ext cx="7501281" cy="765329"/>
        </a:xfrm>
        <a:prstGeom prst="rect">
          <a:avLst/>
        </a:prstGeom>
        <a:solidFill>
          <a:schemeClr val="bg1">
            <a:lumMod val="85000"/>
          </a:schemeClr>
        </a:solidFill>
        <a:ln w="38100" cap="flat" cmpd="sng" algn="ctr">
          <a:solidFill>
            <a:srgbClr val="000066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7481" tIns="55880" rIns="55880" bIns="5588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rgbClr val="000066"/>
              </a:solidFill>
              <a:effectLst/>
            </a:rPr>
            <a:t>Метод скрининга: </a:t>
          </a:r>
          <a:r>
            <a:rPr lang="ru-RU" sz="2200" kern="1200" dirty="0" smtClean="0">
              <a:solidFill>
                <a:srgbClr val="000066"/>
              </a:solidFill>
              <a:effectLst/>
            </a:rPr>
            <a:t>ИХА анализ крови на ПСА </a:t>
          </a:r>
          <a:endParaRPr lang="ru-RU" sz="2200" kern="1200" dirty="0">
            <a:solidFill>
              <a:srgbClr val="000066"/>
            </a:solidFill>
            <a:effectLst/>
          </a:endParaRPr>
        </a:p>
      </dsp:txBody>
      <dsp:txXfrm>
        <a:off x="1123000" y="3825302"/>
        <a:ext cx="7501281" cy="765329"/>
      </dsp:txXfrm>
    </dsp:sp>
    <dsp:sp modelId="{670D437A-E5DE-4D27-849F-2962D59C171F}">
      <dsp:nvSpPr>
        <dsp:cNvPr id="0" name=""/>
        <dsp:cNvSpPr/>
      </dsp:nvSpPr>
      <dsp:spPr>
        <a:xfrm>
          <a:off x="595200" y="3729636"/>
          <a:ext cx="956662" cy="956662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rgbClr val="00006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801B73-DB02-46E8-8B01-8091384CCF6F}">
      <dsp:nvSpPr>
        <dsp:cNvPr id="0" name=""/>
        <dsp:cNvSpPr/>
      </dsp:nvSpPr>
      <dsp:spPr>
        <a:xfrm>
          <a:off x="574587" y="4861364"/>
          <a:ext cx="8049694" cy="988461"/>
        </a:xfrm>
        <a:prstGeom prst="rect">
          <a:avLst/>
        </a:prstGeom>
        <a:solidFill>
          <a:schemeClr val="bg1">
            <a:lumMod val="85000"/>
          </a:schemeClr>
        </a:solidFill>
        <a:ln w="38100" cap="flat" cmpd="sng" algn="ctr">
          <a:solidFill>
            <a:srgbClr val="000066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7481" tIns="55880" rIns="55880" bIns="5588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rgbClr val="000066"/>
              </a:solidFill>
              <a:effectLst/>
            </a:rPr>
            <a:t>Уточняющая диагностика: </a:t>
          </a:r>
          <a:r>
            <a:rPr lang="ru-RU" sz="2200" b="0" kern="1200" dirty="0" smtClean="0">
              <a:solidFill>
                <a:srgbClr val="000066"/>
              </a:solidFill>
              <a:effectLst/>
            </a:rPr>
            <a:t>свободный ПСА и [-2]</a:t>
          </a:r>
          <a:r>
            <a:rPr lang="ru-RU" sz="2200" b="0" kern="1200" dirty="0" err="1" smtClean="0">
              <a:solidFill>
                <a:srgbClr val="000066"/>
              </a:solidFill>
              <a:effectLst/>
            </a:rPr>
            <a:t>проПСА</a:t>
          </a:r>
          <a:r>
            <a:rPr lang="en-US" sz="2200" b="0" kern="1200" dirty="0" smtClean="0">
              <a:solidFill>
                <a:srgbClr val="000066"/>
              </a:solidFill>
              <a:effectLst/>
            </a:rPr>
            <a:t>,</a:t>
          </a:r>
          <a:r>
            <a:rPr lang="ru-RU" sz="2200" b="0" kern="1200" dirty="0" smtClean="0">
              <a:solidFill>
                <a:srgbClr val="000066"/>
              </a:solidFill>
              <a:effectLst/>
            </a:rPr>
            <a:t> с определением </a:t>
          </a:r>
          <a:r>
            <a:rPr lang="en-US" sz="2200" b="0" kern="1200" dirty="0" smtClean="0">
              <a:solidFill>
                <a:srgbClr val="000066"/>
              </a:solidFill>
              <a:effectLst/>
            </a:rPr>
            <a:t>phi</a:t>
          </a:r>
          <a:r>
            <a:rPr lang="ru-RU" sz="2200" b="0" kern="1200" dirty="0" smtClean="0">
              <a:solidFill>
                <a:srgbClr val="000066"/>
              </a:solidFill>
              <a:effectLst/>
            </a:rPr>
            <a:t>; ТРУЗИ, многоточечная (6-8) пункционная биопсия</a:t>
          </a:r>
          <a:r>
            <a:rPr lang="ru-RU" sz="2200" kern="1200" dirty="0" smtClean="0">
              <a:solidFill>
                <a:srgbClr val="000066"/>
              </a:solidFill>
              <a:effectLst/>
            </a:rPr>
            <a:t>, гистологическое исследование</a:t>
          </a:r>
          <a:endParaRPr lang="ru-RU" sz="2200" kern="1200" dirty="0">
            <a:solidFill>
              <a:srgbClr val="000066"/>
            </a:solidFill>
            <a:effectLst/>
          </a:endParaRPr>
        </a:p>
      </dsp:txBody>
      <dsp:txXfrm>
        <a:off x="574587" y="4861364"/>
        <a:ext cx="8049694" cy="988461"/>
      </dsp:txXfrm>
    </dsp:sp>
    <dsp:sp modelId="{CCBAD668-426D-4414-A09A-2A8BD9F236E5}">
      <dsp:nvSpPr>
        <dsp:cNvPr id="0" name=""/>
        <dsp:cNvSpPr/>
      </dsp:nvSpPr>
      <dsp:spPr>
        <a:xfrm>
          <a:off x="96256" y="4807312"/>
          <a:ext cx="956662" cy="956662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rgbClr val="00006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64975-A087-4BCA-B119-DDFCB49F87F7}" type="datetimeFigureOut">
              <a:rPr lang="ru-RU" smtClean="0"/>
              <a:t>14.11.2014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B27521-B39B-4043-B246-C168B1949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120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extLst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defRPr/>
            </a:pPr>
            <a:endParaRPr lang="ru-RU" b="1" dirty="0">
              <a:solidFill>
                <a:schemeClr val="bg1"/>
              </a:solidFill>
              <a:effectLst>
                <a:glow rad="2286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  <a:reflection endPos="0" dist="50800" dir="5400000" sy="-100000" algn="bl" rotWithShape="0"/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55CA95-9C67-4358-AB21-113B59AB365A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E343-0784-46AC-96FE-C0D01FC0F06C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4C02D3-8504-4D81-8B4E-039E693F67C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 bwMode="auto">
          <a:xfrm>
            <a:off x="0" y="4211638"/>
            <a:ext cx="6858000" cy="42465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800" smtClean="0"/>
              <a:t>Исследование Prostate, Lung, Colorectal, and Ovarian</a:t>
            </a:r>
          </a:p>
          <a:p>
            <a:r>
              <a:rPr lang="ru-RU" sz="1800" smtClean="0"/>
              <a:t>(PLCO) Cancer Screening Trial, было проведено в США,</a:t>
            </a:r>
          </a:p>
          <a:p>
            <a:r>
              <a:rPr lang="ru-RU" sz="1800" smtClean="0"/>
              <a:t>включало 76693 пациента в возрасте 55-74 лет; скрининг</a:t>
            </a:r>
          </a:p>
          <a:p>
            <a:r>
              <a:rPr lang="ru-RU" sz="1800" smtClean="0"/>
              <a:t>проводился с использованием исследования крови на</a:t>
            </a:r>
          </a:p>
          <a:p>
            <a:r>
              <a:rPr lang="ru-RU" sz="1800" smtClean="0"/>
              <a:t>ПСА и пальцевого ректального исследования</a:t>
            </a:r>
          </a:p>
          <a:p>
            <a:r>
              <a:rPr lang="en-US" sz="1800" smtClean="0"/>
              <a:t>В исследование European Randomized Study of Screening</a:t>
            </a:r>
          </a:p>
          <a:p>
            <a:r>
              <a:rPr lang="ru-RU" sz="1800" smtClean="0"/>
              <a:t>for Prostate Cancer (ERSPC) вошло 162243 мужчины в воз</a:t>
            </a:r>
          </a:p>
          <a:p>
            <a:r>
              <a:rPr lang="ru-RU" sz="1800" smtClean="0"/>
              <a:t>расте 55- 69 лет, скрининг только на основании ПСА про</a:t>
            </a:r>
          </a:p>
          <a:p>
            <a:r>
              <a:rPr lang="ru-RU" sz="1800" smtClean="0"/>
              <a:t>водился каждые 4 года. После 9 лет наблюдения уровень</a:t>
            </a:r>
          </a:p>
          <a:p>
            <a:r>
              <a:rPr lang="ru-RU" sz="1800" smtClean="0"/>
              <a:t>смертности от РПЖ в группе скрининга был ниже на 20%,</a:t>
            </a:r>
          </a:p>
          <a:p>
            <a:r>
              <a:rPr lang="ru-RU" sz="1800" smtClean="0"/>
              <a:t>чем в контроле</a:t>
            </a:r>
          </a:p>
          <a:p>
            <a:endParaRPr lang="ru-RU" sz="18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3A0C47-1052-4B22-B18C-5518794CFB86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81005-7C23-4898-82C7-ACE7DED9D78D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6231CF-A78C-4684-8D56-E25F606D8EB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Таким образом подведем резюме, нужна ли нам </a:t>
            </a:r>
            <a:r>
              <a:rPr lang="ru-RU" smtClean="0">
                <a:solidFill>
                  <a:schemeClr val="bg1"/>
                </a:solidFill>
              </a:rPr>
              <a:t>программа по ранней диагностики рака простаты? Учитывая …. Мы считаем что нужна.</a:t>
            </a:r>
            <a:endParaRPr lang="ru-RU" smtClean="0"/>
          </a:p>
        </p:txBody>
      </p:sp>
      <p:sp>
        <p:nvSpPr>
          <p:cNvPr id="57348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1747339C-1266-4128-8981-5ADD12082486}" type="slidenum">
              <a:rPr lang="ru-RU" sz="1200">
                <a:solidFill>
                  <a:prstClr val="black"/>
                </a:solidFill>
              </a:rPr>
              <a:pPr algn="r">
                <a:defRPr/>
              </a:pPr>
              <a:t>12</a:t>
            </a:fld>
            <a:endParaRPr lang="ru-RU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 txBox="1">
            <a:spLocks noGrp="1" noChangeArrowheads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extLst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defRPr/>
            </a:pPr>
            <a:fld id="{D0B5FB3A-9BEB-4369-BB11-3C09EBB7357C}" type="slidenum">
              <a:rPr lang="ru-RU" sz="1200" smtClean="0">
                <a:solidFill>
                  <a:prstClr val="black"/>
                </a:solidFill>
                <a:latin typeface="Times New Roman" pitchFamily="18" charset="0"/>
              </a:rPr>
              <a:pPr algn="r" eaLnBrk="1" hangingPunct="1">
                <a:defRPr/>
              </a:pPr>
              <a:t>15</a:t>
            </a:fld>
            <a:endParaRPr lang="ru-RU" sz="1200" dirty="0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b="1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2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63492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5C2D5D66-8221-46AC-A7D4-39F691C518E4}" type="slidenum">
              <a:rPr lang="ru-RU" sz="1200">
                <a:solidFill>
                  <a:prstClr val="black"/>
                </a:solidFill>
              </a:rPr>
              <a:pPr algn="r">
                <a:defRPr/>
              </a:pPr>
              <a:t>16</a:t>
            </a:fld>
            <a:endParaRPr lang="ru-RU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0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63492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7F1D5F08-82F2-44F2-8674-D98D90DE5853}" type="slidenum">
              <a:rPr lang="ru-RU" sz="1200">
                <a:solidFill>
                  <a:prstClr val="black"/>
                </a:solidFill>
              </a:rPr>
              <a:pPr algn="r">
                <a:defRPr/>
              </a:pPr>
              <a:t>17</a:t>
            </a:fld>
            <a:endParaRPr lang="ru-RU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B27521-B39B-4043-B246-C168B1949AB6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549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1.png"/><Relationship Id="rId12" Type="http://schemas.microsoft.com/office/2007/relationships/hdphoto" Target="../media/hdphoto9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5" Type="http://schemas.openxmlformats.org/officeDocument/2006/relationships/image" Target="../media/image26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22.png"/><Relationship Id="rId1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2558514"/>
            <a:ext cx="9073579" cy="1446550"/>
          </a:xfrm>
          <a:prstGeom prst="rect">
            <a:avLst/>
          </a:prstGeom>
          <a:solidFill>
            <a:srgbClr val="000066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результаты скрининга рака предстательной железы в РК</a:t>
            </a:r>
            <a:endParaRPr lang="ru-RU" sz="4000" b="1" dirty="0">
              <a:solidFill>
                <a:schemeClr val="bg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235825" y="6597650"/>
            <a:ext cx="1905000" cy="457200"/>
          </a:xfrm>
        </p:spPr>
        <p:txBody>
          <a:bodyPr/>
          <a:lstStyle/>
          <a:p>
            <a:pPr>
              <a:defRPr/>
            </a:pPr>
            <a:fld id="{A840D4E3-81A3-4495-AF30-8E16DEB0C787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1" y="4222829"/>
            <a:ext cx="8551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Ишкинин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Е.И.  </a:t>
            </a: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Жылкайдарова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А.Ж. </a:t>
            </a:r>
            <a:endParaRPr lang="ru-RU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10" descr="kazniioir_50"/>
          <p:cNvPicPr>
            <a:picLocks noChangeAspect="1" noChangeArrowheads="1"/>
          </p:cNvPicPr>
          <p:nvPr/>
        </p:nvPicPr>
        <p:blipFill>
          <a:blip r:embed="rId3">
            <a:lum bright="-3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2"/>
            <a:ext cx="2344322" cy="1188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379247" y="-27384"/>
            <a:ext cx="6873273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sz="3200" dirty="0">
                <a:solidFill>
                  <a:srgbClr val="000066"/>
                </a:solidFill>
              </a:rPr>
              <a:t>Казахский </a:t>
            </a:r>
            <a:r>
              <a:rPr lang="ru-RU" sz="3200" dirty="0" smtClean="0">
                <a:solidFill>
                  <a:srgbClr val="000066"/>
                </a:solidFill>
              </a:rPr>
              <a:t>научно- </a:t>
            </a:r>
            <a:r>
              <a:rPr lang="ru-RU" sz="3200" dirty="0">
                <a:solidFill>
                  <a:srgbClr val="000066"/>
                </a:solidFill>
              </a:rPr>
              <a:t>исследовательский институт Онкологии и </a:t>
            </a:r>
            <a:r>
              <a:rPr lang="ru-RU" sz="3200" dirty="0" smtClean="0">
                <a:solidFill>
                  <a:srgbClr val="000066"/>
                </a:solidFill>
              </a:rPr>
              <a:t>Радиологии</a:t>
            </a:r>
          </a:p>
          <a:p>
            <a:pPr algn="ctr" eaLnBrk="1" hangingPunct="1"/>
            <a:r>
              <a:rPr lang="ru-RU" sz="3200" dirty="0" smtClean="0">
                <a:solidFill>
                  <a:srgbClr val="000066"/>
                </a:solidFill>
              </a:rPr>
              <a:t>Высшая Школа общественного здравоохранения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76"/>
          <a:stretch/>
        </p:blipFill>
        <p:spPr bwMode="auto">
          <a:xfrm>
            <a:off x="-1" y="5397196"/>
            <a:ext cx="6300193" cy="1453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64015" y="5301208"/>
            <a:ext cx="30164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г. Алматы </a:t>
            </a:r>
          </a:p>
          <a:p>
            <a:pPr algn="ctr"/>
            <a:r>
              <a:rPr lang="ru-RU" sz="3200" b="1" dirty="0" smtClean="0"/>
              <a:t>17-18 ноября 2014г.</a:t>
            </a:r>
            <a:endParaRPr lang="ru-RU" sz="32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7203" l="0" r="97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78563"/>
            <a:ext cx="1411475" cy="1401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54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66" t="25475" r="11748" b="19606"/>
          <a:stretch/>
        </p:blipFill>
        <p:spPr bwMode="auto">
          <a:xfrm>
            <a:off x="0" y="714356"/>
            <a:ext cx="9144000" cy="6142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76132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err="1" smtClean="0">
                <a:solidFill>
                  <a:srgbClr val="4682B4"/>
                </a:solidFill>
                <a:latin typeface="Arial" pitchFamily="34" charset="0"/>
                <a:cs typeface="Arial" pitchFamily="34" charset="0"/>
              </a:rPr>
              <a:t>Estimated</a:t>
            </a:r>
            <a:r>
              <a:rPr lang="ru-RU" altLang="ru-RU" dirty="0" smtClean="0">
                <a:solidFill>
                  <a:srgbClr val="4682B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 err="1" smtClean="0">
                <a:solidFill>
                  <a:srgbClr val="4682B4"/>
                </a:solidFill>
                <a:latin typeface="Arial" pitchFamily="34" charset="0"/>
                <a:cs typeface="Arial" pitchFamily="34" charset="0"/>
              </a:rPr>
              <a:t>Prostate</a:t>
            </a:r>
            <a:r>
              <a:rPr lang="ru-RU" altLang="ru-RU" dirty="0" smtClean="0">
                <a:solidFill>
                  <a:srgbClr val="4682B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 err="1" smtClean="0">
                <a:solidFill>
                  <a:srgbClr val="4682B4"/>
                </a:solidFill>
                <a:latin typeface="Arial" pitchFamily="34" charset="0"/>
                <a:cs typeface="Arial" pitchFamily="34" charset="0"/>
              </a:rPr>
              <a:t>Cancer</a:t>
            </a:r>
            <a:r>
              <a:rPr lang="ru-RU" altLang="ru-RU" dirty="0" smtClean="0">
                <a:solidFill>
                  <a:srgbClr val="4682B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 err="1" smtClean="0">
                <a:solidFill>
                  <a:srgbClr val="4682B4"/>
                </a:solidFill>
                <a:latin typeface="Arial" pitchFamily="34" charset="0"/>
                <a:cs typeface="Arial" pitchFamily="34" charset="0"/>
              </a:rPr>
              <a:t>Incidence</a:t>
            </a:r>
            <a:r>
              <a:rPr lang="ru-RU" altLang="ru-RU" dirty="0" smtClean="0">
                <a:solidFill>
                  <a:srgbClr val="4682B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 err="1" smtClean="0">
                <a:solidFill>
                  <a:srgbClr val="4682B4"/>
                </a:solidFill>
                <a:latin typeface="Arial" pitchFamily="34" charset="0"/>
                <a:cs typeface="Arial" pitchFamily="34" charset="0"/>
              </a:rPr>
              <a:t>Worldwide</a:t>
            </a:r>
            <a:r>
              <a:rPr lang="ru-RU" altLang="ru-RU" dirty="0" smtClean="0">
                <a:solidFill>
                  <a:srgbClr val="4682B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 err="1" smtClean="0">
                <a:solidFill>
                  <a:srgbClr val="4682B4"/>
                </a:solidFill>
                <a:latin typeface="Arial" pitchFamily="34" charset="0"/>
                <a:cs typeface="Arial" pitchFamily="34" charset="0"/>
              </a:rPr>
              <a:t>in</a:t>
            </a:r>
            <a:r>
              <a:rPr lang="ru-RU" altLang="ru-RU" dirty="0" smtClean="0">
                <a:solidFill>
                  <a:srgbClr val="4682B4"/>
                </a:solidFill>
                <a:latin typeface="Arial" pitchFamily="34" charset="0"/>
                <a:cs typeface="Arial" pitchFamily="34" charset="0"/>
              </a:rPr>
              <a:t> 2012</a:t>
            </a:r>
            <a:r>
              <a:rPr lang="ru-RU" altLang="ru-RU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alt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alt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  </a:t>
            </a:r>
          </a:p>
        </p:txBody>
      </p:sp>
      <p:pic>
        <p:nvPicPr>
          <p:cNvPr id="4100" name="Picture 4" descr="http://globocan.iarc.fr/images/empty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5" y="3589338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643174" y="5572140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GLOBOCAN 2012 (</a:t>
            </a:r>
            <a:r>
              <a:rPr lang="en-US" b="1" dirty="0" smtClean="0">
                <a:solidFill>
                  <a:prstClr val="black"/>
                </a:solidFill>
              </a:rPr>
              <a:t>IARC</a:t>
            </a:r>
            <a:r>
              <a:rPr lang="en-US" b="1" dirty="0">
                <a:solidFill>
                  <a:prstClr val="black"/>
                </a:solidFill>
              </a:rPr>
              <a:t>) </a:t>
            </a:r>
            <a:r>
              <a:rPr lang="en-US" b="1" i="1" dirty="0" smtClean="0">
                <a:solidFill>
                  <a:prstClr val="black"/>
                </a:solidFill>
              </a:rPr>
              <a:t>,</a:t>
            </a:r>
            <a:endParaRPr lang="ru-RU" b="1" i="1" dirty="0" smtClean="0">
              <a:solidFill>
                <a:prstClr val="black"/>
              </a:solidFill>
            </a:endParaRPr>
          </a:p>
          <a:p>
            <a:pPr algn="ctr"/>
            <a:r>
              <a:rPr lang="en-US" b="1" i="1" dirty="0" smtClean="0">
                <a:solidFill>
                  <a:prstClr val="black"/>
                </a:solidFill>
              </a:rPr>
              <a:t> </a:t>
            </a:r>
            <a:r>
              <a:rPr lang="en-US" b="1" i="1" dirty="0">
                <a:solidFill>
                  <a:prstClr val="black"/>
                </a:solidFill>
              </a:rPr>
              <a:t>Section </a:t>
            </a:r>
            <a:r>
              <a:rPr lang="en-US" b="1" i="1" dirty="0" smtClean="0">
                <a:solidFill>
                  <a:prstClr val="black"/>
                </a:solidFill>
              </a:rPr>
              <a:t>of</a:t>
            </a:r>
            <a:r>
              <a:rPr lang="ru-RU" b="1" i="1" dirty="0" smtClean="0">
                <a:solidFill>
                  <a:prstClr val="black"/>
                </a:solidFill>
              </a:rPr>
              <a:t> </a:t>
            </a:r>
            <a:r>
              <a:rPr lang="en-US" b="1" i="1" dirty="0" smtClean="0">
                <a:solidFill>
                  <a:prstClr val="black"/>
                </a:solidFill>
              </a:rPr>
              <a:t>Cancer</a:t>
            </a:r>
            <a:r>
              <a:rPr lang="ru-RU" b="1" i="1" dirty="0" smtClean="0">
                <a:solidFill>
                  <a:prstClr val="black"/>
                </a:solidFill>
              </a:rPr>
              <a:t> </a:t>
            </a:r>
            <a:r>
              <a:rPr lang="en-US" b="1" i="1" dirty="0" smtClean="0">
                <a:solidFill>
                  <a:prstClr val="black"/>
                </a:solidFill>
              </a:rPr>
              <a:t>Information</a:t>
            </a:r>
            <a:r>
              <a:rPr lang="en-US" b="1" i="1" dirty="0">
                <a:solidFill>
                  <a:prstClr val="black"/>
                </a:solidFill>
              </a:rPr>
              <a:t> (</a:t>
            </a:r>
            <a:r>
              <a:rPr lang="en-US" b="1" i="1" dirty="0" smtClean="0">
                <a:solidFill>
                  <a:prstClr val="black"/>
                </a:solidFill>
              </a:rPr>
              <a:t>4/2/2014</a:t>
            </a:r>
            <a:r>
              <a:rPr lang="ru-RU" b="1" i="1" dirty="0" smtClean="0">
                <a:solidFill>
                  <a:prstClr val="black"/>
                </a:solidFill>
              </a:rPr>
              <a:t>)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-24"/>
            <a:ext cx="9144000" cy="641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3600" b="1" dirty="0" smtClean="0">
                <a:solidFill>
                  <a:srgbClr val="000066"/>
                </a:solidFill>
                <a:cs typeface="Times New Roman" pitchFamily="18" charset="0"/>
              </a:rPr>
              <a:t>Заболеваемость РПЖ, 2012г</a:t>
            </a:r>
            <a:endParaRPr lang="ru-RU" sz="2800" b="1" dirty="0">
              <a:solidFill>
                <a:srgbClr val="00006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958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95" t="25985" r="10185" b="20312"/>
          <a:stretch/>
        </p:blipFill>
        <p:spPr bwMode="auto">
          <a:xfrm>
            <a:off x="107504" y="777748"/>
            <a:ext cx="9036496" cy="5989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86050" y="5568751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GLOBOCAN 2012 (</a:t>
            </a:r>
            <a:r>
              <a:rPr lang="en-US" b="1" dirty="0" smtClean="0">
                <a:solidFill>
                  <a:prstClr val="black"/>
                </a:solidFill>
              </a:rPr>
              <a:t>IARC</a:t>
            </a:r>
            <a:r>
              <a:rPr lang="en-US" b="1" dirty="0">
                <a:solidFill>
                  <a:prstClr val="black"/>
                </a:solidFill>
              </a:rPr>
              <a:t>) </a:t>
            </a:r>
            <a:r>
              <a:rPr lang="en-US" b="1" i="1" dirty="0" smtClean="0">
                <a:solidFill>
                  <a:prstClr val="black"/>
                </a:solidFill>
              </a:rPr>
              <a:t>,</a:t>
            </a:r>
            <a:endParaRPr lang="ru-RU" b="1" i="1" dirty="0" smtClean="0">
              <a:solidFill>
                <a:prstClr val="black"/>
              </a:solidFill>
            </a:endParaRPr>
          </a:p>
          <a:p>
            <a:pPr algn="ctr"/>
            <a:r>
              <a:rPr lang="en-US" b="1" i="1" dirty="0" smtClean="0">
                <a:solidFill>
                  <a:prstClr val="black"/>
                </a:solidFill>
              </a:rPr>
              <a:t> </a:t>
            </a:r>
            <a:r>
              <a:rPr lang="en-US" b="1" i="1" dirty="0">
                <a:solidFill>
                  <a:prstClr val="black"/>
                </a:solidFill>
              </a:rPr>
              <a:t>Section </a:t>
            </a:r>
            <a:r>
              <a:rPr lang="en-US" b="1" i="1" dirty="0" smtClean="0">
                <a:solidFill>
                  <a:prstClr val="black"/>
                </a:solidFill>
              </a:rPr>
              <a:t>of</a:t>
            </a:r>
            <a:r>
              <a:rPr lang="ru-RU" b="1" i="1" dirty="0" smtClean="0">
                <a:solidFill>
                  <a:prstClr val="black"/>
                </a:solidFill>
              </a:rPr>
              <a:t> </a:t>
            </a:r>
            <a:r>
              <a:rPr lang="en-US" b="1" i="1" dirty="0" smtClean="0">
                <a:solidFill>
                  <a:prstClr val="black"/>
                </a:solidFill>
              </a:rPr>
              <a:t>Cancer</a:t>
            </a:r>
            <a:r>
              <a:rPr lang="ru-RU" b="1" i="1" dirty="0" smtClean="0">
                <a:solidFill>
                  <a:prstClr val="black"/>
                </a:solidFill>
              </a:rPr>
              <a:t> </a:t>
            </a:r>
            <a:r>
              <a:rPr lang="en-US" b="1" i="1" dirty="0" smtClean="0">
                <a:solidFill>
                  <a:prstClr val="black"/>
                </a:solidFill>
              </a:rPr>
              <a:t>Information</a:t>
            </a:r>
            <a:r>
              <a:rPr lang="en-US" b="1" i="1" dirty="0">
                <a:solidFill>
                  <a:prstClr val="black"/>
                </a:solidFill>
              </a:rPr>
              <a:t> (</a:t>
            </a:r>
            <a:r>
              <a:rPr lang="en-US" b="1" i="1" dirty="0" smtClean="0">
                <a:solidFill>
                  <a:prstClr val="black"/>
                </a:solidFill>
              </a:rPr>
              <a:t>4/2/2014</a:t>
            </a:r>
            <a:r>
              <a:rPr lang="ru-RU" b="1" i="1" dirty="0" smtClean="0">
                <a:solidFill>
                  <a:prstClr val="black"/>
                </a:solidFill>
              </a:rPr>
              <a:t>)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-24"/>
            <a:ext cx="9144000" cy="641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3600" b="1" dirty="0" smtClean="0">
                <a:solidFill>
                  <a:srgbClr val="000066"/>
                </a:solidFill>
                <a:cs typeface="Times New Roman" pitchFamily="18" charset="0"/>
              </a:rPr>
              <a:t>Смертность от РПЖ, 2012г</a:t>
            </a:r>
            <a:endParaRPr lang="ru-RU" sz="2800" b="1" dirty="0">
              <a:solidFill>
                <a:srgbClr val="00006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user\Downloads\prostate-ba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161280"/>
            <a:ext cx="5951901" cy="669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6" t="8716" r="47115" b="54731"/>
          <a:stretch/>
        </p:blipFill>
        <p:spPr bwMode="auto">
          <a:xfrm>
            <a:off x="3786182" y="357190"/>
            <a:ext cx="5000660" cy="328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786314" y="5143512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GLOBOCAN 2012 (</a:t>
            </a:r>
            <a:r>
              <a:rPr lang="en-US" b="1" dirty="0" smtClean="0">
                <a:solidFill>
                  <a:prstClr val="black"/>
                </a:solidFill>
              </a:rPr>
              <a:t>IARC</a:t>
            </a:r>
            <a:r>
              <a:rPr lang="en-US" b="1" dirty="0">
                <a:solidFill>
                  <a:prstClr val="black"/>
                </a:solidFill>
              </a:rPr>
              <a:t>) </a:t>
            </a:r>
            <a:r>
              <a:rPr lang="en-US" b="1" i="1" dirty="0" smtClean="0">
                <a:solidFill>
                  <a:prstClr val="black"/>
                </a:solidFill>
              </a:rPr>
              <a:t>,</a:t>
            </a:r>
            <a:endParaRPr lang="ru-RU" b="1" i="1" dirty="0" smtClean="0">
              <a:solidFill>
                <a:prstClr val="black"/>
              </a:solidFill>
            </a:endParaRPr>
          </a:p>
          <a:p>
            <a:pPr algn="ctr"/>
            <a:r>
              <a:rPr lang="en-US" b="1" i="1" dirty="0" smtClean="0">
                <a:solidFill>
                  <a:prstClr val="black"/>
                </a:solidFill>
              </a:rPr>
              <a:t> </a:t>
            </a:r>
            <a:r>
              <a:rPr lang="en-US" b="1" i="1" dirty="0">
                <a:solidFill>
                  <a:prstClr val="black"/>
                </a:solidFill>
              </a:rPr>
              <a:t>Section </a:t>
            </a:r>
            <a:r>
              <a:rPr lang="en-US" b="1" i="1" dirty="0" smtClean="0">
                <a:solidFill>
                  <a:prstClr val="black"/>
                </a:solidFill>
              </a:rPr>
              <a:t>of</a:t>
            </a:r>
            <a:r>
              <a:rPr lang="ru-RU" b="1" i="1" dirty="0" smtClean="0">
                <a:solidFill>
                  <a:prstClr val="black"/>
                </a:solidFill>
              </a:rPr>
              <a:t> </a:t>
            </a:r>
            <a:r>
              <a:rPr lang="en-US" b="1" i="1" dirty="0" smtClean="0">
                <a:solidFill>
                  <a:prstClr val="black"/>
                </a:solidFill>
              </a:rPr>
              <a:t>Cancer</a:t>
            </a:r>
            <a:r>
              <a:rPr lang="ru-RU" b="1" i="1" dirty="0" smtClean="0">
                <a:solidFill>
                  <a:prstClr val="black"/>
                </a:solidFill>
              </a:rPr>
              <a:t> </a:t>
            </a:r>
            <a:r>
              <a:rPr lang="en-US" b="1" i="1" dirty="0" smtClean="0">
                <a:solidFill>
                  <a:prstClr val="black"/>
                </a:solidFill>
              </a:rPr>
              <a:t>Information</a:t>
            </a:r>
            <a:r>
              <a:rPr lang="en-US" b="1" i="1" dirty="0">
                <a:solidFill>
                  <a:prstClr val="black"/>
                </a:solidFill>
              </a:rPr>
              <a:t> (</a:t>
            </a:r>
            <a:r>
              <a:rPr lang="en-US" b="1" i="1" dirty="0" smtClean="0">
                <a:solidFill>
                  <a:prstClr val="black"/>
                </a:solidFill>
              </a:rPr>
              <a:t>4/2/2014</a:t>
            </a:r>
            <a:r>
              <a:rPr lang="ru-RU" b="1" i="1" dirty="0" smtClean="0">
                <a:solidFill>
                  <a:prstClr val="black"/>
                </a:solidFill>
              </a:rPr>
              <a:t>)</a:t>
            </a:r>
            <a:endParaRPr lang="ru-RU" b="1" dirty="0">
              <a:solidFill>
                <a:prstClr val="black"/>
              </a:solidFill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38" t="17354" r="21927" b="54731"/>
          <a:stretch/>
        </p:blipFill>
        <p:spPr bwMode="auto">
          <a:xfrm>
            <a:off x="6110359" y="1134600"/>
            <a:ext cx="3105111" cy="2508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374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0" y="1142984"/>
          <a:ext cx="9144000" cy="5715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27" name="Заголовок 1"/>
          <p:cNvSpPr>
            <a:spLocks noGrp="1"/>
          </p:cNvSpPr>
          <p:nvPr>
            <p:ph type="title"/>
          </p:nvPr>
        </p:nvSpPr>
        <p:spPr>
          <a:xfrm>
            <a:off x="0" y="42863"/>
            <a:ext cx="9144000" cy="793849"/>
          </a:xfrm>
          <a:solidFill>
            <a:srgbClr val="000066"/>
          </a:solidFill>
        </p:spPr>
        <p:txBody>
          <a:bodyPr>
            <a:normAutofit/>
          </a:bodyPr>
          <a:lstStyle/>
          <a:p>
            <a:pPr marL="95250"/>
            <a:r>
              <a:rPr lang="ru-RU" sz="3600" b="1" dirty="0" smtClean="0">
                <a:solidFill>
                  <a:schemeClr val="bg1"/>
                </a:solidFill>
                <a:cs typeface="Times New Roman" pitchFamily="18" charset="0"/>
              </a:rPr>
              <a:t>Заболеваемость и смертность РПЖ в РК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536" y="3786190"/>
            <a:ext cx="685800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534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5536" y="5110475"/>
            <a:ext cx="685800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296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6776" y="1785926"/>
            <a:ext cx="795315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1111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01013" y="4941168"/>
            <a:ext cx="695325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425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91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654263507"/>
              </p:ext>
            </p:extLst>
          </p:nvPr>
        </p:nvGraphicFramePr>
        <p:xfrm>
          <a:off x="-1620687" y="404664"/>
          <a:ext cx="12673408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125" name="TextBox 3"/>
          <p:cNvSpPr txBox="1">
            <a:spLocks noChangeArrowheads="1"/>
          </p:cNvSpPr>
          <p:nvPr/>
        </p:nvSpPr>
        <p:spPr bwMode="auto">
          <a:xfrm>
            <a:off x="6072188" y="6334125"/>
            <a:ext cx="3117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solidFill>
                  <a:srgbClr val="000066"/>
                </a:solidFill>
                <a:latin typeface="Comic Sans MS" pitchFamily="66" charset="0"/>
                <a:ea typeface="ＭＳ Ｐゴシック" pitchFamily="34" charset="-128"/>
              </a:rPr>
              <a:t>Концепция </a:t>
            </a:r>
            <a:r>
              <a:rPr lang="en-US" sz="2800">
                <a:solidFill>
                  <a:srgbClr val="000066"/>
                </a:solidFill>
                <a:latin typeface="Comic Sans MS" pitchFamily="66" charset="0"/>
                <a:ea typeface="ＭＳ Ｐゴシック" pitchFamily="34" charset="-128"/>
              </a:rPr>
              <a:t>IARC</a:t>
            </a:r>
            <a:endParaRPr lang="ru-RU" sz="2800">
              <a:solidFill>
                <a:srgbClr val="000066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5123" name="Title 8"/>
          <p:cNvSpPr>
            <a:spLocks noGrp="1"/>
          </p:cNvSpPr>
          <p:nvPr>
            <p:ph type="title"/>
          </p:nvPr>
        </p:nvSpPr>
        <p:spPr>
          <a:xfrm>
            <a:off x="0" y="-90265"/>
            <a:ext cx="9144000" cy="1143001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ea typeface="ＭＳ Ｐゴシック" pitchFamily="34" charset="-128"/>
              </a:rPr>
              <a:t>Снижение смертности при раке</a:t>
            </a:r>
            <a:endParaRPr lang="en-US" sz="4800" b="1" dirty="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9746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0569" y="3382408"/>
            <a:ext cx="865914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u="sng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не </a:t>
            </a:r>
            <a:r>
              <a:rPr lang="ru-RU" sz="3200" b="1" u="sng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следует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внедрять на национальном уровне программы массового скрининга РПЖ</a:t>
            </a:r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</a:t>
            </a:r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Разработчикам политики на национальном уровне не следует поддерживать </a:t>
            </a:r>
            <a:r>
              <a:rPr lang="ru-RU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программы массового </a:t>
            </a:r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скрининга до получения фактических данных относительно его эффективности.</a:t>
            </a:r>
            <a:endParaRPr lang="ru-RU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4" t="32504" r="36786" b="10100"/>
          <a:stretch/>
        </p:blipFill>
        <p:spPr bwMode="auto">
          <a:xfrm>
            <a:off x="6577461" y="642918"/>
            <a:ext cx="2280819" cy="214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32" y="652683"/>
            <a:ext cx="69294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0066"/>
                </a:solidFill>
                <a:latin typeface="Times New Roman"/>
                <a:ea typeface="Times New Roman"/>
              </a:rPr>
              <a:t>“</a:t>
            </a:r>
            <a:r>
              <a:rPr lang="ru-RU" sz="3600" b="1" dirty="0">
                <a:solidFill>
                  <a:srgbClr val="000066"/>
                </a:solidFill>
                <a:latin typeface="Times New Roman"/>
                <a:ea typeface="Calibri"/>
              </a:rPr>
              <a:t>Сеть фактических данных по вопросам здоровья (СФДЗ) Европейского регионального бюро ВОЗ” от мая 2004 г. </a:t>
            </a:r>
            <a:endParaRPr lang="ru-RU" sz="20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42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45" name="Group 61"/>
          <p:cNvGraphicFramePr>
            <a:graphicFrameLocks noGrp="1"/>
          </p:cNvGraphicFramePr>
          <p:nvPr/>
        </p:nvGraphicFramePr>
        <p:xfrm>
          <a:off x="142844" y="4625998"/>
          <a:ext cx="8858279" cy="2160588"/>
        </p:xfrm>
        <a:graphic>
          <a:graphicData uri="http://schemas.openxmlformats.org/drawingml/2006/table">
            <a:tbl>
              <a:tblPr/>
              <a:tblGrid>
                <a:gridCol w="4954631"/>
                <a:gridCol w="825772"/>
                <a:gridCol w="1050982"/>
                <a:gridCol w="2026894"/>
              </a:tblGrid>
              <a:tr h="109736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Исследование Prostate, Lung, Colorectal, and Ovarian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PLCO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)в США</a:t>
                      </a:r>
                      <a:endParaRPr kumimoji="1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7" marB="45727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charset="2"/>
                        <a:buNone/>
                        <a:tabLst/>
                      </a:pPr>
                      <a:r>
                        <a:rPr kumimoji="1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ПСА+ ПРИ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charset="2"/>
                        <a:buNone/>
                        <a:tabLst/>
                      </a:pPr>
                      <a:r>
                        <a:rPr kumimoji="1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10 СЦ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76.693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charset="2"/>
                        <a:buNone/>
                        <a:tabLst/>
                      </a:pPr>
                      <a:r>
                        <a:rPr lang="ru-RU" sz="1800" b="1" kern="1200" baseline="0" dirty="0" smtClean="0">
                          <a:solidFill>
                            <a:srgbClr val="000066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мужчин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charset="2"/>
                        <a:buNone/>
                        <a:tabLst/>
                      </a:pPr>
                      <a:r>
                        <a:rPr lang="ru-RU" sz="1800" b="1" kern="1200" baseline="0" dirty="0" smtClean="0">
                          <a:solidFill>
                            <a:srgbClr val="000066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Возраст 55-74 лет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32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European Randomized Study of Screening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 Prostate Cancer (ERSPC)</a:t>
                      </a:r>
                      <a:endParaRPr kumimoji="1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7" marB="45727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charset="2"/>
                        <a:buNone/>
                        <a:tabLst/>
                      </a:pPr>
                      <a:r>
                        <a:rPr kumimoji="1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ПСА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charset="2"/>
                        <a:buNone/>
                        <a:tabLst/>
                      </a:pPr>
                      <a:r>
                        <a:rPr kumimoji="1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стран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162.243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charset="2"/>
                        <a:buNone/>
                        <a:tabLst/>
                      </a:pPr>
                      <a:r>
                        <a:rPr lang="ru-RU" sz="1800" b="1" kern="1200" baseline="0" dirty="0" smtClean="0">
                          <a:solidFill>
                            <a:srgbClr val="000066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мужчин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charset="2"/>
                        <a:buNone/>
                        <a:tabLst/>
                      </a:pPr>
                      <a:r>
                        <a:rPr lang="ru-RU" sz="1800" b="1" kern="1200" baseline="0" dirty="0" smtClean="0">
                          <a:solidFill>
                            <a:srgbClr val="000066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Возраст 50-69 лет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2308" name="Picture 33" descr="europe_tr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196752"/>
            <a:ext cx="3995737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9" name="Picture 3" descr="C:\Users\Urologist\Pictures\Снимок скрининг центры PLC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"/>
          <a:stretch>
            <a:fillRect/>
          </a:stretch>
        </p:blipFill>
        <p:spPr bwMode="auto">
          <a:xfrm>
            <a:off x="0" y="1268760"/>
            <a:ext cx="5232400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144000" cy="92333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2 РКИ скрининга РПЖ</a:t>
            </a:r>
            <a:endParaRPr lang="ru-RU" sz="5400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4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5"/>
          <p:cNvSpPr txBox="1">
            <a:spLocks noChangeArrowheads="1"/>
          </p:cNvSpPr>
          <p:nvPr/>
        </p:nvSpPr>
        <p:spPr bwMode="auto">
          <a:xfrm>
            <a:off x="6572250" y="6357938"/>
            <a:ext cx="2286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/>
            <a:r>
              <a:rPr lang="en-US" sz="1400" i="1">
                <a:solidFill>
                  <a:prstClr val="black"/>
                </a:solidFill>
                <a:latin typeface="Calibri" pitchFamily="34" charset="0"/>
              </a:rPr>
              <a:t>*Vis et al. Eur Urol, 2008</a:t>
            </a:r>
            <a:endParaRPr lang="ru-RU" sz="1400" i="1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8675" name="Заголовок 7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0066"/>
          </a:solidFill>
        </p:spPr>
        <p:txBody>
          <a:bodyPr/>
          <a:lstStyle/>
          <a:p>
            <a:r>
              <a:rPr lang="ru-RU" sz="3200" b="1" smtClean="0">
                <a:solidFill>
                  <a:schemeClr val="bg1"/>
                </a:solidFill>
              </a:rPr>
              <a:t>Распределение РПЖ по стадиям</a:t>
            </a:r>
            <a:r>
              <a:rPr lang="en-US" sz="3200" b="1" smtClean="0">
                <a:solidFill>
                  <a:schemeClr val="bg1"/>
                </a:solidFill>
              </a:rPr>
              <a:t>:</a:t>
            </a:r>
            <a:r>
              <a:rPr lang="ru-RU" sz="3200" b="1" smtClean="0">
                <a:solidFill>
                  <a:schemeClr val="bg1"/>
                </a:solidFill>
              </a:rPr>
              <a:t/>
            </a:r>
            <a:br>
              <a:rPr lang="ru-RU" sz="3200" b="1" smtClean="0">
                <a:solidFill>
                  <a:schemeClr val="bg1"/>
                </a:solidFill>
              </a:rPr>
            </a:br>
            <a:r>
              <a:rPr lang="ru-RU" sz="3200" b="1" smtClean="0">
                <a:solidFill>
                  <a:schemeClr val="bg1"/>
                </a:solidFill>
              </a:rPr>
              <a:t>сравнение с зарубежными данными</a:t>
            </a: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1371600"/>
          <a:ext cx="91440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3063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rgbClr val="000066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000" b="1" dirty="0" smtClean="0">
                <a:solidFill>
                  <a:schemeClr val="bg1"/>
                </a:solidFill>
              </a:rPr>
              <a:t>5- летняя выживаемость в РК, Южной Корее и США</a:t>
            </a: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330902295"/>
              </p:ext>
            </p:extLst>
          </p:nvPr>
        </p:nvGraphicFramePr>
        <p:xfrm>
          <a:off x="1" y="1143000"/>
          <a:ext cx="9143999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5368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Диаграмма 19"/>
          <p:cNvGraphicFramePr>
            <a:graphicFrameLocks/>
          </p:cNvGraphicFramePr>
          <p:nvPr/>
        </p:nvGraphicFramePr>
        <p:xfrm>
          <a:off x="-500098" y="285728"/>
          <a:ext cx="9929882" cy="657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3352800" y="5000636"/>
            <a:ext cx="29585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000066"/>
                </a:solidFill>
                <a:latin typeface="Arial" pitchFamily="34" charset="0"/>
              </a:rPr>
              <a:t>I–II </a:t>
            </a:r>
            <a:r>
              <a:rPr lang="ru-RU" sz="3600" b="1" dirty="0">
                <a:solidFill>
                  <a:srgbClr val="000066"/>
                </a:solidFill>
                <a:latin typeface="Arial" pitchFamily="34" charset="0"/>
              </a:rPr>
              <a:t>стадии</a:t>
            </a:r>
          </a:p>
        </p:txBody>
      </p:sp>
      <p:sp>
        <p:nvSpPr>
          <p:cNvPr id="29700" name="TextBox 7"/>
          <p:cNvSpPr txBox="1">
            <a:spLocks noChangeArrowheads="1"/>
          </p:cNvSpPr>
          <p:nvPr/>
        </p:nvSpPr>
        <p:spPr bwMode="auto">
          <a:xfrm>
            <a:off x="3352800" y="2643182"/>
            <a:ext cx="29585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000066"/>
                </a:solidFill>
                <a:latin typeface="Arial" pitchFamily="34" charset="0"/>
              </a:rPr>
              <a:t>III </a:t>
            </a:r>
            <a:r>
              <a:rPr lang="ru-RU" sz="3600" b="1" dirty="0">
                <a:solidFill>
                  <a:srgbClr val="000066"/>
                </a:solidFill>
                <a:latin typeface="Arial" pitchFamily="34" charset="0"/>
              </a:rPr>
              <a:t>стадия</a:t>
            </a:r>
          </a:p>
        </p:txBody>
      </p:sp>
      <p:sp>
        <p:nvSpPr>
          <p:cNvPr id="29701" name="TextBox 9"/>
          <p:cNvSpPr txBox="1">
            <a:spLocks noChangeArrowheads="1"/>
          </p:cNvSpPr>
          <p:nvPr/>
        </p:nvSpPr>
        <p:spPr bwMode="auto">
          <a:xfrm>
            <a:off x="3341688" y="782405"/>
            <a:ext cx="29585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000066"/>
                </a:solidFill>
                <a:latin typeface="Arial" pitchFamily="34" charset="0"/>
              </a:rPr>
              <a:t>IV </a:t>
            </a:r>
            <a:r>
              <a:rPr lang="ru-RU" sz="3600" b="1" dirty="0">
                <a:solidFill>
                  <a:srgbClr val="000066"/>
                </a:solidFill>
                <a:latin typeface="Arial" pitchFamily="34" charset="0"/>
              </a:rPr>
              <a:t>стадия</a:t>
            </a:r>
          </a:p>
        </p:txBody>
      </p:sp>
      <p:sp>
        <p:nvSpPr>
          <p:cNvPr id="29702" name="TextBox 1"/>
          <p:cNvSpPr txBox="1">
            <a:spLocks noChangeArrowheads="1"/>
          </p:cNvSpPr>
          <p:nvPr/>
        </p:nvSpPr>
        <p:spPr bwMode="auto">
          <a:xfrm>
            <a:off x="7905750" y="857232"/>
            <a:ext cx="91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prstClr val="black"/>
                </a:solidFill>
                <a:latin typeface="Arial" pitchFamily="34" charset="0"/>
              </a:rPr>
              <a:t>14</a:t>
            </a:r>
            <a:r>
              <a:rPr lang="en-US" sz="2800" b="1" dirty="0" smtClean="0">
                <a:solidFill>
                  <a:prstClr val="black"/>
                </a:solidFill>
                <a:latin typeface="Arial" pitchFamily="34" charset="0"/>
              </a:rPr>
              <a:t>,</a:t>
            </a:r>
            <a:r>
              <a:rPr lang="ru-RU" sz="2800" b="1" dirty="0" smtClean="0">
                <a:solidFill>
                  <a:prstClr val="black"/>
                </a:solidFill>
                <a:latin typeface="Arial" pitchFamily="34" charset="0"/>
              </a:rPr>
              <a:t>1</a:t>
            </a:r>
            <a:endParaRPr lang="ru-RU" sz="28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703" name="TextBox 9"/>
          <p:cNvSpPr txBox="1">
            <a:spLocks noChangeArrowheads="1"/>
          </p:cNvSpPr>
          <p:nvPr/>
        </p:nvSpPr>
        <p:spPr bwMode="auto">
          <a:xfrm>
            <a:off x="8050088" y="2619373"/>
            <a:ext cx="91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prstClr val="black"/>
                </a:solidFill>
                <a:latin typeface="Arial" pitchFamily="34" charset="0"/>
              </a:rPr>
              <a:t>31</a:t>
            </a:r>
            <a:r>
              <a:rPr lang="en-US" sz="2800" b="1" dirty="0" smtClean="0">
                <a:solidFill>
                  <a:prstClr val="black"/>
                </a:solidFill>
                <a:latin typeface="Arial" pitchFamily="34" charset="0"/>
              </a:rPr>
              <a:t>,</a:t>
            </a:r>
            <a:r>
              <a:rPr lang="ru-RU" sz="2800" b="1" dirty="0" smtClean="0">
                <a:solidFill>
                  <a:prstClr val="black"/>
                </a:solidFill>
                <a:latin typeface="Arial" pitchFamily="34" charset="0"/>
              </a:rPr>
              <a:t>1</a:t>
            </a:r>
            <a:endParaRPr lang="ru-RU" sz="28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704" name="TextBox 10"/>
          <p:cNvSpPr txBox="1">
            <a:spLocks noChangeArrowheads="1"/>
          </p:cNvSpPr>
          <p:nvPr/>
        </p:nvSpPr>
        <p:spPr bwMode="auto">
          <a:xfrm>
            <a:off x="7905750" y="5208588"/>
            <a:ext cx="91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prstClr val="black"/>
                </a:solidFill>
                <a:latin typeface="Arial" pitchFamily="34" charset="0"/>
              </a:rPr>
              <a:t>54</a:t>
            </a:r>
            <a:r>
              <a:rPr lang="en-US" sz="2800" b="1" dirty="0" smtClean="0">
                <a:solidFill>
                  <a:prstClr val="black"/>
                </a:solidFill>
                <a:latin typeface="Arial" pitchFamily="34" charset="0"/>
              </a:rPr>
              <a:t>,</a:t>
            </a:r>
            <a:r>
              <a:rPr lang="ru-RU" sz="2800" b="1" dirty="0" smtClean="0">
                <a:solidFill>
                  <a:prstClr val="black"/>
                </a:solidFill>
                <a:latin typeface="Arial" pitchFamily="34" charset="0"/>
              </a:rPr>
              <a:t>8</a:t>
            </a:r>
            <a:endParaRPr lang="ru-RU" sz="28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705" name="TextBox 11"/>
          <p:cNvSpPr txBox="1">
            <a:spLocks noChangeArrowheads="1"/>
          </p:cNvSpPr>
          <p:nvPr/>
        </p:nvSpPr>
        <p:spPr bwMode="auto">
          <a:xfrm>
            <a:off x="755650" y="1412875"/>
            <a:ext cx="91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800" b="1">
                <a:solidFill>
                  <a:prstClr val="black"/>
                </a:solidFill>
                <a:latin typeface="Arial" pitchFamily="34" charset="0"/>
              </a:rPr>
              <a:t>25,1</a:t>
            </a:r>
            <a:endParaRPr lang="ru-RU" sz="2800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706" name="TextBox 12"/>
          <p:cNvSpPr txBox="1">
            <a:spLocks noChangeArrowheads="1"/>
          </p:cNvSpPr>
          <p:nvPr/>
        </p:nvSpPr>
        <p:spPr bwMode="auto">
          <a:xfrm>
            <a:off x="755650" y="3276600"/>
            <a:ext cx="91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800" b="1">
                <a:solidFill>
                  <a:prstClr val="black"/>
                </a:solidFill>
                <a:latin typeface="Arial" pitchFamily="34" charset="0"/>
              </a:rPr>
              <a:t>51</a:t>
            </a:r>
            <a:r>
              <a:rPr lang="ru-RU" sz="2800" b="1">
                <a:solidFill>
                  <a:prstClr val="black"/>
                </a:solidFill>
                <a:latin typeface="Arial" pitchFamily="34" charset="0"/>
              </a:rPr>
              <a:t>,0</a:t>
            </a:r>
          </a:p>
        </p:txBody>
      </p:sp>
      <p:sp>
        <p:nvSpPr>
          <p:cNvPr id="29707" name="TextBox 13"/>
          <p:cNvSpPr txBox="1">
            <a:spLocks noChangeArrowheads="1"/>
          </p:cNvSpPr>
          <p:nvPr/>
        </p:nvSpPr>
        <p:spPr bwMode="auto">
          <a:xfrm>
            <a:off x="755650" y="5353050"/>
            <a:ext cx="91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800" b="1">
                <a:solidFill>
                  <a:prstClr val="black"/>
                </a:solidFill>
                <a:latin typeface="Arial" pitchFamily="34" charset="0"/>
              </a:rPr>
              <a:t>23,9</a:t>
            </a:r>
            <a:endParaRPr lang="ru-RU" sz="2800" b="1">
              <a:solidFill>
                <a:prstClr val="black"/>
              </a:solidFill>
              <a:latin typeface="Arial" pitchFamily="34" charset="0"/>
            </a:endParaRPr>
          </a:p>
        </p:txBody>
      </p:sp>
      <p:grpSp>
        <p:nvGrpSpPr>
          <p:cNvPr id="2" name="Группа 2"/>
          <p:cNvGrpSpPr>
            <a:grpSpLocks/>
          </p:cNvGrpSpPr>
          <p:nvPr/>
        </p:nvGrpSpPr>
        <p:grpSpPr bwMode="auto">
          <a:xfrm>
            <a:off x="7627862" y="642918"/>
            <a:ext cx="2344738" cy="2500330"/>
            <a:chOff x="7236099" y="1052736"/>
            <a:chExt cx="2421138" cy="3456384"/>
          </a:xfrm>
        </p:grpSpPr>
        <p:sp>
          <p:nvSpPr>
            <p:cNvPr id="29714" name="Oval 10"/>
            <p:cNvSpPr>
              <a:spLocks noChangeArrowheads="1"/>
            </p:cNvSpPr>
            <p:nvPr/>
          </p:nvSpPr>
          <p:spPr bwMode="auto">
            <a:xfrm>
              <a:off x="7236296" y="1052736"/>
              <a:ext cx="1656184" cy="3456384"/>
            </a:xfrm>
            <a:prstGeom prst="ellips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9715" name="Text Box 11"/>
            <p:cNvSpPr txBox="1">
              <a:spLocks noChangeArrowheads="1"/>
            </p:cNvSpPr>
            <p:nvPr/>
          </p:nvSpPr>
          <p:spPr bwMode="auto">
            <a:xfrm>
              <a:off x="7236099" y="2204599"/>
              <a:ext cx="2421138" cy="8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4400" b="1" dirty="0" smtClean="0">
                  <a:solidFill>
                    <a:srgbClr val="000066"/>
                  </a:solidFill>
                </a:rPr>
                <a:t>45,2</a:t>
              </a:r>
              <a:r>
                <a:rPr lang="ru-RU" sz="4400" b="1" dirty="0">
                  <a:solidFill>
                    <a:srgbClr val="000066"/>
                  </a:solidFill>
                </a:rPr>
                <a:t>%</a:t>
              </a:r>
            </a:p>
          </p:txBody>
        </p:sp>
      </p:grp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0" y="-26988"/>
            <a:ext cx="9144000" cy="646113"/>
          </a:xfrm>
          <a:prstGeom prst="rect">
            <a:avLst/>
          </a:prstGeom>
          <a:solidFill>
            <a:srgbClr val="000066"/>
          </a:solidFill>
          <a:ln w="38100">
            <a:solidFill>
              <a:srgbClr val="FFFF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>
              <a:defRPr/>
            </a:pPr>
            <a:r>
              <a:rPr lang="ru-RU" sz="3600" b="1" dirty="0">
                <a:solidFill>
                  <a:prstClr val="white"/>
                </a:solidFill>
                <a:latin typeface="Calibri"/>
                <a:cs typeface="Times New Roman" pitchFamily="18" charset="0"/>
              </a:rPr>
              <a:t>Эпидемиология РПЖ в РК </a:t>
            </a:r>
            <a:r>
              <a:rPr lang="ru-RU" sz="3600" b="1" dirty="0" smtClean="0">
                <a:solidFill>
                  <a:prstClr val="white"/>
                </a:solidFill>
                <a:latin typeface="Calibri"/>
                <a:cs typeface="Times New Roman" pitchFamily="18" charset="0"/>
              </a:rPr>
              <a:t>2001-2013 гг</a:t>
            </a:r>
            <a:endParaRPr lang="ru-RU" sz="3600" b="1" dirty="0">
              <a:solidFill>
                <a:prstClr val="white"/>
              </a:solidFill>
              <a:latin typeface="Calibri"/>
              <a:cs typeface="Times New Roman" pitchFamily="18" charset="0"/>
            </a:endParaRPr>
          </a:p>
        </p:txBody>
      </p:sp>
      <p:sp>
        <p:nvSpPr>
          <p:cNvPr id="29710" name="Номер слайда 3"/>
          <p:cNvSpPr txBox="1">
            <a:spLocks/>
          </p:cNvSpPr>
          <p:nvPr/>
        </p:nvSpPr>
        <p:spPr bwMode="auto">
          <a:xfrm>
            <a:off x="6705600" y="65008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/>
            <a:fld id="{CED18358-AA2B-4548-BBF9-03FF060F4F77}" type="slidenum">
              <a:rPr lang="ru-RU" sz="1400">
                <a:solidFill>
                  <a:prstClr val="black"/>
                </a:solidFill>
              </a:rPr>
              <a:pPr algn="r" eaLnBrk="1" hangingPunct="1"/>
              <a:t>11</a:t>
            </a:fld>
            <a:endParaRPr lang="ru-RU" sz="1400">
              <a:solidFill>
                <a:prstClr val="black"/>
              </a:solidFill>
            </a:endParaRPr>
          </a:p>
        </p:txBody>
      </p:sp>
      <p:sp>
        <p:nvSpPr>
          <p:cNvPr id="29711" name="Text Box 11"/>
          <p:cNvSpPr txBox="1">
            <a:spLocks noChangeArrowheads="1"/>
          </p:cNvSpPr>
          <p:nvPr/>
        </p:nvSpPr>
        <p:spPr bwMode="auto">
          <a:xfrm>
            <a:off x="496888" y="2295525"/>
            <a:ext cx="19145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4400" b="1">
                <a:solidFill>
                  <a:srgbClr val="000066"/>
                </a:solidFill>
              </a:rPr>
              <a:t>76,1%</a:t>
            </a:r>
          </a:p>
        </p:txBody>
      </p:sp>
      <p:sp>
        <p:nvSpPr>
          <p:cNvPr id="29712" name="Oval 10"/>
          <p:cNvSpPr>
            <a:spLocks noChangeArrowheads="1"/>
          </p:cNvSpPr>
          <p:nvPr/>
        </p:nvSpPr>
        <p:spPr bwMode="auto">
          <a:xfrm>
            <a:off x="539750" y="764704"/>
            <a:ext cx="1583978" cy="4066059"/>
          </a:xfrm>
          <a:prstGeom prst="ellipse">
            <a:avLst/>
          </a:prstGeom>
          <a:noFill/>
          <a:ln w="3810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713" name="Прямоугольник 14"/>
          <p:cNvSpPr>
            <a:spLocks noChangeArrowheads="1"/>
          </p:cNvSpPr>
          <p:nvPr/>
        </p:nvSpPr>
        <p:spPr bwMode="auto">
          <a:xfrm>
            <a:off x="-1071539" y="6500834"/>
            <a:ext cx="9144001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sz="2000" b="1" dirty="0">
                <a:solidFill>
                  <a:srgbClr val="000066"/>
                </a:solidFill>
                <a:cs typeface="Times New Roman" pitchFamily="18" charset="0"/>
              </a:rPr>
              <a:t>(</a:t>
            </a:r>
            <a:r>
              <a:rPr lang="ru-RU" sz="2000" b="1" dirty="0" err="1">
                <a:solidFill>
                  <a:srgbClr val="000066"/>
                </a:solidFill>
                <a:cs typeface="Times New Roman" pitchFamily="18" charset="0"/>
              </a:rPr>
              <a:t>канцеррегистр</a:t>
            </a:r>
            <a:r>
              <a:rPr lang="ru-RU" sz="2000" b="1" dirty="0">
                <a:solidFill>
                  <a:srgbClr val="000066"/>
                </a:solidFill>
                <a:cs typeface="Times New Roman" pitchFamily="18" charset="0"/>
              </a:rPr>
              <a:t> РК  2001- 20</a:t>
            </a:r>
            <a:r>
              <a:rPr lang="en-US" sz="2000" b="1" dirty="0" smtClean="0">
                <a:solidFill>
                  <a:srgbClr val="000066"/>
                </a:solidFill>
                <a:cs typeface="Times New Roman" pitchFamily="18" charset="0"/>
              </a:rPr>
              <a:t>1</a:t>
            </a:r>
            <a:r>
              <a:rPr lang="ru-RU" sz="2000" b="1" dirty="0" smtClean="0">
                <a:solidFill>
                  <a:srgbClr val="000066"/>
                </a:solidFill>
                <a:cs typeface="Times New Roman" pitchFamily="18" charset="0"/>
              </a:rPr>
              <a:t>3гг</a:t>
            </a:r>
            <a:r>
              <a:rPr lang="ru-RU" sz="2000" b="1" dirty="0">
                <a:solidFill>
                  <a:srgbClr val="000066"/>
                </a:solidFill>
                <a:cs typeface="Times New Roman" pitchFamily="18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425955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34925" y="44450"/>
            <a:ext cx="9109075" cy="1077913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prstClr val="white"/>
                </a:solidFill>
              </a:rPr>
              <a:t>Актуальность программы </a:t>
            </a:r>
          </a:p>
          <a:p>
            <a:pPr algn="ctr">
              <a:defRPr/>
            </a:pPr>
            <a:r>
              <a:rPr lang="ru-RU" sz="3200" b="1" dirty="0" smtClean="0">
                <a:solidFill>
                  <a:prstClr val="white"/>
                </a:solidFill>
              </a:rPr>
              <a:t>по </a:t>
            </a:r>
            <a:r>
              <a:rPr lang="ru-RU" sz="3200" b="1" dirty="0">
                <a:solidFill>
                  <a:prstClr val="white"/>
                </a:solidFill>
              </a:rPr>
              <a:t>ранней </a:t>
            </a:r>
            <a:r>
              <a:rPr lang="ru-RU" sz="3200" b="1" dirty="0" smtClean="0">
                <a:solidFill>
                  <a:prstClr val="white"/>
                </a:solidFill>
              </a:rPr>
              <a:t>диагностике РПЖ в </a:t>
            </a:r>
            <a:r>
              <a:rPr lang="ru-RU" sz="3200" b="1" dirty="0">
                <a:solidFill>
                  <a:prstClr val="white"/>
                </a:solidFill>
              </a:rPr>
              <a:t>РК </a:t>
            </a:r>
          </a:p>
        </p:txBody>
      </p:sp>
      <p:sp>
        <p:nvSpPr>
          <p:cNvPr id="4" name="Содержимое 3"/>
          <p:cNvSpPr txBox="1">
            <a:spLocks/>
          </p:cNvSpPr>
          <p:nvPr/>
        </p:nvSpPr>
        <p:spPr>
          <a:xfrm>
            <a:off x="179388" y="2743200"/>
            <a:ext cx="8785225" cy="411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endParaRPr lang="ru-RU" sz="3600" kern="0" dirty="0">
              <a:solidFill>
                <a:prstClr val="black"/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ru-RU" sz="3600" kern="0" dirty="0">
              <a:solidFill>
                <a:prstClr val="black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517636780"/>
              </p:ext>
            </p:extLst>
          </p:nvPr>
        </p:nvGraphicFramePr>
        <p:xfrm>
          <a:off x="107504" y="1700808"/>
          <a:ext cx="8857109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013450" y="1787525"/>
            <a:ext cx="280828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000066"/>
                </a:solidFill>
              </a:rPr>
              <a:t>III- IV </a:t>
            </a:r>
            <a:r>
              <a:rPr lang="ru-RU" sz="2800" b="1" dirty="0">
                <a:solidFill>
                  <a:srgbClr val="000066"/>
                </a:solidFill>
              </a:rPr>
              <a:t>стадии  </a:t>
            </a:r>
            <a:r>
              <a:rPr lang="ru-RU" sz="2800" b="1" dirty="0" smtClean="0">
                <a:solidFill>
                  <a:srgbClr val="000066"/>
                </a:solidFill>
              </a:rPr>
              <a:t>45,2</a:t>
            </a:r>
            <a:r>
              <a:rPr lang="ru-RU" sz="2800" b="1" dirty="0">
                <a:solidFill>
                  <a:srgbClr val="000066"/>
                </a:solidFill>
              </a:rPr>
              <a:t>% </a:t>
            </a: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6804025" y="4921250"/>
            <a:ext cx="2809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0066"/>
                </a:solidFill>
              </a:rPr>
              <a:t>25,5 </a:t>
            </a:r>
            <a:r>
              <a:rPr lang="ru-RU" sz="2800" b="1" dirty="0">
                <a:solidFill>
                  <a:srgbClr val="000066"/>
                </a:solidFill>
              </a:rPr>
              <a:t>%</a:t>
            </a: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4787900" y="3244850"/>
            <a:ext cx="374491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err="1" smtClean="0">
                <a:solidFill>
                  <a:srgbClr val="000066"/>
                </a:solidFill>
              </a:rPr>
              <a:t>заболеваемось</a:t>
            </a:r>
            <a:endParaRPr lang="ru-RU" sz="2800" b="1" dirty="0" smtClean="0">
              <a:solidFill>
                <a:srgbClr val="000066"/>
              </a:solidFill>
            </a:endParaRPr>
          </a:p>
          <a:p>
            <a:pPr algn="ctr">
              <a:defRPr/>
            </a:pPr>
            <a:r>
              <a:rPr lang="ru-RU" sz="2800" b="1" dirty="0" smtClean="0">
                <a:solidFill>
                  <a:srgbClr val="000066"/>
                </a:solidFill>
              </a:rPr>
              <a:t>смертность </a:t>
            </a:r>
            <a:endParaRPr lang="ru-RU" sz="2800" b="1" dirty="0">
              <a:solidFill>
                <a:srgbClr val="000066"/>
              </a:solidFill>
            </a:endParaRPr>
          </a:p>
        </p:txBody>
      </p:sp>
      <p:sp>
        <p:nvSpPr>
          <p:cNvPr id="30728" name="Прямоугольник 4"/>
          <p:cNvSpPr>
            <a:spLocks noChangeArrowheads="1"/>
          </p:cNvSpPr>
          <p:nvPr/>
        </p:nvSpPr>
        <p:spPr bwMode="auto">
          <a:xfrm>
            <a:off x="7956550" y="3481388"/>
            <a:ext cx="9286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rgbClr val="000066"/>
                </a:solidFill>
              </a:rPr>
              <a:t>= </a:t>
            </a:r>
            <a:r>
              <a:rPr lang="en-US" sz="2800" b="1" dirty="0" smtClean="0">
                <a:solidFill>
                  <a:srgbClr val="000066"/>
                </a:solidFill>
              </a:rPr>
              <a:t>2,</a:t>
            </a:r>
            <a:r>
              <a:rPr lang="ru-RU" sz="2800" b="1" dirty="0" smtClean="0">
                <a:solidFill>
                  <a:srgbClr val="000066"/>
                </a:solidFill>
              </a:rPr>
              <a:t>6</a:t>
            </a:r>
            <a:endParaRPr lang="ru-RU" sz="2800" b="1" dirty="0">
              <a:solidFill>
                <a:srgbClr val="000066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508625" y="3770313"/>
            <a:ext cx="2360613" cy="0"/>
          </a:xfrm>
          <a:prstGeom prst="line">
            <a:avLst/>
          </a:prstGeom>
          <a:ln w="28575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131050" y="6572250"/>
            <a:ext cx="1905000" cy="457200"/>
          </a:xfrm>
        </p:spPr>
        <p:txBody>
          <a:bodyPr/>
          <a:lstStyle/>
          <a:p>
            <a:pPr>
              <a:defRPr/>
            </a:pPr>
            <a:fld id="{199A811A-DCF6-4A24-82BF-86585B214D5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0731" name="Прямоугольник 14"/>
          <p:cNvSpPr>
            <a:spLocks noChangeArrowheads="1"/>
          </p:cNvSpPr>
          <p:nvPr/>
        </p:nvSpPr>
        <p:spPr bwMode="auto">
          <a:xfrm>
            <a:off x="-142875" y="607218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dirty="0" err="1">
                <a:solidFill>
                  <a:srgbClr val="000066"/>
                </a:solidFill>
                <a:cs typeface="Times New Roman" pitchFamily="18" charset="0"/>
              </a:rPr>
              <a:t>канцеррегистр</a:t>
            </a:r>
            <a:r>
              <a:rPr lang="ru-RU" dirty="0">
                <a:solidFill>
                  <a:srgbClr val="000066"/>
                </a:solidFill>
                <a:cs typeface="Times New Roman" pitchFamily="18" charset="0"/>
              </a:rPr>
              <a:t> РК  </a:t>
            </a:r>
            <a:r>
              <a:rPr lang="en-US" dirty="0" smtClean="0">
                <a:solidFill>
                  <a:srgbClr val="000066"/>
                </a:solidFill>
                <a:cs typeface="Times New Roman" pitchFamily="18" charset="0"/>
              </a:rPr>
              <a:t>201</a:t>
            </a:r>
            <a:r>
              <a:rPr lang="ru-RU" dirty="0" smtClean="0">
                <a:solidFill>
                  <a:srgbClr val="000066"/>
                </a:solidFill>
                <a:cs typeface="Times New Roman" pitchFamily="18" charset="0"/>
              </a:rPr>
              <a:t>3г</a:t>
            </a:r>
            <a:r>
              <a:rPr lang="ru-RU" dirty="0">
                <a:solidFill>
                  <a:srgbClr val="000066"/>
                </a:solidFill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611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26275" y="6561138"/>
            <a:ext cx="1905000" cy="457200"/>
          </a:xfrm>
          <a:extLst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AAF5813B-B7E2-4264-822C-37D927A3F013}" type="slidenum">
              <a:rPr lang="ru-RU" sz="1400" smtClean="0">
                <a:solidFill>
                  <a:prstClr val="black"/>
                </a:solidFill>
              </a:rPr>
              <a:pPr eaLnBrk="1" hangingPunct="1">
                <a:defRPr/>
              </a:pPr>
              <a:t>13</a:t>
            </a:fld>
            <a:endParaRPr lang="ru-RU" sz="1400" dirty="0" smtClean="0">
              <a:solidFill>
                <a:prstClr val="black"/>
              </a:solidFill>
            </a:endParaRPr>
          </a:p>
        </p:txBody>
      </p:sp>
      <p:sp>
        <p:nvSpPr>
          <p:cNvPr id="16387" name="Прямоугольник 5"/>
          <p:cNvSpPr>
            <a:spLocks noChangeArrowheads="1"/>
          </p:cNvSpPr>
          <p:nvPr/>
        </p:nvSpPr>
        <p:spPr bwMode="auto">
          <a:xfrm>
            <a:off x="323528" y="1706786"/>
            <a:ext cx="27368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17613"/>
            <a:r>
              <a:rPr lang="ru-RU" sz="16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ВКО</a:t>
            </a:r>
            <a:endParaRPr lang="ru-RU" sz="15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8" name="TextBox 9"/>
          <p:cNvSpPr txBox="1">
            <a:spLocks noChangeArrowheads="1"/>
          </p:cNvSpPr>
          <p:nvPr/>
        </p:nvSpPr>
        <p:spPr bwMode="auto">
          <a:xfrm>
            <a:off x="323850" y="1052736"/>
            <a:ext cx="1265238" cy="646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rgbClr val="000066"/>
                </a:solidFill>
              </a:rPr>
              <a:t>2012</a:t>
            </a:r>
          </a:p>
        </p:txBody>
      </p:sp>
      <p:sp>
        <p:nvSpPr>
          <p:cNvPr id="16389" name="Прямоугольник 9"/>
          <p:cNvSpPr>
            <a:spLocks noChangeArrowheads="1"/>
          </p:cNvSpPr>
          <p:nvPr/>
        </p:nvSpPr>
        <p:spPr bwMode="auto">
          <a:xfrm>
            <a:off x="34925" y="46038"/>
            <a:ext cx="9042400" cy="503508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lIns="71918" tIns="35959" rIns="71918" bIns="35959">
            <a:spAutoFit/>
          </a:bodyPr>
          <a:lstStyle/>
          <a:p>
            <a:pPr algn="ctr"/>
            <a:r>
              <a:rPr lang="ru-RU" sz="2800" b="1" dirty="0">
                <a:solidFill>
                  <a:prstClr val="white"/>
                </a:solidFill>
              </a:rPr>
              <a:t>Этапы </a:t>
            </a:r>
            <a:r>
              <a:rPr lang="ru-RU" sz="2800" b="1" dirty="0" smtClean="0">
                <a:solidFill>
                  <a:prstClr val="white"/>
                </a:solidFill>
              </a:rPr>
              <a:t>развития </a:t>
            </a:r>
            <a:r>
              <a:rPr lang="ru-RU" sz="2800" b="1" dirty="0" err="1" smtClean="0">
                <a:solidFill>
                  <a:prstClr val="white"/>
                </a:solidFill>
              </a:rPr>
              <a:t>скрининговой</a:t>
            </a:r>
            <a:r>
              <a:rPr lang="ru-RU" sz="2800" b="1" dirty="0" smtClean="0">
                <a:solidFill>
                  <a:prstClr val="white"/>
                </a:solidFill>
              </a:rPr>
              <a:t> программы </a:t>
            </a:r>
            <a:r>
              <a:rPr lang="ru-RU" sz="2800" b="1" dirty="0">
                <a:solidFill>
                  <a:prstClr val="white"/>
                </a:solidFill>
              </a:rPr>
              <a:t>РПЖ в РК</a:t>
            </a:r>
          </a:p>
        </p:txBody>
      </p:sp>
      <p:pic>
        <p:nvPicPr>
          <p:cNvPr id="163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475" y="2852738"/>
            <a:ext cx="6831013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117475" y="1052513"/>
            <a:ext cx="7124700" cy="5651500"/>
            <a:chOff x="117177" y="1052736"/>
            <a:chExt cx="7124700" cy="5650816"/>
          </a:xfrm>
        </p:grpSpPr>
        <p:sp>
          <p:nvSpPr>
            <p:cNvPr id="16400" name="Прямоугольник 4"/>
            <p:cNvSpPr>
              <a:spLocks noChangeArrowheads="1"/>
            </p:cNvSpPr>
            <p:nvPr/>
          </p:nvSpPr>
          <p:spPr bwMode="auto">
            <a:xfrm>
              <a:off x="2123430" y="1701031"/>
              <a:ext cx="2213166" cy="830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600" b="1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ЗКО, КЗО,                  Павлодарская,        </a:t>
              </a:r>
            </a:p>
            <a:p>
              <a:r>
                <a:rPr lang="ru-RU" sz="1600" b="1" dirty="0" smtClean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г</a:t>
              </a:r>
              <a:r>
                <a:rPr lang="ru-RU" sz="1600" b="1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. Астана, г. Алматы </a:t>
              </a:r>
              <a:endParaRPr lang="ru-RU" sz="16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401" name="TextBox 10"/>
            <p:cNvSpPr txBox="1">
              <a:spLocks noChangeArrowheads="1"/>
            </p:cNvSpPr>
            <p:nvPr/>
          </p:nvSpPr>
          <p:spPr bwMode="auto">
            <a:xfrm>
              <a:off x="2188942" y="1052736"/>
              <a:ext cx="1436837" cy="64611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rgbClr val="00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3600" b="1" dirty="0">
                  <a:solidFill>
                    <a:srgbClr val="000066"/>
                  </a:solidFill>
                </a:rPr>
                <a:t>2013</a:t>
              </a:r>
            </a:p>
          </p:txBody>
        </p:sp>
        <p:pic>
          <p:nvPicPr>
            <p:cNvPr id="16402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7177" y="2817352"/>
              <a:ext cx="7124700" cy="388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Группа 4"/>
          <p:cNvGrpSpPr>
            <a:grpSpLocks/>
          </p:cNvGrpSpPr>
          <p:nvPr/>
        </p:nvGrpSpPr>
        <p:grpSpPr bwMode="auto">
          <a:xfrm>
            <a:off x="117475" y="1052513"/>
            <a:ext cx="7086600" cy="5656262"/>
            <a:chOff x="117177" y="1052736"/>
            <a:chExt cx="7086600" cy="5656568"/>
          </a:xfrm>
        </p:grpSpPr>
        <p:sp>
          <p:nvSpPr>
            <p:cNvPr id="16397" name="TextBox 11"/>
            <p:cNvSpPr txBox="1">
              <a:spLocks noChangeArrowheads="1"/>
            </p:cNvSpPr>
            <p:nvPr/>
          </p:nvSpPr>
          <p:spPr bwMode="auto">
            <a:xfrm>
              <a:off x="4284514" y="1052736"/>
              <a:ext cx="1439614" cy="64611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rgbClr val="00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3600" b="1" dirty="0">
                  <a:solidFill>
                    <a:srgbClr val="000066"/>
                  </a:solidFill>
                </a:rPr>
                <a:t>2014</a:t>
              </a:r>
            </a:p>
          </p:txBody>
        </p:sp>
        <p:sp>
          <p:nvSpPr>
            <p:cNvPr id="16398" name="Прямоугольник 15"/>
            <p:cNvSpPr>
              <a:spLocks noChangeArrowheads="1"/>
            </p:cNvSpPr>
            <p:nvPr/>
          </p:nvSpPr>
          <p:spPr bwMode="auto">
            <a:xfrm>
              <a:off x="4211662" y="1703968"/>
              <a:ext cx="2374853" cy="1077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600" b="1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Актюбинская,            </a:t>
              </a:r>
              <a:endParaRPr lang="ru-RU" sz="16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1600" b="1" dirty="0" smtClean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Атырауская</a:t>
              </a:r>
              <a:r>
                <a:rPr lang="ru-RU" sz="1600" b="1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,        </a:t>
              </a:r>
            </a:p>
            <a:p>
              <a:r>
                <a:rPr lang="ru-RU" sz="1600" b="1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Карагандинская,</a:t>
              </a:r>
            </a:p>
            <a:p>
              <a:r>
                <a:rPr lang="ru-RU" sz="1600" b="1" dirty="0" smtClean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Костанайская</a:t>
              </a:r>
              <a:r>
                <a:rPr lang="ru-RU" sz="1600" b="1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, СКО</a:t>
              </a:r>
              <a:endParaRPr lang="ru-RU" sz="16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6399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7177" y="2794529"/>
              <a:ext cx="7086600" cy="391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Группа 5"/>
          <p:cNvGrpSpPr>
            <a:grpSpLocks/>
          </p:cNvGrpSpPr>
          <p:nvPr/>
        </p:nvGrpSpPr>
        <p:grpSpPr bwMode="auto">
          <a:xfrm>
            <a:off x="85725" y="1060450"/>
            <a:ext cx="8878763" cy="5643563"/>
            <a:chOff x="85562" y="1060999"/>
            <a:chExt cx="8879472" cy="5642553"/>
          </a:xfrm>
        </p:grpSpPr>
        <p:sp>
          <p:nvSpPr>
            <p:cNvPr id="16394" name="TextBox 12"/>
            <p:cNvSpPr txBox="1">
              <a:spLocks noChangeArrowheads="1"/>
            </p:cNvSpPr>
            <p:nvPr/>
          </p:nvSpPr>
          <p:spPr bwMode="auto">
            <a:xfrm>
              <a:off x="6480894" y="1060999"/>
              <a:ext cx="1439614" cy="64611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rgbClr val="00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3600" b="1" dirty="0">
                  <a:solidFill>
                    <a:srgbClr val="000066"/>
                  </a:solidFill>
                </a:rPr>
                <a:t>2015</a:t>
              </a:r>
            </a:p>
          </p:txBody>
        </p:sp>
        <p:sp>
          <p:nvSpPr>
            <p:cNvPr id="16395" name="Прямоугольник 16"/>
            <p:cNvSpPr>
              <a:spLocks noChangeArrowheads="1"/>
            </p:cNvSpPr>
            <p:nvPr/>
          </p:nvSpPr>
          <p:spPr bwMode="auto">
            <a:xfrm>
              <a:off x="6512347" y="1700808"/>
              <a:ext cx="2452687" cy="1077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600" b="1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Акмолинская, </a:t>
              </a:r>
              <a:endParaRPr lang="ru-RU" sz="16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1600" b="1" dirty="0" err="1" smtClean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Алматинская</a:t>
              </a:r>
              <a:r>
                <a:rPr lang="ru-RU" sz="1600" b="1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endParaRPr lang="ru-RU" sz="16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1600" b="1" dirty="0" err="1" smtClean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Мангистауская</a:t>
              </a:r>
              <a:r>
                <a:rPr lang="ru-RU" sz="1600" b="1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endParaRPr lang="ru-RU" sz="16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1600" b="1" dirty="0" err="1" smtClean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Жамбылская</a:t>
              </a:r>
              <a:r>
                <a:rPr lang="ru-RU" sz="1600" b="1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, ЮКО</a:t>
              </a:r>
              <a:endParaRPr lang="ru-RU" sz="16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6396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5562" y="2760202"/>
              <a:ext cx="7115175" cy="3943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33751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17708" t="11666" r="36979" b="11666"/>
          <a:stretch>
            <a:fillRect/>
          </a:stretch>
        </p:blipFill>
        <p:spPr bwMode="auto">
          <a:xfrm>
            <a:off x="214282" y="0"/>
            <a:ext cx="6417750" cy="6786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7782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val="4132357068"/>
              </p:ext>
            </p:extLst>
          </p:nvPr>
        </p:nvGraphicFramePr>
        <p:xfrm>
          <a:off x="36512" y="692696"/>
          <a:ext cx="8711952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0" y="35913"/>
            <a:ext cx="9144000" cy="646331"/>
          </a:xfrm>
          <a:prstGeom prst="rect">
            <a:avLst/>
          </a:prstGeom>
          <a:solidFill>
            <a:srgbClr val="000066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Скрининг рака</a:t>
            </a:r>
            <a:r>
              <a:rPr lang="en-US" sz="36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простаты </a:t>
            </a:r>
            <a:r>
              <a:rPr lang="ru-RU" sz="3600" b="1" kern="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в РК</a:t>
            </a:r>
            <a:endParaRPr lang="ru-RU" sz="3600" b="1" kern="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Номер слайда 3"/>
          <p:cNvSpPr txBox="1">
            <a:spLocks noGrp="1"/>
          </p:cNvSpPr>
          <p:nvPr/>
        </p:nvSpPr>
        <p:spPr bwMode="auto">
          <a:xfrm>
            <a:off x="8715672" y="638132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fld id="{2CBB2771-8912-42D6-9E7A-2B68983A2369}" type="slidenum">
              <a:rPr lang="ru-RU" sz="1400">
                <a:solidFill>
                  <a:prstClr val="black"/>
                </a:solidFill>
                <a:latin typeface="Verdana" pitchFamily="34" charset="0"/>
                <a:ea typeface="MS PGothic" pitchFamily="34" charset="-128"/>
              </a:rPr>
              <a:pPr/>
              <a:t>15</a:t>
            </a:fld>
            <a:endParaRPr lang="ru-RU" sz="1400" dirty="0">
              <a:solidFill>
                <a:prstClr val="black"/>
              </a:solidFill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97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31"/>
          <p:cNvSpPr>
            <a:spLocks noChangeArrowheads="1"/>
          </p:cNvSpPr>
          <p:nvPr/>
        </p:nvSpPr>
        <p:spPr bwMode="auto">
          <a:xfrm>
            <a:off x="2124075" y="2781300"/>
            <a:ext cx="2087563" cy="4040188"/>
          </a:xfrm>
          <a:prstGeom prst="rect">
            <a:avLst/>
          </a:prstGeom>
          <a:solidFill>
            <a:srgbClr val="FFC000">
              <a:alpha val="3098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9938" name="Rectangle 27"/>
          <p:cNvSpPr>
            <a:spLocks noChangeArrowheads="1"/>
          </p:cNvSpPr>
          <p:nvPr/>
        </p:nvSpPr>
        <p:spPr bwMode="auto">
          <a:xfrm>
            <a:off x="4211638" y="2781300"/>
            <a:ext cx="4919662" cy="4078288"/>
          </a:xfrm>
          <a:prstGeom prst="rect">
            <a:avLst/>
          </a:prstGeom>
          <a:solidFill>
            <a:srgbClr val="FF0000">
              <a:alpha val="3098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9939" name="Rectangle 31"/>
          <p:cNvSpPr>
            <a:spLocks noChangeArrowheads="1"/>
          </p:cNvSpPr>
          <p:nvPr/>
        </p:nvSpPr>
        <p:spPr bwMode="auto">
          <a:xfrm>
            <a:off x="-42863" y="2781300"/>
            <a:ext cx="2166938" cy="4089400"/>
          </a:xfrm>
          <a:prstGeom prst="rect">
            <a:avLst/>
          </a:prstGeom>
          <a:solidFill>
            <a:srgbClr val="92D050">
              <a:alpha val="3098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34925" y="36513"/>
            <a:ext cx="9074150" cy="584200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prstClr val="white"/>
                </a:solidFill>
              </a:rPr>
              <a:t>Алгоритм обследования</a:t>
            </a: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1979613" y="765175"/>
            <a:ext cx="70643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prstClr val="black"/>
                </a:solidFill>
              </a:rPr>
              <a:t>Забор крови на ИХА ПСА исследование                     мужчинам (50 – </a:t>
            </a:r>
            <a:r>
              <a:rPr lang="ru-RU" sz="2800" b="1" dirty="0" smtClean="0">
                <a:solidFill>
                  <a:prstClr val="black"/>
                </a:solidFill>
              </a:rPr>
              <a:t>66 лет</a:t>
            </a:r>
            <a:r>
              <a:rPr lang="ru-RU" sz="2800" b="1" dirty="0">
                <a:solidFill>
                  <a:prstClr val="black"/>
                </a:solidFill>
              </a:rPr>
              <a:t>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918829"/>
              </p:ext>
            </p:extLst>
          </p:nvPr>
        </p:nvGraphicFramePr>
        <p:xfrm>
          <a:off x="-22225" y="2822575"/>
          <a:ext cx="9131300" cy="1554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5953"/>
                <a:gridCol w="2088232"/>
                <a:gridCol w="4897115"/>
              </a:tblGrid>
              <a:tr h="11890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rgbClr val="000066"/>
                          </a:solidFill>
                        </a:rPr>
                        <a:t>Низкий риск меньше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rgbClr val="000066"/>
                          </a:solidFill>
                        </a:rPr>
                        <a:t> 4 (3,1) нг/мл</a:t>
                      </a:r>
                    </a:p>
                  </a:txBody>
                  <a:tcPr marL="91450" marR="91450" marT="45781" marB="4578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rgbClr val="000066"/>
                          </a:solidFill>
                        </a:rPr>
                        <a:t>Промежут. риск                                        4 -10 (3,1 – 8) нг/мл</a:t>
                      </a:r>
                    </a:p>
                  </a:txBody>
                  <a:tcPr marL="91450" marR="91450" marT="45781" marB="4578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0066"/>
                          </a:solidFill>
                        </a:rPr>
                        <a:t>Высокий риск </a:t>
                      </a:r>
                      <a:r>
                        <a:rPr lang="en-US" sz="2400" dirty="0" smtClean="0">
                          <a:solidFill>
                            <a:srgbClr val="000066"/>
                          </a:solidFill>
                        </a:rPr>
                        <a:t>&gt;</a:t>
                      </a:r>
                      <a:r>
                        <a:rPr lang="ru-RU" sz="2400" dirty="0" smtClean="0">
                          <a:solidFill>
                            <a:srgbClr val="000066"/>
                          </a:solidFill>
                        </a:rPr>
                        <a:t> 10 (8) </a:t>
                      </a:r>
                      <a:r>
                        <a:rPr lang="ru-RU" sz="2400" dirty="0" err="1" smtClean="0">
                          <a:solidFill>
                            <a:srgbClr val="000066"/>
                          </a:solidFill>
                        </a:rPr>
                        <a:t>нг</a:t>
                      </a:r>
                      <a:r>
                        <a:rPr lang="ru-RU" sz="2400" dirty="0" smtClean="0">
                          <a:solidFill>
                            <a:srgbClr val="000066"/>
                          </a:solidFill>
                        </a:rPr>
                        <a:t>/мл</a:t>
                      </a:r>
                      <a:endParaRPr lang="ru-RU" sz="2400" dirty="0">
                        <a:solidFill>
                          <a:srgbClr val="000066"/>
                        </a:solidFill>
                      </a:endParaRPr>
                    </a:p>
                  </a:txBody>
                  <a:tcPr marL="91450" marR="91450" marT="45781" marB="4578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9946" name="Picture 5" descr="BD Venous Blood Collection Tube BD Vacutainer Serum Tube 10 mL 16 X 100 mm Red 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735013"/>
            <a:ext cx="1493837" cy="149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7" name="Line 15"/>
          <p:cNvSpPr>
            <a:spLocks noChangeShapeType="1"/>
          </p:cNvSpPr>
          <p:nvPr/>
        </p:nvSpPr>
        <p:spPr bwMode="auto">
          <a:xfrm flipH="1">
            <a:off x="1071563" y="1719263"/>
            <a:ext cx="2765425" cy="88265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9948" name="Line 15"/>
          <p:cNvSpPr>
            <a:spLocks noChangeShapeType="1"/>
          </p:cNvSpPr>
          <p:nvPr/>
        </p:nvSpPr>
        <p:spPr bwMode="auto">
          <a:xfrm flipH="1">
            <a:off x="3492500" y="1733550"/>
            <a:ext cx="431800" cy="944563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9949" name="Line 15"/>
          <p:cNvSpPr>
            <a:spLocks noChangeShapeType="1"/>
          </p:cNvSpPr>
          <p:nvPr/>
        </p:nvSpPr>
        <p:spPr bwMode="auto">
          <a:xfrm>
            <a:off x="4094163" y="1733550"/>
            <a:ext cx="1504950" cy="903288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grpSp>
        <p:nvGrpSpPr>
          <p:cNvPr id="2" name="Группа 24"/>
          <p:cNvGrpSpPr>
            <a:grpSpLocks/>
          </p:cNvGrpSpPr>
          <p:nvPr/>
        </p:nvGrpSpPr>
        <p:grpSpPr bwMode="auto">
          <a:xfrm>
            <a:off x="-11113" y="3200400"/>
            <a:ext cx="10847388" cy="3566645"/>
            <a:chOff x="-107950" y="3200400"/>
            <a:chExt cx="10847388" cy="3566646"/>
          </a:xfrm>
        </p:grpSpPr>
        <p:grpSp>
          <p:nvGrpSpPr>
            <p:cNvPr id="4" name="Группа 8"/>
            <p:cNvGrpSpPr>
              <a:grpSpLocks/>
            </p:cNvGrpSpPr>
            <p:nvPr/>
          </p:nvGrpSpPr>
          <p:grpSpPr bwMode="auto">
            <a:xfrm>
              <a:off x="-107950" y="3887930"/>
              <a:ext cx="10847388" cy="2650987"/>
              <a:chOff x="-1542191" y="3672026"/>
              <a:chExt cx="10848786" cy="2650375"/>
            </a:xfrm>
          </p:grpSpPr>
          <p:sp>
            <p:nvSpPr>
              <p:cNvPr id="39959" name="Text Box 13"/>
              <p:cNvSpPr txBox="1">
                <a:spLocks noChangeArrowheads="1"/>
              </p:cNvSpPr>
              <p:nvPr/>
            </p:nvSpPr>
            <p:spPr bwMode="auto">
              <a:xfrm>
                <a:off x="7171132" y="3672026"/>
                <a:ext cx="2135463" cy="5189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endParaRPr lang="ru-RU" sz="2800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39960" name="Text Box 14"/>
              <p:cNvSpPr txBox="1">
                <a:spLocks noChangeArrowheads="1"/>
              </p:cNvSpPr>
              <p:nvPr/>
            </p:nvSpPr>
            <p:spPr bwMode="auto">
              <a:xfrm>
                <a:off x="2850988" y="3959282"/>
                <a:ext cx="4359837" cy="945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ru-RU" sz="2800" b="1">
                    <a:solidFill>
                      <a:prstClr val="black"/>
                    </a:solidFill>
                  </a:rPr>
                  <a:t>гистологическое исследование</a:t>
                </a:r>
              </a:p>
            </p:txBody>
          </p:sp>
          <p:sp>
            <p:nvSpPr>
              <p:cNvPr id="39961" name="Line 24"/>
              <p:cNvSpPr>
                <a:spLocks noChangeShapeType="1"/>
              </p:cNvSpPr>
              <p:nvPr/>
            </p:nvSpPr>
            <p:spPr bwMode="auto">
              <a:xfrm flipH="1">
                <a:off x="3858940" y="4908206"/>
                <a:ext cx="1224256" cy="667914"/>
              </a:xfrm>
              <a:prstGeom prst="line">
                <a:avLst/>
              </a:prstGeom>
              <a:noFill/>
              <a:ln w="57150">
                <a:solidFill>
                  <a:srgbClr val="000066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39962" name="Text Box 25"/>
              <p:cNvSpPr txBox="1">
                <a:spLocks noChangeArrowheads="1"/>
              </p:cNvSpPr>
              <p:nvPr/>
            </p:nvSpPr>
            <p:spPr bwMode="auto">
              <a:xfrm>
                <a:off x="-1542191" y="4770265"/>
                <a:ext cx="2489521" cy="1552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ru-RU" b="1" dirty="0">
                    <a:solidFill>
                      <a:prstClr val="black"/>
                    </a:solidFill>
                  </a:rPr>
                  <a:t>Повторное определение ПСА </a:t>
                </a:r>
                <a:r>
                  <a:rPr lang="en-US" b="1" dirty="0">
                    <a:solidFill>
                      <a:prstClr val="black"/>
                    </a:solidFill>
                  </a:rPr>
                  <a:t>                          </a:t>
                </a:r>
                <a:r>
                  <a:rPr lang="ru-RU" b="1" dirty="0">
                    <a:solidFill>
                      <a:prstClr val="black"/>
                    </a:solidFill>
                  </a:rPr>
                  <a:t>через 4 года</a:t>
                </a:r>
              </a:p>
            </p:txBody>
          </p:sp>
          <p:sp>
            <p:nvSpPr>
              <p:cNvPr id="39963" name="Line 15"/>
              <p:cNvSpPr>
                <a:spLocks noChangeShapeType="1"/>
              </p:cNvSpPr>
              <p:nvPr/>
            </p:nvSpPr>
            <p:spPr bwMode="auto">
              <a:xfrm flipH="1">
                <a:off x="-362551" y="3778612"/>
                <a:ext cx="0" cy="1005863"/>
              </a:xfrm>
              <a:prstGeom prst="line">
                <a:avLst/>
              </a:prstGeom>
              <a:noFill/>
              <a:ln w="57150">
                <a:solidFill>
                  <a:srgbClr val="000066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9952" name="Text Box 11"/>
            <p:cNvSpPr txBox="1">
              <a:spLocks noChangeArrowheads="1"/>
            </p:cNvSpPr>
            <p:nvPr/>
          </p:nvSpPr>
          <p:spPr bwMode="auto">
            <a:xfrm>
              <a:off x="4356100" y="3200400"/>
              <a:ext cx="4475163" cy="1587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ru-RU" sz="2800" b="1">
                  <a:solidFill>
                    <a:prstClr val="black"/>
                  </a:solidFill>
                </a:rPr>
                <a:t>ТР</a:t>
              </a:r>
              <a:r>
                <a:rPr lang="en-US" sz="2800" b="1">
                  <a:solidFill>
                    <a:prstClr val="black"/>
                  </a:solidFill>
                </a:rPr>
                <a:t> </a:t>
              </a:r>
              <a:r>
                <a:rPr lang="ru-RU" sz="2800" b="1">
                  <a:solidFill>
                    <a:prstClr val="black"/>
                  </a:solidFill>
                </a:rPr>
                <a:t>УЗИ</a:t>
              </a:r>
              <a:r>
                <a:rPr lang="en-US" sz="2800" b="1">
                  <a:solidFill>
                    <a:prstClr val="black"/>
                  </a:solidFill>
                </a:rPr>
                <a:t>                       </a:t>
              </a:r>
              <a:r>
                <a:rPr lang="ru-RU" sz="2800" b="1">
                  <a:solidFill>
                    <a:prstClr val="black"/>
                  </a:solidFill>
                </a:rPr>
                <a:t>пункция простаты</a:t>
              </a:r>
            </a:p>
            <a:p>
              <a:pPr algn="ctr">
                <a:spcBef>
                  <a:spcPct val="50000"/>
                </a:spcBef>
              </a:pPr>
              <a:endParaRPr lang="ru-RU" sz="2800" b="1">
                <a:solidFill>
                  <a:prstClr val="black"/>
                </a:solidFill>
              </a:endParaRPr>
            </a:p>
          </p:txBody>
        </p:sp>
        <p:sp>
          <p:nvSpPr>
            <p:cNvPr id="39953" name="Прямоугольник 4"/>
            <p:cNvSpPr>
              <a:spLocks noChangeArrowheads="1"/>
            </p:cNvSpPr>
            <p:nvPr/>
          </p:nvSpPr>
          <p:spPr bwMode="auto">
            <a:xfrm>
              <a:off x="4129088" y="5797550"/>
              <a:ext cx="2530475" cy="969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ru-RU" sz="1900" dirty="0">
                  <a:solidFill>
                    <a:prstClr val="black"/>
                  </a:solidFill>
                </a:rPr>
                <a:t>Контроль ПСА через </a:t>
              </a:r>
              <a:r>
                <a:rPr lang="ru-RU" sz="1900" dirty="0" smtClean="0">
                  <a:solidFill>
                    <a:prstClr val="black"/>
                  </a:solidFill>
                </a:rPr>
                <a:t> 1 </a:t>
              </a:r>
              <a:r>
                <a:rPr lang="ru-RU" sz="1900" dirty="0">
                  <a:solidFill>
                    <a:prstClr val="black"/>
                  </a:solidFill>
                </a:rPr>
                <a:t>год для пациентов с ПСА</a:t>
              </a:r>
              <a:r>
                <a:rPr lang="ru-RU" sz="1900" b="1" dirty="0" smtClean="0">
                  <a:solidFill>
                    <a:prstClr val="black"/>
                  </a:solidFill>
                </a:rPr>
                <a:t>&gt; 8 </a:t>
              </a:r>
              <a:r>
                <a:rPr lang="ru-RU" sz="1900" b="1" dirty="0" err="1">
                  <a:solidFill>
                    <a:prstClr val="black"/>
                  </a:solidFill>
                </a:rPr>
                <a:t>нг</a:t>
              </a:r>
              <a:r>
                <a:rPr lang="ru-RU" sz="1900" b="1" dirty="0">
                  <a:solidFill>
                    <a:prstClr val="black"/>
                  </a:solidFill>
                </a:rPr>
                <a:t>/мл</a:t>
              </a:r>
              <a:endParaRPr lang="ru-RU" sz="1900" dirty="0">
                <a:solidFill>
                  <a:prstClr val="black"/>
                </a:solidFill>
              </a:endParaRPr>
            </a:p>
          </p:txBody>
        </p:sp>
        <p:sp>
          <p:nvSpPr>
            <p:cNvPr id="39954" name="Line 24"/>
            <p:cNvSpPr>
              <a:spLocks noChangeShapeType="1"/>
            </p:cNvSpPr>
            <p:nvPr/>
          </p:nvSpPr>
          <p:spPr bwMode="auto">
            <a:xfrm>
              <a:off x="6751638" y="5084763"/>
              <a:ext cx="1060450" cy="641350"/>
            </a:xfrm>
            <a:prstGeom prst="line">
              <a:avLst/>
            </a:prstGeom>
            <a:noFill/>
            <a:ln w="57150">
              <a:solidFill>
                <a:srgbClr val="00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39955" name="Прямоугольник 42"/>
            <p:cNvSpPr>
              <a:spLocks noChangeArrowheads="1"/>
            </p:cNvSpPr>
            <p:nvPr/>
          </p:nvSpPr>
          <p:spPr bwMode="auto">
            <a:xfrm>
              <a:off x="6659563" y="5797551"/>
              <a:ext cx="2532062" cy="70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ru-RU" sz="2000">
                  <a:solidFill>
                    <a:prstClr val="black"/>
                  </a:solidFill>
                </a:rPr>
                <a:t>Лечение у онкоуролога</a:t>
              </a:r>
            </a:p>
          </p:txBody>
        </p:sp>
        <p:sp>
          <p:nvSpPr>
            <p:cNvPr id="39956" name="Прямоугольник 5"/>
            <p:cNvSpPr>
              <a:spLocks noChangeArrowheads="1"/>
            </p:cNvSpPr>
            <p:nvPr/>
          </p:nvSpPr>
          <p:spPr bwMode="auto">
            <a:xfrm>
              <a:off x="4932363" y="5013326"/>
              <a:ext cx="79375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3600" b="1">
                  <a:solidFill>
                    <a:prstClr val="black"/>
                  </a:solidFill>
                </a:rPr>
                <a:t>«-»</a:t>
              </a:r>
            </a:p>
          </p:txBody>
        </p:sp>
        <p:sp>
          <p:nvSpPr>
            <p:cNvPr id="39957" name="Прямоугольник 44"/>
            <p:cNvSpPr>
              <a:spLocks noChangeArrowheads="1"/>
            </p:cNvSpPr>
            <p:nvPr/>
          </p:nvSpPr>
          <p:spPr bwMode="auto">
            <a:xfrm>
              <a:off x="7380288" y="4984751"/>
              <a:ext cx="90170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3600" b="1">
                  <a:solidFill>
                    <a:prstClr val="black"/>
                  </a:solidFill>
                </a:rPr>
                <a:t>«+»</a:t>
              </a:r>
            </a:p>
          </p:txBody>
        </p:sp>
        <p:sp>
          <p:nvSpPr>
            <p:cNvPr id="39958" name="Прямоугольник 11"/>
            <p:cNvSpPr>
              <a:spLocks noChangeArrowheads="1"/>
            </p:cNvSpPr>
            <p:nvPr/>
          </p:nvSpPr>
          <p:spPr bwMode="auto">
            <a:xfrm>
              <a:off x="1979613" y="5084763"/>
              <a:ext cx="2238375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endParaRPr lang="ru-RU" b="1" dirty="0">
                <a:solidFill>
                  <a:prstClr val="black"/>
                </a:solidFill>
              </a:endParaRPr>
            </a:p>
            <a:p>
              <a:pPr algn="ctr"/>
              <a:r>
                <a:rPr lang="ru-RU" b="1" dirty="0">
                  <a:solidFill>
                    <a:prstClr val="black"/>
                  </a:solidFill>
                </a:rPr>
                <a:t> </a:t>
              </a:r>
              <a:r>
                <a:rPr lang="ru-RU" b="1" dirty="0" err="1">
                  <a:solidFill>
                    <a:prstClr val="black"/>
                  </a:solidFill>
                </a:rPr>
                <a:t>свободн</a:t>
              </a:r>
              <a:r>
                <a:rPr lang="ru-RU" b="1" dirty="0">
                  <a:solidFill>
                    <a:prstClr val="black"/>
                  </a:solidFill>
                </a:rPr>
                <a:t>. ПСА </a:t>
              </a:r>
            </a:p>
            <a:p>
              <a:pPr algn="ctr"/>
              <a:r>
                <a:rPr lang="ru-RU" b="1" dirty="0">
                  <a:solidFill>
                    <a:prstClr val="black"/>
                  </a:solidFill>
                </a:rPr>
                <a:t>[-2]</a:t>
              </a:r>
              <a:r>
                <a:rPr lang="ru-RU" b="1" dirty="0" err="1">
                  <a:solidFill>
                    <a:prstClr val="black"/>
                  </a:solidFill>
                </a:rPr>
                <a:t>проПСА</a:t>
              </a:r>
              <a:r>
                <a:rPr lang="ru-RU" b="1" dirty="0">
                  <a:solidFill>
                    <a:prstClr val="black"/>
                  </a:solidFill>
                </a:rPr>
                <a:t>,  </a:t>
              </a:r>
            </a:p>
            <a:p>
              <a:pPr algn="ctr"/>
              <a:r>
                <a:rPr lang="ru-RU" b="1" dirty="0">
                  <a:solidFill>
                    <a:prstClr val="black"/>
                  </a:solidFill>
                </a:rPr>
                <a:t>определение </a:t>
              </a:r>
              <a:r>
                <a:rPr lang="ru-RU" b="1" dirty="0" err="1">
                  <a:solidFill>
                    <a:prstClr val="black"/>
                  </a:solidFill>
                </a:rPr>
                <a:t>phi</a:t>
              </a:r>
              <a:endParaRPr lang="ru-RU" b="1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28555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31"/>
          <p:cNvSpPr>
            <a:spLocks noChangeArrowheads="1"/>
          </p:cNvSpPr>
          <p:nvPr/>
        </p:nvSpPr>
        <p:spPr bwMode="auto">
          <a:xfrm>
            <a:off x="4211638" y="620713"/>
            <a:ext cx="4932362" cy="4237037"/>
          </a:xfrm>
          <a:prstGeom prst="rect">
            <a:avLst/>
          </a:prstGeom>
          <a:solidFill>
            <a:srgbClr val="FFC000">
              <a:alpha val="3098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Rectangle 31"/>
          <p:cNvSpPr>
            <a:spLocks noChangeArrowheads="1"/>
          </p:cNvSpPr>
          <p:nvPr/>
        </p:nvSpPr>
        <p:spPr bwMode="auto">
          <a:xfrm>
            <a:off x="0" y="620713"/>
            <a:ext cx="4211638" cy="4262437"/>
          </a:xfrm>
          <a:prstGeom prst="rect">
            <a:avLst/>
          </a:prstGeom>
          <a:solidFill>
            <a:srgbClr val="FFC000">
              <a:alpha val="3098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50" name="Rectangle 27"/>
          <p:cNvSpPr>
            <a:spLocks noChangeArrowheads="1"/>
          </p:cNvSpPr>
          <p:nvPr/>
        </p:nvSpPr>
        <p:spPr bwMode="auto">
          <a:xfrm>
            <a:off x="4197350" y="4857750"/>
            <a:ext cx="4946650" cy="2012950"/>
          </a:xfrm>
          <a:prstGeom prst="rect">
            <a:avLst/>
          </a:prstGeom>
          <a:solidFill>
            <a:srgbClr val="FF0000">
              <a:alpha val="3098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Rectangle 31"/>
          <p:cNvSpPr>
            <a:spLocks noChangeArrowheads="1"/>
          </p:cNvSpPr>
          <p:nvPr/>
        </p:nvSpPr>
        <p:spPr bwMode="auto">
          <a:xfrm>
            <a:off x="-42863" y="4857750"/>
            <a:ext cx="4254501" cy="2012950"/>
          </a:xfrm>
          <a:prstGeom prst="rect">
            <a:avLst/>
          </a:prstGeom>
          <a:solidFill>
            <a:srgbClr val="92D050">
              <a:alpha val="3098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9" name="Text Box 4"/>
          <p:cNvSpPr txBox="1">
            <a:spLocks noChangeArrowheads="1"/>
          </p:cNvSpPr>
          <p:nvPr/>
        </p:nvSpPr>
        <p:spPr bwMode="auto">
          <a:xfrm>
            <a:off x="34925" y="36513"/>
            <a:ext cx="9074150" cy="584200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prstClr val="white"/>
                </a:solidFill>
              </a:rPr>
              <a:t>Алгоритм обследования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911871"/>
              </p:ext>
            </p:extLst>
          </p:nvPr>
        </p:nvGraphicFramePr>
        <p:xfrm>
          <a:off x="-107950" y="588963"/>
          <a:ext cx="9131300" cy="823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534"/>
                <a:gridCol w="7704856"/>
                <a:gridCol w="490910"/>
              </a:tblGrid>
              <a:tr h="8239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 smtClean="0">
                        <a:solidFill>
                          <a:srgbClr val="000066"/>
                        </a:solidFill>
                      </a:endParaRPr>
                    </a:p>
                  </a:txBody>
                  <a:tcPr marL="91450" marR="91450" marT="45773" marB="4577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rgbClr val="000066"/>
                          </a:solidFill>
                        </a:rPr>
                        <a:t>Промежуточный риск  4 – 10 (3,1 – 8) нг/мл</a:t>
                      </a:r>
                    </a:p>
                  </a:txBody>
                  <a:tcPr marL="91450" marR="91450" marT="45773" marB="4577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rgbClr val="000066"/>
                        </a:solidFill>
                      </a:endParaRPr>
                    </a:p>
                  </a:txBody>
                  <a:tcPr marL="91450" marR="91450" marT="45773" marB="4577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995" name="Text Box 13"/>
          <p:cNvSpPr txBox="1">
            <a:spLocks noChangeArrowheads="1"/>
          </p:cNvSpPr>
          <p:nvPr/>
        </p:nvSpPr>
        <p:spPr bwMode="auto">
          <a:xfrm>
            <a:off x="4357688" y="5619750"/>
            <a:ext cx="4500562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2200" b="1" dirty="0">
                <a:solidFill>
                  <a:prstClr val="black"/>
                </a:solidFill>
                <a:cs typeface="Times New Roman" pitchFamily="18" charset="0"/>
              </a:rPr>
              <a:t>пункция простаты под контролем ТРУЗИ,</a:t>
            </a:r>
          </a:p>
          <a:p>
            <a:pPr algn="ctr">
              <a:spcBef>
                <a:spcPct val="50000"/>
              </a:spcBef>
            </a:pPr>
            <a:endParaRPr lang="ru-RU" sz="2200" b="1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41996" name="Text Box 14"/>
          <p:cNvSpPr txBox="1">
            <a:spLocks noChangeArrowheads="1"/>
          </p:cNvSpPr>
          <p:nvPr/>
        </p:nvSpPr>
        <p:spPr bwMode="auto">
          <a:xfrm>
            <a:off x="4405313" y="6280150"/>
            <a:ext cx="47037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b="1" dirty="0">
                <a:solidFill>
                  <a:prstClr val="black"/>
                </a:solidFill>
                <a:cs typeface="Times New Roman" pitchFamily="18" charset="0"/>
              </a:rPr>
              <a:t>гистологическое исследование</a:t>
            </a:r>
          </a:p>
        </p:txBody>
      </p:sp>
      <p:sp>
        <p:nvSpPr>
          <p:cNvPr id="41998" name="Text Box 25"/>
          <p:cNvSpPr txBox="1">
            <a:spLocks noChangeArrowheads="1"/>
          </p:cNvSpPr>
          <p:nvPr/>
        </p:nvSpPr>
        <p:spPr bwMode="auto">
          <a:xfrm>
            <a:off x="196850" y="5781675"/>
            <a:ext cx="37750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b="1">
                <a:solidFill>
                  <a:prstClr val="black"/>
                </a:solidFill>
                <a:cs typeface="Times New Roman" pitchFamily="18" charset="0"/>
              </a:rPr>
              <a:t>Повторное определение ПСА</a:t>
            </a:r>
            <a:r>
              <a:rPr lang="en-US" b="1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ru-RU" b="1">
                <a:solidFill>
                  <a:prstClr val="black"/>
                </a:solidFill>
                <a:cs typeface="Times New Roman" pitchFamily="18" charset="0"/>
              </a:rPr>
              <a:t>через 4 года</a:t>
            </a:r>
          </a:p>
        </p:txBody>
      </p:sp>
      <p:sp>
        <p:nvSpPr>
          <p:cNvPr id="41999" name="Text Box 7"/>
          <p:cNvSpPr txBox="1">
            <a:spLocks noChangeArrowheads="1"/>
          </p:cNvSpPr>
          <p:nvPr/>
        </p:nvSpPr>
        <p:spPr bwMode="auto">
          <a:xfrm>
            <a:off x="4925062" y="5320010"/>
            <a:ext cx="36005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b="1" dirty="0">
                <a:solidFill>
                  <a:prstClr val="black"/>
                </a:solidFill>
                <a:cs typeface="Times New Roman" pitchFamily="18" charset="0"/>
              </a:rPr>
              <a:t>осмотр уролога, ПРИ</a:t>
            </a:r>
          </a:p>
        </p:txBody>
      </p:sp>
      <p:sp>
        <p:nvSpPr>
          <p:cNvPr id="42000" name="Text Box 11"/>
          <p:cNvSpPr txBox="1">
            <a:spLocks noChangeArrowheads="1"/>
          </p:cNvSpPr>
          <p:nvPr/>
        </p:nvSpPr>
        <p:spPr bwMode="auto">
          <a:xfrm>
            <a:off x="4925064" y="2780928"/>
            <a:ext cx="35347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i="1" dirty="0">
                <a:solidFill>
                  <a:prstClr val="black"/>
                </a:solidFill>
                <a:cs typeface="Times New Roman" pitchFamily="18" charset="0"/>
              </a:rPr>
              <a:t>≥ 25 </a:t>
            </a:r>
            <a:endParaRPr lang="ru-RU" b="1" i="1" dirty="0" smtClean="0">
              <a:solidFill>
                <a:prstClr val="black"/>
              </a:solidFill>
              <a:cs typeface="Times New Roman" pitchFamily="18" charset="0"/>
            </a:endParaRPr>
          </a:p>
          <a:p>
            <a:pPr algn="ctr"/>
            <a:r>
              <a:rPr lang="ru-RU" b="1" dirty="0" err="1" smtClean="0">
                <a:solidFill>
                  <a:prstClr val="black"/>
                </a:solidFill>
                <a:cs typeface="Times New Roman" pitchFamily="18" charset="0"/>
              </a:rPr>
              <a:t>дообследование</a:t>
            </a:r>
            <a:r>
              <a:rPr lang="ru-RU" b="1" dirty="0" smtClean="0">
                <a:solidFill>
                  <a:prstClr val="black"/>
                </a:solidFill>
                <a:cs typeface="Times New Roman" pitchFamily="18" charset="0"/>
              </a:rPr>
              <a:t> показано</a:t>
            </a:r>
            <a:endParaRPr lang="ru-RU" b="1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42001" name="Text Box 11"/>
          <p:cNvSpPr txBox="1">
            <a:spLocks noChangeArrowheads="1"/>
          </p:cNvSpPr>
          <p:nvPr/>
        </p:nvSpPr>
        <p:spPr bwMode="auto">
          <a:xfrm>
            <a:off x="944563" y="2751931"/>
            <a:ext cx="26781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i="1" dirty="0">
                <a:solidFill>
                  <a:prstClr val="black"/>
                </a:solidFill>
                <a:cs typeface="Times New Roman" pitchFamily="18" charset="0"/>
              </a:rPr>
              <a:t>&lt;25 </a:t>
            </a:r>
            <a:r>
              <a:rPr lang="ru-RU" b="1" i="1" dirty="0">
                <a:solidFill>
                  <a:prstClr val="black"/>
                </a:solidFill>
                <a:cs typeface="Times New Roman" pitchFamily="18" charset="0"/>
              </a:rPr>
              <a:t>                      </a:t>
            </a:r>
            <a:r>
              <a:rPr lang="ru-RU" b="1" dirty="0" err="1" smtClean="0">
                <a:solidFill>
                  <a:prstClr val="black"/>
                </a:solidFill>
                <a:cs typeface="Times New Roman" pitchFamily="18" charset="0"/>
              </a:rPr>
              <a:t>дообследование</a:t>
            </a:r>
            <a:r>
              <a:rPr lang="ru-RU" b="1" dirty="0" smtClean="0">
                <a:solidFill>
                  <a:prstClr val="black"/>
                </a:solidFill>
                <a:cs typeface="Times New Roman" pitchFamily="18" charset="0"/>
              </a:rPr>
              <a:t> не показано</a:t>
            </a:r>
            <a:endParaRPr lang="ru-RU" b="1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42002" name="Line 6"/>
          <p:cNvSpPr>
            <a:spLocks noChangeShapeType="1"/>
          </p:cNvSpPr>
          <p:nvPr/>
        </p:nvSpPr>
        <p:spPr bwMode="auto">
          <a:xfrm flipH="1">
            <a:off x="1901863" y="4046168"/>
            <a:ext cx="284123" cy="898652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003" name="Line 6"/>
          <p:cNvSpPr>
            <a:spLocks noChangeShapeType="1"/>
          </p:cNvSpPr>
          <p:nvPr/>
        </p:nvSpPr>
        <p:spPr bwMode="auto">
          <a:xfrm>
            <a:off x="6607969" y="4046168"/>
            <a:ext cx="484311" cy="640386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44563" y="4911725"/>
            <a:ext cx="2678112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Низкий риск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14194" y="4911725"/>
            <a:ext cx="2286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Высокий риск 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006" name="Прямоугольник 11"/>
          <p:cNvSpPr>
            <a:spLocks noChangeArrowheads="1"/>
          </p:cNvSpPr>
          <p:nvPr/>
        </p:nvSpPr>
        <p:spPr bwMode="auto">
          <a:xfrm>
            <a:off x="1285852" y="1857364"/>
            <a:ext cx="638654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свободн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ПСА, [-2]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проПСА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 </a:t>
            </a:r>
          </a:p>
          <a:p>
            <a:pPr algn="ctr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определение 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phi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45" y="1071546"/>
          <a:ext cx="8858310" cy="57893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771662"/>
                <a:gridCol w="1771662"/>
                <a:gridCol w="1771662"/>
                <a:gridCol w="1771662"/>
                <a:gridCol w="1771662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50</a:t>
                      </a:r>
                      <a:endParaRPr lang="ru-RU" sz="3200" dirty="0">
                        <a:solidFill>
                          <a:srgbClr val="000066"/>
                        </a:solidFill>
                      </a:endParaRPr>
                    </a:p>
                  </a:txBody>
                  <a:tcPr marL="91446" marR="91446" marT="45626" marB="456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54</a:t>
                      </a:r>
                      <a:endParaRPr lang="ru-RU" sz="3200" dirty="0">
                        <a:solidFill>
                          <a:srgbClr val="000066"/>
                        </a:solidFill>
                      </a:endParaRPr>
                    </a:p>
                  </a:txBody>
                  <a:tcPr marL="91446" marR="91446" marT="45626" marB="456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58</a:t>
                      </a:r>
                      <a:endParaRPr lang="ru-RU" sz="3200" dirty="0">
                        <a:solidFill>
                          <a:srgbClr val="000066"/>
                        </a:solidFill>
                      </a:endParaRPr>
                    </a:p>
                  </a:txBody>
                  <a:tcPr marL="91446" marR="91446" marT="45626" marB="456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62</a:t>
                      </a:r>
                      <a:endParaRPr lang="ru-RU" sz="3200" dirty="0">
                        <a:solidFill>
                          <a:srgbClr val="000066"/>
                        </a:solidFill>
                      </a:endParaRPr>
                    </a:p>
                  </a:txBody>
                  <a:tcPr marL="91446" marR="91446" marT="45626" marB="456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66</a:t>
                      </a:r>
                      <a:endParaRPr lang="ru-RU" sz="3200" dirty="0">
                        <a:solidFill>
                          <a:srgbClr val="000066"/>
                        </a:solidFill>
                      </a:endParaRPr>
                    </a:p>
                  </a:txBody>
                  <a:tcPr marL="91446" marR="91446" marT="45626" marB="45626"/>
                </a:tc>
              </a:tr>
            </a:tbl>
          </a:graphicData>
        </a:graphic>
      </p:graphicFrame>
      <p:sp>
        <p:nvSpPr>
          <p:cNvPr id="7" name="Правая фигурная скобка 6"/>
          <p:cNvSpPr/>
          <p:nvPr/>
        </p:nvSpPr>
        <p:spPr>
          <a:xfrm rot="5400000">
            <a:off x="4336286" y="-2736071"/>
            <a:ext cx="428625" cy="8901115"/>
          </a:xfrm>
          <a:prstGeom prst="rightBrace">
            <a:avLst/>
          </a:prstGeom>
          <a:ln w="3810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168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26650" grpId="0" animBg="1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699469"/>
              </p:ext>
            </p:extLst>
          </p:nvPr>
        </p:nvGraphicFramePr>
        <p:xfrm>
          <a:off x="53751" y="1340768"/>
          <a:ext cx="9036497" cy="542544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710767"/>
                <a:gridCol w="1535679"/>
                <a:gridCol w="1535679"/>
                <a:gridCol w="1627186"/>
                <a:gridCol w="1627186"/>
              </a:tblGrid>
              <a:tr h="25971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Область/город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Городские жители</a:t>
                      </a:r>
                      <a:endParaRPr lang="ru-RU" sz="2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Сельские жители</a:t>
                      </a:r>
                      <a:endParaRPr lang="ru-RU" sz="2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1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Абс.</a:t>
                      </a:r>
                      <a:endParaRPr lang="ru-RU" sz="28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% от плана</a:t>
                      </a:r>
                      <a:endParaRPr lang="ru-RU" sz="28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Абс</a:t>
                      </a:r>
                      <a:r>
                        <a:rPr lang="ru-RU" sz="2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2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% от плана</a:t>
                      </a:r>
                      <a:endParaRPr lang="ru-RU" sz="2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Актюбинская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6568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71,8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2583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28,2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Атырауская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2080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56,2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1623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43,8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Западно-Казахстанская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2991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49,5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3057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50,5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Карагандинская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16052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85,7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2674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14,3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Костанайская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4775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47,7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5238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52,3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Кызылординская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2402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40,9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3470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59,1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Павлодарская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6617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61,7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4105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38,3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Северо-Казахстанская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3126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59,8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2099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40,2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Восточно-Казахстанская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10065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54,4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8437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45,6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г.Астана                     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6495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100,0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г.Алматы                     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17174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100,0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РК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/>
                          <a:ea typeface="Times New Roman"/>
                        </a:rPr>
                        <a:t>78345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/>
                          <a:ea typeface="Times New Roman"/>
                        </a:rPr>
                        <a:t>70,2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/>
                          <a:ea typeface="Times New Roman"/>
                        </a:rPr>
                        <a:t>33286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/>
                          <a:ea typeface="Times New Roman"/>
                        </a:rPr>
                        <a:t>29,8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47526"/>
            <a:ext cx="9144000" cy="1077218"/>
          </a:xfrm>
          <a:prstGeom prst="rect">
            <a:avLst/>
          </a:prstGeom>
          <a:solidFill>
            <a:srgbClr val="000066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chemeClr val="bg1"/>
                </a:solidFill>
                <a:latin typeface="Times New Roman"/>
                <a:ea typeface="Times New Roman"/>
              </a:rPr>
              <a:t>Количество пациентов, прошедших ИХА ПСА </a:t>
            </a:r>
            <a:r>
              <a:rPr lang="ru-RU" sz="3200" b="1" dirty="0" smtClean="0">
                <a:solidFill>
                  <a:schemeClr val="bg1"/>
                </a:solidFill>
                <a:latin typeface="Times New Roman"/>
                <a:ea typeface="Times New Roman"/>
              </a:rPr>
              <a:t>город/село 9 месяцев 2014г</a:t>
            </a:r>
            <a:endParaRPr lang="ru-RU" sz="3200" b="1" dirty="0">
              <a:solidFill>
                <a:schemeClr val="bg1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802469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0" t="28069" r="13476" b="23550"/>
          <a:stretch/>
        </p:blipFill>
        <p:spPr bwMode="auto">
          <a:xfrm>
            <a:off x="-6995" y="0"/>
            <a:ext cx="2520280" cy="1872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828307"/>
              </p:ext>
            </p:extLst>
          </p:nvPr>
        </p:nvGraphicFramePr>
        <p:xfrm>
          <a:off x="179512" y="1809328"/>
          <a:ext cx="8892478" cy="45720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088230"/>
                <a:gridCol w="910315"/>
                <a:gridCol w="921261"/>
                <a:gridCol w="921261"/>
                <a:gridCol w="921261"/>
                <a:gridCol w="857234"/>
                <a:gridCol w="834114"/>
                <a:gridCol w="830557"/>
                <a:gridCol w="608245"/>
              </a:tblGrid>
              <a:tr h="28803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Область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</a:rPr>
                        <a:t>Выявлено ДГПЖ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</a:rPr>
                        <a:t>Выявлен РПЖ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город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Село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город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село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абс 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абс 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абс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абс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Актюбинская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Атырауская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ЗКО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0,17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Карагандинская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60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Костанайская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27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23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0,25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0,11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</a:rPr>
                        <a:t>Кызылординская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Павлодарская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146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2,2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31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0,21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0,12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СКО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ВКО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г.Астана                     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82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1,3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г.Алматы                     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105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34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0,20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</a:rPr>
                        <a:t>РК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466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106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72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0,09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13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0,03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627784" y="44624"/>
            <a:ext cx="6444208" cy="1077218"/>
          </a:xfrm>
          <a:prstGeom prst="rect">
            <a:avLst/>
          </a:prstGeom>
          <a:solidFill>
            <a:srgbClr val="000066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solidFill>
                  <a:schemeClr val="bg1"/>
                </a:solidFill>
                <a:latin typeface="Times New Roman"/>
                <a:ea typeface="Times New Roman"/>
              </a:rPr>
              <a:t>Выявлено заболеваний </a:t>
            </a:r>
          </a:p>
          <a:p>
            <a:pPr lvl="0" algn="ctr"/>
            <a:r>
              <a:rPr lang="ru-RU" sz="3200" b="1" dirty="0" smtClean="0">
                <a:solidFill>
                  <a:schemeClr val="bg1"/>
                </a:solidFill>
                <a:latin typeface="Times New Roman"/>
                <a:ea typeface="Times New Roman"/>
              </a:rPr>
              <a:t>город/село 9 месяцев 2014г</a:t>
            </a:r>
            <a:endParaRPr lang="ru-RU" sz="3200" b="1" dirty="0">
              <a:solidFill>
                <a:schemeClr val="bg1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38802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5127410"/>
              </p:ext>
            </p:extLst>
          </p:nvPr>
        </p:nvGraphicFramePr>
        <p:xfrm>
          <a:off x="107505" y="1196752"/>
          <a:ext cx="9036495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6707" y="47526"/>
            <a:ext cx="91339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исследования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мужского населения по уровням ПСА пилотных областей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62711695"/>
              </p:ext>
            </p:extLst>
          </p:nvPr>
        </p:nvGraphicFramePr>
        <p:xfrm>
          <a:off x="0" y="5286388"/>
          <a:ext cx="9144000" cy="1571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5405154"/>
            <a:ext cx="1584176" cy="400110"/>
          </a:xfrm>
          <a:prstGeom prst="rect">
            <a:avLst/>
          </a:prstGeom>
          <a:solidFill>
            <a:srgbClr val="00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white"/>
                </a:solidFill>
              </a:rPr>
              <a:t>В 2012 ВКО</a:t>
            </a:r>
            <a:endParaRPr lang="ru-RU" sz="2000" b="1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706" y="1628800"/>
            <a:ext cx="2961118" cy="400110"/>
          </a:xfrm>
          <a:prstGeom prst="rect">
            <a:avLst/>
          </a:prstGeom>
          <a:solidFill>
            <a:srgbClr val="00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white"/>
                </a:solidFill>
              </a:rPr>
              <a:t>Пилотные регионы 2013</a:t>
            </a:r>
            <a:endParaRPr lang="ru-RU" sz="20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7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4825"/>
            <a:ext cx="9144000" cy="58477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457200" indent="-457200" algn="ctr"/>
            <a:r>
              <a:rPr lang="ru-RU" sz="32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Оценка риска </a:t>
            </a:r>
            <a:r>
              <a:rPr lang="ru-RU" sz="3200" dirty="0" err="1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гипердиагностики</a:t>
            </a:r>
            <a:r>
              <a:rPr lang="ru-RU" sz="32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пациентов РПЖ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399727"/>
              </p:ext>
            </p:extLst>
          </p:nvPr>
        </p:nvGraphicFramePr>
        <p:xfrm>
          <a:off x="156591" y="764704"/>
          <a:ext cx="8879905" cy="5967060"/>
        </p:xfrm>
        <a:graphic>
          <a:graphicData uri="http://schemas.openxmlformats.org/drawingml/2006/table">
            <a:tbl>
              <a:tblPr/>
              <a:tblGrid>
                <a:gridCol w="3532294"/>
                <a:gridCol w="1174055"/>
                <a:gridCol w="1420785"/>
                <a:gridCol w="1420785"/>
                <a:gridCol w="1331986"/>
              </a:tblGrid>
              <a:tr h="10771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Область</a:t>
                      </a:r>
                      <a:endParaRPr lang="ru-RU" sz="28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РПЖ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Количество баллов  по </a:t>
                      </a:r>
                      <a:r>
                        <a:rPr lang="ru-RU" sz="2800" dirty="0" err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Глисону</a:t>
                      </a:r>
                      <a:endParaRPr lang="ru-RU" sz="28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51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2-4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5-7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8-10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7181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ВКО</a:t>
                      </a:r>
                      <a:endParaRPr lang="ru-RU" sz="28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0315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ЗКО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47034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Кызылординская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71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Павлодарская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47034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г.Алматы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47034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г.Астана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84308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</a:p>
                    <a:p>
                      <a:pPr algn="ctr" fontAlgn="ctr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(40,6%)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(51,6%)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(7,7%)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436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0" y="714356"/>
          <a:ext cx="9144000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0" y="3257544"/>
          <a:ext cx="9144000" cy="3600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34925" y="44450"/>
            <a:ext cx="9109075" cy="52322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Динамика заболеваемости и смертности РПЖ в РК</a:t>
            </a:r>
            <a:endParaRPr lang="ru-RU" sz="28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15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071670" y="4286256"/>
            <a:ext cx="3000396" cy="2500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0" y="1214422"/>
          <a:ext cx="9144001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4925" y="44450"/>
            <a:ext cx="9109075" cy="646331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Заболеваемость РПЖ в РК, по возрастам</a:t>
            </a:r>
            <a:endParaRPr lang="ru-RU" sz="3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752757"/>
            <a:ext cx="8929718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 период 2006-2010гг  впервые выявлено 3055 больных РПЖ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-1" y="4286257"/>
          <a:ext cx="9144001" cy="2571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-32" y="3786190"/>
            <a:ext cx="9072562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2013г.  1111 РПЖ (652 в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пилотных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459 в других областях)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2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Graphic spid="8" grpId="0">
        <p:bldAsOne/>
      </p:bldGraphic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0" y="1951956"/>
          <a:ext cx="9196388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4925" y="44450"/>
            <a:ext cx="9109075" cy="1200329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Заболеваемость РПЖ в РК, 2013г </a:t>
            </a:r>
          </a:p>
          <a:p>
            <a:pPr algn="ctr">
              <a:defRPr/>
            </a:pPr>
            <a:r>
              <a:rPr lang="ru-RU" sz="3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(по стадиям %)</a:t>
            </a:r>
            <a:endParaRPr lang="ru-RU" sz="3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24" y="1523328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prstClr val="black"/>
                </a:solidFill>
              </a:rPr>
              <a:t>1111</a:t>
            </a:r>
            <a:endParaRPr lang="ru-RU" sz="3600" b="1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86512" y="1523328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prstClr val="black"/>
                </a:solidFill>
              </a:rPr>
              <a:t>155</a:t>
            </a:r>
            <a:endParaRPr lang="ru-RU" sz="3600" b="1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43174" y="1500174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prstClr val="black"/>
                </a:solidFill>
              </a:rPr>
              <a:t>459</a:t>
            </a:r>
            <a:endParaRPr lang="ru-RU" sz="3600" b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00562" y="1523328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prstClr val="black"/>
                </a:solidFill>
              </a:rPr>
              <a:t>652</a:t>
            </a:r>
            <a:endParaRPr lang="ru-RU" sz="3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12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95" r="27924"/>
          <a:stretch/>
        </p:blipFill>
        <p:spPr bwMode="auto">
          <a:xfrm>
            <a:off x="-36512" y="2028702"/>
            <a:ext cx="1981730" cy="478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36512" y="404664"/>
            <a:ext cx="2071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lang="en-US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мужчин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ИХА ПСА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3848" y="332656"/>
            <a:ext cx="5976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мужчин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здоровья простаты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(phi)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00192" y="1785010"/>
            <a:ext cx="3027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мужчин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phi &gt; 25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7904" y="2721114"/>
            <a:ext cx="5157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мужчин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ТРУЗИ + биопсия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5936" y="4293096"/>
            <a:ext cx="65527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РПЖ</a:t>
            </a:r>
          </a:p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предраковые заболевания</a:t>
            </a:r>
          </a:p>
          <a:p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ДГПЖ </a:t>
            </a:r>
          </a:p>
          <a:p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воспаление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087603"/>
            <a:ext cx="723291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4499992" y="107482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4932040" y="107482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5364088" y="107482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5796136" y="107482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6228184" y="107482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6660232" y="107482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7092280" y="107482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7524328" y="107482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7956376" y="107482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8388424" y="107482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33" b="97959" l="244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019" y="2996952"/>
            <a:ext cx="1493837" cy="149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3858296" y="344779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4290344" y="344779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4722392" y="344779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5154440" y="344779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5586488" y="344779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6018536" y="344779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6450584" y="344779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6882632" y="344779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7314680" y="344779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7746728" y="3447799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8178776" y="3429000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8610824" y="3429000"/>
            <a:ext cx="432048" cy="77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1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ChalkSketch/>
                    </a14:imgEffect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3674081" y="4365104"/>
            <a:ext cx="321855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1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ChalkSketch/>
                    </a14:imgEffect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3314041" y="4365104"/>
            <a:ext cx="321855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1945889" y="5611622"/>
            <a:ext cx="321855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2267744" y="5611622"/>
            <a:ext cx="321855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2593961" y="5611622"/>
            <a:ext cx="321855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2954001" y="5611622"/>
            <a:ext cx="321855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3347864" y="5611622"/>
            <a:ext cx="321855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3674081" y="5592823"/>
            <a:ext cx="321855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3674081" y="6165304"/>
            <a:ext cx="321855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cxnSp>
        <p:nvCxnSpPr>
          <p:cNvPr id="10" name="Прямая со стрелкой 9"/>
          <p:cNvCxnSpPr/>
          <p:nvPr/>
        </p:nvCxnSpPr>
        <p:spPr>
          <a:xfrm>
            <a:off x="1941527" y="1087606"/>
            <a:ext cx="1838385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flipH="1">
            <a:off x="4512744" y="2204864"/>
            <a:ext cx="1859456" cy="51625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1941527" y="1712691"/>
            <a:ext cx="1766377" cy="1008423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1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3026009" y="5013176"/>
            <a:ext cx="321855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1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3347864" y="5013176"/>
            <a:ext cx="321855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https://encrypted-tbn0.gstatic.com/images?q=tbn:ANd9GcSXd2V9PKpUz2tCL7WD7lLaApliWpdbZyaDvNkp0K-W0KEqMjLMEg"/>
          <p:cNvPicPr>
            <a:picLocks noChangeAspect="1" noChangeArrowheads="1"/>
          </p:cNvPicPr>
          <p:nvPr/>
        </p:nvPicPr>
        <p:blipFill rotWithShape="1">
          <a:blip r:embed="rId1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20133"/>
          <a:stretch/>
        </p:blipFill>
        <p:spPr bwMode="auto">
          <a:xfrm>
            <a:off x="3674081" y="5013176"/>
            <a:ext cx="321855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72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Моду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47500"/>
              <a:satMod val="137000"/>
            </a:schemeClr>
          </a:gs>
          <a:gs pos="55000">
            <a:schemeClr val="phClr">
              <a:shade val="69000"/>
              <a:satMod val="137000"/>
            </a:schemeClr>
          </a:gs>
          <a:gs pos="100000">
            <a:schemeClr val="phClr">
              <a:shade val="98000"/>
              <a:satMod val="137000"/>
            </a:schemeClr>
          </a:gs>
        </a:gsLst>
        <a:lin ang="16200000" scaled="0"/>
      </a:gradFill>
    </a:fillStyleLst>
    <a:lnStyleLst>
      <a:ln w="6350" cap="rnd" cmpd="sng" algn="ctr">
        <a:solidFill>
          <a:schemeClr val="phClr">
            <a:shade val="95000"/>
            <a:satMod val="105000"/>
          </a:schemeClr>
        </a:solidFill>
        <a:prstDash val="solid"/>
      </a:ln>
      <a:ln w="48000" cap="flat" cmpd="thickThin" algn="ctr">
        <a:solidFill>
          <a:schemeClr val="phClr"/>
        </a:solidFill>
        <a:prstDash val="solid"/>
      </a:ln>
      <a:ln w="48500" cap="flat" cmpd="thickThin" algn="ctr">
        <a:solidFill>
          <a:schemeClr val="phClr"/>
        </a:solidFill>
        <a:prstDash val="solid"/>
      </a:ln>
    </a:lnStyleLst>
    <a:effectStyleLst>
      <a:effectStyle>
        <a:effectLst>
          <a:outerShdw blurRad="45000" dist="25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39000" dist="254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943</TotalTime>
  <Words>1071</Words>
  <Application>Microsoft Office PowerPoint</Application>
  <PresentationFormat>Экран (4:3)</PresentationFormat>
  <Paragraphs>464</Paragraphs>
  <Slides>25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Заболеваемость и смертность РПЖ в РК</vt:lpstr>
      <vt:lpstr>Снижение смертности при раке</vt:lpstr>
      <vt:lpstr>Презентация PowerPoint</vt:lpstr>
      <vt:lpstr>Презентация PowerPoint</vt:lpstr>
      <vt:lpstr>Распределение РПЖ по стадиям: сравнение с зарубежными данными</vt:lpstr>
      <vt:lpstr>5- летняя выживаемость в РК, Южной Корее и США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Alser</dc:creator>
  <cp:lastModifiedBy>1</cp:lastModifiedBy>
  <cp:revision>21</cp:revision>
  <dcterms:created xsi:type="dcterms:W3CDTF">2014-04-23T19:05:35Z</dcterms:created>
  <dcterms:modified xsi:type="dcterms:W3CDTF">2014-11-14T02:49:42Z</dcterms:modified>
</cp:coreProperties>
</file>