
<file path=[Content_Types].xml><?xml version="1.0" encoding="utf-8"?>
<Types xmlns="http://schemas.openxmlformats.org/package/2006/content-types">
  <Default Extension="bin" ContentType="application/vnd.openxmlformats-officedocument.oleObject"/>
  <Default Extension="jpeg" ContentType="image/jpeg"/>
  <Default Extension="emf" ContentType="image/x-emf"/>
  <Default Extension="xls" ContentType="application/vnd.ms-excel"/>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charts/style1.xml" ContentType="application/vnd.ms-office.chartstyle+xml"/>
  <Override PartName="/ppt/charts/colors1.xml" ContentType="application/vnd.ms-office.chartcolorstyle+xml"/>
  <Override PartName="/ppt/charts/style2.xml" ContentType="application/vnd.ms-office.chartstyle+xml"/>
  <Override PartName="/ppt/charts/colors2.xml" ContentType="application/vnd.ms-office.chartcolorstyle+xml"/>
  <Override PartName="/ppt/charts/style3.xml" ContentType="application/vnd.ms-office.chartstyle+xml"/>
  <Override PartName="/ppt/charts/colors3.xml" ContentType="application/vnd.ms-office.chartcolor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4"/>
  </p:notesMasterIdLst>
  <p:handoutMasterIdLst>
    <p:handoutMasterId r:id="rId25"/>
  </p:handoutMasterIdLst>
  <p:sldIdLst>
    <p:sldId id="256" r:id="rId2"/>
    <p:sldId id="388" r:id="rId3"/>
    <p:sldId id="333" r:id="rId4"/>
    <p:sldId id="334" r:id="rId5"/>
    <p:sldId id="335" r:id="rId6"/>
    <p:sldId id="389" r:id="rId7"/>
    <p:sldId id="330" r:id="rId8"/>
    <p:sldId id="360" r:id="rId9"/>
    <p:sldId id="386" r:id="rId10"/>
    <p:sldId id="359" r:id="rId11"/>
    <p:sldId id="361" r:id="rId12"/>
    <p:sldId id="387" r:id="rId13"/>
    <p:sldId id="366" r:id="rId14"/>
    <p:sldId id="367" r:id="rId15"/>
    <p:sldId id="368" r:id="rId16"/>
    <p:sldId id="400" r:id="rId17"/>
    <p:sldId id="402" r:id="rId18"/>
    <p:sldId id="395" r:id="rId19"/>
    <p:sldId id="398" r:id="rId20"/>
    <p:sldId id="374" r:id="rId21"/>
    <p:sldId id="384" r:id="rId22"/>
    <p:sldId id="373" r:id="rId23"/>
  </p:sldIdLst>
  <p:sldSz cx="9144000" cy="6858000" type="screen4x3"/>
  <p:notesSz cx="6797675" cy="9928225"/>
  <p:defaultTextStyle>
    <a:defPPr>
      <a:defRPr lang="ru-RU"/>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 uri="{2D200454-40CA-4A62-9FC3-DE9A4176ACB9}">
      <p15:notesGuideLst xmlns="" xmlns:p15="http://schemas.microsoft.com/office/powerpoint/2012/main">
        <p15:guide id="1" orient="horz" pos="3127">
          <p15:clr>
            <a:srgbClr val="A4A3A4"/>
          </p15:clr>
        </p15:guide>
        <p15:guide id="2" pos="214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66"/>
    <a:srgbClr val="FFCCFF"/>
    <a:srgbClr val="0066CC"/>
    <a:srgbClr val="FF0000"/>
    <a:srgbClr val="C9A4E4"/>
    <a:srgbClr val="FF99CC"/>
    <a:srgbClr val="008080"/>
    <a:srgbClr val="66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7342" autoAdjust="0"/>
  </p:normalViewPr>
  <p:slideViewPr>
    <p:cSldViewPr>
      <p:cViewPr>
        <p:scale>
          <a:sx n="80" d="100"/>
          <a:sy n="80" d="100"/>
        </p:scale>
        <p:origin x="-1074" y="-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56" d="100"/>
          <a:sy n="56" d="100"/>
        </p:scale>
        <p:origin x="-2886" y="-102"/>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microsoft.com/office/2011/relationships/chartStyle" Target="style1.xml"/><Relationship Id="rId2" Type="http://schemas.microsoft.com/office/2011/relationships/chartColorStyle" Target="colors1.xml"/><Relationship Id="rId1" Type="http://schemas.openxmlformats.org/officeDocument/2006/relationships/package" Target="../embeddings/_____Microsoft_Excel1.xlsx"/></Relationships>
</file>

<file path=ppt/charts/_rels/chart2.xml.rels><?xml version="1.0" encoding="UTF-8" standalone="yes"?>
<Relationships xmlns="http://schemas.openxmlformats.org/package/2006/relationships"><Relationship Id="rId3" Type="http://schemas.microsoft.com/office/2011/relationships/chartStyle" Target="style2.xml"/><Relationship Id="rId2" Type="http://schemas.microsoft.com/office/2011/relationships/chartColorStyle" Target="colors2.xml"/><Relationship Id="rId1" Type="http://schemas.openxmlformats.org/officeDocument/2006/relationships/package" Target="../embeddings/_____Microsoft_Excel2.xlsx"/></Relationships>
</file>

<file path=ppt/charts/_rels/chart3.xml.rels><?xml version="1.0" encoding="UTF-8" standalone="yes"?>
<Relationships xmlns="http://schemas.openxmlformats.org/package/2006/relationships"><Relationship Id="rId3" Type="http://schemas.microsoft.com/office/2011/relationships/chartStyle" Target="style3.xml"/><Relationship Id="rId2" Type="http://schemas.microsoft.com/office/2011/relationships/chartColorStyle" Target="colors3.xml"/><Relationship Id="rId1" Type="http://schemas.openxmlformats.org/officeDocument/2006/relationships/package" Target="../embeddings/_____Microsoft_Excel3.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a:noFill/>
        </a:ln>
        <a:effectLst/>
        <a:sp3d/>
      </c:spPr>
    </c:floor>
    <c:sideWall>
      <c:thickness val="0"/>
      <c:spPr>
        <a:noFill/>
        <a:ln w="25400">
          <a:noFill/>
        </a:ln>
        <a:effectLst/>
        <a:sp3d/>
      </c:spPr>
    </c:sideWall>
    <c:backWall>
      <c:thickness val="0"/>
      <c:spPr>
        <a:noFill/>
        <a:ln w="25400">
          <a:noFill/>
        </a:ln>
        <a:effectLst/>
        <a:sp3d/>
      </c:spPr>
    </c:backWall>
    <c:plotArea>
      <c:layout/>
      <c:bar3DChart>
        <c:barDir val="col"/>
        <c:grouping val="clustered"/>
        <c:varyColors val="0"/>
        <c:ser>
          <c:idx val="0"/>
          <c:order val="0"/>
          <c:tx>
            <c:strRef>
              <c:f>Лист1!$B$1</c:f>
              <c:strCache>
                <c:ptCount val="1"/>
                <c:pt idx="0">
                  <c:v>9 мес 2013г.</c:v>
                </c:pt>
              </c:strCache>
            </c:strRef>
          </c:tx>
          <c:spPr>
            <a:solidFill>
              <a:schemeClr val="accent1"/>
            </a:solidFill>
            <a:ln>
              <a:noFill/>
            </a:ln>
            <a:effectLst/>
            <a:sp3d/>
          </c:spPr>
          <c:invertIfNegative val="0"/>
          <c:dLbls>
            <c:dLbl>
              <c:idx val="0"/>
              <c:layout>
                <c:manualLayout>
                  <c:x val="3.4262261273273163E-2"/>
                  <c:y val="-5.0194850877817047E-2"/>
                </c:manualLayout>
              </c:layout>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c:f>
              <c:strCache>
                <c:ptCount val="1"/>
                <c:pt idx="0">
                  <c:v>Осмотрено</c:v>
                </c:pt>
              </c:strCache>
            </c:strRef>
          </c:cat>
          <c:val>
            <c:numRef>
              <c:f>Лист1!$B$2</c:f>
              <c:numCache>
                <c:formatCode>#,##0</c:formatCode>
                <c:ptCount val="1"/>
                <c:pt idx="0">
                  <c:v>1624736</c:v>
                </c:pt>
              </c:numCache>
            </c:numRef>
          </c:val>
        </c:ser>
        <c:ser>
          <c:idx val="1"/>
          <c:order val="1"/>
          <c:tx>
            <c:strRef>
              <c:f>Лист1!$C$1</c:f>
              <c:strCache>
                <c:ptCount val="1"/>
                <c:pt idx="0">
                  <c:v>9 мес  2014г.</c:v>
                </c:pt>
              </c:strCache>
            </c:strRef>
          </c:tx>
          <c:spPr>
            <a:solidFill>
              <a:schemeClr val="accent2"/>
            </a:solidFill>
            <a:ln>
              <a:noFill/>
            </a:ln>
            <a:effectLst/>
            <a:sp3d/>
          </c:spPr>
          <c:invertIfNegative val="0"/>
          <c:dLbls>
            <c:dLbl>
              <c:idx val="0"/>
              <c:layout>
                <c:manualLayout>
                  <c:x val="6.8524522546546326E-2"/>
                  <c:y val="-5.9606385417407738E-2"/>
                </c:manualLayout>
              </c:layout>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c:f>
              <c:strCache>
                <c:ptCount val="1"/>
                <c:pt idx="0">
                  <c:v>Осмотрено</c:v>
                </c:pt>
              </c:strCache>
            </c:strRef>
          </c:cat>
          <c:val>
            <c:numRef>
              <c:f>Лист1!$C$2</c:f>
              <c:numCache>
                <c:formatCode>#,##0</c:formatCode>
                <c:ptCount val="1"/>
                <c:pt idx="0">
                  <c:v>1771231</c:v>
                </c:pt>
              </c:numCache>
            </c:numRef>
          </c:val>
        </c:ser>
        <c:dLbls>
          <c:showLegendKey val="0"/>
          <c:showVal val="0"/>
          <c:showCatName val="0"/>
          <c:showSerName val="0"/>
          <c:showPercent val="0"/>
          <c:showBubbleSize val="0"/>
        </c:dLbls>
        <c:gapWidth val="150"/>
        <c:shape val="box"/>
        <c:axId val="32770048"/>
        <c:axId val="39430400"/>
        <c:axId val="0"/>
      </c:bar3DChart>
      <c:catAx>
        <c:axId val="32770048"/>
        <c:scaling>
          <c:orientation val="minMax"/>
        </c:scaling>
        <c:delete val="1"/>
        <c:axPos val="b"/>
        <c:numFmt formatCode="General" sourceLinked="1"/>
        <c:majorTickMark val="none"/>
        <c:minorTickMark val="none"/>
        <c:tickLblPos val="none"/>
        <c:crossAx val="39430400"/>
        <c:crosses val="autoZero"/>
        <c:auto val="1"/>
        <c:lblAlgn val="ctr"/>
        <c:lblOffset val="100"/>
        <c:noMultiLvlLbl val="0"/>
      </c:catAx>
      <c:valAx>
        <c:axId val="39430400"/>
        <c:scaling>
          <c:orientation val="minMax"/>
        </c:scaling>
        <c:delete val="1"/>
        <c:axPos val="l"/>
        <c:numFmt formatCode="#,##0" sourceLinked="1"/>
        <c:majorTickMark val="none"/>
        <c:minorTickMark val="none"/>
        <c:tickLblPos val="none"/>
        <c:crossAx val="32770048"/>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197" b="1"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legend>
    <c:plotVisOnly val="1"/>
    <c:dispBlanksAs val="gap"/>
    <c:showDLblsOverMax val="0"/>
  </c:chart>
  <c:spPr>
    <a:noFill/>
    <a:ln>
      <a:noFill/>
    </a:ln>
    <a:effectLst/>
  </c:spPr>
  <c:txPr>
    <a:bodyPr/>
    <a:lstStyle/>
    <a:p>
      <a:pPr>
        <a:defRPr/>
      </a:pPr>
      <a:endParaRPr lang="ru-RU"/>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tx>
            <c:strRef>
              <c:f>Лист1!$B$1</c:f>
              <c:strCache>
                <c:ptCount val="1"/>
                <c:pt idx="0">
                  <c:v>9 мес 2013г.</c:v>
                </c:pt>
              </c:strCache>
            </c:strRef>
          </c:tx>
          <c:spPr>
            <a:solidFill>
              <a:schemeClr val="accent1"/>
            </a:solidFill>
            <a:ln>
              <a:noFill/>
            </a:ln>
            <a:effectLst/>
            <a:sp3d/>
          </c:spPr>
          <c:invertIfNegative val="0"/>
          <c:dLbls>
            <c:dLbl>
              <c:idx val="0"/>
              <c:layout>
                <c:manualLayout>
                  <c:x val="6.7376046789074287E-2"/>
                  <c:y val="-5.7550475506492622E-2"/>
                </c:manualLayout>
              </c:layout>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c:f>
              <c:strCache>
                <c:ptCount val="1"/>
                <c:pt idx="0">
                  <c:v>Выявлено</c:v>
                </c:pt>
              </c:strCache>
            </c:strRef>
          </c:cat>
          <c:val>
            <c:numRef>
              <c:f>Лист1!$B$2</c:f>
              <c:numCache>
                <c:formatCode>#,##0</c:formatCode>
                <c:ptCount val="1"/>
                <c:pt idx="0">
                  <c:v>132742</c:v>
                </c:pt>
              </c:numCache>
            </c:numRef>
          </c:val>
        </c:ser>
        <c:ser>
          <c:idx val="1"/>
          <c:order val="1"/>
          <c:tx>
            <c:strRef>
              <c:f>Лист1!$C$1</c:f>
              <c:strCache>
                <c:ptCount val="1"/>
                <c:pt idx="0">
                  <c:v>9 мес 2014г.</c:v>
                </c:pt>
              </c:strCache>
            </c:strRef>
          </c:tx>
          <c:spPr>
            <a:solidFill>
              <a:schemeClr val="accent2"/>
            </a:solidFill>
            <a:ln>
              <a:noFill/>
            </a:ln>
            <a:effectLst/>
            <a:sp3d/>
          </c:spPr>
          <c:invertIfNegative val="0"/>
          <c:dLbls>
            <c:dLbl>
              <c:idx val="0"/>
              <c:layout>
                <c:manualLayout>
                  <c:x val="6.8524451103876075E-2"/>
                  <c:y val="-5.9606273673968188E-2"/>
                </c:manualLayout>
              </c:layout>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c:f>
              <c:strCache>
                <c:ptCount val="1"/>
                <c:pt idx="0">
                  <c:v>Выявлено</c:v>
                </c:pt>
              </c:strCache>
            </c:strRef>
          </c:cat>
          <c:val>
            <c:numRef>
              <c:f>Лист1!$C$2</c:f>
              <c:numCache>
                <c:formatCode>#,##0</c:formatCode>
                <c:ptCount val="1"/>
                <c:pt idx="0">
                  <c:v>126278</c:v>
                </c:pt>
              </c:numCache>
            </c:numRef>
          </c:val>
        </c:ser>
        <c:dLbls>
          <c:showLegendKey val="0"/>
          <c:showVal val="0"/>
          <c:showCatName val="0"/>
          <c:showSerName val="0"/>
          <c:showPercent val="0"/>
          <c:showBubbleSize val="0"/>
        </c:dLbls>
        <c:gapWidth val="150"/>
        <c:shape val="box"/>
        <c:axId val="39930368"/>
        <c:axId val="39429248"/>
        <c:axId val="0"/>
      </c:bar3DChart>
      <c:catAx>
        <c:axId val="39930368"/>
        <c:scaling>
          <c:orientation val="minMax"/>
        </c:scaling>
        <c:delete val="1"/>
        <c:axPos val="b"/>
        <c:numFmt formatCode="General" sourceLinked="1"/>
        <c:majorTickMark val="none"/>
        <c:minorTickMark val="none"/>
        <c:tickLblPos val="none"/>
        <c:crossAx val="39429248"/>
        <c:crosses val="autoZero"/>
        <c:auto val="1"/>
        <c:lblAlgn val="ctr"/>
        <c:lblOffset val="100"/>
        <c:noMultiLvlLbl val="0"/>
      </c:catAx>
      <c:valAx>
        <c:axId val="39429248"/>
        <c:scaling>
          <c:orientation val="minMax"/>
        </c:scaling>
        <c:delete val="1"/>
        <c:axPos val="l"/>
        <c:numFmt formatCode="#,##0" sourceLinked="1"/>
        <c:majorTickMark val="none"/>
        <c:minorTickMark val="none"/>
        <c:tickLblPos val="none"/>
        <c:crossAx val="39930368"/>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197" b="1"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legend>
    <c:plotVisOnly val="1"/>
    <c:dispBlanksAs val="gap"/>
    <c:showDLblsOverMax val="0"/>
  </c:chart>
  <c:spPr>
    <a:noFill/>
    <a:ln>
      <a:noFill/>
    </a:ln>
    <a:effectLst/>
  </c:spPr>
  <c:txPr>
    <a:bodyPr/>
    <a:lstStyle/>
    <a:p>
      <a:pPr>
        <a:defRPr/>
      </a:pPr>
      <a:endParaRPr lang="ru-RU"/>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tx>
            <c:strRef>
              <c:f>Лист1!$B$1</c:f>
              <c:strCache>
                <c:ptCount val="1"/>
                <c:pt idx="0">
                  <c:v>9 мес 2013г.</c:v>
                </c:pt>
              </c:strCache>
            </c:strRef>
          </c:tx>
          <c:spPr>
            <a:solidFill>
              <a:schemeClr val="accent1"/>
            </a:solidFill>
            <a:ln>
              <a:noFill/>
            </a:ln>
            <a:effectLst/>
            <a:sp3d/>
          </c:spPr>
          <c:invertIfNegative val="0"/>
          <c:dLbls>
            <c:dLbl>
              <c:idx val="0"/>
              <c:layout>
                <c:manualLayout>
                  <c:x val="6.7376046789074287E-2"/>
                  <c:y val="-5.7550475506492622E-2"/>
                </c:manualLayout>
              </c:layout>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c:f>
              <c:strCache>
                <c:ptCount val="1"/>
                <c:pt idx="0">
                  <c:v>Взято на учет</c:v>
                </c:pt>
              </c:strCache>
            </c:strRef>
          </c:cat>
          <c:val>
            <c:numRef>
              <c:f>Лист1!$B$2</c:f>
              <c:numCache>
                <c:formatCode>#,##0</c:formatCode>
                <c:ptCount val="1"/>
                <c:pt idx="0">
                  <c:v>120298</c:v>
                </c:pt>
              </c:numCache>
            </c:numRef>
          </c:val>
        </c:ser>
        <c:ser>
          <c:idx val="1"/>
          <c:order val="1"/>
          <c:tx>
            <c:strRef>
              <c:f>Лист1!$C$1</c:f>
              <c:strCache>
                <c:ptCount val="1"/>
                <c:pt idx="0">
                  <c:v>9 мес 2014г.</c:v>
                </c:pt>
              </c:strCache>
            </c:strRef>
          </c:tx>
          <c:spPr>
            <a:solidFill>
              <a:schemeClr val="accent2"/>
            </a:solidFill>
            <a:ln>
              <a:noFill/>
            </a:ln>
            <a:effectLst/>
            <a:sp3d/>
          </c:spPr>
          <c:invertIfNegative val="0"/>
          <c:dLbls>
            <c:dLbl>
              <c:idx val="0"/>
              <c:layout>
                <c:manualLayout>
                  <c:x val="6.8524451103876075E-2"/>
                  <c:y val="-5.9606273673968188E-2"/>
                </c:manualLayout>
              </c:layout>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c:f>
              <c:strCache>
                <c:ptCount val="1"/>
                <c:pt idx="0">
                  <c:v>Взято на учет</c:v>
                </c:pt>
              </c:strCache>
            </c:strRef>
          </c:cat>
          <c:val>
            <c:numRef>
              <c:f>Лист1!$C$2</c:f>
              <c:numCache>
                <c:formatCode>#,##0</c:formatCode>
                <c:ptCount val="1"/>
                <c:pt idx="0">
                  <c:v>118878</c:v>
                </c:pt>
              </c:numCache>
            </c:numRef>
          </c:val>
        </c:ser>
        <c:dLbls>
          <c:showLegendKey val="0"/>
          <c:showVal val="0"/>
          <c:showCatName val="0"/>
          <c:showSerName val="0"/>
          <c:showPercent val="0"/>
          <c:showBubbleSize val="0"/>
        </c:dLbls>
        <c:gapWidth val="150"/>
        <c:shape val="box"/>
        <c:axId val="43940352"/>
        <c:axId val="90268224"/>
        <c:axId val="0"/>
      </c:bar3DChart>
      <c:catAx>
        <c:axId val="43940352"/>
        <c:scaling>
          <c:orientation val="minMax"/>
        </c:scaling>
        <c:delete val="1"/>
        <c:axPos val="b"/>
        <c:numFmt formatCode="General" sourceLinked="1"/>
        <c:majorTickMark val="none"/>
        <c:minorTickMark val="none"/>
        <c:tickLblPos val="none"/>
        <c:crossAx val="90268224"/>
        <c:crosses val="autoZero"/>
        <c:auto val="1"/>
        <c:lblAlgn val="ctr"/>
        <c:lblOffset val="100"/>
        <c:noMultiLvlLbl val="0"/>
      </c:catAx>
      <c:valAx>
        <c:axId val="90268224"/>
        <c:scaling>
          <c:orientation val="minMax"/>
        </c:scaling>
        <c:delete val="1"/>
        <c:axPos val="l"/>
        <c:numFmt formatCode="#,##0" sourceLinked="1"/>
        <c:majorTickMark val="none"/>
        <c:minorTickMark val="none"/>
        <c:tickLblPos val="none"/>
        <c:crossAx val="43940352"/>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197" b="1"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legend>
    <c:plotVisOnly val="1"/>
    <c:dispBlanksAs val="gap"/>
    <c:showDLblsOverMax val="0"/>
  </c:chart>
  <c:spPr>
    <a:noFill/>
    <a:ln>
      <a:noFill/>
    </a:ln>
    <a:effectLst/>
  </c:spPr>
  <c:txPr>
    <a:bodyPr/>
    <a:lstStyle/>
    <a:p>
      <a:pPr>
        <a:defRPr/>
      </a:pPr>
      <a:endParaRPr lang="ru-RU"/>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image" Target="../media/image4.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6.v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image" Target="../media/image8.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2.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46400" cy="496888"/>
          </a:xfrm>
          <a:prstGeom prst="rect">
            <a:avLst/>
          </a:prstGeom>
        </p:spPr>
        <p:txBody>
          <a:bodyPr vert="horz" lIns="91440" tIns="45720" rIns="91440" bIns="45720" rtlCol="0"/>
          <a:lstStyle>
            <a:lvl1pPr algn="l" eaLnBrk="1" hangingPunct="1">
              <a:defRPr sz="1200">
                <a:latin typeface="Arial" charset="0"/>
              </a:defRPr>
            </a:lvl1pPr>
          </a:lstStyle>
          <a:p>
            <a:pPr>
              <a:defRPr/>
            </a:pPr>
            <a:endParaRPr lang="ru-RU"/>
          </a:p>
        </p:txBody>
      </p:sp>
      <p:sp>
        <p:nvSpPr>
          <p:cNvPr id="3" name="Дата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eaLnBrk="1" hangingPunct="1">
              <a:defRPr sz="1200" smtClean="0">
                <a:latin typeface="Arial" charset="0"/>
              </a:defRPr>
            </a:lvl1pPr>
          </a:lstStyle>
          <a:p>
            <a:pPr>
              <a:defRPr/>
            </a:pPr>
            <a:fld id="{D6390E9D-2059-427F-8449-9DE89ECCF175}" type="datetimeFigureOut">
              <a:rPr lang="ru-RU"/>
              <a:pPr>
                <a:defRPr/>
              </a:pPr>
              <a:t>18.11.2014</a:t>
            </a:fld>
            <a:endParaRPr lang="ru-RU"/>
          </a:p>
        </p:txBody>
      </p:sp>
      <p:sp>
        <p:nvSpPr>
          <p:cNvPr id="4" name="Нижний колонтитул 3"/>
          <p:cNvSpPr>
            <a:spLocks noGrp="1"/>
          </p:cNvSpPr>
          <p:nvPr>
            <p:ph type="ftr" sz="quarter" idx="2"/>
          </p:nvPr>
        </p:nvSpPr>
        <p:spPr>
          <a:xfrm>
            <a:off x="0" y="9429750"/>
            <a:ext cx="2946400" cy="496888"/>
          </a:xfrm>
          <a:prstGeom prst="rect">
            <a:avLst/>
          </a:prstGeom>
        </p:spPr>
        <p:txBody>
          <a:bodyPr vert="horz" lIns="91440" tIns="45720" rIns="91440" bIns="45720" rtlCol="0" anchor="b"/>
          <a:lstStyle>
            <a:lvl1pPr algn="l" eaLnBrk="1" hangingPunct="1">
              <a:defRPr sz="1200">
                <a:latin typeface="Arial" charset="0"/>
              </a:defRPr>
            </a:lvl1pPr>
          </a:lstStyle>
          <a:p>
            <a:pPr>
              <a:defRPr/>
            </a:pPr>
            <a:endParaRPr lang="ru-RU"/>
          </a:p>
        </p:txBody>
      </p:sp>
      <p:sp>
        <p:nvSpPr>
          <p:cNvPr id="5" name="Номер слайда 4"/>
          <p:cNvSpPr>
            <a:spLocks noGrp="1"/>
          </p:cNvSpPr>
          <p:nvPr>
            <p:ph type="sldNum" sz="quarter" idx="3"/>
          </p:nvPr>
        </p:nvSpPr>
        <p:spPr>
          <a:xfrm>
            <a:off x="3849688" y="9429750"/>
            <a:ext cx="2946400" cy="496888"/>
          </a:xfrm>
          <a:prstGeom prst="rect">
            <a:avLst/>
          </a:prstGeom>
        </p:spPr>
        <p:txBody>
          <a:bodyPr vert="horz" lIns="91440" tIns="45720" rIns="91440" bIns="45720" rtlCol="0" anchor="b"/>
          <a:lstStyle>
            <a:lvl1pPr algn="r" eaLnBrk="1" hangingPunct="1">
              <a:defRPr sz="1200" smtClean="0">
                <a:latin typeface="Arial" charset="0"/>
              </a:defRPr>
            </a:lvl1pPr>
          </a:lstStyle>
          <a:p>
            <a:pPr>
              <a:defRPr/>
            </a:pPr>
            <a:fld id="{67C78FB2-28CA-493E-B9F1-32609B62FB23}" type="slidenum">
              <a:rPr lang="ru-RU"/>
              <a:pPr>
                <a:defRPr/>
              </a:pPr>
              <a:t>‹#›</a:t>
            </a:fld>
            <a:endParaRPr lang="ru-RU"/>
          </a:p>
        </p:txBody>
      </p:sp>
    </p:spTree>
    <p:extLst>
      <p:ext uri="{BB962C8B-B14F-4D97-AF65-F5344CB8AC3E}">
        <p14:creationId xmlns:p14="http://schemas.microsoft.com/office/powerpoint/2010/main" val="178122849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7106" name="Rectangle 2"/>
          <p:cNvSpPr>
            <a:spLocks noGrp="1" noChangeArrowheads="1"/>
          </p:cNvSpPr>
          <p:nvPr>
            <p:ph type="hdr" sz="quarter"/>
          </p:nvPr>
        </p:nvSpPr>
        <p:spPr bwMode="auto">
          <a:xfrm>
            <a:off x="0" y="0"/>
            <a:ext cx="294640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defRPr>
            </a:lvl1pPr>
          </a:lstStyle>
          <a:p>
            <a:pPr>
              <a:defRPr/>
            </a:pPr>
            <a:endParaRPr lang="ru-RU"/>
          </a:p>
        </p:txBody>
      </p:sp>
      <p:sp>
        <p:nvSpPr>
          <p:cNvPr id="47107" name="Rectangle 3"/>
          <p:cNvSpPr>
            <a:spLocks noGrp="1" noChangeArrowheads="1"/>
          </p:cNvSpPr>
          <p:nvPr>
            <p:ph type="dt" idx="1"/>
          </p:nvPr>
        </p:nvSpPr>
        <p:spPr bwMode="auto">
          <a:xfrm>
            <a:off x="3849688" y="0"/>
            <a:ext cx="294640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defRPr>
            </a:lvl1pPr>
          </a:lstStyle>
          <a:p>
            <a:pPr>
              <a:defRPr/>
            </a:pPr>
            <a:endParaRPr lang="ru-RU"/>
          </a:p>
        </p:txBody>
      </p:sp>
      <p:sp>
        <p:nvSpPr>
          <p:cNvPr id="4100" name="Rectangle 4"/>
          <p:cNvSpPr>
            <a:spLocks noGrp="1" noRot="1" noChangeAspect="1" noChangeArrowheads="1" noTextEdit="1"/>
          </p:cNvSpPr>
          <p:nvPr>
            <p:ph type="sldImg" idx="2"/>
          </p:nvPr>
        </p:nvSpPr>
        <p:spPr bwMode="auto">
          <a:xfrm>
            <a:off x="917575" y="744538"/>
            <a:ext cx="4962525" cy="37226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9" name="Rectangle 5"/>
          <p:cNvSpPr>
            <a:spLocks noGrp="1" noChangeArrowheads="1"/>
          </p:cNvSpPr>
          <p:nvPr>
            <p:ph type="body" sz="quarter" idx="3"/>
          </p:nvPr>
        </p:nvSpPr>
        <p:spPr bwMode="auto">
          <a:xfrm>
            <a:off x="679450" y="4716463"/>
            <a:ext cx="5438775" cy="44672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p>
        </p:txBody>
      </p:sp>
      <p:sp>
        <p:nvSpPr>
          <p:cNvPr id="47110" name="Rectangle 6"/>
          <p:cNvSpPr>
            <a:spLocks noGrp="1" noChangeArrowheads="1"/>
          </p:cNvSpPr>
          <p:nvPr>
            <p:ph type="ftr" sz="quarter" idx="4"/>
          </p:nvPr>
        </p:nvSpPr>
        <p:spPr bwMode="auto">
          <a:xfrm>
            <a:off x="0" y="9429750"/>
            <a:ext cx="2946400" cy="49688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defRPr>
            </a:lvl1pPr>
          </a:lstStyle>
          <a:p>
            <a:pPr>
              <a:defRPr/>
            </a:pPr>
            <a:endParaRPr lang="ru-RU"/>
          </a:p>
        </p:txBody>
      </p:sp>
      <p:sp>
        <p:nvSpPr>
          <p:cNvPr id="47111" name="Rectangle 7"/>
          <p:cNvSpPr>
            <a:spLocks noGrp="1" noChangeArrowheads="1"/>
          </p:cNvSpPr>
          <p:nvPr>
            <p:ph type="sldNum" sz="quarter" idx="5"/>
          </p:nvPr>
        </p:nvSpPr>
        <p:spPr bwMode="auto">
          <a:xfrm>
            <a:off x="3849688" y="9429750"/>
            <a:ext cx="2946400" cy="49688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atin typeface="Arial" charset="0"/>
              </a:defRPr>
            </a:lvl1pPr>
          </a:lstStyle>
          <a:p>
            <a:pPr>
              <a:defRPr/>
            </a:pPr>
            <a:fld id="{3CB9B49E-CF86-4CA5-9F1E-3B617FF45D93}" type="slidenum">
              <a:rPr lang="ru-RU"/>
              <a:pPr>
                <a:defRPr/>
              </a:pPr>
              <a:t>‹#›</a:t>
            </a:fld>
            <a:endParaRPr lang="ru-RU"/>
          </a:p>
        </p:txBody>
      </p:sp>
    </p:spTree>
    <p:extLst>
      <p:ext uri="{BB962C8B-B14F-4D97-AF65-F5344CB8AC3E}">
        <p14:creationId xmlns:p14="http://schemas.microsoft.com/office/powerpoint/2010/main" val="345677970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7"/>
          <p:cNvSpPr txBox="1">
            <a:spLocks noGrp="1" noChangeArrowheads="1"/>
          </p:cNvSpPr>
          <p:nvPr/>
        </p:nvSpPr>
        <p:spPr bwMode="auto">
          <a:xfrm>
            <a:off x="3849688" y="9429750"/>
            <a:ext cx="2946400" cy="49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A663B257-2387-46B9-8524-85552EB8FEC7}" type="slidenum">
              <a:rPr lang="ru-RU" altLang="ru-RU"/>
              <a:pPr algn="r" eaLnBrk="1" hangingPunct="1">
                <a:spcBef>
                  <a:spcPct val="0"/>
                </a:spcBef>
              </a:pPr>
              <a:t>7</a:t>
            </a:fld>
            <a:endParaRPr lang="ru-RU" altLang="ru-RU"/>
          </a:p>
        </p:txBody>
      </p:sp>
      <p:sp>
        <p:nvSpPr>
          <p:cNvPr id="12291" name="Rectangle 7"/>
          <p:cNvSpPr txBox="1">
            <a:spLocks noGrp="1" noChangeArrowheads="1"/>
          </p:cNvSpPr>
          <p:nvPr/>
        </p:nvSpPr>
        <p:spPr bwMode="auto">
          <a:xfrm>
            <a:off x="3852863" y="9429750"/>
            <a:ext cx="2943225" cy="49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126" tIns="46063" rIns="92126" bIns="46063" anchor="b"/>
          <a:lstStyle>
            <a:lvl1pPr defTabSz="920750">
              <a:spcBef>
                <a:spcPct val="30000"/>
              </a:spcBef>
              <a:defRPr sz="1200">
                <a:solidFill>
                  <a:schemeClr val="tx1"/>
                </a:solidFill>
                <a:latin typeface="Arial" panose="020B0604020202020204" pitchFamily="34" charset="0"/>
              </a:defRPr>
            </a:lvl1pPr>
            <a:lvl2pPr marL="742950" indent="-285750" defTabSz="920750">
              <a:spcBef>
                <a:spcPct val="30000"/>
              </a:spcBef>
              <a:defRPr sz="1200">
                <a:solidFill>
                  <a:schemeClr val="tx1"/>
                </a:solidFill>
                <a:latin typeface="Arial" panose="020B0604020202020204" pitchFamily="34" charset="0"/>
              </a:defRPr>
            </a:lvl2pPr>
            <a:lvl3pPr marL="1143000" indent="-228600" defTabSz="920750">
              <a:spcBef>
                <a:spcPct val="30000"/>
              </a:spcBef>
              <a:defRPr sz="1200">
                <a:solidFill>
                  <a:schemeClr val="tx1"/>
                </a:solidFill>
                <a:latin typeface="Arial" panose="020B0604020202020204" pitchFamily="34" charset="0"/>
              </a:defRPr>
            </a:lvl3pPr>
            <a:lvl4pPr marL="1600200" indent="-228600" defTabSz="920750">
              <a:spcBef>
                <a:spcPct val="30000"/>
              </a:spcBef>
              <a:defRPr sz="1200">
                <a:solidFill>
                  <a:schemeClr val="tx1"/>
                </a:solidFill>
                <a:latin typeface="Arial" panose="020B0604020202020204" pitchFamily="34" charset="0"/>
              </a:defRPr>
            </a:lvl4pPr>
            <a:lvl5pPr marL="2057400" indent="-228600" defTabSz="920750">
              <a:spcBef>
                <a:spcPct val="30000"/>
              </a:spcBef>
              <a:defRPr sz="1200">
                <a:solidFill>
                  <a:schemeClr val="tx1"/>
                </a:solidFill>
                <a:latin typeface="Arial" panose="020B0604020202020204" pitchFamily="34" charset="0"/>
              </a:defRPr>
            </a:lvl5pPr>
            <a:lvl6pPr marL="2514600" indent="-228600" defTabSz="9207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207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207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2075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05E975C4-4D0A-457A-A175-A12340FBF79C}" type="slidenum">
              <a:rPr lang="ru-RU" altLang="ru-RU">
                <a:latin typeface="Calibri" panose="020F0502020204030204" pitchFamily="34" charset="0"/>
              </a:rPr>
              <a:pPr algn="r" eaLnBrk="1" hangingPunct="1">
                <a:spcBef>
                  <a:spcPct val="0"/>
                </a:spcBef>
              </a:pPr>
              <a:t>7</a:t>
            </a:fld>
            <a:endParaRPr lang="ru-RU" altLang="ru-RU">
              <a:latin typeface="Calibri" panose="020F0502020204030204" pitchFamily="34" charset="0"/>
            </a:endParaRPr>
          </a:p>
        </p:txBody>
      </p:sp>
      <p:sp>
        <p:nvSpPr>
          <p:cNvPr id="12292" name="Rectangle 7"/>
          <p:cNvSpPr txBox="1">
            <a:spLocks noGrp="1" noChangeArrowheads="1"/>
          </p:cNvSpPr>
          <p:nvPr/>
        </p:nvSpPr>
        <p:spPr bwMode="auto">
          <a:xfrm>
            <a:off x="3849688"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571" tIns="45286" rIns="90571" bIns="45286" anchor="b"/>
          <a:lstStyle>
            <a:lvl1pPr defTabSz="906463">
              <a:spcBef>
                <a:spcPct val="30000"/>
              </a:spcBef>
              <a:defRPr sz="1200">
                <a:solidFill>
                  <a:schemeClr val="tx1"/>
                </a:solidFill>
                <a:latin typeface="Arial" panose="020B0604020202020204" pitchFamily="34" charset="0"/>
              </a:defRPr>
            </a:lvl1pPr>
            <a:lvl2pPr marL="742950" indent="-285750" defTabSz="906463">
              <a:spcBef>
                <a:spcPct val="30000"/>
              </a:spcBef>
              <a:defRPr sz="1200">
                <a:solidFill>
                  <a:schemeClr val="tx1"/>
                </a:solidFill>
                <a:latin typeface="Arial" panose="020B0604020202020204" pitchFamily="34" charset="0"/>
              </a:defRPr>
            </a:lvl2pPr>
            <a:lvl3pPr marL="1143000" indent="-228600" defTabSz="906463">
              <a:spcBef>
                <a:spcPct val="30000"/>
              </a:spcBef>
              <a:defRPr sz="1200">
                <a:solidFill>
                  <a:schemeClr val="tx1"/>
                </a:solidFill>
                <a:latin typeface="Arial" panose="020B0604020202020204" pitchFamily="34" charset="0"/>
              </a:defRPr>
            </a:lvl3pPr>
            <a:lvl4pPr marL="1600200" indent="-228600" defTabSz="906463">
              <a:spcBef>
                <a:spcPct val="30000"/>
              </a:spcBef>
              <a:defRPr sz="1200">
                <a:solidFill>
                  <a:schemeClr val="tx1"/>
                </a:solidFill>
                <a:latin typeface="Arial" panose="020B0604020202020204" pitchFamily="34" charset="0"/>
              </a:defRPr>
            </a:lvl4pPr>
            <a:lvl5pPr marL="2057400" indent="-228600" defTabSz="906463">
              <a:spcBef>
                <a:spcPct val="30000"/>
              </a:spcBef>
              <a:defRPr sz="1200">
                <a:solidFill>
                  <a:schemeClr val="tx1"/>
                </a:solidFill>
                <a:latin typeface="Arial" panose="020B0604020202020204" pitchFamily="34" charset="0"/>
              </a:defRPr>
            </a:lvl5pPr>
            <a:lvl6pPr marL="2514600" indent="-228600" defTabSz="906463"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06463"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06463"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06463"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4ACA05BF-11D2-4272-B0D5-934AC9B313BE}" type="slidenum">
              <a:rPr lang="ru-RU" altLang="ru-RU">
                <a:latin typeface="Calibri" panose="020F0502020204030204" pitchFamily="34" charset="0"/>
              </a:rPr>
              <a:pPr algn="r" eaLnBrk="1" hangingPunct="1">
                <a:spcBef>
                  <a:spcPct val="0"/>
                </a:spcBef>
              </a:pPr>
              <a:t>7</a:t>
            </a:fld>
            <a:endParaRPr lang="ru-RU" altLang="ru-RU">
              <a:latin typeface="Calibri" panose="020F0502020204030204" pitchFamily="34" charset="0"/>
            </a:endParaRPr>
          </a:p>
        </p:txBody>
      </p:sp>
      <p:sp>
        <p:nvSpPr>
          <p:cNvPr id="12293" name="Rectangle 2"/>
          <p:cNvSpPr>
            <a:spLocks noGrp="1" noRot="1" noChangeAspect="1" noChangeArrowheads="1" noTextEdit="1"/>
          </p:cNvSpPr>
          <p:nvPr>
            <p:ph type="sldImg"/>
          </p:nvPr>
        </p:nvSpPr>
        <p:spPr>
          <a:ln/>
        </p:spPr>
      </p:sp>
      <p:sp>
        <p:nvSpPr>
          <p:cNvPr id="12294" name="Rectangle 3"/>
          <p:cNvSpPr>
            <a:spLocks noGrp="1" noChangeArrowheads="1"/>
          </p:cNvSpPr>
          <p:nvPr>
            <p:ph type="body" idx="1"/>
          </p:nvPr>
        </p:nvSpPr>
        <p:spPr>
          <a:xfrm>
            <a:off x="679450" y="4721225"/>
            <a:ext cx="5438775" cy="44624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571" tIns="45286" rIns="90571" bIns="45286"/>
          <a:lstStyle/>
          <a:p>
            <a:pPr eaLnBrk="1" hangingPunct="1">
              <a:spcBef>
                <a:spcPct val="0"/>
              </a:spcBef>
            </a:pPr>
            <a:endParaRPr lang="ru-RU" altLang="ru-RU" smtClean="0">
              <a:latin typeface="Arial" panose="020B0604020202020204" pitchFamily="34" charset="0"/>
            </a:endParaRPr>
          </a:p>
        </p:txBody>
      </p:sp>
    </p:spTree>
    <p:extLst>
      <p:ext uri="{BB962C8B-B14F-4D97-AF65-F5344CB8AC3E}">
        <p14:creationId xmlns:p14="http://schemas.microsoft.com/office/powerpoint/2010/main" val="20960470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18F781A1-DA8A-4606-AC53-A1DAEFB48C8F}" type="slidenum">
              <a:rPr lang="ru-RU" altLang="ru-RU" smtClean="0"/>
              <a:pPr/>
              <a:t>8</a:t>
            </a:fld>
            <a:endParaRPr lang="ru-RU" altLang="ru-RU" smtClean="0"/>
          </a:p>
        </p:txBody>
      </p:sp>
      <p:sp>
        <p:nvSpPr>
          <p:cNvPr id="14339" name="Rectangle 2"/>
          <p:cNvSpPr>
            <a:spLocks noGrp="1" noRot="1" noChangeAspect="1" noChangeArrowheads="1" noTextEdit="1"/>
          </p:cNvSpPr>
          <p:nvPr>
            <p:ph type="sldImg"/>
          </p:nvPr>
        </p:nvSpPr>
        <p:spPr>
          <a:ln/>
        </p:spPr>
      </p:sp>
      <p:sp>
        <p:nvSpPr>
          <p:cNvPr id="14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ru-RU" altLang="ru-RU" smtClean="0">
              <a:latin typeface="Arial" panose="020B0604020202020204" pitchFamily="34" charset="0"/>
            </a:endParaRPr>
          </a:p>
        </p:txBody>
      </p:sp>
    </p:spTree>
    <p:extLst>
      <p:ext uri="{BB962C8B-B14F-4D97-AF65-F5344CB8AC3E}">
        <p14:creationId xmlns:p14="http://schemas.microsoft.com/office/powerpoint/2010/main" val="41435051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DDEBD2F4-FE47-4A67-A863-62FFFA5CB479}" type="slidenum">
              <a:rPr lang="ru-RU" altLang="ru-RU" smtClean="0"/>
              <a:pPr/>
              <a:t>11</a:t>
            </a:fld>
            <a:endParaRPr lang="ru-RU" altLang="ru-RU" smtClean="0"/>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ru-RU" altLang="ru-RU" smtClean="0">
              <a:latin typeface="Arial" panose="020B0604020202020204" pitchFamily="34" charset="0"/>
            </a:endParaRPr>
          </a:p>
        </p:txBody>
      </p:sp>
    </p:spTree>
    <p:extLst>
      <p:ext uri="{BB962C8B-B14F-4D97-AF65-F5344CB8AC3E}">
        <p14:creationId xmlns:p14="http://schemas.microsoft.com/office/powerpoint/2010/main" val="33959120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8FDEF8AA-2695-4431-BB9A-045CE0130CE1}" type="slidenum">
              <a:rPr lang="ru-RU" altLang="ru-RU" smtClean="0"/>
              <a:pPr/>
              <a:t>12</a:t>
            </a:fld>
            <a:endParaRPr lang="ru-RU" altLang="ru-RU" smtClean="0"/>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eaLnBrk="1" hangingPunct="1"/>
            <a:r>
              <a:rPr lang="ru-RU" altLang="ru-RU" smtClean="0">
                <a:latin typeface="Arial" panose="020B0604020202020204" pitchFamily="34" charset="0"/>
              </a:rPr>
              <a:t>На выявление сахарного диабета по РК осмотрено 1 888 557 человек. Следует отметить преобладание лиц молодого возраста.</a:t>
            </a:r>
          </a:p>
        </p:txBody>
      </p:sp>
    </p:spTree>
    <p:extLst>
      <p:ext uri="{BB962C8B-B14F-4D97-AF65-F5344CB8AC3E}">
        <p14:creationId xmlns:p14="http://schemas.microsoft.com/office/powerpoint/2010/main" val="6085434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4DCA8EE1-C23D-41C1-81B8-E90A627664F6}" type="slidenum">
              <a:rPr lang="ru-RU" altLang="ru-RU" smtClean="0"/>
              <a:pPr/>
              <a:t>13</a:t>
            </a:fld>
            <a:endParaRPr lang="ru-RU" altLang="ru-RU" smtClean="0"/>
          </a:p>
        </p:txBody>
      </p:sp>
      <p:sp>
        <p:nvSpPr>
          <p:cNvPr id="22531" name="Rectangle 2"/>
          <p:cNvSpPr>
            <a:spLocks noGrp="1" noRot="1" noChangeAspect="1" noChangeArrowheads="1" noTextEdit="1"/>
          </p:cNvSpPr>
          <p:nvPr>
            <p:ph type="sldImg"/>
          </p:nvPr>
        </p:nvSpPr>
        <p:spPr>
          <a:ln/>
        </p:spPr>
      </p:sp>
      <p:sp>
        <p:nvSpPr>
          <p:cNvPr id="22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ru-RU" altLang="ru-RU" dirty="0" smtClean="0">
                <a:latin typeface="Arial" panose="020B0604020202020204" pitchFamily="34" charset="0"/>
              </a:rPr>
              <a:t>Всего в РК в среднем осмотрено на СД 101% от запланированных, что также являются очень высокими цифрами, вызывает сомнение, а также вопросы неадекватного формирования целевых групп с преобладанием молодых лиц. </a:t>
            </a:r>
          </a:p>
        </p:txBody>
      </p:sp>
    </p:spTree>
    <p:extLst>
      <p:ext uri="{BB962C8B-B14F-4D97-AF65-F5344CB8AC3E}">
        <p14:creationId xmlns:p14="http://schemas.microsoft.com/office/powerpoint/2010/main" val="29938307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56C78E5A-ACBA-4F49-90E0-3A82BA890B13}" type="slidenum">
              <a:rPr lang="ru-RU" altLang="ru-RU" smtClean="0"/>
              <a:pPr/>
              <a:t>14</a:t>
            </a:fld>
            <a:endParaRPr lang="ru-RU" altLang="ru-RU" smtClean="0"/>
          </a:p>
        </p:txBody>
      </p:sp>
      <p:sp>
        <p:nvSpPr>
          <p:cNvPr id="24579" name="Rectangle 2"/>
          <p:cNvSpPr>
            <a:spLocks noGrp="1" noRot="1" noChangeAspect="1" noChangeArrowheads="1" noTextEdit="1"/>
          </p:cNvSpPr>
          <p:nvPr>
            <p:ph type="sldImg"/>
          </p:nvPr>
        </p:nvSpPr>
        <p:spPr>
          <a:ln/>
        </p:spPr>
      </p:sp>
      <p:sp>
        <p:nvSpPr>
          <p:cNvPr id="24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ru-RU" altLang="ru-RU" smtClean="0">
                <a:latin typeface="Arial" panose="020B0604020202020204" pitchFamily="34" charset="0"/>
              </a:rPr>
              <a:t>В разрезе областей наибольшее число больных СД выявлено в ЗКО и КЗО.</a:t>
            </a:r>
          </a:p>
          <a:p>
            <a:pPr eaLnBrk="1" hangingPunct="1"/>
            <a:endParaRPr lang="ru-RU" altLang="ru-RU" smtClean="0">
              <a:latin typeface="Arial" panose="020B0604020202020204" pitchFamily="34" charset="0"/>
            </a:endParaRPr>
          </a:p>
        </p:txBody>
      </p:sp>
    </p:spTree>
    <p:extLst>
      <p:ext uri="{BB962C8B-B14F-4D97-AF65-F5344CB8AC3E}">
        <p14:creationId xmlns:p14="http://schemas.microsoft.com/office/powerpoint/2010/main" val="25449112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8B06F73-C5B0-47CA-9F81-6414B56E6A21}" type="slidenum">
              <a:rPr lang="ru-RU" altLang="ru-RU" smtClean="0"/>
              <a:pPr/>
              <a:t>15</a:t>
            </a:fld>
            <a:endParaRPr lang="ru-RU" altLang="ru-RU" smtClean="0"/>
          </a:p>
        </p:txBody>
      </p:sp>
      <p:sp>
        <p:nvSpPr>
          <p:cNvPr id="26627" name="Rectangle 2"/>
          <p:cNvSpPr>
            <a:spLocks noGrp="1" noRot="1" noChangeAspect="1" noChangeArrowheads="1" noTextEdit="1"/>
          </p:cNvSpPr>
          <p:nvPr>
            <p:ph type="sldImg"/>
          </p:nvPr>
        </p:nvSpPr>
        <p:spPr>
          <a:ln/>
        </p:spPr>
      </p:sp>
      <p:sp>
        <p:nvSpPr>
          <p:cNvPr id="26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ru-RU" altLang="ru-RU" dirty="0" smtClean="0">
                <a:latin typeface="Arial" panose="020B0604020202020204" pitchFamily="34" charset="0"/>
              </a:rPr>
              <a:t>Слайд 7. По РК поставлены  на Д-учет 7901 чел (0,42%). Следует отметить различие указанной цифры с процентом </a:t>
            </a:r>
            <a:r>
              <a:rPr lang="ru-RU" altLang="ru-RU" dirty="0" err="1" smtClean="0">
                <a:latin typeface="Arial" panose="020B0604020202020204" pitchFamily="34" charset="0"/>
              </a:rPr>
              <a:t>выявляемости</a:t>
            </a:r>
            <a:r>
              <a:rPr lang="ru-RU" altLang="ru-RU" dirty="0" smtClean="0">
                <a:latin typeface="Arial" panose="020B0604020202020204" pitchFamily="34" charset="0"/>
              </a:rPr>
              <a:t> БСК (7,7%), что означает. Что не все пациенты с выявленными БСК поставлены на Д-учет. Между тем согласно 145 Приказу (по скринингу) в процессе проведения скрининга выделяются 4 группы диспансерного учета, в том числе 3-ая группа – диспансерные больные с </a:t>
            </a:r>
            <a:r>
              <a:rPr lang="ru-RU" altLang="ru-RU" dirty="0" err="1" smtClean="0">
                <a:latin typeface="Arial" panose="020B0604020202020204" pitchFamily="34" charset="0"/>
              </a:rPr>
              <a:t>заболевнием</a:t>
            </a:r>
            <a:r>
              <a:rPr lang="ru-RU" altLang="ru-RU" dirty="0" smtClean="0">
                <a:latin typeface="Arial" panose="020B0604020202020204" pitchFamily="34" charset="0"/>
              </a:rPr>
              <a:t>.</a:t>
            </a:r>
          </a:p>
        </p:txBody>
      </p:sp>
    </p:spTree>
    <p:extLst>
      <p:ext uri="{BB962C8B-B14F-4D97-AF65-F5344CB8AC3E}">
        <p14:creationId xmlns:p14="http://schemas.microsoft.com/office/powerpoint/2010/main" val="21721217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ru-RU" smtClean="0"/>
              <a:t>Образец подзаголовка</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C456053C-6FB0-4958-B1D1-32592862806D}" type="slidenum">
              <a:rPr lang="ru-RU"/>
              <a:pPr>
                <a:defRPr/>
              </a:pPr>
              <a:t>‹#›</a:t>
            </a:fld>
            <a:endParaRPr lang="ru-RU"/>
          </a:p>
        </p:txBody>
      </p:sp>
    </p:spTree>
    <p:extLst>
      <p:ext uri="{BB962C8B-B14F-4D97-AF65-F5344CB8AC3E}">
        <p14:creationId xmlns:p14="http://schemas.microsoft.com/office/powerpoint/2010/main" val="37667764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318F8112-77B2-4B0F-92D3-CBCB764E5EF4}" type="slidenum">
              <a:rPr lang="ru-RU"/>
              <a:pPr>
                <a:defRPr/>
              </a:pPr>
              <a:t>‹#›</a:t>
            </a:fld>
            <a:endParaRPr lang="ru-RU"/>
          </a:p>
        </p:txBody>
      </p:sp>
    </p:spTree>
    <p:extLst>
      <p:ext uri="{BB962C8B-B14F-4D97-AF65-F5344CB8AC3E}">
        <p14:creationId xmlns:p14="http://schemas.microsoft.com/office/powerpoint/2010/main" val="20989543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E4D6F26E-04D4-4DC8-A157-C1E07BE6ADEA}" type="slidenum">
              <a:rPr lang="ru-RU"/>
              <a:pPr>
                <a:defRPr/>
              </a:pPr>
              <a:t>‹#›</a:t>
            </a:fld>
            <a:endParaRPr lang="ru-RU"/>
          </a:p>
        </p:txBody>
      </p:sp>
    </p:spTree>
    <p:extLst>
      <p:ext uri="{BB962C8B-B14F-4D97-AF65-F5344CB8AC3E}">
        <p14:creationId xmlns:p14="http://schemas.microsoft.com/office/powerpoint/2010/main" val="7681858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4"/>
          <p:cNvSpPr>
            <a:spLocks noGrp="1" noChangeArrowheads="1"/>
          </p:cNvSpPr>
          <p:nvPr>
            <p:ph type="dt" sz="half" idx="10"/>
          </p:nvPr>
        </p:nvSpPr>
        <p:spPr>
          <a:ln/>
        </p:spPr>
        <p:txBody>
          <a:bodyPr/>
          <a:lstStyle>
            <a:lvl1pPr>
              <a:defRPr/>
            </a:lvl1pPr>
          </a:lstStyle>
          <a:p>
            <a:pPr>
              <a:defRPr/>
            </a:pPr>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pPr>
              <a:defRPr/>
            </a:pPr>
            <a:fld id="{FDDA78E5-B79F-4D4F-A384-E9C52EA167D2}" type="slidenum">
              <a:rPr lang="ru-RU"/>
              <a:pPr>
                <a:defRPr/>
              </a:pPr>
              <a:t>‹#›</a:t>
            </a:fld>
            <a:endParaRPr lang="ru-RU"/>
          </a:p>
        </p:txBody>
      </p:sp>
    </p:spTree>
    <p:extLst>
      <p:ext uri="{BB962C8B-B14F-4D97-AF65-F5344CB8AC3E}">
        <p14:creationId xmlns:p14="http://schemas.microsoft.com/office/powerpoint/2010/main" val="39387944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Rectangle 4"/>
          <p:cNvSpPr>
            <a:spLocks noGrp="1" noChangeArrowheads="1"/>
          </p:cNvSpPr>
          <p:nvPr>
            <p:ph type="dt" sz="half" idx="10"/>
          </p:nvPr>
        </p:nvSpPr>
        <p:spPr>
          <a:ln/>
        </p:spPr>
        <p:txBody>
          <a:bodyPr/>
          <a:lstStyle>
            <a:lvl1pPr>
              <a:defRPr/>
            </a:lvl1pPr>
          </a:lstStyle>
          <a:p>
            <a:pPr>
              <a:defRPr/>
            </a:pPr>
            <a:endParaRPr lang="ru-RU"/>
          </a:p>
        </p:txBody>
      </p:sp>
      <p:sp>
        <p:nvSpPr>
          <p:cNvPr id="8" name="Rectangle 5"/>
          <p:cNvSpPr>
            <a:spLocks noGrp="1" noChangeArrowheads="1"/>
          </p:cNvSpPr>
          <p:nvPr>
            <p:ph type="ftr" sz="quarter" idx="11"/>
          </p:nvPr>
        </p:nvSpPr>
        <p:spPr>
          <a:ln/>
        </p:spPr>
        <p:txBody>
          <a:bodyPr/>
          <a:lstStyle>
            <a:lvl1pPr>
              <a:defRPr/>
            </a:lvl1pPr>
          </a:lstStyle>
          <a:p>
            <a:pPr>
              <a:defRPr/>
            </a:pPr>
            <a:endParaRPr lang="ru-RU"/>
          </a:p>
        </p:txBody>
      </p:sp>
      <p:sp>
        <p:nvSpPr>
          <p:cNvPr id="9" name="Rectangle 6"/>
          <p:cNvSpPr>
            <a:spLocks noGrp="1" noChangeArrowheads="1"/>
          </p:cNvSpPr>
          <p:nvPr>
            <p:ph type="sldNum" sz="quarter" idx="12"/>
          </p:nvPr>
        </p:nvSpPr>
        <p:spPr>
          <a:ln/>
        </p:spPr>
        <p:txBody>
          <a:bodyPr/>
          <a:lstStyle>
            <a:lvl1pPr>
              <a:defRPr/>
            </a:lvl1pPr>
          </a:lstStyle>
          <a:p>
            <a:pPr>
              <a:defRPr/>
            </a:pPr>
            <a:fld id="{541D4B2E-A7F3-437F-B7C1-60C940FEBDDE}" type="slidenum">
              <a:rPr lang="ru-RU"/>
              <a:pPr>
                <a:defRPr/>
              </a:pPr>
              <a:t>‹#›</a:t>
            </a:fld>
            <a:endParaRPr lang="ru-RU"/>
          </a:p>
        </p:txBody>
      </p:sp>
    </p:spTree>
    <p:extLst>
      <p:ext uri="{BB962C8B-B14F-4D97-AF65-F5344CB8AC3E}">
        <p14:creationId xmlns:p14="http://schemas.microsoft.com/office/powerpoint/2010/main" val="41481867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Rectangle 4"/>
          <p:cNvSpPr>
            <a:spLocks noGrp="1" noChangeArrowheads="1"/>
          </p:cNvSpPr>
          <p:nvPr>
            <p:ph type="dt" sz="half" idx="10"/>
          </p:nvPr>
        </p:nvSpPr>
        <p:spPr>
          <a:ln/>
        </p:spPr>
        <p:txBody>
          <a:bodyPr/>
          <a:lstStyle>
            <a:lvl1pPr>
              <a:defRPr/>
            </a:lvl1pPr>
          </a:lstStyle>
          <a:p>
            <a:pPr>
              <a:defRPr/>
            </a:pPr>
            <a:endParaRPr lang="ru-RU"/>
          </a:p>
        </p:txBody>
      </p:sp>
      <p:sp>
        <p:nvSpPr>
          <p:cNvPr id="4" name="Rectangle 5"/>
          <p:cNvSpPr>
            <a:spLocks noGrp="1" noChangeArrowheads="1"/>
          </p:cNvSpPr>
          <p:nvPr>
            <p:ph type="ftr" sz="quarter" idx="11"/>
          </p:nvPr>
        </p:nvSpPr>
        <p:spPr>
          <a:ln/>
        </p:spPr>
        <p:txBody>
          <a:bodyPr/>
          <a:lstStyle>
            <a:lvl1pPr>
              <a:defRPr/>
            </a:lvl1pPr>
          </a:lstStyle>
          <a:p>
            <a:pPr>
              <a:defRPr/>
            </a:pPr>
            <a:endParaRPr lang="ru-RU"/>
          </a:p>
        </p:txBody>
      </p:sp>
      <p:sp>
        <p:nvSpPr>
          <p:cNvPr id="5" name="Rectangle 6"/>
          <p:cNvSpPr>
            <a:spLocks noGrp="1" noChangeArrowheads="1"/>
          </p:cNvSpPr>
          <p:nvPr>
            <p:ph type="sldNum" sz="quarter" idx="12"/>
          </p:nvPr>
        </p:nvSpPr>
        <p:spPr>
          <a:ln/>
        </p:spPr>
        <p:txBody>
          <a:bodyPr/>
          <a:lstStyle>
            <a:lvl1pPr>
              <a:defRPr/>
            </a:lvl1pPr>
          </a:lstStyle>
          <a:p>
            <a:pPr>
              <a:defRPr/>
            </a:pPr>
            <a:fld id="{8AEF9AAA-939E-44AE-826A-36B2B28B1FA2}" type="slidenum">
              <a:rPr lang="ru-RU"/>
              <a:pPr>
                <a:defRPr/>
              </a:pPr>
              <a:t>‹#›</a:t>
            </a:fld>
            <a:endParaRPr lang="ru-RU"/>
          </a:p>
        </p:txBody>
      </p:sp>
    </p:spTree>
    <p:extLst>
      <p:ext uri="{BB962C8B-B14F-4D97-AF65-F5344CB8AC3E}">
        <p14:creationId xmlns:p14="http://schemas.microsoft.com/office/powerpoint/2010/main" val="33095396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ru-RU"/>
          </a:p>
        </p:txBody>
      </p:sp>
      <p:sp>
        <p:nvSpPr>
          <p:cNvPr id="3" name="Rectangle 5"/>
          <p:cNvSpPr>
            <a:spLocks noGrp="1" noChangeArrowheads="1"/>
          </p:cNvSpPr>
          <p:nvPr>
            <p:ph type="ftr" sz="quarter" idx="11"/>
          </p:nvPr>
        </p:nvSpPr>
        <p:spPr>
          <a:ln/>
        </p:spPr>
        <p:txBody>
          <a:bodyPr/>
          <a:lstStyle>
            <a:lvl1pPr>
              <a:defRPr/>
            </a:lvl1pPr>
          </a:lstStyle>
          <a:p>
            <a:pPr>
              <a:defRPr/>
            </a:pPr>
            <a:endParaRPr lang="ru-RU"/>
          </a:p>
        </p:txBody>
      </p:sp>
      <p:sp>
        <p:nvSpPr>
          <p:cNvPr id="4" name="Rectangle 6"/>
          <p:cNvSpPr>
            <a:spLocks noGrp="1" noChangeArrowheads="1"/>
          </p:cNvSpPr>
          <p:nvPr>
            <p:ph type="sldNum" sz="quarter" idx="12"/>
          </p:nvPr>
        </p:nvSpPr>
        <p:spPr>
          <a:ln/>
        </p:spPr>
        <p:txBody>
          <a:bodyPr/>
          <a:lstStyle>
            <a:lvl1pPr>
              <a:defRPr/>
            </a:lvl1pPr>
          </a:lstStyle>
          <a:p>
            <a:pPr>
              <a:defRPr/>
            </a:pPr>
            <a:fld id="{4D401208-3597-410D-BD3D-71EEC8545215}" type="slidenum">
              <a:rPr lang="ru-RU"/>
              <a:pPr>
                <a:defRPr/>
              </a:pPr>
              <a:t>‹#›</a:t>
            </a:fld>
            <a:endParaRPr lang="ru-RU"/>
          </a:p>
        </p:txBody>
      </p:sp>
    </p:spTree>
    <p:extLst>
      <p:ext uri="{BB962C8B-B14F-4D97-AF65-F5344CB8AC3E}">
        <p14:creationId xmlns:p14="http://schemas.microsoft.com/office/powerpoint/2010/main" val="33486904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4"/>
          <p:cNvSpPr>
            <a:spLocks noGrp="1" noChangeArrowheads="1"/>
          </p:cNvSpPr>
          <p:nvPr>
            <p:ph type="dt" sz="half" idx="10"/>
          </p:nvPr>
        </p:nvSpPr>
        <p:spPr>
          <a:ln/>
        </p:spPr>
        <p:txBody>
          <a:bodyPr/>
          <a:lstStyle>
            <a:lvl1pPr>
              <a:defRPr/>
            </a:lvl1pPr>
          </a:lstStyle>
          <a:p>
            <a:pPr>
              <a:defRPr/>
            </a:pPr>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pPr>
              <a:defRPr/>
            </a:pPr>
            <a:fld id="{A2BDA192-17E9-46B5-8478-E0404E0FFAC1}" type="slidenum">
              <a:rPr lang="ru-RU"/>
              <a:pPr>
                <a:defRPr/>
              </a:pPr>
              <a:t>‹#›</a:t>
            </a:fld>
            <a:endParaRPr lang="ru-RU"/>
          </a:p>
        </p:txBody>
      </p:sp>
    </p:spTree>
    <p:extLst>
      <p:ext uri="{BB962C8B-B14F-4D97-AF65-F5344CB8AC3E}">
        <p14:creationId xmlns:p14="http://schemas.microsoft.com/office/powerpoint/2010/main" val="40976323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4"/>
          <p:cNvSpPr>
            <a:spLocks noGrp="1" noChangeArrowheads="1"/>
          </p:cNvSpPr>
          <p:nvPr>
            <p:ph type="dt" sz="half" idx="10"/>
          </p:nvPr>
        </p:nvSpPr>
        <p:spPr>
          <a:ln/>
        </p:spPr>
        <p:txBody>
          <a:bodyPr/>
          <a:lstStyle>
            <a:lvl1pPr>
              <a:defRPr/>
            </a:lvl1pPr>
          </a:lstStyle>
          <a:p>
            <a:pPr>
              <a:defRPr/>
            </a:pPr>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pPr>
              <a:defRPr/>
            </a:pPr>
            <a:fld id="{C9518F61-1D24-4DA3-B371-08DF553187E4}" type="slidenum">
              <a:rPr lang="ru-RU"/>
              <a:pPr>
                <a:defRPr/>
              </a:pPr>
              <a:t>‹#›</a:t>
            </a:fld>
            <a:endParaRPr lang="ru-RU"/>
          </a:p>
        </p:txBody>
      </p:sp>
    </p:spTree>
    <p:extLst>
      <p:ext uri="{BB962C8B-B14F-4D97-AF65-F5344CB8AC3E}">
        <p14:creationId xmlns:p14="http://schemas.microsoft.com/office/powerpoint/2010/main" val="35137841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58CBC43D-A5B8-45EE-86E3-C89A1E44C9CD}" type="slidenum">
              <a:rPr lang="ru-RU"/>
              <a:pPr>
                <a:defRPr/>
              </a:pPr>
              <a:t>‹#›</a:t>
            </a:fld>
            <a:endParaRPr lang="ru-RU"/>
          </a:p>
        </p:txBody>
      </p:sp>
    </p:spTree>
    <p:extLst>
      <p:ext uri="{BB962C8B-B14F-4D97-AF65-F5344CB8AC3E}">
        <p14:creationId xmlns:p14="http://schemas.microsoft.com/office/powerpoint/2010/main" val="5284792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7605D6A9-D224-4B40-9958-5E6906B7AA48}" type="slidenum">
              <a:rPr lang="ru-RU"/>
              <a:pPr>
                <a:defRPr/>
              </a:pPr>
              <a:t>‹#›</a:t>
            </a:fld>
            <a:endParaRPr lang="ru-RU"/>
          </a:p>
        </p:txBody>
      </p:sp>
    </p:spTree>
    <p:extLst>
      <p:ext uri="{BB962C8B-B14F-4D97-AF65-F5344CB8AC3E}">
        <p14:creationId xmlns:p14="http://schemas.microsoft.com/office/powerpoint/2010/main" val="5054740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tileRect/>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ru-RU" altLang="ru-RU" smtClean="0"/>
              <a:t>Образец заголовка</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ru-RU" altLang="ru-RU" smtClean="0"/>
              <a:t>Образец текста</a:t>
            </a:r>
          </a:p>
          <a:p>
            <a:pPr lvl="1"/>
            <a:r>
              <a:rPr lang="ru-RU" altLang="ru-RU" smtClean="0"/>
              <a:t>Второй уровень</a:t>
            </a:r>
          </a:p>
          <a:p>
            <a:pPr lvl="2"/>
            <a:r>
              <a:rPr lang="ru-RU" altLang="ru-RU" smtClean="0"/>
              <a:t>Третий уровень</a:t>
            </a:r>
          </a:p>
          <a:p>
            <a:pPr lvl="3"/>
            <a:r>
              <a:rPr lang="ru-RU" altLang="ru-RU" smtClean="0"/>
              <a:t>Четвертый уровень</a:t>
            </a:r>
          </a:p>
          <a:p>
            <a:pPr lvl="4"/>
            <a:r>
              <a:rPr lang="ru-RU" altLang="ru-RU" smtClean="0"/>
              <a:t>Пятый уровень</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defRPr>
            </a:lvl1pPr>
          </a:lstStyle>
          <a:p>
            <a:pPr>
              <a:defRPr/>
            </a:pPr>
            <a:endParaRPr lang="ru-RU"/>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defRPr>
            </a:lvl1pPr>
          </a:lstStyle>
          <a:p>
            <a:pPr>
              <a:defRPr/>
            </a:pPr>
            <a:endParaRPr lang="ru-RU"/>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atin typeface="Arial" charset="0"/>
              </a:defRPr>
            </a:lvl1pPr>
          </a:lstStyle>
          <a:p>
            <a:pPr>
              <a:defRPr/>
            </a:pPr>
            <a:fld id="{FB66484D-3371-4EFB-8179-CC63B3FCA432}" type="slidenum">
              <a:rPr lang="ru-RU"/>
              <a:pPr>
                <a:defRPr/>
              </a:pPr>
              <a:t>‹#›</a:t>
            </a:fld>
            <a:endParaRPr lang="ru-RU"/>
          </a:p>
        </p:txBody>
      </p:sp>
    </p:spTree>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5" Type="http://schemas.openxmlformats.org/officeDocument/2006/relationships/image" Target="../media/image2.emf"/><Relationship Id="rId4" Type="http://schemas.openxmlformats.org/officeDocument/2006/relationships/oleObject" Target="../embeddings/_____Microsoft_Excel_97-20031.xls"/></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chart" Target="../charts/chart3.xml"/><Relationship Id="rId4" Type="http://schemas.openxmlformats.org/officeDocument/2006/relationships/chart" Target="../charts/chart2.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vmlDrawing" Target="../drawings/vmlDrawing2.vml"/><Relationship Id="rId6" Type="http://schemas.openxmlformats.org/officeDocument/2006/relationships/image" Target="../media/image3.emf"/><Relationship Id="rId5" Type="http://schemas.openxmlformats.org/officeDocument/2006/relationships/oleObject" Target="../embeddings/_____Microsoft_Excel_97-20032.xls"/><Relationship Id="rId4" Type="http://schemas.openxmlformats.org/officeDocument/2006/relationships/oleObject" Target="../embeddings/oleObject2.bin"/></Relationships>
</file>

<file path=ppt/slides/_rels/slide9.xml.rels><?xml version="1.0" encoding="UTF-8" standalone="yes"?>
<Relationships xmlns="http://schemas.openxmlformats.org/package/2006/relationships"><Relationship Id="rId8" Type="http://schemas.openxmlformats.org/officeDocument/2006/relationships/image" Target="../media/image5.emf"/><Relationship Id="rId3" Type="http://schemas.openxmlformats.org/officeDocument/2006/relationships/oleObject" Target="../embeddings/oleObject3.bin"/><Relationship Id="rId7" Type="http://schemas.openxmlformats.org/officeDocument/2006/relationships/oleObject" Target="../embeddings/_____Microsoft_Excel_97-20034.xls"/><Relationship Id="rId2" Type="http://schemas.openxmlformats.org/officeDocument/2006/relationships/slideLayout" Target="../slideLayouts/slideLayout7.xml"/><Relationship Id="rId1" Type="http://schemas.openxmlformats.org/officeDocument/2006/relationships/vmlDrawing" Target="../drawings/vmlDrawing3.vml"/><Relationship Id="rId6" Type="http://schemas.openxmlformats.org/officeDocument/2006/relationships/oleObject" Target="../embeddings/oleObject4.bin"/><Relationship Id="rId5" Type="http://schemas.openxmlformats.org/officeDocument/2006/relationships/image" Target="../media/image4.emf"/><Relationship Id="rId4" Type="http://schemas.openxmlformats.org/officeDocument/2006/relationships/oleObject" Target="../embeddings/_____Microsoft_Excel_97-20033.xls"/></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7.xml"/><Relationship Id="rId1" Type="http://schemas.openxmlformats.org/officeDocument/2006/relationships/vmlDrawing" Target="../drawings/vmlDrawing4.vml"/><Relationship Id="rId5" Type="http://schemas.openxmlformats.org/officeDocument/2006/relationships/image" Target="../media/image6.emf"/><Relationship Id="rId4" Type="http://schemas.openxmlformats.org/officeDocument/2006/relationships/oleObject" Target="../embeddings/_____Microsoft_Excel_97-20035.xls"/></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vmlDrawing" Target="../drawings/vmlDrawing5.vml"/><Relationship Id="rId6" Type="http://schemas.openxmlformats.org/officeDocument/2006/relationships/image" Target="../media/image7.emf"/><Relationship Id="rId5" Type="http://schemas.openxmlformats.org/officeDocument/2006/relationships/oleObject" Target="../embeddings/_____Microsoft_Excel_97-20036.xls"/><Relationship Id="rId4" Type="http://schemas.openxmlformats.org/officeDocument/2006/relationships/oleObject" Target="../embeddings/oleObject6.bin"/></Relationships>
</file>

<file path=ppt/slides/_rels/slide12.xml.rels><?xml version="1.0" encoding="UTF-8" standalone="yes"?>
<Relationships xmlns="http://schemas.openxmlformats.org/package/2006/relationships"><Relationship Id="rId8" Type="http://schemas.openxmlformats.org/officeDocument/2006/relationships/oleObject" Target="../embeddings/_____Microsoft_Excel_97-20038.xls"/><Relationship Id="rId3" Type="http://schemas.openxmlformats.org/officeDocument/2006/relationships/notesSlide" Target="../notesSlides/notesSlide4.xml"/><Relationship Id="rId7" Type="http://schemas.openxmlformats.org/officeDocument/2006/relationships/oleObject" Target="../embeddings/oleObject8.bin"/><Relationship Id="rId2" Type="http://schemas.openxmlformats.org/officeDocument/2006/relationships/slideLayout" Target="../slideLayouts/slideLayout7.xml"/><Relationship Id="rId1" Type="http://schemas.openxmlformats.org/officeDocument/2006/relationships/vmlDrawing" Target="../drawings/vmlDrawing6.vml"/><Relationship Id="rId6" Type="http://schemas.openxmlformats.org/officeDocument/2006/relationships/image" Target="../media/image8.emf"/><Relationship Id="rId5" Type="http://schemas.openxmlformats.org/officeDocument/2006/relationships/oleObject" Target="../embeddings/_____Microsoft_Excel_97-20037.xls"/><Relationship Id="rId4" Type="http://schemas.openxmlformats.org/officeDocument/2006/relationships/oleObject" Target="../embeddings/oleObject7.bin"/><Relationship Id="rId9" Type="http://schemas.openxmlformats.org/officeDocument/2006/relationships/image" Target="../media/image9.emf"/></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7.xml"/><Relationship Id="rId1" Type="http://schemas.openxmlformats.org/officeDocument/2006/relationships/vmlDrawing" Target="../drawings/vmlDrawing7.vml"/><Relationship Id="rId6" Type="http://schemas.openxmlformats.org/officeDocument/2006/relationships/image" Target="../media/image10.emf"/><Relationship Id="rId5" Type="http://schemas.openxmlformats.org/officeDocument/2006/relationships/oleObject" Target="../embeddings/_____Microsoft_Excel_97-20039.xls"/><Relationship Id="rId4" Type="http://schemas.openxmlformats.org/officeDocument/2006/relationships/oleObject" Target="../embeddings/oleObject9.bin"/></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vmlDrawing" Target="../drawings/vmlDrawing8.vml"/><Relationship Id="rId6" Type="http://schemas.openxmlformats.org/officeDocument/2006/relationships/image" Target="../media/image11.emf"/><Relationship Id="rId5" Type="http://schemas.openxmlformats.org/officeDocument/2006/relationships/oleObject" Target="../embeddings/_____Microsoft_Excel_97-200310.xls"/><Relationship Id="rId4" Type="http://schemas.openxmlformats.org/officeDocument/2006/relationships/oleObject" Target="../embeddings/oleObject10.bin"/></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7.xml"/><Relationship Id="rId1" Type="http://schemas.openxmlformats.org/officeDocument/2006/relationships/vmlDrawing" Target="../drawings/vmlDrawing9.vml"/><Relationship Id="rId6" Type="http://schemas.openxmlformats.org/officeDocument/2006/relationships/image" Target="../media/image12.emf"/><Relationship Id="rId5" Type="http://schemas.openxmlformats.org/officeDocument/2006/relationships/oleObject" Target="../embeddings/_____Microsoft_Excel_97-200311.xls"/><Relationship Id="rId4" Type="http://schemas.openxmlformats.org/officeDocument/2006/relationships/oleObject" Target="../embeddings/oleObject11.bin"/></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323850" y="0"/>
            <a:ext cx="8569325" cy="792163"/>
          </a:xfrm>
        </p:spPr>
        <p:txBody>
          <a:bodyPr/>
          <a:lstStyle/>
          <a:p>
            <a:pPr eaLnBrk="1" hangingPunct="1">
              <a:defRPr/>
            </a:pPr>
            <a:r>
              <a:rPr lang="ru-RU" sz="2800" b="1" dirty="0">
                <a:solidFill>
                  <a:schemeClr val="accent6">
                    <a:lumMod val="50000"/>
                  </a:schemeClr>
                </a:solidFill>
                <a:latin typeface="Times New Roman" pitchFamily="18" charset="0"/>
                <a:cs typeface="Times New Roman" pitchFamily="18" charset="0"/>
              </a:rPr>
              <a:t>НИИ кардиологии и внутренних болезней МЗ РК</a:t>
            </a:r>
          </a:p>
        </p:txBody>
      </p:sp>
      <p:sp>
        <p:nvSpPr>
          <p:cNvPr id="6147" name="Rectangle 3"/>
          <p:cNvSpPr>
            <a:spLocks noGrp="1" noChangeArrowheads="1"/>
          </p:cNvSpPr>
          <p:nvPr>
            <p:ph type="subTitle" idx="1"/>
          </p:nvPr>
        </p:nvSpPr>
        <p:spPr>
          <a:xfrm>
            <a:off x="3419475" y="886272"/>
            <a:ext cx="5403850" cy="2160587"/>
          </a:xfrm>
          <a:extLst>
            <a:ext uri="{91240B29-F687-4F45-9708-019B960494DF}">
              <a14:hiddenLine xmlns:a14="http://schemas.microsoft.com/office/drawing/2010/main" w="28575">
                <a:solidFill>
                  <a:srgbClr val="000000"/>
                </a:solidFill>
                <a:prstDash val="dash"/>
                <a:miter lim="800000"/>
                <a:headEnd/>
                <a:tailEnd/>
              </a14:hiddenLine>
            </a:ext>
          </a:extLst>
        </p:spPr>
        <p:txBody>
          <a:bodyPr/>
          <a:lstStyle/>
          <a:p>
            <a:pPr eaLnBrk="1" hangingPunct="1"/>
            <a:r>
              <a:rPr lang="ru-RU" altLang="ru-RU" sz="2400" b="1" dirty="0" smtClean="0">
                <a:solidFill>
                  <a:schemeClr val="accent2"/>
                </a:solidFill>
                <a:latin typeface="Times New Roman" panose="02020603050405020304" pitchFamily="18" charset="0"/>
                <a:cs typeface="Times New Roman" panose="02020603050405020304" pitchFamily="18" charset="0"/>
              </a:rPr>
              <a:t>Мероприятия в рамках реализации Государственной программы развития здравоохранения  «Саламат</a:t>
            </a:r>
            <a:r>
              <a:rPr lang="kk-KZ" altLang="ru-RU" sz="2400" b="1" dirty="0" smtClean="0">
                <a:solidFill>
                  <a:schemeClr val="accent2"/>
                </a:solidFill>
                <a:latin typeface="Times New Roman" panose="02020603050405020304" pitchFamily="18" charset="0"/>
                <a:cs typeface="Times New Roman" panose="02020603050405020304" pitchFamily="18" charset="0"/>
              </a:rPr>
              <a:t>т</a:t>
            </a:r>
            <a:r>
              <a:rPr lang="ru-RU" altLang="ru-RU" sz="2400" b="1" dirty="0" smtClean="0">
                <a:solidFill>
                  <a:schemeClr val="accent2"/>
                </a:solidFill>
                <a:latin typeface="Times New Roman" panose="02020603050405020304" pitchFamily="18" charset="0"/>
                <a:cs typeface="Times New Roman" panose="02020603050405020304" pitchFamily="18" charset="0"/>
              </a:rPr>
              <a:t>ы Қазақстан» с целью снижения смертности от БСК</a:t>
            </a:r>
          </a:p>
        </p:txBody>
      </p:sp>
      <p:sp>
        <p:nvSpPr>
          <p:cNvPr id="5" name="Rectangle 3"/>
          <p:cNvSpPr txBox="1">
            <a:spLocks noChangeArrowheads="1"/>
          </p:cNvSpPr>
          <p:nvPr/>
        </p:nvSpPr>
        <p:spPr bwMode="auto">
          <a:xfrm>
            <a:off x="250825" y="3140968"/>
            <a:ext cx="8572500" cy="1774825"/>
          </a:xfrm>
          <a:prstGeom prst="rect">
            <a:avLst/>
          </a:prstGeom>
          <a:noFill/>
          <a:ln w="9525">
            <a:noFill/>
            <a:miter lim="800000"/>
            <a:headEnd/>
            <a:tailEnd/>
          </a:ln>
          <a:effectLst/>
        </p:spPr>
        <p:txBody>
          <a:bodyPr/>
          <a:lstStyle/>
          <a:p>
            <a:pPr algn="ctr" eaLnBrk="1" hangingPunct="1">
              <a:spcBef>
                <a:spcPct val="20000"/>
              </a:spcBef>
              <a:defRPr/>
            </a:pPr>
            <a:r>
              <a:rPr lang="ru-RU" sz="3600" b="1" i="1" kern="0" dirty="0">
                <a:solidFill>
                  <a:schemeClr val="accent6">
                    <a:lumMod val="50000"/>
                  </a:schemeClr>
                </a:solidFill>
                <a:latin typeface="Times New Roman" pitchFamily="18" charset="0"/>
                <a:cs typeface="Times New Roman" pitchFamily="18" charset="0"/>
              </a:rPr>
              <a:t>Итоги национальной скрининговой программы на раннее выявление основных БСК и СД в РК за </a:t>
            </a:r>
            <a:r>
              <a:rPr lang="ru-RU" sz="3600" b="1" i="1" kern="0" dirty="0" smtClean="0">
                <a:solidFill>
                  <a:schemeClr val="accent6">
                    <a:lumMod val="50000"/>
                  </a:schemeClr>
                </a:solidFill>
                <a:latin typeface="Times New Roman" pitchFamily="18" charset="0"/>
                <a:cs typeface="Times New Roman" pitchFamily="18" charset="0"/>
              </a:rPr>
              <a:t>9 месяцев 2014 года.</a:t>
            </a:r>
            <a:endParaRPr lang="ru-RU" sz="3600" b="1" i="1" kern="0" dirty="0">
              <a:solidFill>
                <a:schemeClr val="accent6">
                  <a:lumMod val="50000"/>
                </a:schemeClr>
              </a:solidFill>
              <a:latin typeface="Times New Roman" pitchFamily="18" charset="0"/>
              <a:cs typeface="Times New Roman" pitchFamily="18" charset="0"/>
            </a:endParaRPr>
          </a:p>
        </p:txBody>
      </p:sp>
      <p:sp>
        <p:nvSpPr>
          <p:cNvPr id="6149" name="Rectangle 3"/>
          <p:cNvSpPr>
            <a:spLocks noChangeArrowheads="1"/>
          </p:cNvSpPr>
          <p:nvPr/>
        </p:nvSpPr>
        <p:spPr bwMode="auto">
          <a:xfrm>
            <a:off x="-250825" y="5661248"/>
            <a:ext cx="91440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eaLnBrk="1" hangingPunct="1">
              <a:lnSpc>
                <a:spcPct val="80000"/>
              </a:lnSpc>
              <a:spcBef>
                <a:spcPct val="20000"/>
              </a:spcBef>
              <a:buClr>
                <a:schemeClr val="tx2"/>
              </a:buClr>
              <a:buSzPct val="70000"/>
              <a:buFont typeface="Wingdings" panose="05000000000000000000" pitchFamily="2" charset="2"/>
              <a:buNone/>
            </a:pPr>
            <a:r>
              <a:rPr lang="ru-RU" altLang="ru-RU" sz="2400" b="1" i="1" dirty="0" smtClean="0">
                <a:solidFill>
                  <a:schemeClr val="accent2"/>
                </a:solidFill>
                <a:latin typeface="Times New Roman" panose="02020603050405020304" pitchFamily="18" charset="0"/>
                <a:cs typeface="Times New Roman" panose="02020603050405020304" pitchFamily="18" charset="0"/>
              </a:rPr>
              <a:t>Координатор по БСК</a:t>
            </a:r>
          </a:p>
          <a:p>
            <a:pPr algn="r" eaLnBrk="1" hangingPunct="1">
              <a:lnSpc>
                <a:spcPct val="80000"/>
              </a:lnSpc>
              <a:spcBef>
                <a:spcPct val="20000"/>
              </a:spcBef>
              <a:buClr>
                <a:schemeClr val="tx2"/>
              </a:buClr>
              <a:buSzPct val="70000"/>
              <a:buFont typeface="Wingdings" panose="05000000000000000000" pitchFamily="2" charset="2"/>
              <a:buNone/>
            </a:pPr>
            <a:r>
              <a:rPr lang="ru-RU" altLang="ru-RU" sz="2400" b="1" i="1" dirty="0" smtClean="0">
                <a:solidFill>
                  <a:schemeClr val="accent2"/>
                </a:solidFill>
                <a:latin typeface="Times New Roman" panose="02020603050405020304" pitchFamily="18" charset="0"/>
                <a:cs typeface="Times New Roman" panose="02020603050405020304" pitchFamily="18" charset="0"/>
              </a:rPr>
              <a:t> </a:t>
            </a:r>
            <a:r>
              <a:rPr lang="ru-RU" altLang="ru-RU" sz="2400" b="1" i="1" dirty="0">
                <a:solidFill>
                  <a:schemeClr val="accent2"/>
                </a:solidFill>
                <a:latin typeface="Times New Roman" panose="02020603050405020304" pitchFamily="18" charset="0"/>
                <a:cs typeface="Times New Roman" panose="02020603050405020304" pitchFamily="18" charset="0"/>
              </a:rPr>
              <a:t>«НИИ К и ВБ»</a:t>
            </a:r>
          </a:p>
          <a:p>
            <a:pPr algn="r" eaLnBrk="1" hangingPunct="1">
              <a:lnSpc>
                <a:spcPct val="80000"/>
              </a:lnSpc>
              <a:spcBef>
                <a:spcPct val="20000"/>
              </a:spcBef>
              <a:buClr>
                <a:schemeClr val="tx2"/>
              </a:buClr>
              <a:buSzPct val="70000"/>
              <a:buFont typeface="Wingdings" panose="05000000000000000000" pitchFamily="2" charset="2"/>
              <a:buNone/>
            </a:pPr>
            <a:r>
              <a:rPr lang="ru-RU" altLang="ru-RU" sz="2400" b="1" i="1" dirty="0" err="1" smtClean="0">
                <a:solidFill>
                  <a:schemeClr val="accent2"/>
                </a:solidFill>
                <a:latin typeface="Times New Roman" panose="02020603050405020304" pitchFamily="18" charset="0"/>
                <a:cs typeface="Times New Roman" panose="02020603050405020304" pitchFamily="18" charset="0"/>
              </a:rPr>
              <a:t>Жарылкасынова</a:t>
            </a:r>
            <a:r>
              <a:rPr lang="ru-RU" altLang="ru-RU" sz="2400" b="1" i="1" smtClean="0">
                <a:solidFill>
                  <a:schemeClr val="accent2"/>
                </a:solidFill>
                <a:latin typeface="Times New Roman" panose="02020603050405020304" pitchFamily="18" charset="0"/>
                <a:cs typeface="Times New Roman" panose="02020603050405020304" pitchFamily="18" charset="0"/>
              </a:rPr>
              <a:t> Р.К.</a:t>
            </a:r>
            <a:endParaRPr lang="ru-RU" altLang="ru-RU" sz="2400" b="1" i="1" dirty="0">
              <a:solidFill>
                <a:schemeClr val="accent2"/>
              </a:solidFill>
              <a:latin typeface="Times New Roman" panose="02020603050405020304" pitchFamily="18" charset="0"/>
              <a:cs typeface="Times New Roman" panose="02020603050405020304" pitchFamily="18" charset="0"/>
            </a:endParaRPr>
          </a:p>
        </p:txBody>
      </p:sp>
      <p:pic>
        <p:nvPicPr>
          <p:cNvPr id="6150" name="Picture 1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0825" y="836613"/>
            <a:ext cx="3030538" cy="2062162"/>
          </a:xfrm>
          <a:prstGeom prst="rect">
            <a:avLst/>
          </a:prstGeom>
          <a:noFill/>
          <a:ln w="9525">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170" name="Диаграмма 1"/>
          <p:cNvGraphicFramePr>
            <a:graphicFrameLocks/>
          </p:cNvGraphicFramePr>
          <p:nvPr>
            <p:extLst>
              <p:ext uri="{D42A27DB-BD31-4B8C-83A1-F6EECF244321}">
                <p14:modId xmlns:p14="http://schemas.microsoft.com/office/powerpoint/2010/main" val="1070262208"/>
              </p:ext>
            </p:extLst>
          </p:nvPr>
        </p:nvGraphicFramePr>
        <p:xfrm>
          <a:off x="107950" y="2133600"/>
          <a:ext cx="8653463" cy="3846513"/>
        </p:xfrm>
        <a:graphic>
          <a:graphicData uri="http://schemas.openxmlformats.org/presentationml/2006/ole">
            <mc:AlternateContent xmlns:mc="http://schemas.openxmlformats.org/markup-compatibility/2006">
              <mc:Choice xmlns:v="urn:schemas-microsoft-com:vml" Requires="v">
                <p:oleObj spid="_x0000_s47155" name="Лист" r:id="rId4" imgW="9867847" imgH="4600625" progId="Excel.Sheet.8">
                  <p:embed/>
                </p:oleObj>
              </mc:Choice>
              <mc:Fallback>
                <p:oleObj name="Лист" r:id="rId4" imgW="9867847" imgH="4600625" progId="Excel.Sheet.8">
                  <p:embed/>
                  <p:pic>
                    <p:nvPicPr>
                      <p:cNvPr id="0" name="Picture 20"/>
                      <p:cNvPicPr>
                        <a:picLocks noChangeArrowheads="1"/>
                      </p:cNvPicPr>
                      <p:nvPr/>
                    </p:nvPicPr>
                    <p:blipFill>
                      <a:blip r:embed="rId5"/>
                      <a:srcRect/>
                      <a:stretch>
                        <a:fillRect/>
                      </a:stretch>
                    </p:blipFill>
                    <p:spPr bwMode="auto">
                      <a:xfrm>
                        <a:off x="107950" y="2133600"/>
                        <a:ext cx="8653463" cy="3846513"/>
                      </a:xfrm>
                      <a:prstGeom prst="rect">
                        <a:avLst/>
                      </a:prstGeom>
                      <a:noFill/>
                    </p:spPr>
                  </p:pic>
                </p:oleObj>
              </mc:Fallback>
            </mc:AlternateContent>
          </a:graphicData>
        </a:graphic>
      </p:graphicFrame>
      <p:sp>
        <p:nvSpPr>
          <p:cNvPr id="3" name="Rectangle 5"/>
          <p:cNvSpPr>
            <a:spLocks noChangeArrowheads="1"/>
          </p:cNvSpPr>
          <p:nvPr/>
        </p:nvSpPr>
        <p:spPr bwMode="auto">
          <a:xfrm>
            <a:off x="250825" y="342900"/>
            <a:ext cx="8569325" cy="400050"/>
          </a:xfrm>
          <a:prstGeom prst="rect">
            <a:avLst/>
          </a:prstGeom>
          <a:noFill/>
          <a:ln w="9525">
            <a:noFill/>
            <a:miter lim="800000"/>
            <a:headEnd/>
            <a:tailEnd/>
          </a:ln>
          <a:effectLst>
            <a:prstShdw prst="shdw17" dist="17961" dir="2700000">
              <a:schemeClr val="accent1">
                <a:gamma/>
                <a:shade val="60000"/>
                <a:invGamma/>
              </a:schemeClr>
            </a:prstShdw>
          </a:effectLst>
        </p:spPr>
        <p:txBody>
          <a:bodyPr lIns="91434" tIns="45717" rIns="91434" bIns="45717">
            <a:spAutoFit/>
          </a:bodyPr>
          <a:lstStyle/>
          <a:p>
            <a:pPr algn="ctr">
              <a:defRPr/>
            </a:pPr>
            <a:r>
              <a:rPr lang="ru-RU" sz="2000" b="1" dirty="0">
                <a:solidFill>
                  <a:schemeClr val="tx1">
                    <a:lumMod val="95000"/>
                    <a:lumOff val="5000"/>
                  </a:schemeClr>
                </a:solidFill>
                <a:latin typeface="Book Antiqua" pitchFamily="18" charset="0"/>
                <a:cs typeface="Arial" pitchFamily="34" charset="0"/>
              </a:rPr>
              <a:t>Показатели заболеваемости и смертности от БСК за 2000 - 2014 г.г. </a:t>
            </a:r>
          </a:p>
        </p:txBody>
      </p:sp>
      <p:sp>
        <p:nvSpPr>
          <p:cNvPr id="7172" name="Line 19"/>
          <p:cNvSpPr>
            <a:spLocks noChangeShapeType="1"/>
          </p:cNvSpPr>
          <p:nvPr/>
        </p:nvSpPr>
        <p:spPr bwMode="auto">
          <a:xfrm flipH="1" flipV="1">
            <a:off x="3419872" y="1426509"/>
            <a:ext cx="3175" cy="4197350"/>
          </a:xfrm>
          <a:prstGeom prst="line">
            <a:avLst/>
          </a:prstGeom>
          <a:noFill/>
          <a:ln w="44450">
            <a:solidFill>
              <a:srgbClr val="FF3300"/>
            </a:solidFill>
            <a:round/>
            <a:headEnd/>
            <a:tailEnd type="oval" w="med" len="med"/>
          </a:ln>
          <a:extLst>
            <a:ext uri="{909E8E84-426E-40DD-AFC4-6F175D3DCCD1}">
              <a14:hiddenFill xmlns:a14="http://schemas.microsoft.com/office/drawing/2010/main">
                <a:noFill/>
              </a14:hiddenFill>
            </a:ext>
          </a:extLst>
        </p:spPr>
        <p:txBody>
          <a:bodyPr lIns="82351" tIns="41175" rIns="82351" bIns="41175"/>
          <a:lstStyle/>
          <a:p>
            <a:endParaRPr lang="ru-RU"/>
          </a:p>
        </p:txBody>
      </p:sp>
      <p:sp>
        <p:nvSpPr>
          <p:cNvPr id="7" name="Text Box 13"/>
          <p:cNvSpPr txBox="1">
            <a:spLocks noChangeArrowheads="1"/>
          </p:cNvSpPr>
          <p:nvPr/>
        </p:nvSpPr>
        <p:spPr bwMode="auto">
          <a:xfrm>
            <a:off x="3673475" y="1079500"/>
            <a:ext cx="1030288" cy="590550"/>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lIns="82351" tIns="41175" rIns="82351" bIns="41175">
            <a:spAutoFit/>
          </a:bodyPr>
          <a:lstStyle/>
          <a:p>
            <a:pPr>
              <a:defRPr/>
            </a:pPr>
            <a:r>
              <a:rPr lang="ru-RU" sz="1100" b="1" dirty="0" err="1">
                <a:solidFill>
                  <a:schemeClr val="tx1"/>
                </a:solidFill>
                <a:latin typeface="Book Antiqua" pitchFamily="18" charset="0"/>
              </a:rPr>
              <a:t>Госпрог-рамма</a:t>
            </a:r>
            <a:r>
              <a:rPr lang="ru-RU" sz="1100" b="1" dirty="0">
                <a:solidFill>
                  <a:schemeClr val="tx1"/>
                </a:solidFill>
                <a:latin typeface="Book Antiqua" pitchFamily="18" charset="0"/>
              </a:rPr>
              <a:t> </a:t>
            </a:r>
          </a:p>
          <a:p>
            <a:pPr>
              <a:defRPr/>
            </a:pPr>
            <a:r>
              <a:rPr lang="ru-RU" sz="1100" b="1" dirty="0">
                <a:solidFill>
                  <a:schemeClr val="tx1"/>
                </a:solidFill>
                <a:latin typeface="Book Antiqua" pitchFamily="18" charset="0"/>
              </a:rPr>
              <a:t>2005-2010 гг.</a:t>
            </a:r>
          </a:p>
        </p:txBody>
      </p:sp>
      <p:sp>
        <p:nvSpPr>
          <p:cNvPr id="8" name="Text Box 18"/>
          <p:cNvSpPr txBox="1">
            <a:spLocks noChangeArrowheads="1"/>
          </p:cNvSpPr>
          <p:nvPr/>
        </p:nvSpPr>
        <p:spPr bwMode="auto">
          <a:xfrm>
            <a:off x="4832350" y="1079500"/>
            <a:ext cx="1092200" cy="590550"/>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lIns="82351" tIns="41175" rIns="82351" bIns="41175">
            <a:spAutoFit/>
          </a:bodyPr>
          <a:lstStyle/>
          <a:p>
            <a:pPr>
              <a:defRPr/>
            </a:pPr>
            <a:r>
              <a:rPr lang="ru-RU" sz="1100" b="1" dirty="0">
                <a:solidFill>
                  <a:srgbClr val="000000"/>
                </a:solidFill>
                <a:latin typeface="Book Antiqua" pitchFamily="18" charset="0"/>
              </a:rPr>
              <a:t>Отраслевая </a:t>
            </a:r>
          </a:p>
          <a:p>
            <a:pPr>
              <a:defRPr/>
            </a:pPr>
            <a:r>
              <a:rPr lang="ru-RU" sz="1100" b="1" dirty="0">
                <a:solidFill>
                  <a:srgbClr val="000000"/>
                </a:solidFill>
                <a:latin typeface="Book Antiqua" pitchFamily="18" charset="0"/>
              </a:rPr>
              <a:t>программа </a:t>
            </a:r>
          </a:p>
          <a:p>
            <a:pPr>
              <a:defRPr/>
            </a:pPr>
            <a:r>
              <a:rPr lang="ru-RU" sz="1100" b="1" dirty="0">
                <a:solidFill>
                  <a:srgbClr val="000000"/>
                </a:solidFill>
                <a:latin typeface="Book Antiqua" pitchFamily="18" charset="0"/>
              </a:rPr>
              <a:t>2007-2009 гг.</a:t>
            </a:r>
          </a:p>
        </p:txBody>
      </p:sp>
      <p:sp>
        <p:nvSpPr>
          <p:cNvPr id="9" name="Text Box 19"/>
          <p:cNvSpPr txBox="1">
            <a:spLocks noChangeArrowheads="1"/>
          </p:cNvSpPr>
          <p:nvPr/>
        </p:nvSpPr>
        <p:spPr bwMode="auto">
          <a:xfrm>
            <a:off x="6956425" y="1079500"/>
            <a:ext cx="1608138" cy="606425"/>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lIns="82351" tIns="41175" rIns="82351" bIns="41175">
            <a:spAutoFit/>
          </a:bodyPr>
          <a:lstStyle/>
          <a:p>
            <a:pPr>
              <a:defRPr/>
            </a:pPr>
            <a:r>
              <a:rPr lang="ru-RU" sz="1100" b="1" dirty="0">
                <a:solidFill>
                  <a:schemeClr val="tx1"/>
                </a:solidFill>
                <a:latin typeface="Book Antiqua" pitchFamily="18" charset="0"/>
              </a:rPr>
              <a:t>ГПРЗ  «</a:t>
            </a:r>
            <a:r>
              <a:rPr lang="kk-KZ" sz="1100" b="1" dirty="0">
                <a:solidFill>
                  <a:schemeClr val="tx1"/>
                </a:solidFill>
                <a:latin typeface="Book Antiqua" pitchFamily="18" charset="0"/>
              </a:rPr>
              <a:t>Саламатты Қазақстан</a:t>
            </a:r>
            <a:r>
              <a:rPr lang="ru-RU" sz="1100" b="1" dirty="0">
                <a:solidFill>
                  <a:schemeClr val="tx1"/>
                </a:solidFill>
                <a:latin typeface="Book Antiqua" pitchFamily="18" charset="0"/>
              </a:rPr>
              <a:t>»</a:t>
            </a:r>
          </a:p>
          <a:p>
            <a:pPr>
              <a:defRPr/>
            </a:pPr>
            <a:r>
              <a:rPr lang="ru-RU" sz="1100" b="1" dirty="0">
                <a:solidFill>
                  <a:schemeClr val="tx1"/>
                </a:solidFill>
                <a:latin typeface="Book Antiqua" pitchFamily="18" charset="0"/>
              </a:rPr>
              <a:t>2011-2015 гг.</a:t>
            </a:r>
          </a:p>
        </p:txBody>
      </p:sp>
      <p:sp>
        <p:nvSpPr>
          <p:cNvPr id="7176" name="Line 19"/>
          <p:cNvSpPr>
            <a:spLocks noChangeShapeType="1"/>
          </p:cNvSpPr>
          <p:nvPr/>
        </p:nvSpPr>
        <p:spPr bwMode="auto">
          <a:xfrm flipH="1" flipV="1">
            <a:off x="4796253" y="1382712"/>
            <a:ext cx="3175" cy="4197350"/>
          </a:xfrm>
          <a:prstGeom prst="line">
            <a:avLst/>
          </a:prstGeom>
          <a:noFill/>
          <a:ln w="44450">
            <a:solidFill>
              <a:srgbClr val="FF3300"/>
            </a:solidFill>
            <a:round/>
            <a:headEnd/>
            <a:tailEnd type="oval" w="med" len="med"/>
          </a:ln>
          <a:extLst>
            <a:ext uri="{909E8E84-426E-40DD-AFC4-6F175D3DCCD1}">
              <a14:hiddenFill xmlns:a14="http://schemas.microsoft.com/office/drawing/2010/main">
                <a:noFill/>
              </a14:hiddenFill>
            </a:ext>
          </a:extLst>
        </p:spPr>
        <p:txBody>
          <a:bodyPr lIns="82351" tIns="41175" rIns="82351" bIns="41175"/>
          <a:lstStyle/>
          <a:p>
            <a:endParaRPr lang="ru-RU"/>
          </a:p>
        </p:txBody>
      </p:sp>
      <p:sp>
        <p:nvSpPr>
          <p:cNvPr id="7177" name="Line 19"/>
          <p:cNvSpPr>
            <a:spLocks noChangeShapeType="1"/>
          </p:cNvSpPr>
          <p:nvPr/>
        </p:nvSpPr>
        <p:spPr bwMode="auto">
          <a:xfrm flipH="1" flipV="1">
            <a:off x="6939032" y="1476815"/>
            <a:ext cx="3175" cy="4197350"/>
          </a:xfrm>
          <a:prstGeom prst="line">
            <a:avLst/>
          </a:prstGeom>
          <a:noFill/>
          <a:ln w="44450">
            <a:solidFill>
              <a:srgbClr val="FF3300"/>
            </a:solidFill>
            <a:round/>
            <a:headEnd/>
            <a:tailEnd type="oval" w="med" len="med"/>
          </a:ln>
          <a:extLst>
            <a:ext uri="{909E8E84-426E-40DD-AFC4-6F175D3DCCD1}">
              <a14:hiddenFill xmlns:a14="http://schemas.microsoft.com/office/drawing/2010/main">
                <a:noFill/>
              </a14:hiddenFill>
            </a:ext>
          </a:extLst>
        </p:spPr>
        <p:txBody>
          <a:bodyPr lIns="82351" tIns="41175" rIns="82351" bIns="41175"/>
          <a:lstStyle/>
          <a:p>
            <a:endParaRPr lang="ru-RU"/>
          </a:p>
        </p:txBody>
      </p:sp>
    </p:spTree>
    <p:extLst>
      <p:ext uri="{BB962C8B-B14F-4D97-AF65-F5344CB8AC3E}">
        <p14:creationId xmlns:p14="http://schemas.microsoft.com/office/powerpoint/2010/main" val="117156329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Заголовок 1"/>
          <p:cNvSpPr txBox="1">
            <a:spLocks/>
          </p:cNvSpPr>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defTabSz="685800">
              <a:spcBef>
                <a:spcPct val="20000"/>
              </a:spcBef>
              <a:buChar char="•"/>
              <a:defRPr sz="3200">
                <a:solidFill>
                  <a:schemeClr val="tx1"/>
                </a:solidFill>
                <a:latin typeface="Arial" panose="020B0604020202020204" pitchFamily="34" charset="0"/>
              </a:defRPr>
            </a:lvl1pPr>
            <a:lvl2pPr marL="742950" indent="-285750" defTabSz="685800">
              <a:spcBef>
                <a:spcPct val="20000"/>
              </a:spcBef>
              <a:buChar char="–"/>
              <a:defRPr sz="2800">
                <a:solidFill>
                  <a:schemeClr val="tx1"/>
                </a:solidFill>
                <a:latin typeface="Arial" panose="020B0604020202020204" pitchFamily="34" charset="0"/>
              </a:defRPr>
            </a:lvl2pPr>
            <a:lvl3pPr marL="1143000" indent="-228600" defTabSz="685800">
              <a:spcBef>
                <a:spcPct val="20000"/>
              </a:spcBef>
              <a:buChar char="•"/>
              <a:defRPr sz="2400">
                <a:solidFill>
                  <a:schemeClr val="tx1"/>
                </a:solidFill>
                <a:latin typeface="Arial" panose="020B0604020202020204" pitchFamily="34" charset="0"/>
              </a:defRPr>
            </a:lvl3pPr>
            <a:lvl4pPr marL="1600200" indent="-228600" defTabSz="685800">
              <a:spcBef>
                <a:spcPct val="20000"/>
              </a:spcBef>
              <a:buChar char="–"/>
              <a:defRPr sz="2000">
                <a:solidFill>
                  <a:schemeClr val="tx1"/>
                </a:solidFill>
                <a:latin typeface="Arial" panose="020B0604020202020204" pitchFamily="34" charset="0"/>
              </a:defRPr>
            </a:lvl4pPr>
            <a:lvl5pPr marL="2057400" indent="-228600" defTabSz="685800">
              <a:spcBef>
                <a:spcPct val="20000"/>
              </a:spcBef>
              <a:buChar char="»"/>
              <a:defRPr sz="2000">
                <a:solidFill>
                  <a:schemeClr val="tx1"/>
                </a:solidFill>
                <a:latin typeface="Arial" panose="020B0604020202020204" pitchFamily="34" charset="0"/>
              </a:defRPr>
            </a:lvl5pPr>
            <a:lvl6pPr marL="2514600" indent="-228600" defTabSz="6858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6858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6858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6858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90000"/>
              </a:lnSpc>
              <a:spcBef>
                <a:spcPct val="0"/>
              </a:spcBef>
              <a:buFontTx/>
              <a:buNone/>
            </a:pPr>
            <a:r>
              <a:rPr lang="kk-KZ" altLang="ru-RU" sz="4000" b="1">
                <a:solidFill>
                  <a:srgbClr val="000000"/>
                </a:solidFill>
                <a:latin typeface="Times New Roman" panose="02020603050405020304" pitchFamily="18" charset="0"/>
                <a:cs typeface="Times New Roman" panose="02020603050405020304" pitchFamily="18" charset="0"/>
              </a:rPr>
              <a:t>Основные функции АПО</a:t>
            </a:r>
            <a:endParaRPr lang="ru-RU" altLang="ru-RU" sz="4000" b="1">
              <a:solidFill>
                <a:srgbClr val="000000"/>
              </a:solidFill>
              <a:latin typeface="Times New Roman" panose="02020603050405020304" pitchFamily="18" charset="0"/>
              <a:cs typeface="Times New Roman" panose="02020603050405020304" pitchFamily="18" charset="0"/>
            </a:endParaRPr>
          </a:p>
          <a:p>
            <a:pPr algn="ctr" eaLnBrk="1" hangingPunct="1">
              <a:lnSpc>
                <a:spcPct val="90000"/>
              </a:lnSpc>
              <a:spcBef>
                <a:spcPct val="0"/>
              </a:spcBef>
              <a:buFontTx/>
              <a:buNone/>
            </a:pPr>
            <a:r>
              <a:rPr lang="ru-RU" altLang="ru-RU" sz="2400" b="1" i="1">
                <a:solidFill>
                  <a:srgbClr val="FF0000"/>
                </a:solidFill>
                <a:latin typeface="Times New Roman" panose="02020603050405020304" pitchFamily="18" charset="0"/>
                <a:cs typeface="Times New Roman" panose="02020603050405020304" pitchFamily="18" charset="0"/>
              </a:rPr>
              <a:t>(согласно приказа МЗ РК № 7 от 05.01.2011г.)</a:t>
            </a:r>
          </a:p>
        </p:txBody>
      </p:sp>
      <p:sp>
        <p:nvSpPr>
          <p:cNvPr id="8195" name="Содержимое 2"/>
          <p:cNvSpPr txBox="1">
            <a:spLocks/>
          </p:cNvSpPr>
          <p:nvPr/>
        </p:nvSpPr>
        <p:spPr bwMode="auto">
          <a:xfrm>
            <a:off x="628650" y="1557338"/>
            <a:ext cx="7886700" cy="4351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71450" indent="-171450" defTabSz="685800">
              <a:spcBef>
                <a:spcPct val="20000"/>
              </a:spcBef>
              <a:buChar char="•"/>
              <a:defRPr sz="3200">
                <a:solidFill>
                  <a:schemeClr val="tx1"/>
                </a:solidFill>
                <a:latin typeface="Arial" panose="020B0604020202020204" pitchFamily="34" charset="0"/>
              </a:defRPr>
            </a:lvl1pPr>
            <a:lvl2pPr marL="514350" indent="-171450" defTabSz="685800">
              <a:spcBef>
                <a:spcPct val="20000"/>
              </a:spcBef>
              <a:buChar char="–"/>
              <a:defRPr sz="2800">
                <a:solidFill>
                  <a:schemeClr val="tx1"/>
                </a:solidFill>
                <a:latin typeface="Arial" panose="020B0604020202020204" pitchFamily="34" charset="0"/>
              </a:defRPr>
            </a:lvl2pPr>
            <a:lvl3pPr marL="857250" indent="-171450" defTabSz="685800">
              <a:spcBef>
                <a:spcPct val="20000"/>
              </a:spcBef>
              <a:buChar char="•"/>
              <a:defRPr sz="2400">
                <a:solidFill>
                  <a:schemeClr val="tx1"/>
                </a:solidFill>
                <a:latin typeface="Arial" panose="020B0604020202020204" pitchFamily="34" charset="0"/>
              </a:defRPr>
            </a:lvl3pPr>
            <a:lvl4pPr marL="1200150" indent="-171450" defTabSz="685800">
              <a:spcBef>
                <a:spcPct val="20000"/>
              </a:spcBef>
              <a:buChar char="–"/>
              <a:defRPr sz="2000">
                <a:solidFill>
                  <a:schemeClr val="tx1"/>
                </a:solidFill>
                <a:latin typeface="Arial" panose="020B0604020202020204" pitchFamily="34" charset="0"/>
              </a:defRPr>
            </a:lvl4pPr>
            <a:lvl5pPr marL="1543050" indent="-171450" defTabSz="685800">
              <a:spcBef>
                <a:spcPct val="20000"/>
              </a:spcBef>
              <a:buChar char="»"/>
              <a:defRPr sz="2000">
                <a:solidFill>
                  <a:schemeClr val="tx1"/>
                </a:solidFill>
                <a:latin typeface="Arial" panose="020B0604020202020204" pitchFamily="34" charset="0"/>
              </a:defRPr>
            </a:lvl5pPr>
            <a:lvl6pPr marL="2000250" indent="-171450" defTabSz="685800" eaLnBrk="0" fontAlgn="base" hangingPunct="0">
              <a:spcBef>
                <a:spcPct val="20000"/>
              </a:spcBef>
              <a:spcAft>
                <a:spcPct val="0"/>
              </a:spcAft>
              <a:buChar char="»"/>
              <a:defRPr sz="2000">
                <a:solidFill>
                  <a:schemeClr val="tx1"/>
                </a:solidFill>
                <a:latin typeface="Arial" panose="020B0604020202020204" pitchFamily="34" charset="0"/>
              </a:defRPr>
            </a:lvl6pPr>
            <a:lvl7pPr marL="2457450" indent="-171450" defTabSz="685800" eaLnBrk="0" fontAlgn="base" hangingPunct="0">
              <a:spcBef>
                <a:spcPct val="20000"/>
              </a:spcBef>
              <a:spcAft>
                <a:spcPct val="0"/>
              </a:spcAft>
              <a:buChar char="»"/>
              <a:defRPr sz="2000">
                <a:solidFill>
                  <a:schemeClr val="tx1"/>
                </a:solidFill>
                <a:latin typeface="Arial" panose="020B0604020202020204" pitchFamily="34" charset="0"/>
              </a:defRPr>
            </a:lvl7pPr>
            <a:lvl8pPr marL="2914650" indent="-171450" defTabSz="685800" eaLnBrk="0" fontAlgn="base" hangingPunct="0">
              <a:spcBef>
                <a:spcPct val="20000"/>
              </a:spcBef>
              <a:spcAft>
                <a:spcPct val="0"/>
              </a:spcAft>
              <a:buChar char="»"/>
              <a:defRPr sz="2000">
                <a:solidFill>
                  <a:schemeClr val="tx1"/>
                </a:solidFill>
                <a:latin typeface="Arial" panose="020B0604020202020204" pitchFamily="34" charset="0"/>
              </a:defRPr>
            </a:lvl8pPr>
            <a:lvl9pPr marL="3371850" indent="-171450" defTabSz="6858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eaLnBrk="1" hangingPunct="1">
              <a:lnSpc>
                <a:spcPct val="90000"/>
              </a:lnSpc>
              <a:spcBef>
                <a:spcPts val="750"/>
              </a:spcBef>
              <a:buFont typeface="Wingdings" panose="05000000000000000000" pitchFamily="2" charset="2"/>
              <a:buChar char="v"/>
            </a:pPr>
            <a:r>
              <a:rPr lang="kk-KZ" altLang="ru-RU" sz="2400">
                <a:solidFill>
                  <a:srgbClr val="000000"/>
                </a:solidFill>
                <a:latin typeface="Times New Roman" panose="02020603050405020304" pitchFamily="18" charset="0"/>
                <a:cs typeface="Times New Roman" panose="02020603050405020304" pitchFamily="18" charset="0"/>
              </a:rPr>
              <a:t>Оказание ПМСП (доврачебная, квалифицированная) в соответствии с приказом МЗРК № 796.</a:t>
            </a:r>
            <a:endParaRPr lang="ru-RU" altLang="ru-RU" sz="2400">
              <a:solidFill>
                <a:srgbClr val="000000"/>
              </a:solidFill>
              <a:latin typeface="Times New Roman" panose="02020603050405020304" pitchFamily="18" charset="0"/>
              <a:cs typeface="Times New Roman" panose="02020603050405020304" pitchFamily="18" charset="0"/>
            </a:endParaRPr>
          </a:p>
          <a:p>
            <a:pPr algn="just" eaLnBrk="1" hangingPunct="1">
              <a:lnSpc>
                <a:spcPct val="90000"/>
              </a:lnSpc>
              <a:spcBef>
                <a:spcPts val="750"/>
              </a:spcBef>
              <a:buFont typeface="Wingdings" panose="05000000000000000000" pitchFamily="2" charset="2"/>
              <a:buChar char="v"/>
            </a:pPr>
            <a:r>
              <a:rPr lang="ru-RU" altLang="ru-RU" sz="2400">
                <a:solidFill>
                  <a:srgbClr val="000000"/>
                </a:solidFill>
                <a:latin typeface="Times New Roman" panose="02020603050405020304" pitchFamily="18" charset="0"/>
                <a:cs typeface="Times New Roman" panose="02020603050405020304" pitchFamily="18" charset="0"/>
              </a:rPr>
              <a:t>Оказание КДП (специализированная, высокоспециализированная)  </a:t>
            </a:r>
            <a:r>
              <a:rPr lang="kk-KZ" altLang="ru-RU" sz="2400">
                <a:solidFill>
                  <a:srgbClr val="000000"/>
                </a:solidFill>
                <a:latin typeface="Times New Roman" panose="02020603050405020304" pitchFamily="18" charset="0"/>
                <a:cs typeface="Times New Roman" panose="02020603050405020304" pitchFamily="18" charset="0"/>
              </a:rPr>
              <a:t>в соответствии с приказом МЗРК № 796.</a:t>
            </a:r>
            <a:endParaRPr lang="ru-RU" altLang="ru-RU" sz="2400">
              <a:solidFill>
                <a:srgbClr val="000000"/>
              </a:solidFill>
              <a:latin typeface="Times New Roman" panose="02020603050405020304" pitchFamily="18" charset="0"/>
              <a:cs typeface="Times New Roman" panose="02020603050405020304" pitchFamily="18" charset="0"/>
            </a:endParaRPr>
          </a:p>
          <a:p>
            <a:pPr algn="just" eaLnBrk="1" hangingPunct="1">
              <a:lnSpc>
                <a:spcPct val="90000"/>
              </a:lnSpc>
              <a:spcBef>
                <a:spcPts val="750"/>
              </a:spcBef>
              <a:buFont typeface="Wingdings" panose="05000000000000000000" pitchFamily="2" charset="2"/>
              <a:buChar char="v"/>
            </a:pPr>
            <a:r>
              <a:rPr lang="ru-RU" altLang="ru-RU" sz="2400">
                <a:solidFill>
                  <a:srgbClr val="000000"/>
                </a:solidFill>
                <a:latin typeface="Times New Roman" panose="02020603050405020304" pitchFamily="18" charset="0"/>
                <a:cs typeface="Times New Roman" panose="02020603050405020304" pitchFamily="18" charset="0"/>
              </a:rPr>
              <a:t>Лекарственное обеспечение прикрепленного населения в соответствии с приказом МЗРК № 786</a:t>
            </a:r>
          </a:p>
          <a:p>
            <a:pPr algn="just" eaLnBrk="1" hangingPunct="1">
              <a:lnSpc>
                <a:spcPct val="90000"/>
              </a:lnSpc>
              <a:spcBef>
                <a:spcPts val="750"/>
              </a:spcBef>
              <a:buFont typeface="Wingdings" panose="05000000000000000000" pitchFamily="2" charset="2"/>
              <a:buChar char="v"/>
            </a:pPr>
            <a:r>
              <a:rPr lang="ru-RU" altLang="ru-RU" sz="2400" b="1">
                <a:solidFill>
                  <a:srgbClr val="000000"/>
                </a:solidFill>
                <a:latin typeface="Times New Roman" panose="02020603050405020304" pitchFamily="18" charset="0"/>
                <a:cs typeface="Times New Roman" panose="02020603050405020304" pitchFamily="18" charset="0"/>
              </a:rPr>
              <a:t> Проведение разъяснительной работы среди населения о профилактике заболеваний и формировании здорового образа жизни.</a:t>
            </a:r>
          </a:p>
          <a:p>
            <a:pPr algn="just" eaLnBrk="1" hangingPunct="1">
              <a:lnSpc>
                <a:spcPct val="90000"/>
              </a:lnSpc>
              <a:spcBef>
                <a:spcPts val="750"/>
              </a:spcBef>
              <a:buFont typeface="Wingdings" panose="05000000000000000000" pitchFamily="2" charset="2"/>
              <a:buChar char="v"/>
            </a:pPr>
            <a:r>
              <a:rPr lang="ru-RU" altLang="ru-RU" sz="2400" b="1">
                <a:solidFill>
                  <a:srgbClr val="000000"/>
                </a:solidFill>
                <a:latin typeface="Times New Roman" panose="02020603050405020304" pitchFamily="18" charset="0"/>
                <a:cs typeface="Times New Roman" panose="02020603050405020304" pitchFamily="18" charset="0"/>
              </a:rPr>
              <a:t> Проведение профилактических мероприятий.</a:t>
            </a:r>
          </a:p>
          <a:p>
            <a:pPr algn="just" eaLnBrk="1" hangingPunct="1">
              <a:lnSpc>
                <a:spcPct val="90000"/>
              </a:lnSpc>
              <a:spcBef>
                <a:spcPts val="750"/>
              </a:spcBef>
              <a:buFont typeface="Wingdings" panose="05000000000000000000" pitchFamily="2" charset="2"/>
              <a:buChar char="v"/>
            </a:pPr>
            <a:r>
              <a:rPr lang="ru-RU" altLang="ru-RU" sz="2400">
                <a:solidFill>
                  <a:srgbClr val="000000"/>
                </a:solidFill>
                <a:latin typeface="Times New Roman" panose="02020603050405020304" pitchFamily="18" charset="0"/>
                <a:cs typeface="Times New Roman" panose="02020603050405020304" pitchFamily="18" charset="0"/>
              </a:rPr>
              <a:t>Оказание психологической помощи и специальных социальных услуг прикрепленному населения.</a:t>
            </a:r>
          </a:p>
          <a:p>
            <a:pPr algn="just" eaLnBrk="1" hangingPunct="1">
              <a:lnSpc>
                <a:spcPct val="90000"/>
              </a:lnSpc>
              <a:spcBef>
                <a:spcPts val="750"/>
              </a:spcBef>
            </a:pPr>
            <a:endParaRPr lang="ru-RU" altLang="ru-RU" sz="2000">
              <a:solidFill>
                <a:srgbClr val="000000"/>
              </a:solidFill>
              <a:latin typeface="Calibri" panose="020F0502020204030204"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Содержимое 2"/>
          <p:cNvSpPr txBox="1">
            <a:spLocks/>
          </p:cNvSpPr>
          <p:nvPr/>
        </p:nvSpPr>
        <p:spPr bwMode="auto">
          <a:xfrm>
            <a:off x="838200" y="1417638"/>
            <a:ext cx="7467600" cy="4754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71450" indent="-171450" defTabSz="685800">
              <a:spcBef>
                <a:spcPct val="20000"/>
              </a:spcBef>
              <a:buChar char="•"/>
              <a:defRPr sz="3200">
                <a:solidFill>
                  <a:schemeClr val="tx1"/>
                </a:solidFill>
                <a:latin typeface="Arial" panose="020B0604020202020204" pitchFamily="34" charset="0"/>
              </a:defRPr>
            </a:lvl1pPr>
            <a:lvl2pPr marL="514350" indent="-171450" defTabSz="685800">
              <a:spcBef>
                <a:spcPct val="20000"/>
              </a:spcBef>
              <a:buChar char="–"/>
              <a:defRPr sz="2800">
                <a:solidFill>
                  <a:schemeClr val="tx1"/>
                </a:solidFill>
                <a:latin typeface="Arial" panose="020B0604020202020204" pitchFamily="34" charset="0"/>
              </a:defRPr>
            </a:lvl2pPr>
            <a:lvl3pPr marL="857250" indent="-171450" defTabSz="685800">
              <a:spcBef>
                <a:spcPct val="20000"/>
              </a:spcBef>
              <a:buChar char="•"/>
              <a:defRPr sz="2400">
                <a:solidFill>
                  <a:schemeClr val="tx1"/>
                </a:solidFill>
                <a:latin typeface="Arial" panose="020B0604020202020204" pitchFamily="34" charset="0"/>
              </a:defRPr>
            </a:lvl3pPr>
            <a:lvl4pPr marL="1200150" indent="-171450" defTabSz="685800">
              <a:spcBef>
                <a:spcPct val="20000"/>
              </a:spcBef>
              <a:buChar char="–"/>
              <a:defRPr sz="2000">
                <a:solidFill>
                  <a:schemeClr val="tx1"/>
                </a:solidFill>
                <a:latin typeface="Arial" panose="020B0604020202020204" pitchFamily="34" charset="0"/>
              </a:defRPr>
            </a:lvl4pPr>
            <a:lvl5pPr marL="1543050" indent="-171450" defTabSz="685800">
              <a:spcBef>
                <a:spcPct val="20000"/>
              </a:spcBef>
              <a:buChar char="»"/>
              <a:defRPr sz="2000">
                <a:solidFill>
                  <a:schemeClr val="tx1"/>
                </a:solidFill>
                <a:latin typeface="Arial" panose="020B0604020202020204" pitchFamily="34" charset="0"/>
              </a:defRPr>
            </a:lvl5pPr>
            <a:lvl6pPr marL="2000250" indent="-171450" defTabSz="685800" eaLnBrk="0" fontAlgn="base" hangingPunct="0">
              <a:spcBef>
                <a:spcPct val="20000"/>
              </a:spcBef>
              <a:spcAft>
                <a:spcPct val="0"/>
              </a:spcAft>
              <a:buChar char="»"/>
              <a:defRPr sz="2000">
                <a:solidFill>
                  <a:schemeClr val="tx1"/>
                </a:solidFill>
                <a:latin typeface="Arial" panose="020B0604020202020204" pitchFamily="34" charset="0"/>
              </a:defRPr>
            </a:lvl6pPr>
            <a:lvl7pPr marL="2457450" indent="-171450" defTabSz="685800" eaLnBrk="0" fontAlgn="base" hangingPunct="0">
              <a:spcBef>
                <a:spcPct val="20000"/>
              </a:spcBef>
              <a:spcAft>
                <a:spcPct val="0"/>
              </a:spcAft>
              <a:buChar char="»"/>
              <a:defRPr sz="2000">
                <a:solidFill>
                  <a:schemeClr val="tx1"/>
                </a:solidFill>
                <a:latin typeface="Arial" panose="020B0604020202020204" pitchFamily="34" charset="0"/>
              </a:defRPr>
            </a:lvl7pPr>
            <a:lvl8pPr marL="2914650" indent="-171450" defTabSz="685800" eaLnBrk="0" fontAlgn="base" hangingPunct="0">
              <a:spcBef>
                <a:spcPct val="20000"/>
              </a:spcBef>
              <a:spcAft>
                <a:spcPct val="0"/>
              </a:spcAft>
              <a:buChar char="»"/>
              <a:defRPr sz="2000">
                <a:solidFill>
                  <a:schemeClr val="tx1"/>
                </a:solidFill>
                <a:latin typeface="Arial" panose="020B0604020202020204" pitchFamily="34" charset="0"/>
              </a:defRPr>
            </a:lvl8pPr>
            <a:lvl9pPr marL="3371850" indent="-171450" defTabSz="6858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eaLnBrk="1" hangingPunct="1">
              <a:lnSpc>
                <a:spcPct val="90000"/>
              </a:lnSpc>
              <a:spcBef>
                <a:spcPts val="750"/>
              </a:spcBef>
              <a:buFont typeface="Wingdings" panose="05000000000000000000" pitchFamily="2" charset="2"/>
              <a:buChar char="v"/>
            </a:pPr>
            <a:r>
              <a:rPr lang="ru-RU" altLang="ru-RU" sz="2800">
                <a:solidFill>
                  <a:srgbClr val="000000"/>
                </a:solidFill>
                <a:latin typeface="Times New Roman" panose="02020603050405020304" pitchFamily="18" charset="0"/>
                <a:cs typeface="Times New Roman" panose="02020603050405020304" pitchFamily="18" charset="0"/>
              </a:rPr>
              <a:t>Кабинет заведующего отделения</a:t>
            </a:r>
          </a:p>
          <a:p>
            <a:pPr algn="just" eaLnBrk="1" hangingPunct="1">
              <a:lnSpc>
                <a:spcPct val="90000"/>
              </a:lnSpc>
              <a:spcBef>
                <a:spcPts val="750"/>
              </a:spcBef>
              <a:buFont typeface="Wingdings" panose="05000000000000000000" pitchFamily="2" charset="2"/>
              <a:buChar char="v"/>
            </a:pPr>
            <a:r>
              <a:rPr lang="ru-RU" altLang="ru-RU" sz="2800">
                <a:solidFill>
                  <a:srgbClr val="000000"/>
                </a:solidFill>
                <a:latin typeface="Times New Roman" panose="02020603050405020304" pitchFamily="18" charset="0"/>
                <a:cs typeface="Times New Roman" panose="02020603050405020304" pitchFamily="18" charset="0"/>
              </a:rPr>
              <a:t>Доврачебный кабинет</a:t>
            </a:r>
          </a:p>
          <a:p>
            <a:pPr algn="just" eaLnBrk="1" hangingPunct="1">
              <a:lnSpc>
                <a:spcPct val="90000"/>
              </a:lnSpc>
              <a:spcBef>
                <a:spcPts val="750"/>
              </a:spcBef>
              <a:buFont typeface="Wingdings" panose="05000000000000000000" pitchFamily="2" charset="2"/>
              <a:buChar char="v"/>
            </a:pPr>
            <a:r>
              <a:rPr lang="ru-RU" altLang="ru-RU" sz="2800">
                <a:solidFill>
                  <a:srgbClr val="000000"/>
                </a:solidFill>
                <a:latin typeface="Times New Roman" panose="02020603050405020304" pitchFamily="18" charset="0"/>
                <a:cs typeface="Times New Roman" panose="02020603050405020304" pitchFamily="18" charset="0"/>
              </a:rPr>
              <a:t>Кабинет акушерского приема (смотровой)</a:t>
            </a:r>
          </a:p>
          <a:p>
            <a:pPr algn="just" eaLnBrk="1" hangingPunct="1">
              <a:lnSpc>
                <a:spcPct val="90000"/>
              </a:lnSpc>
              <a:spcBef>
                <a:spcPts val="750"/>
              </a:spcBef>
              <a:buFont typeface="Wingdings" panose="05000000000000000000" pitchFamily="2" charset="2"/>
              <a:buChar char="v"/>
            </a:pPr>
            <a:r>
              <a:rPr lang="ru-RU" altLang="ru-RU" sz="2800" b="1">
                <a:solidFill>
                  <a:srgbClr val="000000"/>
                </a:solidFill>
                <a:latin typeface="Times New Roman" panose="02020603050405020304" pitchFamily="18" charset="0"/>
                <a:cs typeface="Times New Roman" panose="02020603050405020304" pitchFamily="18" charset="0"/>
              </a:rPr>
              <a:t>Кабинет здорового образа жизни</a:t>
            </a:r>
          </a:p>
          <a:p>
            <a:pPr algn="just" eaLnBrk="1" hangingPunct="1">
              <a:lnSpc>
                <a:spcPct val="90000"/>
              </a:lnSpc>
              <a:spcBef>
                <a:spcPts val="750"/>
              </a:spcBef>
              <a:buFont typeface="Wingdings" panose="05000000000000000000" pitchFamily="2" charset="2"/>
              <a:buChar char="v"/>
            </a:pPr>
            <a:r>
              <a:rPr lang="ru-RU" altLang="ru-RU" sz="2800">
                <a:solidFill>
                  <a:srgbClr val="000000"/>
                </a:solidFill>
                <a:latin typeface="Times New Roman" panose="02020603050405020304" pitchFamily="18" charset="0"/>
                <a:cs typeface="Times New Roman" panose="02020603050405020304" pitchFamily="18" charset="0"/>
              </a:rPr>
              <a:t>Кабинет планирования семьи</a:t>
            </a:r>
          </a:p>
          <a:p>
            <a:pPr algn="just" eaLnBrk="1" hangingPunct="1">
              <a:lnSpc>
                <a:spcPct val="90000"/>
              </a:lnSpc>
              <a:spcBef>
                <a:spcPts val="750"/>
              </a:spcBef>
              <a:buFont typeface="Wingdings" panose="05000000000000000000" pitchFamily="2" charset="2"/>
              <a:buChar char="v"/>
            </a:pPr>
            <a:r>
              <a:rPr lang="ru-RU" altLang="ru-RU" sz="2800">
                <a:solidFill>
                  <a:srgbClr val="000000"/>
                </a:solidFill>
                <a:latin typeface="Times New Roman" panose="02020603050405020304" pitchFamily="18" charset="0"/>
                <a:cs typeface="Times New Roman" panose="02020603050405020304" pitchFamily="18" charset="0"/>
              </a:rPr>
              <a:t>Кабинет здорового ребенка</a:t>
            </a:r>
          </a:p>
          <a:p>
            <a:pPr algn="just" eaLnBrk="1" hangingPunct="1">
              <a:lnSpc>
                <a:spcPct val="90000"/>
              </a:lnSpc>
              <a:spcBef>
                <a:spcPts val="750"/>
              </a:spcBef>
              <a:buFont typeface="Wingdings" panose="05000000000000000000" pitchFamily="2" charset="2"/>
              <a:buChar char="v"/>
            </a:pPr>
            <a:r>
              <a:rPr lang="ru-RU" altLang="ru-RU" sz="2800">
                <a:solidFill>
                  <a:srgbClr val="000000"/>
                </a:solidFill>
                <a:latin typeface="Times New Roman" panose="02020603050405020304" pitchFamily="18" charset="0"/>
                <a:cs typeface="Times New Roman" panose="02020603050405020304" pitchFamily="18" charset="0"/>
              </a:rPr>
              <a:t>Кабинет социального работника</a:t>
            </a:r>
          </a:p>
          <a:p>
            <a:pPr algn="just" eaLnBrk="1" hangingPunct="1">
              <a:lnSpc>
                <a:spcPct val="90000"/>
              </a:lnSpc>
              <a:spcBef>
                <a:spcPts val="750"/>
              </a:spcBef>
              <a:buFont typeface="Wingdings" panose="05000000000000000000" pitchFamily="2" charset="2"/>
              <a:buChar char="v"/>
            </a:pPr>
            <a:r>
              <a:rPr lang="ru-RU" altLang="ru-RU" sz="2800">
                <a:solidFill>
                  <a:srgbClr val="000000"/>
                </a:solidFill>
                <a:latin typeface="Times New Roman" panose="02020603050405020304" pitchFamily="18" charset="0"/>
                <a:cs typeface="Times New Roman" panose="02020603050405020304" pitchFamily="18" charset="0"/>
              </a:rPr>
              <a:t>Кабинет психолога</a:t>
            </a:r>
          </a:p>
          <a:p>
            <a:pPr algn="just" eaLnBrk="1" hangingPunct="1">
              <a:lnSpc>
                <a:spcPct val="90000"/>
              </a:lnSpc>
              <a:spcBef>
                <a:spcPts val="750"/>
              </a:spcBef>
              <a:buFont typeface="Wingdings" panose="05000000000000000000" pitchFamily="2" charset="2"/>
              <a:buChar char="v"/>
            </a:pPr>
            <a:r>
              <a:rPr lang="ru-RU" altLang="ru-RU" sz="2800">
                <a:solidFill>
                  <a:srgbClr val="000000"/>
                </a:solidFill>
                <a:latin typeface="Times New Roman" panose="02020603050405020304" pitchFamily="18" charset="0"/>
                <a:cs typeface="Times New Roman" panose="02020603050405020304" pitchFamily="18" charset="0"/>
              </a:rPr>
              <a:t>Кабинеты школы </a:t>
            </a:r>
            <a:r>
              <a:rPr lang="ru-RU" altLang="ru-RU" sz="2800" b="1">
                <a:solidFill>
                  <a:srgbClr val="000000"/>
                </a:solidFill>
                <a:latin typeface="Times New Roman" panose="02020603050405020304" pitchFamily="18" charset="0"/>
                <a:cs typeface="Times New Roman" panose="02020603050405020304" pitchFamily="18" charset="0"/>
              </a:rPr>
              <a:t>диабета</a:t>
            </a:r>
            <a:r>
              <a:rPr lang="ru-RU" altLang="ru-RU" sz="2800">
                <a:solidFill>
                  <a:srgbClr val="000000"/>
                </a:solidFill>
                <a:latin typeface="Times New Roman" panose="02020603050405020304" pitchFamily="18" charset="0"/>
                <a:cs typeface="Times New Roman" panose="02020603050405020304" pitchFamily="18" charset="0"/>
              </a:rPr>
              <a:t>, астмы, </a:t>
            </a:r>
            <a:r>
              <a:rPr lang="ru-RU" altLang="ru-RU" sz="2800" b="1">
                <a:solidFill>
                  <a:srgbClr val="000000"/>
                </a:solidFill>
                <a:latin typeface="Times New Roman" panose="02020603050405020304" pitchFamily="18" charset="0"/>
                <a:cs typeface="Times New Roman" panose="02020603050405020304" pitchFamily="18" charset="0"/>
              </a:rPr>
              <a:t>артериальной гипертензии</a:t>
            </a:r>
            <a:r>
              <a:rPr lang="ru-RU" altLang="ru-RU" sz="2800">
                <a:solidFill>
                  <a:srgbClr val="000000"/>
                </a:solidFill>
                <a:latin typeface="Times New Roman" panose="02020603050405020304" pitchFamily="18" charset="0"/>
                <a:cs typeface="Times New Roman" panose="02020603050405020304" pitchFamily="18" charset="0"/>
              </a:rPr>
              <a:t>, подготовки к родам, молодой матери.</a:t>
            </a:r>
          </a:p>
          <a:p>
            <a:pPr algn="just" eaLnBrk="1" hangingPunct="1">
              <a:lnSpc>
                <a:spcPct val="90000"/>
              </a:lnSpc>
              <a:spcBef>
                <a:spcPts val="750"/>
              </a:spcBef>
            </a:pPr>
            <a:endParaRPr lang="ru-RU" altLang="ru-RU" sz="2400">
              <a:solidFill>
                <a:srgbClr val="000000"/>
              </a:solidFill>
              <a:latin typeface="Calibri" panose="020F0502020204030204" pitchFamily="34" charset="0"/>
            </a:endParaRPr>
          </a:p>
        </p:txBody>
      </p:sp>
      <p:sp>
        <p:nvSpPr>
          <p:cNvPr id="9219" name="Заголовок 1"/>
          <p:cNvSpPr txBox="1">
            <a:spLocks/>
          </p:cNvSpPr>
          <p:nvPr/>
        </p:nvSpPr>
        <p:spPr bwMode="auto">
          <a:xfrm>
            <a:off x="914400" y="549275"/>
            <a:ext cx="7315200" cy="655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defTabSz="685800">
              <a:spcBef>
                <a:spcPct val="20000"/>
              </a:spcBef>
              <a:buChar char="•"/>
              <a:defRPr sz="3200">
                <a:solidFill>
                  <a:schemeClr val="tx1"/>
                </a:solidFill>
                <a:latin typeface="Arial" panose="020B0604020202020204" pitchFamily="34" charset="0"/>
              </a:defRPr>
            </a:lvl1pPr>
            <a:lvl2pPr marL="742950" indent="-285750" defTabSz="685800">
              <a:spcBef>
                <a:spcPct val="20000"/>
              </a:spcBef>
              <a:buChar char="–"/>
              <a:defRPr sz="2800">
                <a:solidFill>
                  <a:schemeClr val="tx1"/>
                </a:solidFill>
                <a:latin typeface="Arial" panose="020B0604020202020204" pitchFamily="34" charset="0"/>
              </a:defRPr>
            </a:lvl2pPr>
            <a:lvl3pPr marL="1143000" indent="-228600" defTabSz="685800">
              <a:spcBef>
                <a:spcPct val="20000"/>
              </a:spcBef>
              <a:buChar char="•"/>
              <a:defRPr sz="2400">
                <a:solidFill>
                  <a:schemeClr val="tx1"/>
                </a:solidFill>
                <a:latin typeface="Arial" panose="020B0604020202020204" pitchFamily="34" charset="0"/>
              </a:defRPr>
            </a:lvl3pPr>
            <a:lvl4pPr marL="1600200" indent="-228600" defTabSz="685800">
              <a:spcBef>
                <a:spcPct val="20000"/>
              </a:spcBef>
              <a:buChar char="–"/>
              <a:defRPr sz="2000">
                <a:solidFill>
                  <a:schemeClr val="tx1"/>
                </a:solidFill>
                <a:latin typeface="Arial" panose="020B0604020202020204" pitchFamily="34" charset="0"/>
              </a:defRPr>
            </a:lvl4pPr>
            <a:lvl5pPr marL="2057400" indent="-228600" defTabSz="685800">
              <a:spcBef>
                <a:spcPct val="20000"/>
              </a:spcBef>
              <a:buChar char="»"/>
              <a:defRPr sz="2000">
                <a:solidFill>
                  <a:schemeClr val="tx1"/>
                </a:solidFill>
                <a:latin typeface="Arial" panose="020B0604020202020204" pitchFamily="34" charset="0"/>
              </a:defRPr>
            </a:lvl5pPr>
            <a:lvl6pPr marL="2514600" indent="-228600" defTabSz="6858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6858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6858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6858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90000"/>
              </a:lnSpc>
              <a:spcBef>
                <a:spcPct val="0"/>
              </a:spcBef>
              <a:buFontTx/>
              <a:buNone/>
            </a:pPr>
            <a:r>
              <a:rPr lang="ru-RU" altLang="ru-RU" b="1">
                <a:solidFill>
                  <a:srgbClr val="000000"/>
                </a:solidFill>
                <a:latin typeface="Times New Roman" panose="02020603050405020304" pitchFamily="18" charset="0"/>
                <a:cs typeface="Times New Roman" panose="02020603050405020304" pitchFamily="18" charset="0"/>
              </a:rPr>
              <a:t>Отделение профилактики и социально-психологической помощи</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Содержимое 2"/>
          <p:cNvSpPr txBox="1">
            <a:spLocks/>
          </p:cNvSpPr>
          <p:nvPr/>
        </p:nvSpPr>
        <p:spPr>
          <a:xfrm>
            <a:off x="841375" y="1447800"/>
            <a:ext cx="7467600" cy="5221288"/>
          </a:xfrm>
          <a:prstGeom prst="rect">
            <a:avLst/>
          </a:prstGeom>
        </p:spPr>
        <p:txBody>
          <a:bodyPr>
            <a:normAutofit/>
          </a:bodyPr>
          <a:lstStyle>
            <a:lvl1pPr marL="171450" indent="-171450" defTabSz="685800">
              <a:spcBef>
                <a:spcPct val="20000"/>
              </a:spcBef>
              <a:buChar char="•"/>
              <a:defRPr sz="3200">
                <a:solidFill>
                  <a:schemeClr val="tx1"/>
                </a:solidFill>
                <a:latin typeface="Arial" panose="020B0604020202020204" pitchFamily="34" charset="0"/>
              </a:defRPr>
            </a:lvl1pPr>
            <a:lvl2pPr marL="514350" indent="-171450" defTabSz="685800">
              <a:spcBef>
                <a:spcPct val="20000"/>
              </a:spcBef>
              <a:buChar char="–"/>
              <a:defRPr sz="2800">
                <a:solidFill>
                  <a:schemeClr val="tx1"/>
                </a:solidFill>
                <a:latin typeface="Arial" panose="020B0604020202020204" pitchFamily="34" charset="0"/>
              </a:defRPr>
            </a:lvl2pPr>
            <a:lvl3pPr marL="857250" indent="-171450" defTabSz="685800">
              <a:spcBef>
                <a:spcPct val="20000"/>
              </a:spcBef>
              <a:buChar char="•"/>
              <a:defRPr sz="2400">
                <a:solidFill>
                  <a:schemeClr val="tx1"/>
                </a:solidFill>
                <a:latin typeface="Arial" panose="020B0604020202020204" pitchFamily="34" charset="0"/>
              </a:defRPr>
            </a:lvl3pPr>
            <a:lvl4pPr marL="1200150" indent="-171450" defTabSz="685800">
              <a:spcBef>
                <a:spcPct val="20000"/>
              </a:spcBef>
              <a:buChar char="–"/>
              <a:defRPr sz="2000">
                <a:solidFill>
                  <a:schemeClr val="tx1"/>
                </a:solidFill>
                <a:latin typeface="Arial" panose="020B0604020202020204" pitchFamily="34" charset="0"/>
              </a:defRPr>
            </a:lvl4pPr>
            <a:lvl5pPr marL="1543050" indent="-171450" defTabSz="685800">
              <a:spcBef>
                <a:spcPct val="20000"/>
              </a:spcBef>
              <a:buChar char="»"/>
              <a:defRPr sz="2000">
                <a:solidFill>
                  <a:schemeClr val="tx1"/>
                </a:solidFill>
                <a:latin typeface="Arial" panose="020B0604020202020204" pitchFamily="34" charset="0"/>
              </a:defRPr>
            </a:lvl5pPr>
            <a:lvl6pPr marL="2000250" indent="-171450" defTabSz="685800" eaLnBrk="0" fontAlgn="base" hangingPunct="0">
              <a:spcBef>
                <a:spcPct val="20000"/>
              </a:spcBef>
              <a:spcAft>
                <a:spcPct val="0"/>
              </a:spcAft>
              <a:buChar char="»"/>
              <a:defRPr sz="2000">
                <a:solidFill>
                  <a:schemeClr val="tx1"/>
                </a:solidFill>
                <a:latin typeface="Arial" panose="020B0604020202020204" pitchFamily="34" charset="0"/>
              </a:defRPr>
            </a:lvl6pPr>
            <a:lvl7pPr marL="2457450" indent="-171450" defTabSz="685800" eaLnBrk="0" fontAlgn="base" hangingPunct="0">
              <a:spcBef>
                <a:spcPct val="20000"/>
              </a:spcBef>
              <a:spcAft>
                <a:spcPct val="0"/>
              </a:spcAft>
              <a:buChar char="»"/>
              <a:defRPr sz="2000">
                <a:solidFill>
                  <a:schemeClr val="tx1"/>
                </a:solidFill>
                <a:latin typeface="Arial" panose="020B0604020202020204" pitchFamily="34" charset="0"/>
              </a:defRPr>
            </a:lvl7pPr>
            <a:lvl8pPr marL="2914650" indent="-171450" defTabSz="685800" eaLnBrk="0" fontAlgn="base" hangingPunct="0">
              <a:spcBef>
                <a:spcPct val="20000"/>
              </a:spcBef>
              <a:spcAft>
                <a:spcPct val="0"/>
              </a:spcAft>
              <a:buChar char="»"/>
              <a:defRPr sz="2000">
                <a:solidFill>
                  <a:schemeClr val="tx1"/>
                </a:solidFill>
                <a:latin typeface="Arial" panose="020B0604020202020204" pitchFamily="34" charset="0"/>
              </a:defRPr>
            </a:lvl8pPr>
            <a:lvl9pPr marL="3371850" indent="-171450" defTabSz="6858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eaLnBrk="1" hangingPunct="1">
              <a:lnSpc>
                <a:spcPct val="70000"/>
              </a:lnSpc>
              <a:spcBef>
                <a:spcPts val="750"/>
              </a:spcBef>
              <a:buFont typeface="Wingdings" panose="05000000000000000000" pitchFamily="2" charset="2"/>
              <a:buChar char="v"/>
            </a:pPr>
            <a:r>
              <a:rPr lang="ru-RU" altLang="ru-RU" sz="2600">
                <a:latin typeface="Times New Roman" panose="02020603050405020304" pitchFamily="18" charset="0"/>
                <a:cs typeface="Times New Roman" panose="02020603050405020304" pitchFamily="18" charset="0"/>
              </a:rPr>
              <a:t>Приказ МЗ РК № 685 от 10 ноября 2009 года «Об утверждении Правил проведения профилактических медицинских осмотров целевых групп населения»;</a:t>
            </a:r>
          </a:p>
          <a:p>
            <a:pPr algn="just" eaLnBrk="1" hangingPunct="1">
              <a:lnSpc>
                <a:spcPct val="70000"/>
              </a:lnSpc>
              <a:spcBef>
                <a:spcPts val="750"/>
              </a:spcBef>
              <a:buFontTx/>
              <a:buNone/>
            </a:pPr>
            <a:endParaRPr lang="ru-RU" altLang="ru-RU" sz="2600">
              <a:latin typeface="Times New Roman" panose="02020603050405020304" pitchFamily="18" charset="0"/>
              <a:cs typeface="Times New Roman" panose="02020603050405020304" pitchFamily="18" charset="0"/>
            </a:endParaRPr>
          </a:p>
          <a:p>
            <a:pPr algn="just" eaLnBrk="1" hangingPunct="1">
              <a:lnSpc>
                <a:spcPct val="70000"/>
              </a:lnSpc>
              <a:spcBef>
                <a:spcPts val="750"/>
              </a:spcBef>
              <a:buFont typeface="Wingdings" panose="05000000000000000000" pitchFamily="2" charset="2"/>
              <a:buChar char="v"/>
            </a:pPr>
            <a:r>
              <a:rPr lang="ru-RU" altLang="ru-RU" sz="2600">
                <a:latin typeface="Times New Roman" panose="02020603050405020304" pitchFamily="18" charset="0"/>
                <a:cs typeface="Times New Roman" panose="02020603050405020304" pitchFamily="18" charset="0"/>
              </a:rPr>
              <a:t>Приказ МЗ РК № 145 от 16 ноября 2011 года  «О внесении изменений в приказ МЗРК № 685«Об утверждении Правил проведения профилактических медицинских осмотров целевых групп населения»»;</a:t>
            </a:r>
          </a:p>
          <a:p>
            <a:pPr algn="just" eaLnBrk="1" hangingPunct="1">
              <a:lnSpc>
                <a:spcPct val="70000"/>
              </a:lnSpc>
              <a:spcBef>
                <a:spcPts val="750"/>
              </a:spcBef>
              <a:buFontTx/>
              <a:buNone/>
            </a:pPr>
            <a:endParaRPr lang="ru-RU" altLang="ru-RU" sz="2600">
              <a:latin typeface="Times New Roman" panose="02020603050405020304" pitchFamily="18" charset="0"/>
              <a:cs typeface="Times New Roman" panose="02020603050405020304" pitchFamily="18" charset="0"/>
            </a:endParaRPr>
          </a:p>
          <a:p>
            <a:pPr algn="just" eaLnBrk="1" hangingPunct="1">
              <a:lnSpc>
                <a:spcPct val="70000"/>
              </a:lnSpc>
              <a:spcBef>
                <a:spcPts val="750"/>
              </a:spcBef>
              <a:buFont typeface="Wingdings" panose="05000000000000000000" pitchFamily="2" charset="2"/>
              <a:buChar char="v"/>
            </a:pPr>
            <a:r>
              <a:rPr lang="ru-RU" altLang="ru-RU" sz="2600">
                <a:latin typeface="Times New Roman" panose="02020603050405020304" pitchFamily="18" charset="0"/>
                <a:cs typeface="Times New Roman" panose="02020603050405020304" pitchFamily="18" charset="0"/>
              </a:rPr>
              <a:t>Приказ МЗ РК № 887 от 26 декабря 2012 года «О внесении изменений в приказ МЗРК № 685 «Об утверждении Правил проведения профилактических медицинских осмотров целевых групп населения»»;</a:t>
            </a:r>
          </a:p>
          <a:p>
            <a:pPr algn="just" eaLnBrk="1" hangingPunct="1">
              <a:lnSpc>
                <a:spcPct val="70000"/>
              </a:lnSpc>
              <a:spcBef>
                <a:spcPts val="750"/>
              </a:spcBef>
              <a:buFont typeface="Wingdings" panose="05000000000000000000" pitchFamily="2" charset="2"/>
              <a:buChar char="Ø"/>
            </a:pPr>
            <a:endParaRPr lang="ru-RU" altLang="ru-RU" sz="2000">
              <a:solidFill>
                <a:srgbClr val="000000"/>
              </a:solidFill>
            </a:endParaRPr>
          </a:p>
        </p:txBody>
      </p:sp>
      <p:sp>
        <p:nvSpPr>
          <p:cNvPr id="10243" name="Заголовок 1"/>
          <p:cNvSpPr txBox="1">
            <a:spLocks/>
          </p:cNvSpPr>
          <p:nvPr/>
        </p:nvSpPr>
        <p:spPr bwMode="auto">
          <a:xfrm>
            <a:off x="990600" y="609600"/>
            <a:ext cx="7315200" cy="655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defTabSz="685800">
              <a:spcBef>
                <a:spcPct val="20000"/>
              </a:spcBef>
              <a:buChar char="•"/>
              <a:defRPr sz="3200">
                <a:solidFill>
                  <a:schemeClr val="tx1"/>
                </a:solidFill>
                <a:latin typeface="Arial" panose="020B0604020202020204" pitchFamily="34" charset="0"/>
              </a:defRPr>
            </a:lvl1pPr>
            <a:lvl2pPr marL="742950" indent="-285750" defTabSz="685800">
              <a:spcBef>
                <a:spcPct val="20000"/>
              </a:spcBef>
              <a:buChar char="–"/>
              <a:defRPr sz="2800">
                <a:solidFill>
                  <a:schemeClr val="tx1"/>
                </a:solidFill>
                <a:latin typeface="Arial" panose="020B0604020202020204" pitchFamily="34" charset="0"/>
              </a:defRPr>
            </a:lvl2pPr>
            <a:lvl3pPr marL="1143000" indent="-228600" defTabSz="685800">
              <a:spcBef>
                <a:spcPct val="20000"/>
              </a:spcBef>
              <a:buChar char="•"/>
              <a:defRPr sz="2400">
                <a:solidFill>
                  <a:schemeClr val="tx1"/>
                </a:solidFill>
                <a:latin typeface="Arial" panose="020B0604020202020204" pitchFamily="34" charset="0"/>
              </a:defRPr>
            </a:lvl3pPr>
            <a:lvl4pPr marL="1600200" indent="-228600" defTabSz="685800">
              <a:spcBef>
                <a:spcPct val="20000"/>
              </a:spcBef>
              <a:buChar char="–"/>
              <a:defRPr sz="2000">
                <a:solidFill>
                  <a:schemeClr val="tx1"/>
                </a:solidFill>
                <a:latin typeface="Arial" panose="020B0604020202020204" pitchFamily="34" charset="0"/>
              </a:defRPr>
            </a:lvl4pPr>
            <a:lvl5pPr marL="2057400" indent="-228600" defTabSz="685800">
              <a:spcBef>
                <a:spcPct val="20000"/>
              </a:spcBef>
              <a:buChar char="»"/>
              <a:defRPr sz="2000">
                <a:solidFill>
                  <a:schemeClr val="tx1"/>
                </a:solidFill>
                <a:latin typeface="Arial" panose="020B0604020202020204" pitchFamily="34" charset="0"/>
              </a:defRPr>
            </a:lvl5pPr>
            <a:lvl6pPr marL="2514600" indent="-228600" defTabSz="6858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6858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6858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6858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90000"/>
              </a:lnSpc>
              <a:spcBef>
                <a:spcPct val="0"/>
              </a:spcBef>
              <a:buFontTx/>
              <a:buNone/>
            </a:pPr>
            <a:r>
              <a:rPr lang="ru-RU" altLang="ru-RU" sz="3600" b="1" u="sng">
                <a:solidFill>
                  <a:srgbClr val="000000"/>
                </a:solidFill>
                <a:latin typeface="Times New Roman" panose="02020603050405020304" pitchFamily="18" charset="0"/>
                <a:cs typeface="Times New Roman" panose="02020603050405020304" pitchFamily="18" charset="0"/>
              </a:rPr>
              <a:t>Нормативно-правовые акты </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Номер слайда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7521EC6F-F18C-4626-AE0A-2246262680F9}" type="slidenum">
              <a:rPr lang="en-US" altLang="ru-RU" sz="1400" smtClean="0"/>
              <a:pPr>
                <a:spcBef>
                  <a:spcPct val="0"/>
                </a:spcBef>
                <a:buFontTx/>
                <a:buNone/>
              </a:pPr>
              <a:t>6</a:t>
            </a:fld>
            <a:endParaRPr lang="en-US" altLang="ru-RU" sz="1400" smtClean="0"/>
          </a:p>
        </p:txBody>
      </p:sp>
      <p:graphicFrame>
        <p:nvGraphicFramePr>
          <p:cNvPr id="4" name="Таблица 3"/>
          <p:cNvGraphicFramePr>
            <a:graphicFrameLocks noGrp="1"/>
          </p:cNvGraphicFramePr>
          <p:nvPr/>
        </p:nvGraphicFramePr>
        <p:xfrm>
          <a:off x="0" y="6245225"/>
          <a:ext cx="9144000" cy="612774"/>
        </p:xfrm>
        <a:graphic>
          <a:graphicData uri="http://schemas.openxmlformats.org/drawingml/2006/table">
            <a:tbl>
              <a:tblPr/>
              <a:tblGrid>
                <a:gridCol w="447895"/>
                <a:gridCol w="8696105"/>
              </a:tblGrid>
              <a:tr h="204258">
                <a:tc>
                  <a:txBody>
                    <a:bodyPr/>
                    <a:lstStyle/>
                    <a:p>
                      <a:pPr algn="l" fontAlgn="b"/>
                      <a:r>
                        <a:rPr lang="ru-RU" sz="800" b="0" i="0" u="none" strike="noStrike" dirty="0">
                          <a:solidFill>
                            <a:srgbClr val="000000"/>
                          </a:solidFill>
                          <a:latin typeface="Times New Roman"/>
                        </a:rPr>
                        <a:t> </a:t>
                      </a:r>
                    </a:p>
                  </a:txBody>
                  <a:tcPr marL="6743" marR="6743" marT="6740" marB="0" anchor="b">
                    <a:lnL w="6350" cap="flat" cmpd="sng" algn="ctr">
                      <a:solidFill>
                        <a:srgbClr val="0000FF"/>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rtl="0" fontAlgn="t"/>
                      <a:r>
                        <a:rPr lang="ru-RU" sz="1200" b="1" i="0" u="none" strike="noStrike" dirty="0" smtClean="0">
                          <a:solidFill>
                            <a:schemeClr val="tx1"/>
                          </a:solidFill>
                          <a:latin typeface="Times New Roman"/>
                        </a:rPr>
                        <a:t>         Неблагополучные </a:t>
                      </a:r>
                      <a:r>
                        <a:rPr lang="ru-RU" sz="1200" b="1" i="0" u="none" strike="noStrike" dirty="0">
                          <a:solidFill>
                            <a:schemeClr val="tx1"/>
                          </a:solidFill>
                          <a:latin typeface="Times New Roman"/>
                        </a:rPr>
                        <a:t>регионы (низкая заболеваемость и высокая смертность</a:t>
                      </a:r>
                      <a:r>
                        <a:rPr lang="ru-RU" sz="1200" b="1" i="0" u="none" strike="noStrike" dirty="0" smtClean="0">
                          <a:solidFill>
                            <a:schemeClr val="tx1"/>
                          </a:solidFill>
                          <a:latin typeface="Times New Roman"/>
                        </a:rPr>
                        <a:t>)</a:t>
                      </a:r>
                      <a:endParaRPr lang="ru-RU" sz="1200" b="1" i="0" u="none" strike="noStrike" dirty="0">
                        <a:solidFill>
                          <a:schemeClr val="tx1"/>
                        </a:solidFill>
                        <a:latin typeface="Times New Roman"/>
                      </a:endParaRPr>
                    </a:p>
                  </a:txBody>
                  <a:tcPr marL="6743" marR="6743" marT="6740" marB="0">
                    <a:lnL w="6350" cap="flat" cmpd="sng" algn="ctr">
                      <a:solidFill>
                        <a:srgbClr val="000000"/>
                      </a:solidFill>
                      <a:prstDash val="solid"/>
                      <a:round/>
                      <a:headEnd type="none" w="med" len="med"/>
                      <a:tailEnd type="none" w="med" len="med"/>
                    </a:lnL>
                    <a:lnR>
                      <a:noFill/>
                    </a:lnR>
                    <a:lnT>
                      <a:noFill/>
                    </a:lnT>
                    <a:lnB>
                      <a:noFill/>
                    </a:lnB>
                    <a:solidFill>
                      <a:schemeClr val="accent2">
                        <a:lumMod val="20000"/>
                        <a:lumOff val="80000"/>
                      </a:schemeClr>
                    </a:solidFill>
                  </a:tcPr>
                </a:tc>
              </a:tr>
              <a:tr h="204258">
                <a:tc>
                  <a:txBody>
                    <a:bodyPr/>
                    <a:lstStyle/>
                    <a:p>
                      <a:pPr algn="l" rtl="0" fontAlgn="t"/>
                      <a:r>
                        <a:rPr lang="ru-RU" sz="700" b="0" i="0" u="none" strike="noStrike" dirty="0">
                          <a:solidFill>
                            <a:srgbClr val="000000"/>
                          </a:solidFill>
                          <a:latin typeface="Times New Roman"/>
                        </a:rPr>
                        <a:t> </a:t>
                      </a:r>
                    </a:p>
                  </a:txBody>
                  <a:tcPr marL="6743" marR="6743" marT="674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rtl="0" fontAlgn="t"/>
                      <a:r>
                        <a:rPr lang="ru-RU" sz="1200" b="1" i="0" u="none" strike="noStrike" dirty="0">
                          <a:solidFill>
                            <a:schemeClr val="tx1"/>
                          </a:solidFill>
                          <a:latin typeface="Times New Roman"/>
                        </a:rPr>
                        <a:t> </a:t>
                      </a:r>
                      <a:r>
                        <a:rPr lang="ru-RU" sz="1200" b="1" i="0" u="none" strike="noStrike" dirty="0" smtClean="0">
                          <a:solidFill>
                            <a:schemeClr val="tx1"/>
                          </a:solidFill>
                          <a:latin typeface="Times New Roman"/>
                        </a:rPr>
                        <a:t>Относительно благополучные </a:t>
                      </a:r>
                      <a:r>
                        <a:rPr lang="ru-RU" sz="1200" b="1" i="0" u="none" strike="noStrike" dirty="0">
                          <a:solidFill>
                            <a:schemeClr val="tx1"/>
                          </a:solidFill>
                          <a:latin typeface="Times New Roman"/>
                        </a:rPr>
                        <a:t>регионы (низкая  заболеваемость и низкая смертность</a:t>
                      </a:r>
                      <a:r>
                        <a:rPr lang="ru-RU" sz="1200" b="1" i="0" u="none" strike="noStrike" dirty="0" smtClean="0">
                          <a:solidFill>
                            <a:schemeClr val="tx1"/>
                          </a:solidFill>
                          <a:latin typeface="Times New Roman"/>
                        </a:rPr>
                        <a:t>)</a:t>
                      </a:r>
                      <a:endParaRPr lang="ru-RU" sz="1200" b="1" i="0" u="none" strike="noStrike" dirty="0">
                        <a:solidFill>
                          <a:schemeClr val="tx1"/>
                        </a:solidFill>
                        <a:latin typeface="Times New Roman"/>
                      </a:endParaRPr>
                    </a:p>
                  </a:txBody>
                  <a:tcPr marL="6743" marR="6743" marT="6740" marB="0">
                    <a:lnL w="12700" cap="flat" cmpd="sng" algn="ctr">
                      <a:solidFill>
                        <a:srgbClr val="000000"/>
                      </a:solidFill>
                      <a:prstDash val="solid"/>
                      <a:round/>
                      <a:headEnd type="none" w="med" len="med"/>
                      <a:tailEnd type="none" w="med" len="med"/>
                    </a:lnL>
                    <a:lnR>
                      <a:noFill/>
                    </a:lnR>
                    <a:lnT>
                      <a:noFill/>
                    </a:lnT>
                    <a:lnB>
                      <a:noFill/>
                    </a:lnB>
                    <a:solidFill>
                      <a:schemeClr val="accent2">
                        <a:lumMod val="20000"/>
                        <a:lumOff val="80000"/>
                      </a:schemeClr>
                    </a:solidFill>
                  </a:tcPr>
                </a:tc>
              </a:tr>
              <a:tr h="204258">
                <a:tc>
                  <a:txBody>
                    <a:bodyPr/>
                    <a:lstStyle/>
                    <a:p>
                      <a:pPr algn="l" rtl="0" fontAlgn="t"/>
                      <a:r>
                        <a:rPr lang="ru-RU" sz="700" b="0" i="0" u="none" strike="noStrike" dirty="0">
                          <a:solidFill>
                            <a:srgbClr val="000000"/>
                          </a:solidFill>
                          <a:latin typeface="Times New Roman"/>
                        </a:rPr>
                        <a:t> </a:t>
                      </a:r>
                    </a:p>
                  </a:txBody>
                  <a:tcPr marL="6743" marR="6743" marT="6740" marB="0">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rtl="0" fontAlgn="t"/>
                      <a:r>
                        <a:rPr lang="ru-RU" sz="1200" b="1" i="0" u="none" strike="noStrike" dirty="0" smtClean="0">
                          <a:solidFill>
                            <a:schemeClr val="tx1"/>
                          </a:solidFill>
                          <a:latin typeface="Times New Roman"/>
                        </a:rPr>
                        <a:t>Благополучные </a:t>
                      </a:r>
                      <a:r>
                        <a:rPr lang="ru-RU" sz="1200" b="1" i="0" u="none" strike="noStrike" dirty="0">
                          <a:solidFill>
                            <a:schemeClr val="tx1"/>
                          </a:solidFill>
                          <a:latin typeface="Times New Roman"/>
                        </a:rPr>
                        <a:t>регионы  (высокая заболеваемость и низкая смертность</a:t>
                      </a:r>
                      <a:r>
                        <a:rPr lang="ru-RU" sz="1200" b="1" i="0" u="none" strike="noStrike" dirty="0" smtClean="0">
                          <a:solidFill>
                            <a:schemeClr val="tx1"/>
                          </a:solidFill>
                          <a:latin typeface="Times New Roman"/>
                        </a:rPr>
                        <a:t>)</a:t>
                      </a:r>
                      <a:endParaRPr lang="ru-RU" sz="1200" b="1" i="0" u="none" strike="noStrike" dirty="0">
                        <a:solidFill>
                          <a:schemeClr val="tx1"/>
                        </a:solidFill>
                        <a:latin typeface="Times New Roman"/>
                      </a:endParaRPr>
                    </a:p>
                  </a:txBody>
                  <a:tcPr marL="6743" marR="6743" marT="6740" marB="0">
                    <a:lnL w="12700" cap="flat" cmpd="sng" algn="ctr">
                      <a:solidFill>
                        <a:schemeClr val="tx1"/>
                      </a:solidFill>
                      <a:prstDash val="solid"/>
                      <a:round/>
                      <a:headEnd type="none" w="med" len="med"/>
                      <a:tailEnd type="none" w="med" len="med"/>
                    </a:lnL>
                    <a:lnR>
                      <a:noFill/>
                    </a:lnR>
                    <a:lnT>
                      <a:noFill/>
                    </a:lnT>
                    <a:lnB>
                      <a:noFill/>
                    </a:lnB>
                    <a:solidFill>
                      <a:schemeClr val="accent2">
                        <a:lumMod val="20000"/>
                        <a:lumOff val="80000"/>
                      </a:schemeClr>
                    </a:solidFill>
                  </a:tcPr>
                </a:tc>
              </a:tr>
            </a:tbl>
          </a:graphicData>
        </a:graphic>
      </p:graphicFrame>
      <p:graphicFrame>
        <p:nvGraphicFramePr>
          <p:cNvPr id="5" name="Таблица 4"/>
          <p:cNvGraphicFramePr>
            <a:graphicFrameLocks noGrp="1"/>
          </p:cNvGraphicFramePr>
          <p:nvPr>
            <p:extLst>
              <p:ext uri="{D42A27DB-BD31-4B8C-83A1-F6EECF244321}">
                <p14:modId xmlns:p14="http://schemas.microsoft.com/office/powerpoint/2010/main" val="1652478871"/>
              </p:ext>
            </p:extLst>
          </p:nvPr>
        </p:nvGraphicFramePr>
        <p:xfrm>
          <a:off x="0" y="765175"/>
          <a:ext cx="9144000" cy="5493165"/>
        </p:xfrm>
        <a:graphic>
          <a:graphicData uri="http://schemas.openxmlformats.org/drawingml/2006/table">
            <a:tbl>
              <a:tblPr/>
              <a:tblGrid>
                <a:gridCol w="1828800"/>
                <a:gridCol w="1828800"/>
                <a:gridCol w="1828800"/>
                <a:gridCol w="1828800"/>
                <a:gridCol w="1828800"/>
              </a:tblGrid>
              <a:tr h="436383">
                <a:tc rowSpan="2">
                  <a:txBody>
                    <a:bodyPr/>
                    <a:lstStyle/>
                    <a:p>
                      <a:pPr algn="ctr" rtl="0" fontAlgn="ctr"/>
                      <a:r>
                        <a:rPr lang="ru-RU" sz="1200" b="1" i="0" u="none" strike="noStrike" dirty="0" smtClean="0">
                          <a:solidFill>
                            <a:srgbClr val="000000"/>
                          </a:solidFill>
                          <a:latin typeface="Times New Roman"/>
                        </a:rPr>
                        <a:t>РК</a:t>
                      </a:r>
                      <a:r>
                        <a:rPr lang="ru-RU" sz="1200" b="1" i="0" u="none" strike="noStrike" baseline="0" dirty="0" smtClean="0">
                          <a:solidFill>
                            <a:srgbClr val="000000"/>
                          </a:solidFill>
                          <a:latin typeface="Times New Roman"/>
                        </a:rPr>
                        <a:t> (</a:t>
                      </a:r>
                      <a:r>
                        <a:rPr lang="ru-RU" sz="1200" b="1" i="0" u="none" strike="noStrike" baseline="0" dirty="0" err="1" smtClean="0">
                          <a:solidFill>
                            <a:srgbClr val="000000"/>
                          </a:solidFill>
                          <a:latin typeface="Times New Roman"/>
                        </a:rPr>
                        <a:t>село+</a:t>
                      </a:r>
                      <a:r>
                        <a:rPr lang="ru-RU" sz="1200" b="1" i="0" u="none" strike="noStrike" dirty="0" err="1" smtClean="0">
                          <a:solidFill>
                            <a:srgbClr val="000000"/>
                          </a:solidFill>
                          <a:latin typeface="Times New Roman"/>
                        </a:rPr>
                        <a:t>город</a:t>
                      </a:r>
                      <a:r>
                        <a:rPr lang="ru-RU" sz="1200" b="1" i="0" u="none" strike="noStrike" dirty="0">
                          <a:solidFill>
                            <a:srgbClr val="000000"/>
                          </a:solidFill>
                          <a:latin typeface="Times New Roman"/>
                        </a:rPr>
                        <a:t>) </a:t>
                      </a:r>
                    </a:p>
                  </a:txBody>
                  <a:tcPr marL="6341" marR="6341" marT="633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D9F1"/>
                    </a:solidFill>
                  </a:tcPr>
                </a:tc>
                <a:tc gridSpan="2">
                  <a:txBody>
                    <a:bodyPr/>
                    <a:lstStyle/>
                    <a:p>
                      <a:pPr algn="ctr" rtl="0" fontAlgn="ctr"/>
                      <a:r>
                        <a:rPr lang="ru-RU" sz="1200" b="1" i="0" u="none" strike="noStrike" dirty="0">
                          <a:solidFill>
                            <a:srgbClr val="000000"/>
                          </a:solidFill>
                          <a:latin typeface="Times New Roman"/>
                        </a:rPr>
                        <a:t>Показатель заболеваемости от БСК за </a:t>
                      </a:r>
                      <a:r>
                        <a:rPr lang="en-US" sz="1200" b="1" i="0" u="none" strike="noStrike" dirty="0" smtClean="0">
                          <a:solidFill>
                            <a:srgbClr val="000000"/>
                          </a:solidFill>
                          <a:latin typeface="Times New Roman"/>
                        </a:rPr>
                        <a:t>9</a:t>
                      </a:r>
                      <a:r>
                        <a:rPr lang="ru-RU" sz="1200" b="1" i="0" u="none" strike="noStrike" dirty="0" smtClean="0">
                          <a:solidFill>
                            <a:srgbClr val="000000"/>
                          </a:solidFill>
                          <a:latin typeface="Times New Roman"/>
                        </a:rPr>
                        <a:t> месяц</a:t>
                      </a:r>
                      <a:r>
                        <a:rPr lang="kk-KZ" sz="1200" b="1" i="0" u="none" strike="noStrike" dirty="0" smtClean="0">
                          <a:solidFill>
                            <a:srgbClr val="000000"/>
                          </a:solidFill>
                          <a:latin typeface="Times New Roman"/>
                        </a:rPr>
                        <a:t>ев</a:t>
                      </a:r>
                      <a:r>
                        <a:rPr lang="ru-RU" sz="1200" b="1" i="0" u="none" strike="noStrike" dirty="0" smtClean="0">
                          <a:solidFill>
                            <a:srgbClr val="000000"/>
                          </a:solidFill>
                          <a:latin typeface="Times New Roman"/>
                        </a:rPr>
                        <a:t> </a:t>
                      </a:r>
                      <a:r>
                        <a:rPr lang="ru-RU" sz="1200" b="1" i="0" u="none" strike="noStrike" dirty="0">
                          <a:solidFill>
                            <a:srgbClr val="000000"/>
                          </a:solidFill>
                          <a:latin typeface="Times New Roman"/>
                        </a:rPr>
                        <a:t>2013-2014 гг.</a:t>
                      </a:r>
                    </a:p>
                  </a:txBody>
                  <a:tcPr marL="6341" marR="6341" marT="633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D9F1"/>
                    </a:solidFill>
                  </a:tcPr>
                </a:tc>
                <a:tc hMerge="1">
                  <a:txBody>
                    <a:bodyPr/>
                    <a:lstStyle/>
                    <a:p>
                      <a:pPr algn="ctr" rtl="0" fontAlgn="ctr"/>
                      <a:endParaRPr lang="ru-RU" sz="1200" b="1" i="0" u="none" strike="noStrike" dirty="0">
                        <a:solidFill>
                          <a:srgbClr val="000000"/>
                        </a:solidFill>
                        <a:latin typeface="Times New Roman"/>
                      </a:endParaRPr>
                    </a:p>
                  </a:txBody>
                  <a:tcPr marL="6341" marR="6341" marT="633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D9F1"/>
                    </a:solidFill>
                  </a:tcPr>
                </a:tc>
                <a:tc gridSpan="2">
                  <a:txBody>
                    <a:bodyPr/>
                    <a:lstStyle/>
                    <a:p>
                      <a:pPr algn="ctr" rtl="0" fontAlgn="ctr"/>
                      <a:r>
                        <a:rPr lang="ru-RU" sz="1200" b="1" i="0" u="none" strike="noStrike" dirty="0">
                          <a:solidFill>
                            <a:srgbClr val="000000"/>
                          </a:solidFill>
                          <a:latin typeface="Times New Roman"/>
                        </a:rPr>
                        <a:t>Показатель смертности  от БСК  за </a:t>
                      </a:r>
                      <a:r>
                        <a:rPr lang="ru-RU" sz="1200" b="1" i="0" u="none" strike="noStrike" dirty="0" smtClean="0">
                          <a:solidFill>
                            <a:srgbClr val="000000"/>
                          </a:solidFill>
                          <a:latin typeface="Times New Roman"/>
                        </a:rPr>
                        <a:t>9 месяцев </a:t>
                      </a:r>
                      <a:r>
                        <a:rPr lang="ru-RU" sz="1200" b="1" i="0" u="none" strike="noStrike" dirty="0">
                          <a:solidFill>
                            <a:srgbClr val="000000"/>
                          </a:solidFill>
                          <a:latin typeface="Times New Roman"/>
                        </a:rPr>
                        <a:t>2013-2014 гг.</a:t>
                      </a:r>
                    </a:p>
                  </a:txBody>
                  <a:tcPr marL="6341" marR="6341" marT="633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D9F1"/>
                    </a:solidFill>
                  </a:tcPr>
                </a:tc>
                <a:tc hMerge="1">
                  <a:txBody>
                    <a:bodyPr/>
                    <a:lstStyle/>
                    <a:p>
                      <a:endParaRPr lang="ru-RU"/>
                    </a:p>
                  </a:txBody>
                  <a:tcPr/>
                </a:tc>
              </a:tr>
              <a:tr h="213343">
                <a:tc vMerge="1">
                  <a:txBody>
                    <a:bodyPr/>
                    <a:lstStyle/>
                    <a:p>
                      <a:endParaRPr lang="ru-RU"/>
                    </a:p>
                  </a:txBody>
                  <a:tcPr/>
                </a:tc>
                <a:tc>
                  <a:txBody>
                    <a:bodyPr/>
                    <a:lstStyle/>
                    <a:p>
                      <a:pPr algn="ctr" rtl="0" fontAlgn="ctr"/>
                      <a:r>
                        <a:rPr lang="ru-RU" sz="1200" b="1" i="0" u="none" strike="noStrike" dirty="0">
                          <a:solidFill>
                            <a:srgbClr val="000000"/>
                          </a:solidFill>
                          <a:latin typeface="Times New Roman"/>
                        </a:rPr>
                        <a:t>2013 г.</a:t>
                      </a:r>
                    </a:p>
                  </a:txBody>
                  <a:tcPr marL="6341" marR="6341" marT="633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D9F1"/>
                    </a:solidFill>
                  </a:tcPr>
                </a:tc>
                <a:tc>
                  <a:txBody>
                    <a:bodyPr/>
                    <a:lstStyle/>
                    <a:p>
                      <a:pPr algn="ctr" rtl="0" fontAlgn="ctr"/>
                      <a:r>
                        <a:rPr lang="ru-RU" sz="1200" b="1" i="0" u="none" strike="noStrike" dirty="0">
                          <a:solidFill>
                            <a:srgbClr val="000000"/>
                          </a:solidFill>
                          <a:latin typeface="Times New Roman"/>
                        </a:rPr>
                        <a:t>2014 г.</a:t>
                      </a:r>
                    </a:p>
                  </a:txBody>
                  <a:tcPr marL="6341" marR="6341" marT="633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D9F1"/>
                    </a:solidFill>
                  </a:tcPr>
                </a:tc>
                <a:tc>
                  <a:txBody>
                    <a:bodyPr/>
                    <a:lstStyle/>
                    <a:p>
                      <a:pPr algn="ctr" rtl="0" fontAlgn="ctr"/>
                      <a:r>
                        <a:rPr lang="ru-RU" sz="1200" b="1" i="0" u="none" strike="noStrike">
                          <a:solidFill>
                            <a:srgbClr val="000000"/>
                          </a:solidFill>
                          <a:latin typeface="Times New Roman"/>
                        </a:rPr>
                        <a:t>2013 г.</a:t>
                      </a:r>
                    </a:p>
                  </a:txBody>
                  <a:tcPr marL="6341" marR="6341" marT="633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D9F1"/>
                    </a:solidFill>
                  </a:tcPr>
                </a:tc>
                <a:tc>
                  <a:txBody>
                    <a:bodyPr/>
                    <a:lstStyle/>
                    <a:p>
                      <a:pPr algn="ctr" rtl="0" fontAlgn="ctr"/>
                      <a:r>
                        <a:rPr lang="ru-RU" sz="1200" b="1" i="0" u="none" strike="noStrike">
                          <a:solidFill>
                            <a:srgbClr val="000000"/>
                          </a:solidFill>
                          <a:latin typeface="Times New Roman"/>
                        </a:rPr>
                        <a:t>2014 г.</a:t>
                      </a:r>
                    </a:p>
                  </a:txBody>
                  <a:tcPr marL="6341" marR="6341" marT="633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D9F1"/>
                    </a:solidFill>
                  </a:tcPr>
                </a:tc>
              </a:tr>
              <a:tr h="620631">
                <a:tc>
                  <a:txBody>
                    <a:bodyPr/>
                    <a:lstStyle/>
                    <a:p>
                      <a:pPr algn="ctr" rtl="0" fontAlgn="t"/>
                      <a:r>
                        <a:rPr lang="ru-RU" sz="1200" b="1" i="0" u="none" strike="noStrike" dirty="0">
                          <a:solidFill>
                            <a:srgbClr val="000000"/>
                          </a:solidFill>
                          <a:latin typeface="Times New Roman"/>
                        </a:rPr>
                        <a:t>Средний республиканский показатель</a:t>
                      </a:r>
                    </a:p>
                  </a:txBody>
                  <a:tcPr marL="6341" marR="6341" marT="633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ctr" rtl="0" fontAlgn="ctr"/>
                      <a:r>
                        <a:rPr lang="ru-RU" sz="1200" b="1" i="0" u="none" strike="noStrike" dirty="0" smtClean="0">
                          <a:solidFill>
                            <a:srgbClr val="000000"/>
                          </a:solidFill>
                          <a:latin typeface="Times New Roman"/>
                        </a:rPr>
                        <a:t>2229,6</a:t>
                      </a:r>
                    </a:p>
                    <a:p>
                      <a:pPr algn="ctr" rtl="0" fontAlgn="ctr"/>
                      <a:endParaRPr lang="ru-RU" sz="1200" b="1" i="0" u="none" strike="noStrike" dirty="0">
                        <a:solidFill>
                          <a:srgbClr val="000000"/>
                        </a:solidFill>
                        <a:latin typeface="Times New Roman"/>
                      </a:endParaRPr>
                    </a:p>
                  </a:txBody>
                  <a:tcPr marL="6341" marR="6341" marT="633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ctr" rtl="0" fontAlgn="ctr"/>
                      <a:r>
                        <a:rPr lang="ru-RU" sz="1200" b="1" i="0" u="none" strike="noStrike" dirty="0" smtClean="0">
                          <a:solidFill>
                            <a:srgbClr val="000000"/>
                          </a:solidFill>
                          <a:latin typeface="Times New Roman"/>
                        </a:rPr>
                        <a:t>2207,9</a:t>
                      </a:r>
                    </a:p>
                    <a:p>
                      <a:pPr algn="ctr" rtl="0" fontAlgn="ctr"/>
                      <a:endParaRPr lang="ru-RU" sz="1200" b="1" i="0" u="none" strike="noStrike" dirty="0">
                        <a:solidFill>
                          <a:srgbClr val="000000"/>
                        </a:solidFill>
                        <a:latin typeface="Times New Roman"/>
                      </a:endParaRPr>
                    </a:p>
                  </a:txBody>
                  <a:tcPr marL="6341" marR="6341" marT="633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ctr" rtl="0" fontAlgn="ctr"/>
                      <a:r>
                        <a:rPr lang="ru-RU" sz="1200" b="1" i="0" u="none" strike="noStrike" dirty="0" smtClean="0">
                          <a:solidFill>
                            <a:srgbClr val="000000"/>
                          </a:solidFill>
                          <a:latin typeface="Times New Roman"/>
                        </a:rPr>
                        <a:t>285,71</a:t>
                      </a:r>
                      <a:endParaRPr lang="ru-RU" sz="1200" b="1" i="0" u="none" strike="noStrike" dirty="0">
                        <a:solidFill>
                          <a:srgbClr val="000000"/>
                        </a:solidFill>
                        <a:latin typeface="Times New Roman"/>
                      </a:endParaRPr>
                    </a:p>
                  </a:txBody>
                  <a:tcPr marL="6341" marR="6341" marT="633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ctr" rtl="0" fontAlgn="ctr"/>
                      <a:r>
                        <a:rPr lang="ru-RU" sz="1200" b="1" i="0" u="none" strike="noStrike" dirty="0" smtClean="0">
                          <a:solidFill>
                            <a:srgbClr val="000000"/>
                          </a:solidFill>
                          <a:latin typeface="Times New Roman"/>
                        </a:rPr>
                        <a:t>167,66</a:t>
                      </a:r>
                      <a:endParaRPr lang="ru-RU" sz="1200" b="1" i="0" u="none" strike="noStrike" dirty="0">
                        <a:solidFill>
                          <a:srgbClr val="000000"/>
                        </a:solidFill>
                        <a:latin typeface="Times New Roman"/>
                      </a:endParaRPr>
                    </a:p>
                  </a:txBody>
                  <a:tcPr marL="6341" marR="6341" marT="633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r>
              <a:tr h="236725">
                <a:tc gridSpan="5">
                  <a:txBody>
                    <a:bodyPr/>
                    <a:lstStyle/>
                    <a:p>
                      <a:pPr algn="ctr" rtl="0" fontAlgn="t"/>
                      <a:r>
                        <a:rPr lang="ru-RU" sz="1400" b="1" i="0" u="none" strike="noStrike" dirty="0">
                          <a:solidFill>
                            <a:schemeClr val="tx1"/>
                          </a:solidFill>
                          <a:latin typeface="Times New Roman"/>
                        </a:rPr>
                        <a:t>Неблагополучные регионы (низкая заболеваемость и высокая смертность</a:t>
                      </a:r>
                      <a:r>
                        <a:rPr lang="ru-RU" sz="1400" b="1" i="0" u="none" strike="noStrike" dirty="0" smtClean="0">
                          <a:solidFill>
                            <a:schemeClr val="tx1"/>
                          </a:solidFill>
                          <a:latin typeface="Times New Roman"/>
                        </a:rPr>
                        <a:t>):</a:t>
                      </a:r>
                      <a:endParaRPr lang="ru-RU" sz="1400" b="1" i="0" u="none" strike="noStrike" dirty="0">
                        <a:solidFill>
                          <a:schemeClr val="tx1"/>
                        </a:solidFill>
                        <a:latin typeface="Times New Roman"/>
                      </a:endParaRPr>
                    </a:p>
                  </a:txBody>
                  <a:tcPr marL="6341" marR="6341" marT="633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99FF"/>
                    </a:solidFill>
                  </a:tcPr>
                </a:tc>
                <a:tc hMerge="1">
                  <a:txBody>
                    <a:bodyPr/>
                    <a:lstStyle/>
                    <a:p>
                      <a:pPr algn="ctr" rtl="0" fontAlgn="t"/>
                      <a:endParaRPr lang="ru-RU" sz="1400" b="1" i="0" u="none" strike="noStrike" dirty="0">
                        <a:solidFill>
                          <a:schemeClr val="tx1"/>
                        </a:solidFill>
                        <a:latin typeface="Times New Roman"/>
                      </a:endParaRPr>
                    </a:p>
                  </a:txBody>
                  <a:tcPr marL="6341" marR="6341" marT="633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99FF"/>
                    </a:solidFill>
                  </a:tcPr>
                </a:tc>
                <a:tc hMerge="1">
                  <a:txBody>
                    <a:bodyPr/>
                    <a:lstStyle/>
                    <a:p>
                      <a:pPr algn="ctr" rtl="0" fontAlgn="t"/>
                      <a:endParaRPr lang="ru-RU" sz="1400" b="1" i="0" u="none" strike="noStrike" dirty="0">
                        <a:solidFill>
                          <a:schemeClr val="tx1"/>
                        </a:solidFill>
                        <a:latin typeface="Times New Roman"/>
                      </a:endParaRPr>
                    </a:p>
                  </a:txBody>
                  <a:tcPr marL="6341" marR="6341" marT="633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99FF"/>
                    </a:solidFill>
                  </a:tcPr>
                </a:tc>
                <a:tc hMerge="1">
                  <a:txBody>
                    <a:bodyPr/>
                    <a:lstStyle/>
                    <a:p>
                      <a:pPr algn="ctr" rtl="0" fontAlgn="t"/>
                      <a:endParaRPr lang="ru-RU" sz="1400" b="1" i="0" u="none" strike="noStrike" dirty="0">
                        <a:solidFill>
                          <a:schemeClr val="tx1"/>
                        </a:solidFill>
                        <a:latin typeface="Times New Roman"/>
                      </a:endParaRPr>
                    </a:p>
                  </a:txBody>
                  <a:tcPr marL="6341" marR="6341" marT="633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99FF"/>
                    </a:solidFill>
                  </a:tcPr>
                </a:tc>
                <a:tc hMerge="1">
                  <a:txBody>
                    <a:bodyPr/>
                    <a:lstStyle/>
                    <a:p>
                      <a:pPr algn="ctr" rtl="0" fontAlgn="t"/>
                      <a:endParaRPr lang="ru-RU" sz="1400" b="1" i="0" u="none" strike="noStrike" dirty="0">
                        <a:solidFill>
                          <a:schemeClr val="tx1"/>
                        </a:solidFill>
                        <a:latin typeface="Times New Roman"/>
                      </a:endParaRPr>
                    </a:p>
                  </a:txBody>
                  <a:tcPr marL="6341" marR="6341" marT="633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99FF"/>
                    </a:solidFill>
                  </a:tcPr>
                </a:tc>
              </a:tr>
              <a:tr h="203644">
                <a:tc>
                  <a:txBody>
                    <a:bodyPr/>
                    <a:lstStyle/>
                    <a:p>
                      <a:pPr algn="ctr" fontAlgn="ctr"/>
                      <a:r>
                        <a:rPr lang="ru-RU" sz="1200" b="1" i="0" u="none" strike="noStrike" dirty="0" err="1">
                          <a:latin typeface="Times New Roman"/>
                        </a:rPr>
                        <a:t>Костанайская</a:t>
                      </a:r>
                      <a:endParaRPr lang="ru-RU" sz="1200" b="1" i="0" u="none" strike="noStrike" dirty="0">
                        <a:latin typeface="Times New Roman"/>
                      </a:endParaRPr>
                    </a:p>
                  </a:txBody>
                  <a:tcPr marL="6341" marR="6341" marT="63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b"/>
                      <a:r>
                        <a:rPr lang="ru-RU" sz="1200" b="0" i="0" u="none" strike="noStrike" dirty="0" smtClean="0">
                          <a:latin typeface="Times New Roman"/>
                        </a:rPr>
                        <a:t>1833,6</a:t>
                      </a:r>
                      <a:endParaRPr lang="ru-RU" sz="1200" b="0" i="0" u="none" strike="noStrike" dirty="0">
                        <a:latin typeface="Times New Roman"/>
                      </a:endParaRPr>
                    </a:p>
                  </a:txBody>
                  <a:tcPr marL="6341" marR="6341" marT="63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b"/>
                      <a:r>
                        <a:rPr lang="ru-RU" sz="1200" b="0" i="0" u="none" strike="noStrike" dirty="0" smtClean="0">
                          <a:latin typeface="Times New Roman"/>
                        </a:rPr>
                        <a:t>1752,1</a:t>
                      </a:r>
                      <a:endParaRPr lang="ru-RU" sz="1200" b="0" i="0" u="none" strike="noStrike" dirty="0">
                        <a:latin typeface="Times New Roman"/>
                      </a:endParaRPr>
                    </a:p>
                  </a:txBody>
                  <a:tcPr marL="6341" marR="6341" marT="63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b"/>
                      <a:r>
                        <a:rPr lang="kk-KZ" sz="1200" b="0" i="0" u="none" strike="noStrike" dirty="0" smtClean="0">
                          <a:latin typeface="Times New Roman"/>
                        </a:rPr>
                        <a:t>250,43</a:t>
                      </a:r>
                      <a:endParaRPr lang="ru-RU" sz="1200" b="0" i="0" u="none" strike="noStrike" dirty="0">
                        <a:latin typeface="Times New Roman"/>
                      </a:endParaRPr>
                    </a:p>
                  </a:txBody>
                  <a:tcPr marL="6341" marR="6341" marT="63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b"/>
                      <a:r>
                        <a:rPr lang="kk-KZ" sz="1200" b="0" i="0" u="none" strike="noStrike" dirty="0" smtClean="0">
                          <a:latin typeface="Times New Roman"/>
                        </a:rPr>
                        <a:t>172,32</a:t>
                      </a:r>
                      <a:endParaRPr lang="ru-RU" sz="1200" b="0" i="0" u="none" strike="noStrike" dirty="0">
                        <a:latin typeface="Times New Roman"/>
                      </a:endParaRPr>
                    </a:p>
                  </a:txBody>
                  <a:tcPr marL="6341" marR="6341" marT="63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r>
              <a:tr h="203644">
                <a:tc>
                  <a:txBody>
                    <a:bodyPr/>
                    <a:lstStyle/>
                    <a:p>
                      <a:pPr algn="ctr" fontAlgn="ctr"/>
                      <a:r>
                        <a:rPr lang="ru-RU" sz="1200" b="1" i="0" u="none" strike="noStrike" dirty="0">
                          <a:latin typeface="Times New Roman"/>
                        </a:rPr>
                        <a:t>ЗКО</a:t>
                      </a:r>
                    </a:p>
                  </a:txBody>
                  <a:tcPr marL="6341" marR="6341" marT="63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b"/>
                      <a:r>
                        <a:rPr lang="ru-RU" sz="1200" b="0" i="0" u="none" strike="noStrike" dirty="0" smtClean="0">
                          <a:latin typeface="Times New Roman"/>
                        </a:rPr>
                        <a:t>1746,9</a:t>
                      </a:r>
                      <a:endParaRPr lang="ru-RU" sz="1200" b="0" i="0" u="none" strike="noStrike" dirty="0">
                        <a:latin typeface="Times New Roman"/>
                      </a:endParaRPr>
                    </a:p>
                  </a:txBody>
                  <a:tcPr marL="6341" marR="6341" marT="63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b"/>
                      <a:r>
                        <a:rPr lang="ru-RU" sz="1200" b="0" i="0" u="none" strike="noStrike" dirty="0" smtClean="0">
                          <a:latin typeface="Times New Roman"/>
                        </a:rPr>
                        <a:t>1613,3</a:t>
                      </a:r>
                      <a:endParaRPr lang="ru-RU" sz="1200" b="0" i="0" u="none" strike="noStrike" dirty="0">
                        <a:latin typeface="Times New Roman"/>
                      </a:endParaRPr>
                    </a:p>
                  </a:txBody>
                  <a:tcPr marL="6341" marR="6341" marT="63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b"/>
                      <a:r>
                        <a:rPr lang="kk-KZ" sz="1200" b="0" i="0" u="none" strike="noStrike" dirty="0" smtClean="0">
                          <a:latin typeface="Times New Roman"/>
                        </a:rPr>
                        <a:t>204,97</a:t>
                      </a:r>
                      <a:endParaRPr lang="ru-RU" sz="1200" b="0" i="0" u="none" strike="noStrike" dirty="0">
                        <a:latin typeface="Times New Roman"/>
                      </a:endParaRPr>
                    </a:p>
                  </a:txBody>
                  <a:tcPr marL="6341" marR="6341" marT="63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b"/>
                      <a:r>
                        <a:rPr lang="kk-KZ" sz="1200" b="0" i="0" u="none" strike="noStrike" dirty="0" smtClean="0">
                          <a:latin typeface="Times New Roman"/>
                        </a:rPr>
                        <a:t>171,09</a:t>
                      </a:r>
                      <a:endParaRPr lang="ru-RU" sz="1200" b="0" i="0" u="none" strike="noStrike" dirty="0">
                        <a:latin typeface="Times New Roman"/>
                      </a:endParaRPr>
                    </a:p>
                  </a:txBody>
                  <a:tcPr marL="6341" marR="6341" marT="63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r>
              <a:tr h="203644">
                <a:tc>
                  <a:txBody>
                    <a:bodyPr/>
                    <a:lstStyle/>
                    <a:p>
                      <a:pPr algn="ctr" fontAlgn="ctr"/>
                      <a:r>
                        <a:rPr lang="ru-RU" sz="1200" b="1" i="0" u="none" strike="noStrike" dirty="0">
                          <a:latin typeface="Times New Roman"/>
                        </a:rPr>
                        <a:t>Павлодарская</a:t>
                      </a:r>
                    </a:p>
                  </a:txBody>
                  <a:tcPr marL="6341" marR="6341" marT="63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b"/>
                      <a:r>
                        <a:rPr lang="ru-RU" sz="1200" b="0" i="0" u="none" strike="noStrike" dirty="0" smtClean="0">
                          <a:latin typeface="Times New Roman"/>
                        </a:rPr>
                        <a:t>1578,2</a:t>
                      </a:r>
                      <a:endParaRPr lang="ru-RU" sz="1200" b="0" i="0" u="none" strike="noStrike" dirty="0">
                        <a:latin typeface="Times New Roman"/>
                      </a:endParaRPr>
                    </a:p>
                  </a:txBody>
                  <a:tcPr marL="6341" marR="6341" marT="63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b"/>
                      <a:r>
                        <a:rPr lang="ru-RU" sz="1200" b="0" i="0" u="none" strike="noStrike" dirty="0" smtClean="0">
                          <a:latin typeface="Times New Roman"/>
                        </a:rPr>
                        <a:t>1649,6</a:t>
                      </a:r>
                      <a:endParaRPr lang="ru-RU" sz="1200" b="0" i="0" u="none" strike="noStrike" dirty="0">
                        <a:latin typeface="Times New Roman"/>
                      </a:endParaRPr>
                    </a:p>
                  </a:txBody>
                  <a:tcPr marL="6341" marR="6341" marT="63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b"/>
                      <a:r>
                        <a:rPr lang="kk-KZ" sz="1200" b="0" i="0" u="none" strike="noStrike" dirty="0" smtClean="0">
                          <a:latin typeface="Times New Roman"/>
                        </a:rPr>
                        <a:t>312,62</a:t>
                      </a:r>
                      <a:endParaRPr lang="ru-RU" sz="1200" b="0" i="0" u="none" strike="noStrike" dirty="0">
                        <a:latin typeface="Times New Roman"/>
                      </a:endParaRPr>
                    </a:p>
                  </a:txBody>
                  <a:tcPr marL="6341" marR="6341" marT="63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b"/>
                      <a:r>
                        <a:rPr lang="kk-KZ" sz="1200" b="0" i="0" u="none" strike="noStrike" dirty="0" smtClean="0">
                          <a:latin typeface="Times New Roman"/>
                        </a:rPr>
                        <a:t>240,77</a:t>
                      </a:r>
                      <a:endParaRPr lang="ru-RU" sz="1200" b="0" i="0" u="none" strike="noStrike" dirty="0">
                        <a:latin typeface="Times New Roman"/>
                      </a:endParaRPr>
                    </a:p>
                  </a:txBody>
                  <a:tcPr marL="6341" marR="6341" marT="63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r>
              <a:tr h="203644">
                <a:tc>
                  <a:txBody>
                    <a:bodyPr/>
                    <a:lstStyle/>
                    <a:p>
                      <a:pPr algn="ctr" fontAlgn="ctr"/>
                      <a:r>
                        <a:rPr lang="ru-RU" sz="1200" b="1" i="0" u="none" strike="noStrike" dirty="0">
                          <a:latin typeface="Times New Roman"/>
                        </a:rPr>
                        <a:t>Карагандинская</a:t>
                      </a:r>
                    </a:p>
                  </a:txBody>
                  <a:tcPr marL="6341" marR="6341" marT="63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b"/>
                      <a:r>
                        <a:rPr lang="ru-RU" sz="1200" b="0" i="0" u="none" strike="noStrike" dirty="0" smtClean="0">
                          <a:latin typeface="Times New Roman"/>
                        </a:rPr>
                        <a:t>2034,6</a:t>
                      </a:r>
                      <a:endParaRPr lang="ru-RU" sz="1200" b="0" i="0" u="none" strike="noStrike" dirty="0">
                        <a:latin typeface="Times New Roman"/>
                      </a:endParaRPr>
                    </a:p>
                  </a:txBody>
                  <a:tcPr marL="6341" marR="6341" marT="63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b"/>
                      <a:r>
                        <a:rPr lang="kk-KZ" sz="1200" b="0" i="0" u="none" strike="noStrike" dirty="0" smtClean="0">
                          <a:latin typeface="Times New Roman"/>
                        </a:rPr>
                        <a:t>1655,3</a:t>
                      </a:r>
                      <a:endParaRPr lang="ru-RU" sz="1200" b="0" i="0" u="none" strike="noStrike" dirty="0">
                        <a:latin typeface="Times New Roman"/>
                      </a:endParaRPr>
                    </a:p>
                  </a:txBody>
                  <a:tcPr marL="6341" marR="6341" marT="63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b"/>
                      <a:r>
                        <a:rPr lang="kk-KZ" sz="1200" b="0" i="0" u="none" strike="noStrike" dirty="0" smtClean="0">
                          <a:latin typeface="Times New Roman"/>
                        </a:rPr>
                        <a:t>380,45</a:t>
                      </a:r>
                      <a:endParaRPr lang="ru-RU" sz="1200" b="0" i="0" u="none" strike="noStrike" dirty="0">
                        <a:latin typeface="Times New Roman"/>
                      </a:endParaRPr>
                    </a:p>
                  </a:txBody>
                  <a:tcPr marL="6341" marR="6341" marT="63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b"/>
                      <a:r>
                        <a:rPr lang="kk-KZ" sz="1200" b="0" i="0" u="none" strike="noStrike" dirty="0" smtClean="0">
                          <a:latin typeface="Times New Roman"/>
                        </a:rPr>
                        <a:t>247,93</a:t>
                      </a:r>
                      <a:endParaRPr lang="ru-RU" sz="1200" b="0" i="0" u="none" strike="noStrike" dirty="0">
                        <a:latin typeface="Times New Roman"/>
                      </a:endParaRPr>
                    </a:p>
                  </a:txBody>
                  <a:tcPr marL="6341" marR="6341" marT="63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r>
              <a:tr h="203644">
                <a:tc>
                  <a:txBody>
                    <a:bodyPr/>
                    <a:lstStyle/>
                    <a:p>
                      <a:pPr algn="ctr" fontAlgn="ctr"/>
                      <a:r>
                        <a:rPr lang="ru-RU" sz="1200" b="1" i="0" u="none" strike="noStrike" dirty="0">
                          <a:latin typeface="Times New Roman"/>
                        </a:rPr>
                        <a:t>ВКО</a:t>
                      </a:r>
                    </a:p>
                  </a:txBody>
                  <a:tcPr marL="6341" marR="6341" marT="63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b"/>
                      <a:r>
                        <a:rPr lang="ru-RU" sz="1200" b="0" i="0" u="none" strike="noStrike" dirty="0" smtClean="0">
                          <a:latin typeface="Times New Roman"/>
                        </a:rPr>
                        <a:t>2157,3</a:t>
                      </a:r>
                      <a:endParaRPr lang="ru-RU" sz="1200" b="0" i="0" u="none" strike="noStrike" dirty="0">
                        <a:latin typeface="Times New Roman"/>
                      </a:endParaRPr>
                    </a:p>
                  </a:txBody>
                  <a:tcPr marL="6341" marR="6341" marT="63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b"/>
                      <a:r>
                        <a:rPr lang="ru-RU" sz="1200" b="0" i="0" u="none" strike="noStrike" dirty="0" smtClean="0">
                          <a:latin typeface="Times New Roman"/>
                        </a:rPr>
                        <a:t>2204,8</a:t>
                      </a:r>
                      <a:endParaRPr lang="ru-RU" sz="1200" b="0" i="0" u="none" strike="noStrike" dirty="0">
                        <a:latin typeface="Times New Roman"/>
                      </a:endParaRPr>
                    </a:p>
                  </a:txBody>
                  <a:tcPr marL="6341" marR="6341" marT="63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b"/>
                      <a:r>
                        <a:rPr lang="kk-KZ" sz="1200" b="0" i="0" u="none" strike="noStrike" dirty="0" smtClean="0">
                          <a:latin typeface="Times New Roman"/>
                        </a:rPr>
                        <a:t>392,14</a:t>
                      </a:r>
                      <a:endParaRPr lang="ru-RU" sz="1200" b="0" i="0" u="none" strike="noStrike" dirty="0">
                        <a:latin typeface="Times New Roman"/>
                      </a:endParaRPr>
                    </a:p>
                  </a:txBody>
                  <a:tcPr marL="6341" marR="6341" marT="63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b"/>
                      <a:r>
                        <a:rPr lang="kk-KZ" sz="1200" b="0" i="0" u="none" strike="noStrike" dirty="0" smtClean="0">
                          <a:latin typeface="Times New Roman"/>
                        </a:rPr>
                        <a:t>237,04</a:t>
                      </a:r>
                      <a:endParaRPr lang="ru-RU" sz="1200" b="0" i="0" u="none" strike="noStrike" dirty="0">
                        <a:latin typeface="Times New Roman"/>
                      </a:endParaRPr>
                    </a:p>
                  </a:txBody>
                  <a:tcPr marL="6341" marR="6341" marT="63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r>
              <a:tr h="203644">
                <a:tc>
                  <a:txBody>
                    <a:bodyPr/>
                    <a:lstStyle/>
                    <a:p>
                      <a:pPr algn="ctr" fontAlgn="ctr"/>
                      <a:r>
                        <a:rPr lang="ru-RU" sz="1200" b="1" i="0" u="none" strike="noStrike" dirty="0">
                          <a:latin typeface="Times New Roman"/>
                        </a:rPr>
                        <a:t>СКО</a:t>
                      </a:r>
                    </a:p>
                  </a:txBody>
                  <a:tcPr marL="6341" marR="6341" marT="63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b"/>
                      <a:r>
                        <a:rPr lang="ru-RU" sz="1200" b="0" i="0" u="none" strike="noStrike" dirty="0" smtClean="0">
                          <a:latin typeface="Times New Roman"/>
                        </a:rPr>
                        <a:t>2923,5</a:t>
                      </a:r>
                      <a:endParaRPr lang="ru-RU" sz="1200" b="0" i="0" u="none" strike="noStrike" dirty="0">
                        <a:latin typeface="Times New Roman"/>
                      </a:endParaRPr>
                    </a:p>
                  </a:txBody>
                  <a:tcPr marL="6341" marR="6341" marT="63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b"/>
                      <a:r>
                        <a:rPr lang="ru-RU" sz="1200" b="0" i="0" u="none" strike="noStrike" dirty="0" smtClean="0">
                          <a:latin typeface="Times New Roman"/>
                        </a:rPr>
                        <a:t>2745,3</a:t>
                      </a:r>
                      <a:endParaRPr lang="ru-RU" sz="1200" b="0" i="0" u="none" strike="noStrike" dirty="0">
                        <a:latin typeface="Times New Roman"/>
                      </a:endParaRPr>
                    </a:p>
                  </a:txBody>
                  <a:tcPr marL="6341" marR="6341" marT="63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b"/>
                      <a:r>
                        <a:rPr lang="kk-KZ" sz="1200" b="0" i="0" u="none" strike="noStrike" dirty="0" smtClean="0">
                          <a:latin typeface="Times New Roman"/>
                        </a:rPr>
                        <a:t>405,31</a:t>
                      </a:r>
                      <a:endParaRPr lang="ru-RU" sz="1200" b="0" i="0" u="none" strike="noStrike" dirty="0">
                        <a:latin typeface="Times New Roman"/>
                      </a:endParaRPr>
                    </a:p>
                  </a:txBody>
                  <a:tcPr marL="6341" marR="6341" marT="63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b"/>
                      <a:r>
                        <a:rPr lang="kk-KZ" sz="1200" b="0" i="0" u="none" strike="noStrike" dirty="0" smtClean="0">
                          <a:latin typeface="Times New Roman"/>
                        </a:rPr>
                        <a:t>272,99</a:t>
                      </a:r>
                      <a:endParaRPr lang="ru-RU" sz="1200" b="0" i="0" u="none" strike="noStrike" dirty="0">
                        <a:latin typeface="Times New Roman"/>
                      </a:endParaRPr>
                    </a:p>
                  </a:txBody>
                  <a:tcPr marL="6341" marR="6341" marT="63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r>
              <a:tr h="236725">
                <a:tc gridSpan="5">
                  <a:txBody>
                    <a:bodyPr/>
                    <a:lstStyle/>
                    <a:p>
                      <a:pPr algn="ctr" rtl="0" fontAlgn="t"/>
                      <a:r>
                        <a:rPr lang="ru-RU" sz="1200" b="1" i="0" u="none" strike="noStrike" dirty="0">
                          <a:solidFill>
                            <a:schemeClr val="tx1"/>
                          </a:solidFill>
                          <a:latin typeface="Times New Roman"/>
                        </a:rPr>
                        <a:t>Относительно благополучные регионы (низкая  заболеваемость и низкая смертность):</a:t>
                      </a:r>
                    </a:p>
                  </a:txBody>
                  <a:tcPr marL="6341" marR="6341" marT="63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99FF"/>
                    </a:solidFill>
                  </a:tcPr>
                </a:tc>
                <a:tc hMerge="1">
                  <a:txBody>
                    <a:bodyPr/>
                    <a:lstStyle/>
                    <a:p>
                      <a:pPr algn="ctr" rtl="0" fontAlgn="t"/>
                      <a:endParaRPr lang="ru-RU" sz="1400" b="1" i="0" u="none" strike="noStrike" dirty="0">
                        <a:solidFill>
                          <a:schemeClr val="tx1"/>
                        </a:solidFill>
                        <a:latin typeface="Times New Roman"/>
                      </a:endParaRPr>
                    </a:p>
                  </a:txBody>
                  <a:tcPr marL="6341" marR="6341" marT="63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99FF"/>
                    </a:solidFill>
                  </a:tcPr>
                </a:tc>
                <a:tc hMerge="1">
                  <a:txBody>
                    <a:bodyPr/>
                    <a:lstStyle/>
                    <a:p>
                      <a:pPr algn="ctr" rtl="0" fontAlgn="t"/>
                      <a:endParaRPr lang="ru-RU" sz="1400" b="1" i="0" u="none" strike="noStrike" dirty="0">
                        <a:solidFill>
                          <a:schemeClr val="tx1"/>
                        </a:solidFill>
                        <a:latin typeface="Times New Roman"/>
                      </a:endParaRPr>
                    </a:p>
                  </a:txBody>
                  <a:tcPr marL="6341" marR="6341" marT="63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99FF"/>
                    </a:solidFill>
                  </a:tcPr>
                </a:tc>
                <a:tc hMerge="1">
                  <a:txBody>
                    <a:bodyPr/>
                    <a:lstStyle/>
                    <a:p>
                      <a:pPr algn="ctr" rtl="0" fontAlgn="t"/>
                      <a:endParaRPr lang="ru-RU" sz="1400" b="1" i="0" u="none" strike="noStrike" dirty="0">
                        <a:solidFill>
                          <a:schemeClr val="tx1"/>
                        </a:solidFill>
                        <a:latin typeface="Times New Roman"/>
                      </a:endParaRPr>
                    </a:p>
                  </a:txBody>
                  <a:tcPr marL="6341" marR="6341" marT="63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99FF"/>
                    </a:solidFill>
                  </a:tcPr>
                </a:tc>
                <a:tc hMerge="1">
                  <a:txBody>
                    <a:bodyPr/>
                    <a:lstStyle/>
                    <a:p>
                      <a:pPr algn="ctr" rtl="0" fontAlgn="t"/>
                      <a:endParaRPr lang="ru-RU" sz="1400" b="1" i="0" u="none" strike="noStrike" dirty="0">
                        <a:solidFill>
                          <a:schemeClr val="tx1"/>
                        </a:solidFill>
                        <a:latin typeface="Times New Roman"/>
                      </a:endParaRPr>
                    </a:p>
                  </a:txBody>
                  <a:tcPr marL="6341" marR="6341" marT="63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99FF"/>
                    </a:solidFill>
                  </a:tcPr>
                </a:tc>
              </a:tr>
              <a:tr h="236725">
                <a:tc>
                  <a:txBody>
                    <a:bodyPr/>
                    <a:lstStyle/>
                    <a:p>
                      <a:pPr algn="ctr" fontAlgn="ctr"/>
                      <a:r>
                        <a:rPr lang="ru-RU" sz="1200" b="1" i="0" u="none" strike="noStrike" dirty="0" err="1">
                          <a:latin typeface="Times New Roman"/>
                        </a:rPr>
                        <a:t>Акмолинская</a:t>
                      </a:r>
                      <a:r>
                        <a:rPr lang="ru-RU" sz="1200" b="1" i="0" u="none" strike="noStrike" dirty="0">
                          <a:latin typeface="Times New Roman"/>
                        </a:rPr>
                        <a:t> </a:t>
                      </a:r>
                    </a:p>
                  </a:txBody>
                  <a:tcPr marL="6341" marR="6341" marT="63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ru-RU" sz="1200" b="0" i="0" u="none" strike="noStrike" dirty="0" smtClean="0">
                          <a:latin typeface="Times New Roman"/>
                        </a:rPr>
                        <a:t>1790,1</a:t>
                      </a:r>
                      <a:endParaRPr lang="ru-RU" sz="1200" b="0" i="0" u="none" strike="noStrike" dirty="0">
                        <a:latin typeface="Times New Roman"/>
                      </a:endParaRPr>
                    </a:p>
                  </a:txBody>
                  <a:tcPr marL="6341" marR="6341" marT="63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ru-RU" sz="1200" b="0" i="0" u="none" strike="noStrike" dirty="0" smtClean="0">
                          <a:latin typeface="Times New Roman"/>
                        </a:rPr>
                        <a:t>1560,1</a:t>
                      </a:r>
                      <a:endParaRPr lang="ru-RU" sz="1200" b="0" i="0" u="none" strike="noStrike" dirty="0">
                        <a:latin typeface="Times New Roman"/>
                      </a:endParaRPr>
                    </a:p>
                  </a:txBody>
                  <a:tcPr marL="6341" marR="6341" marT="63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kk-KZ" sz="1200" b="0" i="0" u="none" strike="noStrike" dirty="0" smtClean="0">
                          <a:latin typeface="Times New Roman"/>
                        </a:rPr>
                        <a:t>235,55</a:t>
                      </a:r>
                      <a:endParaRPr lang="ru-RU" sz="1200" b="0" i="0" u="none" strike="noStrike" dirty="0">
                        <a:latin typeface="Times New Roman"/>
                      </a:endParaRPr>
                    </a:p>
                  </a:txBody>
                  <a:tcPr marL="6341" marR="6341" marT="63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kk-KZ" sz="1200" b="0" i="0" u="none" strike="noStrike" dirty="0" smtClean="0">
                          <a:latin typeface="Times New Roman"/>
                        </a:rPr>
                        <a:t>161,71</a:t>
                      </a:r>
                      <a:endParaRPr lang="ru-RU" sz="1200" b="0" i="0" u="none" strike="noStrike" dirty="0">
                        <a:latin typeface="Times New Roman"/>
                      </a:endParaRPr>
                    </a:p>
                  </a:txBody>
                  <a:tcPr marL="6341" marR="6341" marT="63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236725">
                <a:tc>
                  <a:txBody>
                    <a:bodyPr/>
                    <a:lstStyle/>
                    <a:p>
                      <a:pPr algn="ctr" fontAlgn="ctr"/>
                      <a:r>
                        <a:rPr lang="ru-RU" sz="1200" b="1" i="0" u="none" strike="noStrike" dirty="0" err="1">
                          <a:latin typeface="Times New Roman"/>
                        </a:rPr>
                        <a:t>Атырауская</a:t>
                      </a:r>
                      <a:endParaRPr lang="ru-RU" sz="1200" b="1" i="0" u="none" strike="noStrike" dirty="0">
                        <a:latin typeface="Times New Roman"/>
                      </a:endParaRPr>
                    </a:p>
                  </a:txBody>
                  <a:tcPr marL="6341" marR="6341" marT="63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ru-RU" sz="1200" b="0" i="0" u="none" strike="noStrike" dirty="0" smtClean="0">
                          <a:latin typeface="Times New Roman"/>
                        </a:rPr>
                        <a:t>1828,7</a:t>
                      </a:r>
                      <a:endParaRPr lang="ru-RU" sz="1200" b="0" i="0" u="none" strike="noStrike" dirty="0">
                        <a:latin typeface="Times New Roman"/>
                      </a:endParaRPr>
                    </a:p>
                  </a:txBody>
                  <a:tcPr marL="6341" marR="6341" marT="63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ru-RU" sz="1200" b="0" i="0" u="none" strike="noStrike" dirty="0" smtClean="0">
                          <a:latin typeface="Times New Roman"/>
                        </a:rPr>
                        <a:t>1253</a:t>
                      </a:r>
                      <a:endParaRPr lang="ru-RU" sz="1200" b="0" i="0" u="none" strike="noStrike" dirty="0">
                        <a:latin typeface="Times New Roman"/>
                      </a:endParaRPr>
                    </a:p>
                  </a:txBody>
                  <a:tcPr marL="6341" marR="6341" marT="63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kk-KZ" sz="1200" b="0" i="0" u="none" strike="noStrike" dirty="0" smtClean="0">
                          <a:latin typeface="Times New Roman"/>
                        </a:rPr>
                        <a:t>152,96</a:t>
                      </a:r>
                      <a:endParaRPr lang="ru-RU" sz="1200" b="0" i="0" u="none" strike="noStrike" dirty="0">
                        <a:latin typeface="Times New Roman"/>
                      </a:endParaRPr>
                    </a:p>
                  </a:txBody>
                  <a:tcPr marL="6341" marR="6341" marT="63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kk-KZ" sz="1200" b="0" i="0" u="none" strike="noStrike" dirty="0" smtClean="0">
                          <a:latin typeface="Times New Roman"/>
                        </a:rPr>
                        <a:t>86,75</a:t>
                      </a:r>
                      <a:endParaRPr lang="ru-RU" sz="1200" b="0" i="0" u="none" strike="noStrike" dirty="0">
                        <a:latin typeface="Times New Roman"/>
                      </a:endParaRPr>
                    </a:p>
                  </a:txBody>
                  <a:tcPr marL="6341" marR="6341" marT="63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236725">
                <a:tc>
                  <a:txBody>
                    <a:bodyPr/>
                    <a:lstStyle/>
                    <a:p>
                      <a:pPr algn="ctr" fontAlgn="ctr"/>
                      <a:r>
                        <a:rPr lang="ru-RU" sz="1200" b="1" i="0" u="none" strike="noStrike" dirty="0" err="1">
                          <a:latin typeface="Times New Roman"/>
                        </a:rPr>
                        <a:t>Алматинская</a:t>
                      </a:r>
                      <a:endParaRPr lang="ru-RU" sz="1200" b="1" i="0" u="none" strike="noStrike" dirty="0">
                        <a:latin typeface="Times New Roman"/>
                      </a:endParaRPr>
                    </a:p>
                  </a:txBody>
                  <a:tcPr marL="6341" marR="6341" marT="63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ru-RU" sz="1200" b="0" i="0" u="none" strike="noStrike" dirty="0" smtClean="0">
                          <a:latin typeface="Times New Roman"/>
                        </a:rPr>
                        <a:t>1370,8</a:t>
                      </a:r>
                      <a:endParaRPr lang="ru-RU" sz="1200" b="0" i="0" u="none" strike="noStrike" dirty="0">
                        <a:latin typeface="Times New Roman"/>
                      </a:endParaRPr>
                    </a:p>
                  </a:txBody>
                  <a:tcPr marL="6341" marR="6341" marT="63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kk-KZ" sz="1200" b="0" i="0" u="none" strike="noStrike" dirty="0" smtClean="0">
                          <a:latin typeface="Times New Roman"/>
                        </a:rPr>
                        <a:t>1283,6</a:t>
                      </a:r>
                      <a:endParaRPr lang="ru-RU" sz="1200" b="0" i="0" u="none" strike="noStrike" dirty="0">
                        <a:latin typeface="Times New Roman"/>
                      </a:endParaRPr>
                    </a:p>
                  </a:txBody>
                  <a:tcPr marL="6341" marR="6341" marT="63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kk-KZ" sz="1200" b="0" i="0" u="none" strike="noStrike" dirty="0" smtClean="0">
                          <a:latin typeface="Times New Roman"/>
                        </a:rPr>
                        <a:t>196,86</a:t>
                      </a:r>
                      <a:endParaRPr lang="ru-RU" sz="1200" b="0" i="0" u="none" strike="noStrike" dirty="0">
                        <a:latin typeface="Times New Roman"/>
                      </a:endParaRPr>
                    </a:p>
                  </a:txBody>
                  <a:tcPr marL="6341" marR="6341" marT="63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kk-KZ" sz="1200" b="0" i="0" u="none" strike="noStrike" dirty="0" smtClean="0">
                          <a:latin typeface="Times New Roman"/>
                        </a:rPr>
                        <a:t>152,10</a:t>
                      </a:r>
                      <a:endParaRPr lang="ru-RU" sz="1200" b="0" i="0" u="none" strike="noStrike" dirty="0">
                        <a:latin typeface="Times New Roman"/>
                      </a:endParaRPr>
                    </a:p>
                  </a:txBody>
                  <a:tcPr marL="6341" marR="6341" marT="63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236725">
                <a:tc>
                  <a:txBody>
                    <a:bodyPr/>
                    <a:lstStyle/>
                    <a:p>
                      <a:pPr algn="ctr" fontAlgn="ctr"/>
                      <a:r>
                        <a:rPr lang="ru-RU" sz="1200" b="1" i="0" u="none" strike="noStrike" dirty="0" err="1">
                          <a:latin typeface="Times New Roman"/>
                        </a:rPr>
                        <a:t>Мангыстауская</a:t>
                      </a:r>
                      <a:endParaRPr lang="ru-RU" sz="1200" b="1" i="0" u="none" strike="noStrike" dirty="0">
                        <a:latin typeface="Times New Roman"/>
                      </a:endParaRPr>
                    </a:p>
                  </a:txBody>
                  <a:tcPr marL="6341" marR="6341" marT="63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kk-KZ" sz="1200" b="0" i="0" u="none" strike="noStrike" dirty="0" smtClean="0">
                          <a:latin typeface="Times New Roman"/>
                        </a:rPr>
                        <a:t>1552,3</a:t>
                      </a:r>
                      <a:endParaRPr lang="ru-RU" sz="1200" b="0" i="0" u="none" strike="noStrike" dirty="0">
                        <a:latin typeface="Times New Roman"/>
                      </a:endParaRPr>
                    </a:p>
                  </a:txBody>
                  <a:tcPr marL="6341" marR="6341" marT="63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ru-RU" sz="1200" b="0" i="0" u="none" strike="noStrike" dirty="0" smtClean="0">
                          <a:latin typeface="Times New Roman"/>
                        </a:rPr>
                        <a:t>1377,3</a:t>
                      </a:r>
                      <a:endParaRPr lang="ru-RU" sz="1200" b="0" i="0" u="none" strike="noStrike" dirty="0">
                        <a:latin typeface="Times New Roman"/>
                      </a:endParaRPr>
                    </a:p>
                  </a:txBody>
                  <a:tcPr marL="6341" marR="6341" marT="63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kk-KZ" sz="1200" b="0" i="0" u="none" strike="noStrike" dirty="0" smtClean="0">
                          <a:latin typeface="Times New Roman"/>
                        </a:rPr>
                        <a:t>95,99</a:t>
                      </a:r>
                      <a:endParaRPr lang="ru-RU" sz="1200" b="0" i="0" u="none" strike="noStrike" dirty="0">
                        <a:latin typeface="Times New Roman"/>
                      </a:endParaRPr>
                    </a:p>
                  </a:txBody>
                  <a:tcPr marL="6341" marR="6341" marT="63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kk-KZ" sz="1200" b="0" i="0" u="none" strike="noStrike" dirty="0" smtClean="0">
                          <a:latin typeface="Times New Roman"/>
                        </a:rPr>
                        <a:t>68,68</a:t>
                      </a:r>
                      <a:endParaRPr lang="ru-RU" sz="1200" b="0" i="0" u="none" strike="noStrike" dirty="0">
                        <a:latin typeface="Times New Roman"/>
                      </a:endParaRPr>
                    </a:p>
                  </a:txBody>
                  <a:tcPr marL="6341" marR="6341" marT="63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236725">
                <a:tc>
                  <a:txBody>
                    <a:bodyPr/>
                    <a:lstStyle/>
                    <a:p>
                      <a:pPr algn="ctr" fontAlgn="ctr"/>
                      <a:r>
                        <a:rPr lang="ru-RU" sz="1200" b="1" i="0" u="none" strike="noStrike" dirty="0">
                          <a:latin typeface="Times New Roman"/>
                        </a:rPr>
                        <a:t>Актюбинская</a:t>
                      </a:r>
                    </a:p>
                  </a:txBody>
                  <a:tcPr marL="6341" marR="6341" marT="63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ru-RU" sz="1200" b="0" i="0" u="none" strike="noStrike" dirty="0" smtClean="0">
                          <a:latin typeface="Times New Roman"/>
                        </a:rPr>
                        <a:t>1902,7</a:t>
                      </a:r>
                      <a:endParaRPr lang="ru-RU" sz="1200" b="0" i="0" u="none" strike="noStrike" dirty="0">
                        <a:latin typeface="Times New Roman"/>
                      </a:endParaRPr>
                    </a:p>
                  </a:txBody>
                  <a:tcPr marL="6341" marR="6341" marT="63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ru-RU" sz="1200" b="0" i="0" u="none" strike="noStrike" dirty="0" smtClean="0">
                          <a:latin typeface="Times New Roman"/>
                        </a:rPr>
                        <a:t>1840,2</a:t>
                      </a:r>
                      <a:endParaRPr lang="ru-RU" sz="1200" b="0" i="0" u="none" strike="noStrike" dirty="0">
                        <a:latin typeface="Times New Roman"/>
                      </a:endParaRPr>
                    </a:p>
                  </a:txBody>
                  <a:tcPr marL="6341" marR="6341" marT="63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kk-KZ" sz="1200" b="0" i="0" u="none" strike="noStrike" dirty="0" smtClean="0">
                          <a:latin typeface="Times New Roman"/>
                        </a:rPr>
                        <a:t>182,50</a:t>
                      </a:r>
                      <a:endParaRPr lang="ru-RU" sz="1200" b="0" i="0" u="none" strike="noStrike" dirty="0">
                        <a:latin typeface="Times New Roman"/>
                      </a:endParaRPr>
                    </a:p>
                  </a:txBody>
                  <a:tcPr marL="6341" marR="6341" marT="63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kk-KZ" sz="1200" b="0" i="0" u="none" strike="noStrike" dirty="0" smtClean="0">
                          <a:latin typeface="Times New Roman"/>
                        </a:rPr>
                        <a:t>155,18</a:t>
                      </a:r>
                      <a:endParaRPr lang="ru-RU" sz="1200" b="0" i="0" u="none" strike="noStrike" dirty="0">
                        <a:latin typeface="Times New Roman"/>
                      </a:endParaRPr>
                    </a:p>
                  </a:txBody>
                  <a:tcPr marL="6341" marR="6341" marT="63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236725">
                <a:tc>
                  <a:txBody>
                    <a:bodyPr/>
                    <a:lstStyle/>
                    <a:p>
                      <a:pPr algn="ctr" fontAlgn="ctr"/>
                      <a:r>
                        <a:rPr lang="ru-RU" sz="1200" b="1" i="0" u="none" strike="noStrike" dirty="0">
                          <a:latin typeface="Times New Roman"/>
                        </a:rPr>
                        <a:t>г. Астана</a:t>
                      </a:r>
                    </a:p>
                  </a:txBody>
                  <a:tcPr marL="6341" marR="6341" marT="63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ru-RU" sz="1200" b="0" i="0" u="none" strike="noStrike" dirty="0" smtClean="0">
                          <a:latin typeface="Times New Roman"/>
                        </a:rPr>
                        <a:t>1689,7</a:t>
                      </a:r>
                      <a:endParaRPr lang="ru-RU" sz="1200" b="0" i="0" u="none" strike="noStrike" dirty="0">
                        <a:latin typeface="Times New Roman"/>
                      </a:endParaRPr>
                    </a:p>
                  </a:txBody>
                  <a:tcPr marL="6341" marR="6341" marT="63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ru-RU" sz="1200" b="0" i="0" u="none" strike="noStrike" dirty="0" smtClean="0">
                          <a:latin typeface="Times New Roman"/>
                        </a:rPr>
                        <a:t>2087,4</a:t>
                      </a:r>
                      <a:endParaRPr lang="ru-RU" sz="1200" b="0" i="0" u="none" strike="noStrike" dirty="0">
                        <a:latin typeface="Times New Roman"/>
                      </a:endParaRPr>
                    </a:p>
                  </a:txBody>
                  <a:tcPr marL="6341" marR="6341" marT="63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kk-KZ" sz="1200" b="0" i="0" u="none" strike="noStrike" dirty="0" smtClean="0">
                          <a:latin typeface="Times New Roman"/>
                        </a:rPr>
                        <a:t>157,37</a:t>
                      </a:r>
                      <a:endParaRPr lang="ru-RU" sz="1200" b="0" i="0" u="none" strike="noStrike" dirty="0">
                        <a:latin typeface="Times New Roman"/>
                      </a:endParaRPr>
                    </a:p>
                  </a:txBody>
                  <a:tcPr marL="6341" marR="6341" marT="63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kk-KZ" sz="1200" b="0" i="0" u="none" strike="noStrike" dirty="0" smtClean="0">
                          <a:latin typeface="Times New Roman"/>
                        </a:rPr>
                        <a:t>144,49</a:t>
                      </a:r>
                      <a:endParaRPr lang="ru-RU" sz="1200" b="0" i="0" u="none" strike="noStrike" dirty="0">
                        <a:latin typeface="Times New Roman"/>
                      </a:endParaRPr>
                    </a:p>
                  </a:txBody>
                  <a:tcPr marL="6341" marR="6341" marT="63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236725">
                <a:tc gridSpan="5">
                  <a:txBody>
                    <a:bodyPr/>
                    <a:lstStyle/>
                    <a:p>
                      <a:pPr algn="ctr" rtl="0" fontAlgn="t"/>
                      <a:r>
                        <a:rPr lang="ru-RU" sz="1200" b="1" i="0" u="none" strike="noStrike" dirty="0">
                          <a:solidFill>
                            <a:schemeClr val="tx1"/>
                          </a:solidFill>
                          <a:latin typeface="Times New Roman"/>
                        </a:rPr>
                        <a:t>Благополучные регионы  (высокая заболеваемость и низкая смертность):</a:t>
                      </a:r>
                    </a:p>
                  </a:txBody>
                  <a:tcPr marL="6341" marR="6341" marT="63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99FF"/>
                    </a:solidFill>
                  </a:tcPr>
                </a:tc>
                <a:tc hMerge="1">
                  <a:txBody>
                    <a:bodyPr/>
                    <a:lstStyle/>
                    <a:p>
                      <a:pPr algn="ctr" rtl="0" fontAlgn="t"/>
                      <a:endParaRPr lang="ru-RU" sz="1400" b="1" i="0" u="none" strike="noStrike" dirty="0">
                        <a:solidFill>
                          <a:schemeClr val="tx1"/>
                        </a:solidFill>
                        <a:latin typeface="Times New Roman"/>
                      </a:endParaRPr>
                    </a:p>
                  </a:txBody>
                  <a:tcPr marL="6341" marR="6341" marT="63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99FF"/>
                    </a:solidFill>
                  </a:tcPr>
                </a:tc>
                <a:tc hMerge="1">
                  <a:txBody>
                    <a:bodyPr/>
                    <a:lstStyle/>
                    <a:p>
                      <a:pPr algn="ctr" rtl="0" fontAlgn="t"/>
                      <a:endParaRPr lang="ru-RU" sz="1400" b="1" i="0" u="none" strike="noStrike" dirty="0">
                        <a:solidFill>
                          <a:schemeClr val="tx1"/>
                        </a:solidFill>
                        <a:latin typeface="Times New Roman"/>
                      </a:endParaRPr>
                    </a:p>
                  </a:txBody>
                  <a:tcPr marL="6341" marR="6341" marT="63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99FF"/>
                    </a:solidFill>
                  </a:tcPr>
                </a:tc>
                <a:tc hMerge="1">
                  <a:txBody>
                    <a:bodyPr/>
                    <a:lstStyle/>
                    <a:p>
                      <a:pPr algn="ctr" rtl="0" fontAlgn="t"/>
                      <a:endParaRPr lang="ru-RU" sz="1400" b="1" i="0" u="none" strike="noStrike" dirty="0">
                        <a:solidFill>
                          <a:schemeClr val="tx1"/>
                        </a:solidFill>
                        <a:latin typeface="Times New Roman"/>
                      </a:endParaRPr>
                    </a:p>
                  </a:txBody>
                  <a:tcPr marL="6341" marR="6341" marT="63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99FF"/>
                    </a:solidFill>
                  </a:tcPr>
                </a:tc>
                <a:tc hMerge="1">
                  <a:txBody>
                    <a:bodyPr/>
                    <a:lstStyle/>
                    <a:p>
                      <a:pPr algn="ctr" rtl="0" fontAlgn="t"/>
                      <a:endParaRPr lang="ru-RU" sz="1400" b="1" i="0" u="none" strike="noStrike" dirty="0">
                        <a:solidFill>
                          <a:schemeClr val="tx1"/>
                        </a:solidFill>
                        <a:latin typeface="Times New Roman"/>
                      </a:endParaRPr>
                    </a:p>
                  </a:txBody>
                  <a:tcPr marL="6341" marR="6341" marT="63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99FF"/>
                    </a:solidFill>
                  </a:tcPr>
                </a:tc>
              </a:tr>
              <a:tr h="203644">
                <a:tc>
                  <a:txBody>
                    <a:bodyPr/>
                    <a:lstStyle/>
                    <a:p>
                      <a:pPr algn="ctr" fontAlgn="ctr"/>
                      <a:r>
                        <a:rPr lang="ru-RU" sz="1200" b="1" i="0" u="none" strike="noStrike" dirty="0">
                          <a:latin typeface="Times New Roman"/>
                        </a:rPr>
                        <a:t>ЮКО</a:t>
                      </a:r>
                    </a:p>
                  </a:txBody>
                  <a:tcPr marL="6341" marR="6341" marT="63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b"/>
                      <a:r>
                        <a:rPr lang="ru-RU" sz="1200" b="0" i="0" u="none" strike="noStrike" dirty="0" smtClean="0">
                          <a:latin typeface="Times New Roman"/>
                        </a:rPr>
                        <a:t>2350,0</a:t>
                      </a:r>
                      <a:endParaRPr lang="ru-RU" sz="1200" b="0" i="0" u="none" strike="noStrike" dirty="0">
                        <a:latin typeface="Times New Roman"/>
                      </a:endParaRPr>
                    </a:p>
                  </a:txBody>
                  <a:tcPr marL="6341" marR="6341" marT="63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b"/>
                      <a:r>
                        <a:rPr lang="ru-RU" sz="1200" b="0" i="0" u="none" strike="noStrike" dirty="0" smtClean="0">
                          <a:latin typeface="Times New Roman"/>
                        </a:rPr>
                        <a:t>2476,7</a:t>
                      </a:r>
                      <a:endParaRPr lang="ru-RU" sz="1200" b="0" i="0" u="none" strike="noStrike" dirty="0">
                        <a:latin typeface="Times New Roman"/>
                      </a:endParaRPr>
                    </a:p>
                  </a:txBody>
                  <a:tcPr marL="6341" marR="6341" marT="63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b"/>
                      <a:r>
                        <a:rPr lang="kk-KZ" sz="1200" b="0" i="0" u="none" strike="noStrike" dirty="0" smtClean="0">
                          <a:latin typeface="Times New Roman"/>
                        </a:rPr>
                        <a:t>127,65</a:t>
                      </a:r>
                      <a:endParaRPr lang="ru-RU" sz="1200" b="0" i="0" u="none" strike="noStrike" dirty="0">
                        <a:latin typeface="Times New Roman"/>
                      </a:endParaRPr>
                    </a:p>
                  </a:txBody>
                  <a:tcPr marL="6341" marR="6341" marT="63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b"/>
                      <a:r>
                        <a:rPr lang="kk-KZ" sz="1200" b="0" i="0" u="none" strike="noStrike" dirty="0" smtClean="0">
                          <a:latin typeface="Times New Roman"/>
                        </a:rPr>
                        <a:t>102,66</a:t>
                      </a:r>
                      <a:endParaRPr lang="ru-RU" sz="1200" b="0" i="0" u="none" strike="noStrike" dirty="0">
                        <a:latin typeface="Times New Roman"/>
                      </a:endParaRPr>
                    </a:p>
                  </a:txBody>
                  <a:tcPr marL="6341" marR="6341" marT="63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r>
              <a:tr h="203644">
                <a:tc>
                  <a:txBody>
                    <a:bodyPr/>
                    <a:lstStyle/>
                    <a:p>
                      <a:pPr algn="ctr" fontAlgn="ctr"/>
                      <a:r>
                        <a:rPr lang="ru-RU" sz="1200" b="1" i="0" u="none" strike="noStrike" dirty="0" err="1">
                          <a:latin typeface="Times New Roman"/>
                        </a:rPr>
                        <a:t>Жамбылская</a:t>
                      </a:r>
                      <a:endParaRPr lang="ru-RU" sz="1200" b="1" i="0" u="none" strike="noStrike" dirty="0">
                        <a:latin typeface="Times New Roman"/>
                      </a:endParaRPr>
                    </a:p>
                  </a:txBody>
                  <a:tcPr marL="6341" marR="6341" marT="63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b"/>
                      <a:r>
                        <a:rPr lang="ru-RU" sz="1200" b="0" i="0" u="none" strike="noStrike" dirty="0" smtClean="0">
                          <a:latin typeface="Times New Roman"/>
                        </a:rPr>
                        <a:t>2373,4</a:t>
                      </a:r>
                      <a:endParaRPr lang="ru-RU" sz="1200" b="0" i="0" u="none" strike="noStrike" dirty="0">
                        <a:latin typeface="Times New Roman"/>
                      </a:endParaRPr>
                    </a:p>
                  </a:txBody>
                  <a:tcPr marL="6341" marR="6341" marT="63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b"/>
                      <a:r>
                        <a:rPr lang="ru-RU" sz="1200" b="0" i="0" u="none" strike="noStrike" dirty="0" smtClean="0">
                          <a:latin typeface="Times New Roman"/>
                        </a:rPr>
                        <a:t>2284</a:t>
                      </a:r>
                      <a:endParaRPr lang="ru-RU" sz="1200" b="0" i="0" u="none" strike="noStrike" dirty="0">
                        <a:latin typeface="Times New Roman"/>
                      </a:endParaRPr>
                    </a:p>
                  </a:txBody>
                  <a:tcPr marL="6341" marR="6341" marT="63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b"/>
                      <a:r>
                        <a:rPr lang="kk-KZ" sz="1200" b="0" i="0" u="none" strike="noStrike" dirty="0" smtClean="0">
                          <a:latin typeface="Times New Roman"/>
                        </a:rPr>
                        <a:t>219,82</a:t>
                      </a:r>
                      <a:endParaRPr lang="ru-RU" sz="1200" b="0" i="0" u="none" strike="noStrike" dirty="0">
                        <a:latin typeface="Times New Roman"/>
                      </a:endParaRPr>
                    </a:p>
                  </a:txBody>
                  <a:tcPr marL="6341" marR="6341" marT="63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b"/>
                      <a:r>
                        <a:rPr lang="kk-KZ" sz="1200" b="0" i="0" u="none" strike="noStrike" dirty="0" smtClean="0">
                          <a:latin typeface="Times New Roman"/>
                        </a:rPr>
                        <a:t>146,63</a:t>
                      </a:r>
                      <a:endParaRPr lang="ru-RU" sz="1200" b="0" i="0" u="none" strike="noStrike" dirty="0">
                        <a:latin typeface="Times New Roman"/>
                      </a:endParaRPr>
                    </a:p>
                  </a:txBody>
                  <a:tcPr marL="6341" marR="6341" marT="63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r>
              <a:tr h="260383">
                <a:tc>
                  <a:txBody>
                    <a:bodyPr/>
                    <a:lstStyle/>
                    <a:p>
                      <a:pPr algn="ctr" fontAlgn="ctr"/>
                      <a:r>
                        <a:rPr lang="ru-RU" sz="1200" b="1" i="0" u="none" strike="noStrike" dirty="0" err="1">
                          <a:latin typeface="Times New Roman"/>
                        </a:rPr>
                        <a:t>Кызылординская</a:t>
                      </a:r>
                      <a:endParaRPr lang="ru-RU" sz="1200" b="1" i="0" u="none" strike="noStrike" dirty="0">
                        <a:latin typeface="Times New Roman"/>
                      </a:endParaRPr>
                    </a:p>
                  </a:txBody>
                  <a:tcPr marL="6341" marR="6341" marT="63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b"/>
                      <a:r>
                        <a:rPr lang="ru-RU" sz="1200" b="1" i="0" u="none" strike="noStrike" dirty="0" smtClean="0">
                          <a:latin typeface="Times New Roman"/>
                        </a:rPr>
                        <a:t>2276,8</a:t>
                      </a:r>
                      <a:endParaRPr lang="ru-RU" sz="1200" b="1" i="0" u="none" strike="noStrike" dirty="0">
                        <a:latin typeface="Times New Roman"/>
                      </a:endParaRPr>
                    </a:p>
                  </a:txBody>
                  <a:tcPr marL="6341" marR="6341" marT="63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b"/>
                      <a:r>
                        <a:rPr lang="ru-RU" sz="1200" b="1" i="0" u="none" strike="noStrike" dirty="0" smtClean="0">
                          <a:latin typeface="Times New Roman"/>
                        </a:rPr>
                        <a:t>2450,6</a:t>
                      </a:r>
                      <a:endParaRPr lang="ru-RU" sz="1200" b="1" i="0" u="none" strike="noStrike" dirty="0">
                        <a:latin typeface="Times New Roman"/>
                      </a:endParaRPr>
                    </a:p>
                  </a:txBody>
                  <a:tcPr marL="6341" marR="6341" marT="63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b"/>
                      <a:r>
                        <a:rPr lang="kk-KZ" sz="1200" b="1" i="0" u="none" strike="noStrike" dirty="0" smtClean="0">
                          <a:latin typeface="Times New Roman"/>
                        </a:rPr>
                        <a:t>148,40</a:t>
                      </a:r>
                      <a:endParaRPr lang="ru-RU" sz="1200" b="1" i="0" u="none" strike="noStrike" dirty="0">
                        <a:latin typeface="Times New Roman"/>
                      </a:endParaRPr>
                    </a:p>
                  </a:txBody>
                  <a:tcPr marL="6341" marR="6341" marT="63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b"/>
                      <a:r>
                        <a:rPr lang="kk-KZ" sz="1200" b="1" i="0" u="none" strike="noStrike" dirty="0" smtClean="0">
                          <a:latin typeface="Times New Roman"/>
                        </a:rPr>
                        <a:t>85,04</a:t>
                      </a:r>
                      <a:endParaRPr lang="ru-RU" sz="1200" b="1" i="0" u="none" strike="noStrike" dirty="0">
                        <a:latin typeface="Times New Roman"/>
                      </a:endParaRPr>
                    </a:p>
                  </a:txBody>
                  <a:tcPr marL="6341" marR="6341" marT="63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r>
              <a:tr h="202748">
                <a:tc>
                  <a:txBody>
                    <a:bodyPr/>
                    <a:lstStyle/>
                    <a:p>
                      <a:pPr algn="ctr" fontAlgn="ctr"/>
                      <a:r>
                        <a:rPr lang="ru-RU" sz="1200" b="1" i="0" u="none" strike="noStrike" dirty="0">
                          <a:latin typeface="Times New Roman"/>
                        </a:rPr>
                        <a:t>г. </a:t>
                      </a:r>
                      <a:r>
                        <a:rPr lang="ru-RU" sz="1200" b="1" i="0" u="none" strike="noStrike" dirty="0" err="1">
                          <a:latin typeface="Times New Roman"/>
                        </a:rPr>
                        <a:t>Алматы</a:t>
                      </a:r>
                      <a:endParaRPr lang="ru-RU" sz="1200" b="1" i="0" u="none" strike="noStrike" dirty="0">
                        <a:latin typeface="Times New Roman"/>
                      </a:endParaRPr>
                    </a:p>
                  </a:txBody>
                  <a:tcPr marL="6341" marR="6341" marT="63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b"/>
                      <a:r>
                        <a:rPr lang="ru-RU" sz="1200" b="0" i="0" u="none" strike="noStrike" dirty="0" smtClean="0">
                          <a:latin typeface="Times New Roman"/>
                        </a:rPr>
                        <a:t>4857,5</a:t>
                      </a:r>
                      <a:endParaRPr lang="ru-RU" sz="1200" b="0" i="0" u="none" strike="noStrike" dirty="0">
                        <a:latin typeface="Times New Roman"/>
                      </a:endParaRPr>
                    </a:p>
                  </a:txBody>
                  <a:tcPr marL="6341" marR="6341" marT="63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b"/>
                      <a:r>
                        <a:rPr lang="ru-RU" sz="1200" b="0" i="0" u="none" strike="noStrike" dirty="0" smtClean="0">
                          <a:latin typeface="Times New Roman"/>
                        </a:rPr>
                        <a:t>5108,7</a:t>
                      </a:r>
                      <a:endParaRPr lang="ru-RU" sz="1200" b="0" i="0" u="none" strike="noStrike" dirty="0">
                        <a:latin typeface="Times New Roman"/>
                      </a:endParaRPr>
                    </a:p>
                  </a:txBody>
                  <a:tcPr marL="6341" marR="6341" marT="63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b"/>
                      <a:r>
                        <a:rPr lang="kk-KZ" sz="1200" b="0" i="0" u="none" strike="noStrike" dirty="0" smtClean="0">
                          <a:latin typeface="Times New Roman"/>
                        </a:rPr>
                        <a:t>271,46</a:t>
                      </a:r>
                      <a:endParaRPr lang="ru-RU" sz="1200" b="0" i="0" u="none" strike="noStrike" dirty="0">
                        <a:latin typeface="Times New Roman"/>
                      </a:endParaRPr>
                    </a:p>
                  </a:txBody>
                  <a:tcPr marL="6341" marR="6341" marT="63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b"/>
                      <a:r>
                        <a:rPr lang="kk-KZ" sz="1200" b="0" i="0" u="none" strike="noStrike" dirty="0" smtClean="0">
                          <a:latin typeface="Times New Roman"/>
                        </a:rPr>
                        <a:t>152,28</a:t>
                      </a:r>
                      <a:endParaRPr lang="ru-RU" sz="1200" b="0" i="0" u="none" strike="noStrike" dirty="0">
                        <a:latin typeface="Times New Roman"/>
                      </a:endParaRPr>
                    </a:p>
                  </a:txBody>
                  <a:tcPr marL="6341" marR="6341" marT="63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r>
            </a:tbl>
          </a:graphicData>
        </a:graphic>
      </p:graphicFrame>
      <p:graphicFrame>
        <p:nvGraphicFramePr>
          <p:cNvPr id="6" name="Таблица 5"/>
          <p:cNvGraphicFramePr>
            <a:graphicFrameLocks noGrp="1"/>
          </p:cNvGraphicFramePr>
          <p:nvPr>
            <p:extLst>
              <p:ext uri="{D42A27DB-BD31-4B8C-83A1-F6EECF244321}">
                <p14:modId xmlns:p14="http://schemas.microsoft.com/office/powerpoint/2010/main" val="4277385614"/>
              </p:ext>
            </p:extLst>
          </p:nvPr>
        </p:nvGraphicFramePr>
        <p:xfrm>
          <a:off x="-107950" y="115888"/>
          <a:ext cx="9251950" cy="738187"/>
        </p:xfrm>
        <a:graphic>
          <a:graphicData uri="http://schemas.openxmlformats.org/drawingml/2006/table">
            <a:tbl>
              <a:tblPr/>
              <a:tblGrid>
                <a:gridCol w="9251950"/>
              </a:tblGrid>
              <a:tr h="738187">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ru-RU" sz="1800" b="1" i="0" u="none" strike="noStrike" dirty="0">
                          <a:solidFill>
                            <a:schemeClr val="tx1">
                              <a:lumMod val="95000"/>
                              <a:lumOff val="5000"/>
                            </a:schemeClr>
                          </a:solidFill>
                          <a:latin typeface="Times New Roman"/>
                        </a:rPr>
                        <a:t>Ситуационная таблица по заболеваемости и смертности от болезней системы кровообращения </a:t>
                      </a:r>
                      <a:r>
                        <a:rPr lang="ru-RU" sz="1800" b="1" i="0" u="none" strike="noStrike" dirty="0" smtClean="0">
                          <a:solidFill>
                            <a:schemeClr val="tx1">
                              <a:lumMod val="95000"/>
                              <a:lumOff val="5000"/>
                            </a:schemeClr>
                          </a:solidFill>
                          <a:latin typeface="Times New Roman"/>
                        </a:rPr>
                        <a:t>в разрезе регионов РК за 9 месяцев 2013-2014 гг. </a:t>
                      </a:r>
                    </a:p>
                    <a:p>
                      <a:pPr algn="ctr" fontAlgn="b"/>
                      <a:endParaRPr lang="ru-RU" sz="1200" b="1" i="0" u="none" strike="noStrike" dirty="0">
                        <a:solidFill>
                          <a:srgbClr val="000000"/>
                        </a:solidFill>
                        <a:latin typeface="Times New Roman"/>
                      </a:endParaRPr>
                    </a:p>
                  </a:txBody>
                  <a:tcPr marL="6587" marR="6587" marT="6596" marB="0" anchor="b">
                    <a:lnL>
                      <a:noFill/>
                    </a:lnL>
                    <a:lnR>
                      <a:noFill/>
                    </a:lnR>
                    <a:lnT>
                      <a:noFill/>
                    </a:lnT>
                    <a:lnB>
                      <a:noFill/>
                    </a:lnB>
                  </a:tcPr>
                </a:tc>
              </a:tr>
            </a:tbl>
          </a:graphicData>
        </a:graphic>
      </p:graphicFrame>
    </p:spTree>
    <p:extLst>
      <p:ext uri="{BB962C8B-B14F-4D97-AF65-F5344CB8AC3E}">
        <p14:creationId xmlns:p14="http://schemas.microsoft.com/office/powerpoint/2010/main" val="310117132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Номер слайда 3"/>
          <p:cNvSpPr txBox="1">
            <a:spLocks noGrp="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4" tIns="45717" rIns="91434" bIns="45717"/>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0"/>
              </a:spcBef>
              <a:buFontTx/>
              <a:buNone/>
            </a:pPr>
            <a:fld id="{45C29CAF-15CE-458C-AED6-735277E98CF4}" type="slidenum">
              <a:rPr lang="ru-RU" altLang="ru-RU" sz="1400"/>
              <a:pPr algn="r" eaLnBrk="1" hangingPunct="1">
                <a:spcBef>
                  <a:spcPct val="0"/>
                </a:spcBef>
                <a:buFontTx/>
                <a:buNone/>
              </a:pPr>
              <a:t>7</a:t>
            </a:fld>
            <a:endParaRPr lang="ru-RU" altLang="ru-RU" sz="1400"/>
          </a:p>
        </p:txBody>
      </p:sp>
      <p:sp>
        <p:nvSpPr>
          <p:cNvPr id="11267" name="Номер слайда 3"/>
          <p:cNvSpPr txBox="1">
            <a:spLocks noGrp="1"/>
          </p:cNvSpPr>
          <p:nvPr/>
        </p:nvSpPr>
        <p:spPr bwMode="gray">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4" tIns="45717" rIns="91434" bIns="45717"/>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0"/>
              </a:spcBef>
              <a:buFontTx/>
              <a:buNone/>
            </a:pPr>
            <a:fld id="{2A55E3CC-13C1-4D45-B06E-AC8ED927642C}" type="slidenum">
              <a:rPr lang="en-US" altLang="ru-RU" sz="1400">
                <a:solidFill>
                  <a:srgbClr val="000000"/>
                </a:solidFill>
              </a:rPr>
              <a:pPr algn="r" eaLnBrk="1" hangingPunct="1">
                <a:spcBef>
                  <a:spcPct val="0"/>
                </a:spcBef>
                <a:buFontTx/>
                <a:buNone/>
              </a:pPr>
              <a:t>7</a:t>
            </a:fld>
            <a:endParaRPr lang="en-US" altLang="ru-RU" sz="1400">
              <a:solidFill>
                <a:srgbClr val="000000"/>
              </a:solidFill>
            </a:endParaRPr>
          </a:p>
        </p:txBody>
      </p:sp>
      <p:sp>
        <p:nvSpPr>
          <p:cNvPr id="2054" name="Rectangle 2"/>
          <p:cNvSpPr>
            <a:spLocks noChangeArrowheads="1"/>
          </p:cNvSpPr>
          <p:nvPr/>
        </p:nvSpPr>
        <p:spPr bwMode="auto">
          <a:xfrm>
            <a:off x="395288" y="69850"/>
            <a:ext cx="8291512" cy="1016000"/>
          </a:xfrm>
          <a:prstGeom prst="rect">
            <a:avLst/>
          </a:prstGeom>
          <a:noFill/>
          <a:ln w="9525">
            <a:noFill/>
            <a:miter lim="800000"/>
            <a:headEnd/>
            <a:tailEnd/>
          </a:ln>
        </p:spPr>
        <p:txBody>
          <a:bodyPr lIns="91434" tIns="45717" rIns="91434" bIns="45717">
            <a:spAutoFit/>
          </a:bodyPr>
          <a:lstStyle/>
          <a:p>
            <a:pPr algn="ctr" eaLnBrk="1" hangingPunct="1">
              <a:defRPr/>
            </a:pPr>
            <a:r>
              <a:rPr lang="ru-RU" sz="2000" b="1" dirty="0">
                <a:solidFill>
                  <a:schemeClr val="tx1">
                    <a:lumMod val="95000"/>
                    <a:lumOff val="5000"/>
                  </a:schemeClr>
                </a:solidFill>
                <a:latin typeface="Times New Roman" panose="02020603050405020304" pitchFamily="18" charset="0"/>
                <a:cs typeface="Times New Roman" panose="02020603050405020304" pitchFamily="18" charset="0"/>
              </a:rPr>
              <a:t>Результаты профилактических (скрининговых) обследований мужчин и женщин  на раннее выявление болезней системы кровообращения за </a:t>
            </a:r>
            <a:r>
              <a:rPr lang="ru-RU" sz="2000" b="1" dirty="0" smtClean="0">
                <a:solidFill>
                  <a:schemeClr val="tx1">
                    <a:lumMod val="95000"/>
                    <a:lumOff val="5000"/>
                  </a:schemeClr>
                </a:solidFill>
                <a:latin typeface="Times New Roman" panose="02020603050405020304" pitchFamily="18" charset="0"/>
                <a:cs typeface="Times New Roman" panose="02020603050405020304" pitchFamily="18" charset="0"/>
              </a:rPr>
              <a:t>9 месяцев 2014 </a:t>
            </a:r>
            <a:r>
              <a:rPr lang="ru-RU" sz="2000" b="1" dirty="0">
                <a:solidFill>
                  <a:schemeClr val="tx1">
                    <a:lumMod val="95000"/>
                    <a:lumOff val="5000"/>
                  </a:schemeClr>
                </a:solidFill>
                <a:latin typeface="Times New Roman" panose="02020603050405020304" pitchFamily="18" charset="0"/>
                <a:cs typeface="Times New Roman" panose="02020603050405020304" pitchFamily="18" charset="0"/>
              </a:rPr>
              <a:t>года:</a:t>
            </a:r>
          </a:p>
        </p:txBody>
      </p:sp>
      <p:sp>
        <p:nvSpPr>
          <p:cNvPr id="11269" name="Rectangle 3"/>
          <p:cNvSpPr>
            <a:spLocks noChangeArrowheads="1"/>
          </p:cNvSpPr>
          <p:nvPr/>
        </p:nvSpPr>
        <p:spPr bwMode="auto">
          <a:xfrm>
            <a:off x="487087" y="1458424"/>
            <a:ext cx="2303463" cy="936625"/>
          </a:xfrm>
          <a:prstGeom prst="rect">
            <a:avLst/>
          </a:prstGeom>
          <a:solidFill>
            <a:srgbClr val="FFFF00"/>
          </a:solidFill>
          <a:ln w="9525">
            <a:solidFill>
              <a:srgbClr val="FFFF00"/>
            </a:solidFill>
            <a:miter lim="800000"/>
            <a:headEnd/>
            <a:tailEnd/>
          </a:ln>
        </p:spPr>
        <p:txBody>
          <a:bodyPr wrap="none" lIns="91434" tIns="45717" rIns="91434" bIns="45717"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 typeface="Wingdings" panose="05000000000000000000" pitchFamily="2" charset="2"/>
              <a:buChar char="Ø"/>
            </a:pPr>
            <a:endParaRPr lang="ru-RU" altLang="ru-RU" sz="1800" dirty="0">
              <a:solidFill>
                <a:srgbClr val="000000"/>
              </a:solidFill>
              <a:latin typeface="Times New Roman" panose="02020603050405020304" pitchFamily="18" charset="0"/>
            </a:endParaRPr>
          </a:p>
          <a:p>
            <a:pPr algn="ctr" eaLnBrk="1" hangingPunct="1">
              <a:spcBef>
                <a:spcPct val="0"/>
              </a:spcBef>
              <a:buFont typeface="Wingdings" panose="05000000000000000000" pitchFamily="2" charset="2"/>
              <a:buNone/>
            </a:pPr>
            <a:r>
              <a:rPr lang="ru-RU" altLang="ru-RU" sz="1800" b="1" dirty="0" smtClean="0">
                <a:solidFill>
                  <a:srgbClr val="000000"/>
                </a:solidFill>
                <a:latin typeface="Times New Roman" panose="02020603050405020304" pitchFamily="18" charset="0"/>
              </a:rPr>
              <a:t>1 771 231человек</a:t>
            </a:r>
            <a:endParaRPr lang="ru-RU" altLang="ru-RU" sz="1800" b="1" dirty="0">
              <a:solidFill>
                <a:srgbClr val="000000"/>
              </a:solidFill>
              <a:latin typeface="Times New Roman" panose="02020603050405020304" pitchFamily="18" charset="0"/>
            </a:endParaRPr>
          </a:p>
          <a:p>
            <a:pPr algn="ctr" eaLnBrk="1" hangingPunct="1">
              <a:spcBef>
                <a:spcPct val="0"/>
              </a:spcBef>
              <a:buFont typeface="Wingdings" panose="05000000000000000000" pitchFamily="2" charset="2"/>
              <a:buNone/>
            </a:pPr>
            <a:r>
              <a:rPr lang="ru-RU" altLang="ru-RU" sz="1800" b="1" dirty="0" smtClean="0">
                <a:solidFill>
                  <a:srgbClr val="000000"/>
                </a:solidFill>
                <a:latin typeface="Times New Roman" panose="02020603050405020304" pitchFamily="18" charset="0"/>
              </a:rPr>
              <a:t>(86,15% </a:t>
            </a:r>
            <a:r>
              <a:rPr lang="ru-RU" altLang="ru-RU" sz="1800" b="1" dirty="0">
                <a:solidFill>
                  <a:srgbClr val="000000"/>
                </a:solidFill>
                <a:latin typeface="Times New Roman" panose="02020603050405020304" pitchFamily="18" charset="0"/>
              </a:rPr>
              <a:t>от плана)</a:t>
            </a:r>
          </a:p>
          <a:p>
            <a:pPr algn="ctr" eaLnBrk="1" hangingPunct="1">
              <a:spcBef>
                <a:spcPct val="0"/>
              </a:spcBef>
              <a:buFontTx/>
              <a:buNone/>
            </a:pPr>
            <a:endParaRPr lang="ru-RU" altLang="ru-RU" sz="1800" b="1" dirty="0"/>
          </a:p>
        </p:txBody>
      </p:sp>
      <p:sp>
        <p:nvSpPr>
          <p:cNvPr id="11270" name="Text Box 4"/>
          <p:cNvSpPr txBox="1">
            <a:spLocks noChangeArrowheads="1"/>
          </p:cNvSpPr>
          <p:nvPr/>
        </p:nvSpPr>
        <p:spPr bwMode="auto">
          <a:xfrm>
            <a:off x="979487" y="2708920"/>
            <a:ext cx="1423987" cy="341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4" tIns="45717" rIns="91434" bIns="45717">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ru-RU" altLang="ru-RU" sz="1600" b="1" i="1" dirty="0">
                <a:solidFill>
                  <a:srgbClr val="FF3300"/>
                </a:solidFill>
              </a:rPr>
              <a:t>Осмотрено</a:t>
            </a:r>
          </a:p>
        </p:txBody>
      </p:sp>
      <p:sp>
        <p:nvSpPr>
          <p:cNvPr id="11271" name="Rectangle 5"/>
          <p:cNvSpPr>
            <a:spLocks noChangeArrowheads="1"/>
          </p:cNvSpPr>
          <p:nvPr/>
        </p:nvSpPr>
        <p:spPr bwMode="auto">
          <a:xfrm>
            <a:off x="3389313" y="1458424"/>
            <a:ext cx="2303462" cy="936625"/>
          </a:xfrm>
          <a:prstGeom prst="rect">
            <a:avLst/>
          </a:prstGeom>
          <a:solidFill>
            <a:srgbClr val="FFFF00"/>
          </a:solidFill>
          <a:ln w="9525">
            <a:solidFill>
              <a:srgbClr val="FFFF00"/>
            </a:solidFill>
            <a:miter lim="800000"/>
            <a:headEnd/>
            <a:tailEnd/>
          </a:ln>
        </p:spPr>
        <p:txBody>
          <a:bodyPr wrap="none" lIns="91434" tIns="45717" rIns="91434" bIns="45717"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ru-RU" altLang="ru-RU" sz="1800" dirty="0">
              <a:solidFill>
                <a:srgbClr val="000000"/>
              </a:solidFill>
              <a:latin typeface="Times New Roman" panose="02020603050405020304" pitchFamily="18" charset="0"/>
            </a:endParaRPr>
          </a:p>
          <a:p>
            <a:pPr algn="ctr" eaLnBrk="1" hangingPunct="1">
              <a:spcBef>
                <a:spcPct val="0"/>
              </a:spcBef>
              <a:buFontTx/>
              <a:buNone/>
            </a:pPr>
            <a:r>
              <a:rPr lang="ru-RU" altLang="ru-RU" sz="1800" b="1" dirty="0" smtClean="0">
                <a:solidFill>
                  <a:srgbClr val="000000"/>
                </a:solidFill>
                <a:latin typeface="Times New Roman" panose="02020603050405020304" pitchFamily="18" charset="0"/>
              </a:rPr>
              <a:t>126 278 человек</a:t>
            </a:r>
            <a:endParaRPr lang="ru-RU" altLang="ru-RU" sz="1800" b="1" dirty="0">
              <a:solidFill>
                <a:srgbClr val="000000"/>
              </a:solidFill>
              <a:latin typeface="Times New Roman" panose="02020603050405020304" pitchFamily="18" charset="0"/>
            </a:endParaRPr>
          </a:p>
          <a:p>
            <a:pPr algn="ctr" eaLnBrk="1" hangingPunct="1">
              <a:spcBef>
                <a:spcPct val="0"/>
              </a:spcBef>
              <a:buFontTx/>
              <a:buNone/>
            </a:pPr>
            <a:r>
              <a:rPr lang="ru-RU" altLang="ru-RU" sz="1800" b="1" dirty="0" smtClean="0">
                <a:solidFill>
                  <a:srgbClr val="000000"/>
                </a:solidFill>
                <a:latin typeface="Times New Roman" panose="02020603050405020304" pitchFamily="18" charset="0"/>
              </a:rPr>
              <a:t>(7,13 %)</a:t>
            </a:r>
            <a:endParaRPr lang="ru-RU" altLang="ru-RU" sz="1800" b="1" dirty="0">
              <a:solidFill>
                <a:srgbClr val="000000"/>
              </a:solidFill>
              <a:latin typeface="Times New Roman" panose="02020603050405020304" pitchFamily="18" charset="0"/>
            </a:endParaRPr>
          </a:p>
          <a:p>
            <a:pPr algn="ctr" eaLnBrk="1" hangingPunct="1">
              <a:spcBef>
                <a:spcPct val="0"/>
              </a:spcBef>
              <a:buFontTx/>
              <a:buNone/>
            </a:pPr>
            <a:endParaRPr lang="ru-RU" altLang="ru-RU" sz="1800" dirty="0">
              <a:latin typeface="Times New Roman" panose="02020603050405020304" pitchFamily="18" charset="0"/>
            </a:endParaRPr>
          </a:p>
        </p:txBody>
      </p:sp>
      <p:sp>
        <p:nvSpPr>
          <p:cNvPr id="11272" name="Text Box 6"/>
          <p:cNvSpPr txBox="1">
            <a:spLocks noChangeArrowheads="1"/>
          </p:cNvSpPr>
          <p:nvPr/>
        </p:nvSpPr>
        <p:spPr bwMode="auto">
          <a:xfrm>
            <a:off x="3707904" y="2708919"/>
            <a:ext cx="1255713" cy="341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4" tIns="45717" rIns="91434" bIns="45717">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ru-RU" altLang="ru-RU" sz="1600" b="1" i="1" dirty="0">
                <a:solidFill>
                  <a:srgbClr val="FF3300"/>
                </a:solidFill>
              </a:rPr>
              <a:t>Выявлено</a:t>
            </a:r>
          </a:p>
        </p:txBody>
      </p:sp>
      <p:sp>
        <p:nvSpPr>
          <p:cNvPr id="11273" name="Rectangle 7"/>
          <p:cNvSpPr>
            <a:spLocks noChangeArrowheads="1"/>
          </p:cNvSpPr>
          <p:nvPr/>
        </p:nvSpPr>
        <p:spPr bwMode="auto">
          <a:xfrm>
            <a:off x="6291538" y="1450181"/>
            <a:ext cx="2303462" cy="936625"/>
          </a:xfrm>
          <a:prstGeom prst="rect">
            <a:avLst/>
          </a:prstGeom>
          <a:solidFill>
            <a:srgbClr val="FFFF00"/>
          </a:solidFill>
          <a:ln w="9525">
            <a:solidFill>
              <a:srgbClr val="FFFF00"/>
            </a:solidFill>
            <a:miter lim="800000"/>
            <a:headEnd/>
            <a:tailEnd/>
          </a:ln>
        </p:spPr>
        <p:txBody>
          <a:bodyPr wrap="none" lIns="91434" tIns="45717" rIns="91434" bIns="45717"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ru-RU" altLang="ru-RU" sz="1800" dirty="0">
              <a:solidFill>
                <a:srgbClr val="000000"/>
              </a:solidFill>
              <a:latin typeface="Times New Roman" panose="02020603050405020304" pitchFamily="18" charset="0"/>
            </a:endParaRPr>
          </a:p>
          <a:p>
            <a:pPr algn="ctr" eaLnBrk="1" hangingPunct="1">
              <a:spcBef>
                <a:spcPct val="0"/>
              </a:spcBef>
              <a:buFontTx/>
              <a:buNone/>
            </a:pPr>
            <a:r>
              <a:rPr lang="ru-RU" altLang="ru-RU" sz="1800" b="1" dirty="0" smtClean="0">
                <a:solidFill>
                  <a:srgbClr val="000000"/>
                </a:solidFill>
                <a:latin typeface="Times New Roman" panose="02020603050405020304" pitchFamily="18" charset="0"/>
              </a:rPr>
              <a:t>118 878 человек</a:t>
            </a:r>
            <a:endParaRPr lang="ru-RU" altLang="ru-RU" sz="1800" b="1" dirty="0">
              <a:solidFill>
                <a:srgbClr val="000000"/>
              </a:solidFill>
              <a:latin typeface="Times New Roman" panose="02020603050405020304" pitchFamily="18" charset="0"/>
            </a:endParaRPr>
          </a:p>
          <a:p>
            <a:pPr algn="ctr" eaLnBrk="1" hangingPunct="1">
              <a:spcBef>
                <a:spcPct val="0"/>
              </a:spcBef>
              <a:buFontTx/>
              <a:buNone/>
            </a:pPr>
            <a:r>
              <a:rPr lang="ru-RU" altLang="ru-RU" sz="1800" b="1" dirty="0">
                <a:solidFill>
                  <a:srgbClr val="000000"/>
                </a:solidFill>
                <a:latin typeface="Times New Roman" panose="02020603050405020304" pitchFamily="18" charset="0"/>
              </a:rPr>
              <a:t>(</a:t>
            </a:r>
            <a:r>
              <a:rPr lang="ru-RU" altLang="ru-RU" sz="1800" b="1" dirty="0" smtClean="0">
                <a:solidFill>
                  <a:srgbClr val="000000"/>
                </a:solidFill>
                <a:latin typeface="Times New Roman" panose="02020603050405020304" pitchFamily="18" charset="0"/>
              </a:rPr>
              <a:t>94,14%)</a:t>
            </a:r>
            <a:endParaRPr lang="ru-RU" altLang="ru-RU" sz="1800" b="1" dirty="0">
              <a:solidFill>
                <a:srgbClr val="000000"/>
              </a:solidFill>
              <a:latin typeface="Times New Roman" panose="02020603050405020304" pitchFamily="18" charset="0"/>
            </a:endParaRPr>
          </a:p>
          <a:p>
            <a:pPr algn="ctr" eaLnBrk="1" hangingPunct="1">
              <a:spcBef>
                <a:spcPct val="0"/>
              </a:spcBef>
              <a:buFontTx/>
              <a:buNone/>
            </a:pPr>
            <a:endParaRPr lang="ru-RU" altLang="ru-RU" sz="1800" dirty="0"/>
          </a:p>
        </p:txBody>
      </p:sp>
      <p:sp>
        <p:nvSpPr>
          <p:cNvPr id="11274" name="Text Box 8"/>
          <p:cNvSpPr txBox="1">
            <a:spLocks noChangeArrowheads="1"/>
          </p:cNvSpPr>
          <p:nvPr/>
        </p:nvSpPr>
        <p:spPr bwMode="auto">
          <a:xfrm>
            <a:off x="6301773" y="2708919"/>
            <a:ext cx="2232025" cy="341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4" tIns="45717" rIns="91434" bIns="45717">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ru-RU" altLang="ru-RU" sz="1600" b="1" i="1" dirty="0">
                <a:solidFill>
                  <a:srgbClr val="FF3300"/>
                </a:solidFill>
              </a:rPr>
              <a:t>Взято на «Д» учет</a:t>
            </a:r>
          </a:p>
        </p:txBody>
      </p:sp>
      <p:sp>
        <p:nvSpPr>
          <p:cNvPr id="11275" name="Rectangle 18"/>
          <p:cNvSpPr>
            <a:spLocks noChangeArrowheads="1"/>
          </p:cNvSpPr>
          <p:nvPr/>
        </p:nvSpPr>
        <p:spPr bwMode="auto">
          <a:xfrm>
            <a:off x="0" y="1733550"/>
            <a:ext cx="184150" cy="369888"/>
          </a:xfrm>
          <a:prstGeom prst="rect">
            <a:avLst/>
          </a:prstGeom>
          <a:noFill/>
          <a:ln>
            <a:noFill/>
          </a:ln>
          <a:effectLst>
            <a:prstShdw prst="shdw17" dist="17961" dir="2700000">
              <a:schemeClr val="bg2"/>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4" tIns="45717" rIns="91434" bIns="45717"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endParaRPr lang="ru-RU" altLang="ru-RU" sz="1800"/>
          </a:p>
        </p:txBody>
      </p:sp>
      <p:graphicFrame>
        <p:nvGraphicFramePr>
          <p:cNvPr id="9" name="Диаграмма 8"/>
          <p:cNvGraphicFramePr/>
          <p:nvPr>
            <p:extLst>
              <p:ext uri="{D42A27DB-BD31-4B8C-83A1-F6EECF244321}">
                <p14:modId xmlns:p14="http://schemas.microsoft.com/office/powerpoint/2010/main" val="3660753153"/>
              </p:ext>
            </p:extLst>
          </p:nvPr>
        </p:nvGraphicFramePr>
        <p:xfrm>
          <a:off x="-103708" y="2924944"/>
          <a:ext cx="3451746" cy="345316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2" name="Диаграмма 21"/>
          <p:cNvGraphicFramePr/>
          <p:nvPr>
            <p:extLst>
              <p:ext uri="{D42A27DB-BD31-4B8C-83A1-F6EECF244321}">
                <p14:modId xmlns:p14="http://schemas.microsoft.com/office/powerpoint/2010/main" val="1976164288"/>
              </p:ext>
            </p:extLst>
          </p:nvPr>
        </p:nvGraphicFramePr>
        <p:xfrm>
          <a:off x="2699792" y="2924944"/>
          <a:ext cx="3451746" cy="345316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3" name="Диаграмма 22"/>
          <p:cNvGraphicFramePr/>
          <p:nvPr>
            <p:extLst>
              <p:ext uri="{D42A27DB-BD31-4B8C-83A1-F6EECF244321}">
                <p14:modId xmlns:p14="http://schemas.microsoft.com/office/powerpoint/2010/main" val="2147256253"/>
              </p:ext>
            </p:extLst>
          </p:nvPr>
        </p:nvGraphicFramePr>
        <p:xfrm>
          <a:off x="5709730" y="2924944"/>
          <a:ext cx="3451746" cy="3453160"/>
        </p:xfrm>
        <a:graphic>
          <a:graphicData uri="http://schemas.openxmlformats.org/drawingml/2006/chart">
            <c:chart xmlns:c="http://schemas.openxmlformats.org/drawingml/2006/chart" xmlns:r="http://schemas.openxmlformats.org/officeDocument/2006/relationships" r:id="rId5"/>
          </a:graphicData>
        </a:graphic>
      </p:graphicFrame>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Номер слайда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D209AD8-D349-4E46-81F5-840A50A9861D}" type="slidenum">
              <a:rPr lang="ru-RU" altLang="ru-RU" smtClean="0"/>
              <a:pPr/>
              <a:t>8</a:t>
            </a:fld>
            <a:endParaRPr lang="ru-RU" altLang="ru-RU" smtClean="0"/>
          </a:p>
        </p:txBody>
      </p:sp>
      <p:sp>
        <p:nvSpPr>
          <p:cNvPr id="2" name="Заголовок 1"/>
          <p:cNvSpPr>
            <a:spLocks noGrp="1"/>
          </p:cNvSpPr>
          <p:nvPr>
            <p:ph type="title" idx="4294967295"/>
          </p:nvPr>
        </p:nvSpPr>
        <p:spPr>
          <a:xfrm>
            <a:off x="500062" y="476672"/>
            <a:ext cx="8229600" cy="1143000"/>
          </a:xfrm>
        </p:spPr>
        <p:txBody>
          <a:bodyPr rtlCol="0">
            <a:normAutofit fontScale="90000"/>
          </a:bodyPr>
          <a:lstStyle/>
          <a:p>
            <a:pPr eaLnBrk="1" fontAlgn="auto" hangingPunct="1">
              <a:spcAft>
                <a:spcPts val="0"/>
              </a:spcAft>
              <a:defRPr/>
            </a:pPr>
            <a:r>
              <a:rPr lang="ru-RU" sz="3100" b="1" kern="1200" dirty="0">
                <a:solidFill>
                  <a:schemeClr val="tx2">
                    <a:lumMod val="75000"/>
                  </a:schemeClr>
                </a:solidFill>
                <a:latin typeface="Times New Roman" panose="02020603050405020304" pitchFamily="18" charset="0"/>
                <a:cs typeface="Times New Roman" panose="02020603050405020304" pitchFamily="18" charset="0"/>
              </a:rPr>
              <a:t>Процент осмотренных из числа подлежащих </a:t>
            </a:r>
            <a:r>
              <a:rPr lang="ru-RU" sz="3100" b="1" kern="1200" dirty="0" smtClean="0">
                <a:solidFill>
                  <a:schemeClr val="tx2">
                    <a:lumMod val="75000"/>
                  </a:schemeClr>
                </a:solidFill>
                <a:latin typeface="Times New Roman" panose="02020603050405020304" pitchFamily="18" charset="0"/>
                <a:cs typeface="Times New Roman" panose="02020603050405020304" pitchFamily="18" charset="0"/>
              </a:rPr>
              <a:t>осмотру лиц на БСК </a:t>
            </a:r>
            <a:r>
              <a:rPr lang="ru-RU" sz="3100" b="1" kern="1200" dirty="0">
                <a:solidFill>
                  <a:schemeClr val="tx2">
                    <a:lumMod val="75000"/>
                  </a:schemeClr>
                </a:solidFill>
                <a:latin typeface="Times New Roman" panose="02020603050405020304" pitchFamily="18" charset="0"/>
                <a:cs typeface="Times New Roman" panose="02020603050405020304" pitchFamily="18" charset="0"/>
              </a:rPr>
              <a:t>в разрезе областей</a:t>
            </a:r>
            <a:r>
              <a:rPr lang="ru-RU" kern="1200" dirty="0"/>
              <a:t/>
            </a:r>
            <a:br>
              <a:rPr lang="ru-RU" kern="1200" dirty="0"/>
            </a:br>
            <a:endParaRPr lang="ru-RU" kern="1200" dirty="0"/>
          </a:p>
        </p:txBody>
      </p:sp>
      <p:graphicFrame>
        <p:nvGraphicFramePr>
          <p:cNvPr id="13317" name="Диаграмма 13"/>
          <p:cNvGraphicFramePr>
            <a:graphicFrameLocks/>
          </p:cNvGraphicFramePr>
          <p:nvPr>
            <p:extLst>
              <p:ext uri="{D42A27DB-BD31-4B8C-83A1-F6EECF244321}">
                <p14:modId xmlns:p14="http://schemas.microsoft.com/office/powerpoint/2010/main" val="1685817055"/>
              </p:ext>
            </p:extLst>
          </p:nvPr>
        </p:nvGraphicFramePr>
        <p:xfrm>
          <a:off x="14288" y="1125538"/>
          <a:ext cx="8139112" cy="5299075"/>
        </p:xfrm>
        <a:graphic>
          <a:graphicData uri="http://schemas.openxmlformats.org/presentationml/2006/ole">
            <mc:AlternateContent xmlns:mc="http://schemas.openxmlformats.org/markup-compatibility/2006">
              <mc:Choice xmlns:v="urn:schemas-microsoft-com:vml" Requires="v">
                <p:oleObj spid="_x0000_s13371" name="Лист" r:id="rId5" imgW="9401032" imgH="6172120" progId="Excel.Sheet.8">
                  <p:embed/>
                </p:oleObj>
              </mc:Choice>
              <mc:Fallback>
                <p:oleObj name="Лист" r:id="rId5" imgW="9401032" imgH="6172120" progId="Excel.Sheet.8">
                  <p:embed/>
                  <p:pic>
                    <p:nvPicPr>
                      <p:cNvPr id="0" name="Picture 27"/>
                      <p:cNvPicPr>
                        <a:picLocks noChangeArrowheads="1"/>
                      </p:cNvPicPr>
                      <p:nvPr/>
                    </p:nvPicPr>
                    <p:blipFill>
                      <a:blip r:embed="rId6"/>
                      <a:srcRect/>
                      <a:stretch>
                        <a:fillRect/>
                      </a:stretch>
                    </p:blipFill>
                    <p:spPr bwMode="auto">
                      <a:xfrm>
                        <a:off x="14288" y="1125538"/>
                        <a:ext cx="8139112" cy="5299075"/>
                      </a:xfrm>
                      <a:prstGeom prst="rect">
                        <a:avLst/>
                      </a:prstGeom>
                      <a:noFill/>
                    </p:spPr>
                  </p:pic>
                </p:oleObj>
              </mc:Fallback>
            </mc:AlternateContent>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6"/>
          <p:cNvSpPr txBox="1">
            <a:spLocks noChangeArrowheads="1"/>
          </p:cNvSpPr>
          <p:nvPr/>
        </p:nvSpPr>
        <p:spPr bwMode="auto">
          <a:xfrm>
            <a:off x="179388" y="322263"/>
            <a:ext cx="8643937" cy="490537"/>
          </a:xfrm>
          <a:prstGeom prst="rect">
            <a:avLst/>
          </a:prstGeom>
          <a:noFill/>
          <a:ln w="9525">
            <a:noFill/>
            <a:miter lim="800000"/>
            <a:headEnd/>
            <a:tailEnd/>
          </a:ln>
          <a:effectLst/>
        </p:spPr>
        <p:txBody>
          <a:bodyPr anchor="ctr"/>
          <a:lst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pPr eaLnBrk="1" hangingPunct="1">
              <a:defRPr/>
            </a:pPr>
            <a:r>
              <a:rPr lang="ru-RU" sz="2800" b="1" u="sng" kern="0" dirty="0" smtClean="0">
                <a:solidFill>
                  <a:schemeClr val="tx2">
                    <a:lumMod val="75000"/>
                  </a:schemeClr>
                </a:solidFill>
                <a:latin typeface="Times New Roman" panose="02020603050405020304" pitchFamily="18" charset="0"/>
                <a:cs typeface="Times New Roman" panose="02020603050405020304" pitchFamily="18" charset="0"/>
              </a:rPr>
              <a:t>Число осмотренных лиц на БСК с учетом возраста</a:t>
            </a:r>
            <a:endParaRPr lang="ru-RU" sz="2400" b="1" kern="0" dirty="0">
              <a:solidFill>
                <a:schemeClr val="tx2">
                  <a:lumMod val="75000"/>
                </a:schemeClr>
              </a:solidFill>
              <a:latin typeface="Times New Roman" panose="02020603050405020304" pitchFamily="18" charset="0"/>
              <a:cs typeface="Times New Roman" panose="02020603050405020304" pitchFamily="18" charset="0"/>
            </a:endParaRPr>
          </a:p>
        </p:txBody>
      </p:sp>
      <p:graphicFrame>
        <p:nvGraphicFramePr>
          <p:cNvPr id="15363" name="Диаграмма 6"/>
          <p:cNvGraphicFramePr>
            <a:graphicFrameLocks/>
          </p:cNvGraphicFramePr>
          <p:nvPr>
            <p:extLst>
              <p:ext uri="{D42A27DB-BD31-4B8C-83A1-F6EECF244321}">
                <p14:modId xmlns:p14="http://schemas.microsoft.com/office/powerpoint/2010/main" val="943173054"/>
              </p:ext>
            </p:extLst>
          </p:nvPr>
        </p:nvGraphicFramePr>
        <p:xfrm>
          <a:off x="0" y="1504950"/>
          <a:ext cx="9188450" cy="2419350"/>
        </p:xfrm>
        <a:graphic>
          <a:graphicData uri="http://schemas.openxmlformats.org/presentationml/2006/ole">
            <mc:AlternateContent xmlns:mc="http://schemas.openxmlformats.org/markup-compatibility/2006">
              <mc:Choice xmlns:v="urn:schemas-microsoft-com:vml" Requires="v">
                <p:oleObj spid="_x0000_s15474" name="Лист" r:id="rId4" imgW="7962824" imgH="2419423" progId="Excel.Sheet.8">
                  <p:embed/>
                </p:oleObj>
              </mc:Choice>
              <mc:Fallback>
                <p:oleObj name="Лист" r:id="rId4" imgW="7962824" imgH="2419423" progId="Excel.Sheet.8">
                  <p:embed/>
                  <p:pic>
                    <p:nvPicPr>
                      <p:cNvPr id="0" name="Picture 50"/>
                      <p:cNvPicPr>
                        <a:picLocks noChangeArrowheads="1"/>
                      </p:cNvPicPr>
                      <p:nvPr/>
                    </p:nvPicPr>
                    <p:blipFill>
                      <a:blip r:embed="rId5"/>
                      <a:srcRect/>
                      <a:stretch>
                        <a:fillRect/>
                      </a:stretch>
                    </p:blipFill>
                    <p:spPr bwMode="auto">
                      <a:xfrm>
                        <a:off x="0" y="1504950"/>
                        <a:ext cx="9188450" cy="24193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 name="Овал 7"/>
          <p:cNvSpPr/>
          <p:nvPr/>
        </p:nvSpPr>
        <p:spPr>
          <a:xfrm>
            <a:off x="452438" y="1474788"/>
            <a:ext cx="2319362" cy="2440720"/>
          </a:xfrm>
          <a:prstGeom prst="ellipse">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a:p>
        </p:txBody>
      </p:sp>
      <p:sp>
        <p:nvSpPr>
          <p:cNvPr id="9" name="Скругленная прямоугольная выноска 8"/>
          <p:cNvSpPr/>
          <p:nvPr/>
        </p:nvSpPr>
        <p:spPr>
          <a:xfrm>
            <a:off x="2483768" y="1452748"/>
            <a:ext cx="1871662" cy="320675"/>
          </a:xfrm>
          <a:prstGeom prst="wedgeRoundRectCallout">
            <a:avLst>
              <a:gd name="adj1" fmla="val -44106"/>
              <a:gd name="adj2" fmla="val 123452"/>
              <a:gd name="adj3" fmla="val 16667"/>
            </a:avLst>
          </a:prstGeom>
          <a:solidFill>
            <a:srgbClr val="FFFF00"/>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smtClean="0">
                <a:solidFill>
                  <a:schemeClr val="tx2"/>
                </a:solidFill>
                <a:latin typeface="Times New Roman" panose="02020603050405020304" pitchFamily="18" charset="0"/>
                <a:cs typeface="Times New Roman" panose="02020603050405020304" pitchFamily="18" charset="0"/>
              </a:rPr>
              <a:t>32,28% </a:t>
            </a:r>
            <a:r>
              <a:rPr lang="ru-RU" sz="1200" b="1" dirty="0">
                <a:solidFill>
                  <a:schemeClr val="tx2"/>
                </a:solidFill>
                <a:latin typeface="Times New Roman" panose="02020603050405020304" pitchFamily="18" charset="0"/>
                <a:cs typeface="Times New Roman" panose="02020603050405020304" pitchFamily="18" charset="0"/>
              </a:rPr>
              <a:t>осмотренных</a:t>
            </a:r>
          </a:p>
        </p:txBody>
      </p:sp>
      <p:sp>
        <p:nvSpPr>
          <p:cNvPr id="15366" name="Rectangle 8"/>
          <p:cNvSpPr>
            <a:spLocks noChangeArrowheads="1"/>
          </p:cNvSpPr>
          <p:nvPr/>
        </p:nvSpPr>
        <p:spPr bwMode="auto">
          <a:xfrm>
            <a:off x="452438" y="949325"/>
            <a:ext cx="8370887" cy="319088"/>
          </a:xfrm>
          <a:prstGeom prst="rect">
            <a:avLst/>
          </a:prstGeom>
          <a:solidFill>
            <a:srgbClr val="CCFFFF"/>
          </a:solidFill>
          <a:ln w="9525">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ru-RU" altLang="ru-RU" dirty="0">
                <a:solidFill>
                  <a:schemeClr val="tx2"/>
                </a:solidFill>
                <a:latin typeface="Times New Roman" panose="02020603050405020304" pitchFamily="18" charset="0"/>
                <a:cs typeface="Times New Roman" panose="02020603050405020304" pitchFamily="18" charset="0"/>
              </a:rPr>
              <a:t>Всего по РК </a:t>
            </a:r>
            <a:r>
              <a:rPr lang="ru-RU" altLang="ru-RU" dirty="0" smtClean="0">
                <a:solidFill>
                  <a:schemeClr val="tx2"/>
                </a:solidFill>
                <a:latin typeface="Times New Roman" panose="02020603050405020304" pitchFamily="18" charset="0"/>
                <a:cs typeface="Times New Roman" panose="02020603050405020304" pitchFamily="18" charset="0"/>
              </a:rPr>
              <a:t>за 9 мес. 2014г. </a:t>
            </a:r>
            <a:r>
              <a:rPr lang="ru-RU" altLang="ru-RU" dirty="0">
                <a:solidFill>
                  <a:schemeClr val="tx2"/>
                </a:solidFill>
                <a:latin typeface="Times New Roman" panose="02020603050405020304" pitchFamily="18" charset="0"/>
                <a:cs typeface="Times New Roman" panose="02020603050405020304" pitchFamily="18" charset="0"/>
              </a:rPr>
              <a:t>осмотрено </a:t>
            </a:r>
            <a:r>
              <a:rPr lang="ru-RU" altLang="ru-RU" dirty="0" smtClean="0">
                <a:solidFill>
                  <a:schemeClr val="tx2"/>
                </a:solidFill>
                <a:latin typeface="Times New Roman" panose="02020603050405020304" pitchFamily="18" charset="0"/>
                <a:cs typeface="Times New Roman" panose="02020603050405020304" pitchFamily="18" charset="0"/>
              </a:rPr>
              <a:t>1 771 231 человек</a:t>
            </a:r>
            <a:endParaRPr lang="ru-RU" altLang="ru-RU" dirty="0">
              <a:solidFill>
                <a:schemeClr val="tx2"/>
              </a:solidFill>
              <a:latin typeface="Times New Roman" panose="02020603050405020304" pitchFamily="18" charset="0"/>
              <a:cs typeface="Times New Roman" panose="02020603050405020304" pitchFamily="18" charset="0"/>
            </a:endParaRPr>
          </a:p>
        </p:txBody>
      </p:sp>
      <p:graphicFrame>
        <p:nvGraphicFramePr>
          <p:cNvPr id="14" name="Диаграмма 6"/>
          <p:cNvGraphicFramePr>
            <a:graphicFrameLocks/>
          </p:cNvGraphicFramePr>
          <p:nvPr>
            <p:extLst>
              <p:ext uri="{D42A27DB-BD31-4B8C-83A1-F6EECF244321}">
                <p14:modId xmlns:p14="http://schemas.microsoft.com/office/powerpoint/2010/main" val="3912869885"/>
              </p:ext>
            </p:extLst>
          </p:nvPr>
        </p:nvGraphicFramePr>
        <p:xfrm>
          <a:off x="-4763" y="3808413"/>
          <a:ext cx="9077326" cy="2800350"/>
        </p:xfrm>
        <a:graphic>
          <a:graphicData uri="http://schemas.openxmlformats.org/presentationml/2006/ole">
            <mc:AlternateContent xmlns:mc="http://schemas.openxmlformats.org/markup-compatibility/2006">
              <mc:Choice xmlns:v="urn:schemas-microsoft-com:vml" Requires="v">
                <p:oleObj spid="_x0000_s15475" name="Лист" r:id="rId7" imgW="7962824" imgH="2419423" progId="Excel.Sheet.8">
                  <p:embed/>
                </p:oleObj>
              </mc:Choice>
              <mc:Fallback>
                <p:oleObj name="Лист" r:id="rId7" imgW="7962824" imgH="2419423" progId="Excel.Sheet.8">
                  <p:embed/>
                  <p:pic>
                    <p:nvPicPr>
                      <p:cNvPr id="0" name="Picture 51"/>
                      <p:cNvPicPr>
                        <a:picLocks noChangeArrowheads="1"/>
                      </p:cNvPicPr>
                      <p:nvPr/>
                    </p:nvPicPr>
                    <p:blipFill>
                      <a:blip r:embed="rId8"/>
                      <a:srcRect/>
                      <a:stretch>
                        <a:fillRect/>
                      </a:stretch>
                    </p:blipFill>
                    <p:spPr bwMode="auto">
                      <a:xfrm>
                        <a:off x="-4763" y="3808413"/>
                        <a:ext cx="9077326" cy="28003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3" name="Овал 12"/>
          <p:cNvSpPr/>
          <p:nvPr/>
        </p:nvSpPr>
        <p:spPr>
          <a:xfrm>
            <a:off x="434646" y="4220733"/>
            <a:ext cx="2697194" cy="2410253"/>
          </a:xfrm>
          <a:prstGeom prst="ellipse">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a:p>
        </p:txBody>
      </p:sp>
      <p:sp>
        <p:nvSpPr>
          <p:cNvPr id="12" name="Скругленная прямоугольная выноска 11"/>
          <p:cNvSpPr/>
          <p:nvPr/>
        </p:nvSpPr>
        <p:spPr>
          <a:xfrm>
            <a:off x="2797397" y="4162058"/>
            <a:ext cx="1871662" cy="320675"/>
          </a:xfrm>
          <a:prstGeom prst="wedgeRoundRectCallout">
            <a:avLst>
              <a:gd name="adj1" fmla="val -44106"/>
              <a:gd name="adj2" fmla="val 123452"/>
              <a:gd name="adj3" fmla="val 16667"/>
            </a:avLst>
          </a:prstGeom>
          <a:solidFill>
            <a:srgbClr val="FFFF00"/>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smtClean="0">
                <a:solidFill>
                  <a:schemeClr val="tx2"/>
                </a:solidFill>
                <a:latin typeface="Times New Roman" panose="02020603050405020304" pitchFamily="18" charset="0"/>
                <a:cs typeface="Times New Roman" panose="02020603050405020304" pitchFamily="18" charset="0"/>
              </a:rPr>
              <a:t>30,8% </a:t>
            </a:r>
            <a:r>
              <a:rPr lang="ru-RU" sz="1200" b="1" dirty="0">
                <a:solidFill>
                  <a:schemeClr val="tx2"/>
                </a:solidFill>
                <a:latin typeface="Times New Roman" panose="02020603050405020304" pitchFamily="18" charset="0"/>
                <a:cs typeface="Times New Roman" panose="02020603050405020304" pitchFamily="18" charset="0"/>
              </a:rPr>
              <a:t>осмотренных</a:t>
            </a:r>
          </a:p>
        </p:txBody>
      </p:sp>
      <p:sp>
        <p:nvSpPr>
          <p:cNvPr id="15370" name="Rectangle 8"/>
          <p:cNvSpPr>
            <a:spLocks noChangeArrowheads="1"/>
          </p:cNvSpPr>
          <p:nvPr/>
        </p:nvSpPr>
        <p:spPr bwMode="auto">
          <a:xfrm>
            <a:off x="4788024" y="4154914"/>
            <a:ext cx="3960440" cy="655638"/>
          </a:xfrm>
          <a:prstGeom prst="rect">
            <a:avLst/>
          </a:prstGeom>
          <a:solidFill>
            <a:srgbClr val="CCFFFF"/>
          </a:solidFill>
          <a:ln w="9525">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ru-RU" altLang="ru-RU" dirty="0">
                <a:solidFill>
                  <a:schemeClr val="tx2"/>
                </a:solidFill>
                <a:latin typeface="Times New Roman" panose="02020603050405020304" pitchFamily="18" charset="0"/>
                <a:cs typeface="Times New Roman" panose="02020603050405020304" pitchFamily="18" charset="0"/>
              </a:rPr>
              <a:t>Всего по РК </a:t>
            </a:r>
            <a:r>
              <a:rPr lang="ru-RU" altLang="ru-RU" dirty="0" smtClean="0">
                <a:solidFill>
                  <a:schemeClr val="tx2"/>
                </a:solidFill>
                <a:latin typeface="Times New Roman" panose="02020603050405020304" pitchFamily="18" charset="0"/>
                <a:cs typeface="Times New Roman" panose="02020603050405020304" pitchFamily="18" charset="0"/>
              </a:rPr>
              <a:t>за 9 мес. 2013г. </a:t>
            </a:r>
            <a:r>
              <a:rPr lang="ru-RU" altLang="ru-RU" dirty="0">
                <a:solidFill>
                  <a:schemeClr val="tx2"/>
                </a:solidFill>
                <a:latin typeface="Times New Roman" panose="02020603050405020304" pitchFamily="18" charset="0"/>
                <a:cs typeface="Times New Roman" panose="02020603050405020304" pitchFamily="18" charset="0"/>
              </a:rPr>
              <a:t>осмотрено </a:t>
            </a:r>
          </a:p>
          <a:p>
            <a:pPr algn="ctr" eaLnBrk="1" hangingPunct="1"/>
            <a:r>
              <a:rPr lang="ru-RU" altLang="ru-RU" dirty="0" smtClean="0">
                <a:solidFill>
                  <a:schemeClr val="tx2"/>
                </a:solidFill>
                <a:latin typeface="Times New Roman" panose="02020603050405020304" pitchFamily="18" charset="0"/>
                <a:cs typeface="Times New Roman" panose="02020603050405020304" pitchFamily="18" charset="0"/>
              </a:rPr>
              <a:t>1 624 736 человек</a:t>
            </a:r>
            <a:endParaRPr lang="ru-RU" altLang="ru-RU" dirty="0">
              <a:solidFill>
                <a:schemeClr val="tx2"/>
              </a:solidFill>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txBox="1">
            <a:spLocks/>
          </p:cNvSpPr>
          <p:nvPr/>
        </p:nvSpPr>
        <p:spPr bwMode="auto">
          <a:xfrm>
            <a:off x="357188" y="142875"/>
            <a:ext cx="8229600" cy="1143000"/>
          </a:xfrm>
          <a:prstGeom prst="rect">
            <a:avLst/>
          </a:prstGeom>
          <a:noFill/>
          <a:ln w="9525">
            <a:noFill/>
            <a:miter lim="800000"/>
            <a:headEnd/>
            <a:tailEnd/>
          </a:ln>
          <a:effectLst/>
        </p:spPr>
        <p:txBody>
          <a:bodyPr anchor="ctr">
            <a:normAutofit fontScale="97500"/>
          </a:bodyPr>
          <a:lst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pPr eaLnBrk="1" fontAlgn="auto" hangingPunct="1">
              <a:spcAft>
                <a:spcPts val="0"/>
              </a:spcAft>
              <a:defRPr/>
            </a:pPr>
            <a:r>
              <a:rPr lang="ru-RU" sz="2800" b="1" u="sng" dirty="0" smtClean="0">
                <a:solidFill>
                  <a:schemeClr val="tx2">
                    <a:lumMod val="75000"/>
                  </a:schemeClr>
                </a:solidFill>
                <a:latin typeface="Times New Roman" panose="02020603050405020304" pitchFamily="18" charset="0"/>
                <a:cs typeface="Times New Roman" panose="02020603050405020304" pitchFamily="18" charset="0"/>
              </a:rPr>
              <a:t>Частота выявленных больных БСК  из числа осмотренных (%)</a:t>
            </a:r>
            <a:endParaRPr lang="ru-RU" sz="2800" u="sng" dirty="0">
              <a:solidFill>
                <a:schemeClr val="tx2">
                  <a:lumMod val="75000"/>
                </a:schemeClr>
              </a:solidFill>
              <a:latin typeface="Times New Roman" panose="02020603050405020304" pitchFamily="18" charset="0"/>
              <a:cs typeface="Times New Roman" panose="02020603050405020304" pitchFamily="18" charset="0"/>
            </a:endParaRPr>
          </a:p>
        </p:txBody>
      </p:sp>
      <p:graphicFrame>
        <p:nvGraphicFramePr>
          <p:cNvPr id="16388" name="Диаграмма 3"/>
          <p:cNvGraphicFramePr>
            <a:graphicFrameLocks/>
          </p:cNvGraphicFramePr>
          <p:nvPr>
            <p:extLst>
              <p:ext uri="{D42A27DB-BD31-4B8C-83A1-F6EECF244321}">
                <p14:modId xmlns:p14="http://schemas.microsoft.com/office/powerpoint/2010/main" val="2442004522"/>
              </p:ext>
            </p:extLst>
          </p:nvPr>
        </p:nvGraphicFramePr>
        <p:xfrm>
          <a:off x="250825" y="1346200"/>
          <a:ext cx="8610600" cy="5053013"/>
        </p:xfrm>
        <a:graphic>
          <a:graphicData uri="http://schemas.openxmlformats.org/presentationml/2006/ole">
            <mc:AlternateContent xmlns:mc="http://schemas.openxmlformats.org/markup-compatibility/2006">
              <mc:Choice xmlns:v="urn:schemas-microsoft-com:vml" Requires="v">
                <p:oleObj spid="_x0000_s16443" name="Лист" r:id="rId4" imgW="8601005" imgH="5048124" progId="Excel.Sheet.8">
                  <p:embed/>
                </p:oleObj>
              </mc:Choice>
              <mc:Fallback>
                <p:oleObj name="Лист" r:id="rId4" imgW="8601005" imgH="5048124" progId="Excel.Sheet.8">
                  <p:embed/>
                  <p:pic>
                    <p:nvPicPr>
                      <p:cNvPr id="0" name="Picture 27"/>
                      <p:cNvPicPr>
                        <a:picLocks noChangeArrowheads="1"/>
                      </p:cNvPicPr>
                      <p:nvPr/>
                    </p:nvPicPr>
                    <p:blipFill>
                      <a:blip r:embed="rId5"/>
                      <a:srcRect/>
                      <a:stretch>
                        <a:fillRect/>
                      </a:stretch>
                    </p:blipFill>
                    <p:spPr bwMode="auto">
                      <a:xfrm>
                        <a:off x="250825" y="1346200"/>
                        <a:ext cx="8610600" cy="50530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 name="Овал 4"/>
          <p:cNvSpPr/>
          <p:nvPr/>
        </p:nvSpPr>
        <p:spPr>
          <a:xfrm>
            <a:off x="683568" y="4221088"/>
            <a:ext cx="2162820" cy="2324174"/>
          </a:xfrm>
          <a:prstGeom prst="ellipse">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a:p>
        </p:txBody>
      </p:sp>
      <p:sp>
        <p:nvSpPr>
          <p:cNvPr id="6" name="Скругленная прямоугольная выноска 5"/>
          <p:cNvSpPr/>
          <p:nvPr/>
        </p:nvSpPr>
        <p:spPr>
          <a:xfrm>
            <a:off x="2268538" y="3573463"/>
            <a:ext cx="1582737" cy="274637"/>
          </a:xfrm>
          <a:prstGeom prst="wedgeRoundRectCallout">
            <a:avLst>
              <a:gd name="adj1" fmla="val -44106"/>
              <a:gd name="adj2" fmla="val 123452"/>
              <a:gd name="adj3" fmla="val 16667"/>
            </a:avLst>
          </a:prstGeom>
          <a:solidFill>
            <a:srgbClr val="FFFF00"/>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smtClean="0">
                <a:solidFill>
                  <a:schemeClr val="tx2"/>
                </a:solidFill>
                <a:latin typeface="Times New Roman" panose="02020603050405020304" pitchFamily="18" charset="0"/>
                <a:cs typeface="Times New Roman" panose="02020603050405020304" pitchFamily="18" charset="0"/>
              </a:rPr>
              <a:t>7,41% </a:t>
            </a:r>
            <a:r>
              <a:rPr lang="ru-RU" sz="1200" b="1" dirty="0">
                <a:solidFill>
                  <a:schemeClr val="tx2"/>
                </a:solidFill>
                <a:latin typeface="Times New Roman" panose="02020603050405020304" pitchFamily="18" charset="0"/>
                <a:cs typeface="Times New Roman" panose="02020603050405020304" pitchFamily="18" charset="0"/>
              </a:rPr>
              <a:t>выявленных</a:t>
            </a:r>
          </a:p>
        </p:txBody>
      </p:sp>
      <p:sp>
        <p:nvSpPr>
          <p:cNvPr id="16387" name="Rectangle 8"/>
          <p:cNvSpPr>
            <a:spLocks noChangeArrowheads="1"/>
          </p:cNvSpPr>
          <p:nvPr/>
        </p:nvSpPr>
        <p:spPr bwMode="auto">
          <a:xfrm>
            <a:off x="971600" y="1266029"/>
            <a:ext cx="5544616" cy="311150"/>
          </a:xfrm>
          <a:prstGeom prst="rect">
            <a:avLst/>
          </a:prstGeom>
          <a:solidFill>
            <a:srgbClr val="CCFFFF"/>
          </a:solidFill>
          <a:ln w="9525">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ru-RU" altLang="ru-RU" sz="1600" dirty="0" smtClean="0">
                <a:solidFill>
                  <a:schemeClr val="tx2"/>
                </a:solidFill>
                <a:latin typeface="Times New Roman" panose="02020603050405020304" pitchFamily="18" charset="0"/>
                <a:cs typeface="Times New Roman" panose="02020603050405020304" pitchFamily="18" charset="0"/>
              </a:rPr>
              <a:t>За 9 мес. 2014г. </a:t>
            </a:r>
            <a:r>
              <a:rPr lang="ru-RU" altLang="ru-RU" sz="1600" dirty="0">
                <a:solidFill>
                  <a:schemeClr val="tx2"/>
                </a:solidFill>
                <a:latin typeface="Times New Roman" panose="02020603050405020304" pitchFamily="18" charset="0"/>
                <a:cs typeface="Times New Roman" panose="02020603050405020304" pitchFamily="18" charset="0"/>
              </a:rPr>
              <a:t>по РК выявлено с БСК </a:t>
            </a:r>
            <a:r>
              <a:rPr lang="ru-RU" altLang="ru-RU" sz="1600" dirty="0" smtClean="0">
                <a:solidFill>
                  <a:schemeClr val="tx2"/>
                </a:solidFill>
                <a:latin typeface="Times New Roman" panose="02020603050405020304" pitchFamily="18" charset="0"/>
                <a:cs typeface="Times New Roman" panose="02020603050405020304" pitchFamily="18" charset="0"/>
              </a:rPr>
              <a:t>7,13% (</a:t>
            </a:r>
            <a:r>
              <a:rPr lang="ru-RU" altLang="ru-RU" sz="1600" dirty="0" smtClean="0">
                <a:latin typeface="Times New Roman" panose="02020603050405020304" pitchFamily="18" charset="0"/>
                <a:cs typeface="Times New Roman" panose="02020603050405020304" pitchFamily="18" charset="0"/>
              </a:rPr>
              <a:t>126 278)</a:t>
            </a:r>
            <a:r>
              <a:rPr lang="ru-RU" altLang="ru-RU" sz="1600" dirty="0" smtClean="0">
                <a:solidFill>
                  <a:schemeClr val="tx2"/>
                </a:solidFill>
                <a:latin typeface="Times New Roman" panose="02020603050405020304" pitchFamily="18" charset="0"/>
                <a:cs typeface="Times New Roman" panose="02020603050405020304" pitchFamily="18" charset="0"/>
              </a:rPr>
              <a:t> </a:t>
            </a:r>
            <a:r>
              <a:rPr lang="ru-RU" altLang="ru-RU" sz="1600" dirty="0">
                <a:solidFill>
                  <a:schemeClr val="tx2"/>
                </a:solidFill>
                <a:latin typeface="Times New Roman" panose="02020603050405020304" pitchFamily="18" charset="0"/>
                <a:cs typeface="Times New Roman" panose="02020603050405020304" pitchFamily="18" charset="0"/>
              </a:rPr>
              <a:t>больных</a:t>
            </a:r>
          </a:p>
        </p:txBody>
      </p:sp>
      <p:sp>
        <p:nvSpPr>
          <p:cNvPr id="16391" name="Rectangle 5"/>
          <p:cNvSpPr>
            <a:spLocks noChangeArrowheads="1"/>
          </p:cNvSpPr>
          <p:nvPr/>
        </p:nvSpPr>
        <p:spPr bwMode="auto">
          <a:xfrm>
            <a:off x="971600" y="1691554"/>
            <a:ext cx="5544616" cy="564205"/>
          </a:xfrm>
          <a:prstGeom prst="rect">
            <a:avLst/>
          </a:prstGeom>
          <a:solidFill>
            <a:srgbClr val="FFFF00"/>
          </a:solidFill>
          <a:ln w="9525">
            <a:solidFill>
              <a:srgbClr val="000000"/>
            </a:solidFill>
            <a:miter lim="800000"/>
            <a:headEnd/>
            <a:tailEnd/>
          </a:ln>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ru-RU" altLang="ru-RU" sz="1600" dirty="0" smtClean="0">
                <a:latin typeface="Times New Roman" panose="02020603050405020304" pitchFamily="18" charset="0"/>
                <a:cs typeface="Arial" panose="020B0604020202020204" pitchFamily="34" charset="0"/>
              </a:rPr>
              <a:t>За 9 мес. 2013г. </a:t>
            </a:r>
            <a:r>
              <a:rPr lang="ru-RU" altLang="ru-RU" sz="1600" dirty="0">
                <a:latin typeface="Times New Roman" panose="02020603050405020304" pitchFamily="18" charset="0"/>
                <a:cs typeface="Arial" panose="020B0604020202020204" pitchFamily="34" charset="0"/>
              </a:rPr>
              <a:t>по РК выявлено с БСК </a:t>
            </a:r>
            <a:r>
              <a:rPr lang="ru-RU" altLang="ru-RU" sz="1600" dirty="0" smtClean="0">
                <a:latin typeface="Times New Roman" panose="02020603050405020304" pitchFamily="18" charset="0"/>
                <a:cs typeface="Arial" panose="020B0604020202020204" pitchFamily="34" charset="0"/>
              </a:rPr>
              <a:t>8,2% (132 742) </a:t>
            </a:r>
            <a:r>
              <a:rPr lang="ru-RU" altLang="ru-RU" sz="1600" dirty="0">
                <a:latin typeface="Times New Roman" panose="02020603050405020304" pitchFamily="18" charset="0"/>
                <a:cs typeface="Arial" panose="020B0604020202020204" pitchFamily="34" charset="0"/>
              </a:rPr>
              <a:t>больных</a:t>
            </a:r>
          </a:p>
          <a:p>
            <a:pPr eaLnBrk="1" hangingPunct="1"/>
            <a:endParaRPr lang="ru-RU" altLang="ru-RU" sz="2000" dirty="0">
              <a:cs typeface="Arial" panose="020B0604020202020204"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Номер слайда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D3500581-13AD-4716-859A-D3F605AE05CF}" type="slidenum">
              <a:rPr lang="ru-RU" altLang="ru-RU" smtClean="0"/>
              <a:pPr/>
              <a:t>11</a:t>
            </a:fld>
            <a:endParaRPr lang="ru-RU" altLang="ru-RU" smtClean="0"/>
          </a:p>
        </p:txBody>
      </p:sp>
      <p:sp>
        <p:nvSpPr>
          <p:cNvPr id="17411" name="Заголовок 1"/>
          <p:cNvSpPr>
            <a:spLocks noGrp="1"/>
          </p:cNvSpPr>
          <p:nvPr>
            <p:ph type="title" idx="4294967295"/>
          </p:nvPr>
        </p:nvSpPr>
        <p:spPr>
          <a:xfrm>
            <a:off x="527044" y="-13009"/>
            <a:ext cx="8229600" cy="1143000"/>
          </a:xfrm>
        </p:spPr>
        <p:txBody>
          <a:bodyPr/>
          <a:lstStyle/>
          <a:p>
            <a:pPr eaLnBrk="1" hangingPunct="1"/>
            <a:r>
              <a:rPr lang="ru-RU" altLang="ru-RU" sz="2800" b="1" dirty="0" smtClean="0">
                <a:solidFill>
                  <a:schemeClr val="tx1"/>
                </a:solidFill>
                <a:latin typeface="Times New Roman" panose="02020603050405020304" pitchFamily="18" charset="0"/>
                <a:cs typeface="Times New Roman" panose="02020603050405020304" pitchFamily="18" charset="0"/>
              </a:rPr>
              <a:t>Число поставленных на диспансерный учет из числа выявленных в разрезе областей</a:t>
            </a:r>
            <a:endParaRPr lang="ru-RU" altLang="ru-RU" sz="2800" dirty="0" smtClean="0">
              <a:solidFill>
                <a:schemeClr val="tx1"/>
              </a:solidFill>
              <a:latin typeface="Times New Roman" panose="02020603050405020304" pitchFamily="18" charset="0"/>
              <a:cs typeface="Times New Roman" panose="02020603050405020304" pitchFamily="18" charset="0"/>
            </a:endParaRPr>
          </a:p>
        </p:txBody>
      </p:sp>
      <p:sp>
        <p:nvSpPr>
          <p:cNvPr id="17412" name="Rectangle 8"/>
          <p:cNvSpPr>
            <a:spLocks noChangeArrowheads="1"/>
          </p:cNvSpPr>
          <p:nvPr/>
        </p:nvSpPr>
        <p:spPr bwMode="auto">
          <a:xfrm>
            <a:off x="457200" y="1045893"/>
            <a:ext cx="8558387" cy="347894"/>
          </a:xfrm>
          <a:prstGeom prst="rect">
            <a:avLst/>
          </a:prstGeom>
          <a:solidFill>
            <a:srgbClr val="CCFFFF"/>
          </a:solidFill>
          <a:ln w="9525">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ru-RU" altLang="ru-RU" sz="1600" dirty="0">
                <a:latin typeface="Times New Roman" panose="02020603050405020304" pitchFamily="18" charset="0"/>
                <a:cs typeface="Times New Roman" panose="02020603050405020304" pitchFamily="18" charset="0"/>
              </a:rPr>
              <a:t>Всего из выявленных по РК </a:t>
            </a:r>
            <a:r>
              <a:rPr lang="ru-RU" altLang="ru-RU" sz="1600" dirty="0" smtClean="0">
                <a:latin typeface="Times New Roman" panose="02020603050405020304" pitchFamily="18" charset="0"/>
                <a:cs typeface="Times New Roman" panose="02020603050405020304" pitchFamily="18" charset="0"/>
              </a:rPr>
              <a:t>за 9 мес. 2014г. поставлено </a:t>
            </a:r>
            <a:r>
              <a:rPr lang="ru-RU" altLang="ru-RU" sz="1600" dirty="0">
                <a:latin typeface="Times New Roman" panose="02020603050405020304" pitchFamily="18" charset="0"/>
                <a:cs typeface="Times New Roman" panose="02020603050405020304" pitchFamily="18" charset="0"/>
              </a:rPr>
              <a:t>в среднем на учет </a:t>
            </a:r>
            <a:r>
              <a:rPr lang="ru-RU" altLang="ru-RU" sz="1600" dirty="0" smtClean="0">
                <a:latin typeface="Times New Roman" panose="02020603050405020304" pitchFamily="18" charset="0"/>
                <a:cs typeface="Times New Roman" panose="02020603050405020304" pitchFamily="18" charset="0"/>
              </a:rPr>
              <a:t>94,14% (118 878 чел</a:t>
            </a:r>
            <a:r>
              <a:rPr lang="ru-RU" altLang="ru-RU" sz="1600" dirty="0">
                <a:latin typeface="Times New Roman" panose="02020603050405020304" pitchFamily="18" charset="0"/>
                <a:cs typeface="Times New Roman" panose="02020603050405020304" pitchFamily="18" charset="0"/>
              </a:rPr>
              <a:t>.)</a:t>
            </a:r>
            <a:endParaRPr lang="ru-RU" altLang="ru-RU" sz="1600" dirty="0">
              <a:latin typeface="Calibri" panose="020F0502020204030204" pitchFamily="34" charset="0"/>
            </a:endParaRPr>
          </a:p>
        </p:txBody>
      </p:sp>
      <p:sp>
        <p:nvSpPr>
          <p:cNvPr id="17413" name="Rectangle 5"/>
          <p:cNvSpPr>
            <a:spLocks noChangeArrowheads="1"/>
          </p:cNvSpPr>
          <p:nvPr/>
        </p:nvSpPr>
        <p:spPr bwMode="auto">
          <a:xfrm>
            <a:off x="457200" y="1346471"/>
            <a:ext cx="8561430" cy="354337"/>
          </a:xfrm>
          <a:prstGeom prst="rect">
            <a:avLst/>
          </a:prstGeom>
          <a:solidFill>
            <a:srgbClr val="FFFF00"/>
          </a:solidFill>
          <a:ln w="9525">
            <a:solidFill>
              <a:srgbClr val="000000"/>
            </a:solidFill>
            <a:miter lim="800000"/>
            <a:headEnd/>
            <a:tailEnd/>
          </a:ln>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eaLnBrk="1" hangingPunct="1"/>
            <a:r>
              <a:rPr lang="ru-RU" altLang="ru-RU" sz="1600" dirty="0">
                <a:latin typeface="Times New Roman" panose="02020603050405020304" pitchFamily="18" charset="0"/>
                <a:cs typeface="Arial" panose="020B0604020202020204" pitchFamily="34" charset="0"/>
              </a:rPr>
              <a:t>Всего из выявленных по РК </a:t>
            </a:r>
            <a:r>
              <a:rPr lang="ru-RU" altLang="ru-RU" sz="1600" dirty="0" smtClean="0">
                <a:latin typeface="Times New Roman" panose="02020603050405020304" pitchFamily="18" charset="0"/>
                <a:cs typeface="Arial" panose="020B0604020202020204" pitchFamily="34" charset="0"/>
              </a:rPr>
              <a:t>за 9 мес. 2013г. </a:t>
            </a:r>
            <a:r>
              <a:rPr lang="ru-RU" altLang="ru-RU" sz="1600" dirty="0">
                <a:latin typeface="Times New Roman" panose="02020603050405020304" pitchFamily="18" charset="0"/>
                <a:cs typeface="Arial" panose="020B0604020202020204" pitchFamily="34" charset="0"/>
              </a:rPr>
              <a:t>поставлено в среднем на </a:t>
            </a:r>
            <a:r>
              <a:rPr lang="ru-RU" altLang="ru-RU" sz="1600" dirty="0" smtClean="0">
                <a:latin typeface="Times New Roman" panose="02020603050405020304" pitchFamily="18" charset="0"/>
                <a:cs typeface="Arial" panose="020B0604020202020204" pitchFamily="34" charset="0"/>
              </a:rPr>
              <a:t>учет 90,63% (120 298чел.)</a:t>
            </a:r>
            <a:endParaRPr lang="ru-RU" altLang="ru-RU" sz="1600" dirty="0">
              <a:latin typeface="Times New Roman" panose="02020603050405020304" pitchFamily="18" charset="0"/>
              <a:cs typeface="Arial" panose="020B0604020202020204" pitchFamily="34" charset="0"/>
            </a:endParaRPr>
          </a:p>
        </p:txBody>
      </p:sp>
      <p:graphicFrame>
        <p:nvGraphicFramePr>
          <p:cNvPr id="17414" name="Диаграмма 7"/>
          <p:cNvGraphicFramePr>
            <a:graphicFrameLocks/>
          </p:cNvGraphicFramePr>
          <p:nvPr>
            <p:extLst>
              <p:ext uri="{D42A27DB-BD31-4B8C-83A1-F6EECF244321}">
                <p14:modId xmlns:p14="http://schemas.microsoft.com/office/powerpoint/2010/main" val="2345256997"/>
              </p:ext>
            </p:extLst>
          </p:nvPr>
        </p:nvGraphicFramePr>
        <p:xfrm>
          <a:off x="-612576" y="1700808"/>
          <a:ext cx="9754345" cy="4896544"/>
        </p:xfrm>
        <a:graphic>
          <a:graphicData uri="http://schemas.openxmlformats.org/presentationml/2006/ole">
            <mc:AlternateContent xmlns:mc="http://schemas.openxmlformats.org/markup-compatibility/2006">
              <mc:Choice xmlns:v="urn:schemas-microsoft-com:vml" Requires="v">
                <p:oleObj spid="_x0000_s17467" name="Лист" r:id="rId5" imgW="9867847" imgH="4543375" progId="Excel.Sheet.8">
                  <p:embed/>
                </p:oleObj>
              </mc:Choice>
              <mc:Fallback>
                <p:oleObj name="Лист" r:id="rId5" imgW="9867847" imgH="4543375" progId="Excel.Sheet.8">
                  <p:embed/>
                  <p:pic>
                    <p:nvPicPr>
                      <p:cNvPr id="0" name="Picture 27"/>
                      <p:cNvPicPr>
                        <a:picLocks noChangeArrowheads="1"/>
                      </p:cNvPicPr>
                      <p:nvPr/>
                    </p:nvPicPr>
                    <p:blipFill>
                      <a:blip r:embed="rId6"/>
                      <a:srcRect/>
                      <a:stretch>
                        <a:fillRect/>
                      </a:stretch>
                    </p:blipFill>
                    <p:spPr bwMode="auto">
                      <a:xfrm>
                        <a:off x="-612576" y="1700808"/>
                        <a:ext cx="9754345" cy="4896544"/>
                      </a:xfrm>
                      <a:prstGeom prst="rect">
                        <a:avLst/>
                      </a:prstGeom>
                      <a:noFill/>
                    </p:spPr>
                  </p:pic>
                </p:oleObj>
              </mc:Fallback>
            </mc:AlternateContent>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Номер слайда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5A75932-33EA-492A-9EA2-EEE7B047BFCA}" type="slidenum">
              <a:rPr lang="ru-RU" altLang="ru-RU" smtClean="0"/>
              <a:pPr/>
              <a:t>12</a:t>
            </a:fld>
            <a:endParaRPr lang="ru-RU" altLang="ru-RU" smtClean="0"/>
          </a:p>
        </p:txBody>
      </p:sp>
      <p:sp>
        <p:nvSpPr>
          <p:cNvPr id="19459" name="Заголовок 1"/>
          <p:cNvSpPr>
            <a:spLocks noGrp="1"/>
          </p:cNvSpPr>
          <p:nvPr>
            <p:ph type="title" idx="4294967295"/>
          </p:nvPr>
        </p:nvSpPr>
        <p:spPr>
          <a:xfrm>
            <a:off x="449263" y="44450"/>
            <a:ext cx="8229600" cy="647700"/>
          </a:xfrm>
        </p:spPr>
        <p:txBody>
          <a:bodyPr/>
          <a:lstStyle/>
          <a:p>
            <a:pPr eaLnBrk="1" hangingPunct="1"/>
            <a:r>
              <a:rPr lang="ru-RU" altLang="ru-RU" sz="2800" b="1" smtClean="0">
                <a:solidFill>
                  <a:schemeClr val="tx1"/>
                </a:solidFill>
                <a:latin typeface="Times New Roman" panose="02020603050405020304" pitchFamily="18" charset="0"/>
                <a:cs typeface="Times New Roman" panose="02020603050405020304" pitchFamily="18" charset="0"/>
              </a:rPr>
              <a:t>Число осмотренных на СД с учетом возраста </a:t>
            </a:r>
          </a:p>
        </p:txBody>
      </p:sp>
      <p:sp>
        <p:nvSpPr>
          <p:cNvPr id="19460" name="Rectangle 8"/>
          <p:cNvSpPr>
            <a:spLocks noChangeArrowheads="1"/>
          </p:cNvSpPr>
          <p:nvPr/>
        </p:nvSpPr>
        <p:spPr bwMode="auto">
          <a:xfrm>
            <a:off x="312738" y="584200"/>
            <a:ext cx="8501062" cy="304005"/>
          </a:xfrm>
          <a:prstGeom prst="rect">
            <a:avLst/>
          </a:prstGeom>
          <a:solidFill>
            <a:srgbClr val="CCFFFF"/>
          </a:solidFill>
          <a:ln w="9525">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ru-RU" altLang="ru-RU" dirty="0">
                <a:latin typeface="Times New Roman" panose="02020603050405020304" pitchFamily="18" charset="0"/>
                <a:cs typeface="Times New Roman" panose="02020603050405020304" pitchFamily="18" charset="0"/>
              </a:rPr>
              <a:t>Всего в РК </a:t>
            </a:r>
            <a:r>
              <a:rPr lang="ru-RU" altLang="ru-RU" dirty="0" smtClean="0">
                <a:latin typeface="Times New Roman" panose="02020603050405020304" pitchFamily="18" charset="0"/>
                <a:cs typeface="Times New Roman" panose="02020603050405020304" pitchFamily="18" charset="0"/>
              </a:rPr>
              <a:t>за 9 мес. 2014г. </a:t>
            </a:r>
            <a:r>
              <a:rPr lang="ru-RU" altLang="ru-RU" dirty="0">
                <a:latin typeface="Times New Roman" panose="02020603050405020304" pitchFamily="18" charset="0"/>
                <a:cs typeface="Times New Roman" panose="02020603050405020304" pitchFamily="18" charset="0"/>
              </a:rPr>
              <a:t>осмотрено на СД  </a:t>
            </a:r>
            <a:r>
              <a:rPr lang="ru-RU" altLang="ru-RU" dirty="0" smtClean="0">
                <a:latin typeface="Times New Roman" panose="02020603050405020304" pitchFamily="18" charset="0"/>
                <a:cs typeface="Times New Roman" panose="02020603050405020304" pitchFamily="18" charset="0"/>
              </a:rPr>
              <a:t>1 789 691 чел</a:t>
            </a:r>
            <a:r>
              <a:rPr lang="ru-RU" altLang="ru-RU" dirty="0">
                <a:latin typeface="Times New Roman" panose="02020603050405020304" pitchFamily="18" charset="0"/>
                <a:cs typeface="Times New Roman" panose="02020603050405020304" pitchFamily="18" charset="0"/>
              </a:rPr>
              <a:t>.</a:t>
            </a:r>
          </a:p>
        </p:txBody>
      </p:sp>
      <p:sp>
        <p:nvSpPr>
          <p:cNvPr id="19467" name="Rectangle 8"/>
          <p:cNvSpPr>
            <a:spLocks noChangeArrowheads="1"/>
          </p:cNvSpPr>
          <p:nvPr/>
        </p:nvSpPr>
        <p:spPr bwMode="auto">
          <a:xfrm>
            <a:off x="312739" y="3679826"/>
            <a:ext cx="8501062" cy="263524"/>
          </a:xfrm>
          <a:prstGeom prst="rect">
            <a:avLst/>
          </a:prstGeom>
          <a:solidFill>
            <a:srgbClr val="CCFFFF"/>
          </a:solidFill>
          <a:ln w="9525">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ru-RU" altLang="ru-RU" dirty="0" smtClean="0">
                <a:latin typeface="Times New Roman" panose="02020603050405020304" pitchFamily="18" charset="0"/>
                <a:cs typeface="Times New Roman" panose="02020603050405020304" pitchFamily="18" charset="0"/>
              </a:rPr>
              <a:t>Всего в РК за 9 </a:t>
            </a:r>
            <a:r>
              <a:rPr lang="ru-RU" altLang="ru-RU" dirty="0" err="1" smtClean="0">
                <a:latin typeface="Times New Roman" panose="02020603050405020304" pitchFamily="18" charset="0"/>
                <a:cs typeface="Times New Roman" panose="02020603050405020304" pitchFamily="18" charset="0"/>
              </a:rPr>
              <a:t>мес</a:t>
            </a:r>
            <a:r>
              <a:rPr lang="ru-RU" altLang="ru-RU" dirty="0" smtClean="0">
                <a:latin typeface="Times New Roman" panose="02020603050405020304" pitchFamily="18" charset="0"/>
                <a:cs typeface="Times New Roman" panose="02020603050405020304" pitchFamily="18" charset="0"/>
              </a:rPr>
              <a:t> 2013г. осмотрено на СД  1 634 687 чел.</a:t>
            </a:r>
            <a:endParaRPr lang="ru-RU" altLang="ru-RU" dirty="0">
              <a:latin typeface="Times New Roman" panose="02020603050405020304" pitchFamily="18" charset="0"/>
              <a:cs typeface="Times New Roman" panose="02020603050405020304" pitchFamily="18" charset="0"/>
            </a:endParaRPr>
          </a:p>
        </p:txBody>
      </p:sp>
      <p:graphicFrame>
        <p:nvGraphicFramePr>
          <p:cNvPr id="14" name="Диаграмма 6"/>
          <p:cNvGraphicFramePr>
            <a:graphicFrameLocks/>
          </p:cNvGraphicFramePr>
          <p:nvPr>
            <p:extLst>
              <p:ext uri="{D42A27DB-BD31-4B8C-83A1-F6EECF244321}">
                <p14:modId xmlns:p14="http://schemas.microsoft.com/office/powerpoint/2010/main" val="3464506254"/>
              </p:ext>
            </p:extLst>
          </p:nvPr>
        </p:nvGraphicFramePr>
        <p:xfrm>
          <a:off x="-324543" y="4055425"/>
          <a:ext cx="9138344" cy="2669378"/>
        </p:xfrm>
        <a:graphic>
          <a:graphicData uri="http://schemas.openxmlformats.org/presentationml/2006/ole">
            <mc:AlternateContent xmlns:mc="http://schemas.openxmlformats.org/markup-compatibility/2006">
              <mc:Choice xmlns:v="urn:schemas-microsoft-com:vml" Requires="v">
                <p:oleObj spid="_x0000_s19554" name="Лист" r:id="rId5" imgW="7905702" imgH="2333549" progId="Excel.Sheet.8">
                  <p:embed/>
                </p:oleObj>
              </mc:Choice>
              <mc:Fallback>
                <p:oleObj name="Лист" r:id="rId5" imgW="7905702" imgH="2333549" progId="Excel.Sheet.8">
                  <p:embed/>
                  <p:pic>
                    <p:nvPicPr>
                      <p:cNvPr id="0" name="Picture 36"/>
                      <p:cNvPicPr>
                        <a:picLocks noChangeArrowheads="1"/>
                      </p:cNvPicPr>
                      <p:nvPr/>
                    </p:nvPicPr>
                    <p:blipFill>
                      <a:blip r:embed="rId6"/>
                      <a:srcRect/>
                      <a:stretch>
                        <a:fillRect/>
                      </a:stretch>
                    </p:blipFill>
                    <p:spPr bwMode="auto">
                      <a:xfrm>
                        <a:off x="-324543" y="4055425"/>
                        <a:ext cx="9138344" cy="2669378"/>
                      </a:xfrm>
                      <a:prstGeom prst="rect">
                        <a:avLst/>
                      </a:prstGeom>
                      <a:noFill/>
                    </p:spPr>
                  </p:pic>
                </p:oleObj>
              </mc:Fallback>
            </mc:AlternateContent>
          </a:graphicData>
        </a:graphic>
      </p:graphicFrame>
      <p:graphicFrame>
        <p:nvGraphicFramePr>
          <p:cNvPr id="15" name="Диаграмма 6"/>
          <p:cNvGraphicFramePr>
            <a:graphicFrameLocks/>
          </p:cNvGraphicFramePr>
          <p:nvPr>
            <p:extLst>
              <p:ext uri="{D42A27DB-BD31-4B8C-83A1-F6EECF244321}">
                <p14:modId xmlns:p14="http://schemas.microsoft.com/office/powerpoint/2010/main" val="1148542201"/>
              </p:ext>
            </p:extLst>
          </p:nvPr>
        </p:nvGraphicFramePr>
        <p:xfrm>
          <a:off x="-252413" y="920750"/>
          <a:ext cx="9318626" cy="2759076"/>
        </p:xfrm>
        <a:graphic>
          <a:graphicData uri="http://schemas.openxmlformats.org/presentationml/2006/ole">
            <mc:AlternateContent xmlns:mc="http://schemas.openxmlformats.org/markup-compatibility/2006">
              <mc:Choice xmlns:v="urn:schemas-microsoft-com:vml" Requires="v">
                <p:oleObj spid="_x0000_s19555" name="Лист" r:id="rId8" imgW="7905702" imgH="2524062" progId="Excel.Sheet.8">
                  <p:embed/>
                </p:oleObj>
              </mc:Choice>
              <mc:Fallback>
                <p:oleObj name="Лист" r:id="rId8" imgW="7905702" imgH="2524062" progId="Excel.Sheet.8">
                  <p:embed/>
                  <p:pic>
                    <p:nvPicPr>
                      <p:cNvPr id="0" name="Picture 37"/>
                      <p:cNvPicPr>
                        <a:picLocks noChangeArrowheads="1"/>
                      </p:cNvPicPr>
                      <p:nvPr/>
                    </p:nvPicPr>
                    <p:blipFill>
                      <a:blip r:embed="rId9"/>
                      <a:srcRect/>
                      <a:stretch>
                        <a:fillRect/>
                      </a:stretch>
                    </p:blipFill>
                    <p:spPr bwMode="auto">
                      <a:xfrm>
                        <a:off x="-252413" y="920750"/>
                        <a:ext cx="9318626" cy="2759076"/>
                      </a:xfrm>
                      <a:prstGeom prst="rect">
                        <a:avLst/>
                      </a:prstGeom>
                      <a:noFill/>
                    </p:spPr>
                  </p:pic>
                </p:oleObj>
              </mc:Fallback>
            </mc:AlternateContent>
          </a:graphicData>
        </a:graphic>
      </p:graphicFrame>
      <p:sp>
        <p:nvSpPr>
          <p:cNvPr id="12" name="Овал 11"/>
          <p:cNvSpPr/>
          <p:nvPr/>
        </p:nvSpPr>
        <p:spPr>
          <a:xfrm>
            <a:off x="501489" y="4186216"/>
            <a:ext cx="2293488" cy="2433844"/>
          </a:xfrm>
          <a:prstGeom prst="ellipse">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a:p>
        </p:txBody>
      </p:sp>
      <p:sp>
        <p:nvSpPr>
          <p:cNvPr id="13" name="Скругленная прямоугольная выноска 12"/>
          <p:cNvSpPr/>
          <p:nvPr/>
        </p:nvSpPr>
        <p:spPr>
          <a:xfrm>
            <a:off x="2514176" y="4108452"/>
            <a:ext cx="1663700" cy="287338"/>
          </a:xfrm>
          <a:prstGeom prst="wedgeRoundRectCallout">
            <a:avLst>
              <a:gd name="adj1" fmla="val -44106"/>
              <a:gd name="adj2" fmla="val 123452"/>
              <a:gd name="adj3" fmla="val 16667"/>
            </a:avLst>
          </a:prstGeom>
          <a:solidFill>
            <a:srgbClr val="FFFF00"/>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smtClean="0">
                <a:solidFill>
                  <a:schemeClr val="tx2"/>
                </a:solidFill>
                <a:latin typeface="Times New Roman" panose="02020603050405020304" pitchFamily="18" charset="0"/>
                <a:cs typeface="Times New Roman" panose="02020603050405020304" pitchFamily="18" charset="0"/>
              </a:rPr>
              <a:t>30,6% </a:t>
            </a:r>
            <a:r>
              <a:rPr lang="ru-RU" sz="1200" b="1" dirty="0">
                <a:solidFill>
                  <a:schemeClr val="tx2"/>
                </a:solidFill>
                <a:latin typeface="Times New Roman" panose="02020603050405020304" pitchFamily="18" charset="0"/>
                <a:cs typeface="Times New Roman" panose="02020603050405020304" pitchFamily="18" charset="0"/>
              </a:rPr>
              <a:t>осмотренных</a:t>
            </a:r>
          </a:p>
        </p:txBody>
      </p:sp>
      <p:sp>
        <p:nvSpPr>
          <p:cNvPr id="8" name="Овал 7"/>
          <p:cNvSpPr/>
          <p:nvPr/>
        </p:nvSpPr>
        <p:spPr>
          <a:xfrm>
            <a:off x="499393" y="1109722"/>
            <a:ext cx="2088232" cy="2261333"/>
          </a:xfrm>
          <a:prstGeom prst="ellipse">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a:p>
        </p:txBody>
      </p:sp>
      <p:sp>
        <p:nvSpPr>
          <p:cNvPr id="9" name="Скругленная прямоугольная выноска 8"/>
          <p:cNvSpPr/>
          <p:nvPr/>
        </p:nvSpPr>
        <p:spPr>
          <a:xfrm>
            <a:off x="2444750" y="1077177"/>
            <a:ext cx="1663700" cy="396875"/>
          </a:xfrm>
          <a:prstGeom prst="wedgeRoundRectCallout">
            <a:avLst>
              <a:gd name="adj1" fmla="val -44106"/>
              <a:gd name="adj2" fmla="val 123452"/>
              <a:gd name="adj3" fmla="val 16667"/>
            </a:avLst>
          </a:prstGeom>
          <a:solidFill>
            <a:srgbClr val="FFFF00"/>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smtClean="0">
                <a:solidFill>
                  <a:schemeClr val="tx2"/>
                </a:solidFill>
                <a:latin typeface="Times New Roman" panose="02020603050405020304" pitchFamily="18" charset="0"/>
                <a:cs typeface="Times New Roman" panose="02020603050405020304" pitchFamily="18" charset="0"/>
              </a:rPr>
              <a:t>31,95% </a:t>
            </a:r>
            <a:r>
              <a:rPr lang="ru-RU" sz="1200" b="1" dirty="0">
                <a:solidFill>
                  <a:schemeClr val="tx2"/>
                </a:solidFill>
                <a:latin typeface="Times New Roman" panose="02020603050405020304" pitchFamily="18" charset="0"/>
                <a:cs typeface="Times New Roman" panose="02020603050405020304" pitchFamily="18" charset="0"/>
              </a:rPr>
              <a:t>осмотренных</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Номер слайда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71DD8B27-AA89-4563-9A0B-C4436A7824E5}" type="slidenum">
              <a:rPr lang="ru-RU" altLang="ru-RU" smtClean="0"/>
              <a:pPr/>
              <a:t>13</a:t>
            </a:fld>
            <a:endParaRPr lang="ru-RU" altLang="ru-RU" smtClean="0"/>
          </a:p>
        </p:txBody>
      </p:sp>
      <p:sp>
        <p:nvSpPr>
          <p:cNvPr id="21507" name="Заголовок 1"/>
          <p:cNvSpPr>
            <a:spLocks noGrp="1"/>
          </p:cNvSpPr>
          <p:nvPr>
            <p:ph type="title" idx="4294967295"/>
          </p:nvPr>
        </p:nvSpPr>
        <p:spPr>
          <a:xfrm>
            <a:off x="395536" y="-19050"/>
            <a:ext cx="8229600" cy="1143000"/>
          </a:xfrm>
        </p:spPr>
        <p:txBody>
          <a:bodyPr/>
          <a:lstStyle/>
          <a:p>
            <a:pPr eaLnBrk="1" hangingPunct="1"/>
            <a:r>
              <a:rPr lang="ru-RU" altLang="ru-RU" sz="2800" b="1" dirty="0" smtClean="0">
                <a:solidFill>
                  <a:schemeClr val="tx1"/>
                </a:solidFill>
                <a:latin typeface="Times New Roman" panose="02020603050405020304" pitchFamily="18" charset="0"/>
                <a:cs typeface="Times New Roman" panose="02020603050405020304" pitchFamily="18" charset="0"/>
              </a:rPr>
              <a:t>Частота осмотренных на СД из числа запланированных</a:t>
            </a:r>
          </a:p>
        </p:txBody>
      </p:sp>
      <p:sp>
        <p:nvSpPr>
          <p:cNvPr id="21508" name="Rectangle 8"/>
          <p:cNvSpPr>
            <a:spLocks noChangeArrowheads="1"/>
          </p:cNvSpPr>
          <p:nvPr/>
        </p:nvSpPr>
        <p:spPr bwMode="auto">
          <a:xfrm>
            <a:off x="179513" y="1023571"/>
            <a:ext cx="8784975" cy="287338"/>
          </a:xfrm>
          <a:prstGeom prst="rect">
            <a:avLst/>
          </a:prstGeom>
          <a:solidFill>
            <a:srgbClr val="CCFFFF"/>
          </a:solidFill>
          <a:ln w="9525">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ru-RU" altLang="ru-RU" sz="1600" dirty="0">
                <a:latin typeface="Times New Roman" panose="02020603050405020304" pitchFamily="18" charset="0"/>
                <a:cs typeface="Times New Roman" panose="02020603050405020304" pitchFamily="18" charset="0"/>
              </a:rPr>
              <a:t>Всего в РК </a:t>
            </a:r>
            <a:r>
              <a:rPr lang="ru-RU" altLang="ru-RU" sz="1600" dirty="0" smtClean="0">
                <a:latin typeface="Times New Roman" panose="02020603050405020304" pitchFamily="18" charset="0"/>
                <a:cs typeface="Times New Roman" panose="02020603050405020304" pitchFamily="18" charset="0"/>
              </a:rPr>
              <a:t>за 9 мес. 2014г. </a:t>
            </a:r>
            <a:r>
              <a:rPr lang="ru-RU" altLang="ru-RU" sz="1600" dirty="0">
                <a:latin typeface="Times New Roman" panose="02020603050405020304" pitchFamily="18" charset="0"/>
                <a:cs typeface="Times New Roman" panose="02020603050405020304" pitchFamily="18" charset="0"/>
              </a:rPr>
              <a:t>в среднем осмотрено на СД </a:t>
            </a:r>
            <a:r>
              <a:rPr lang="ru-RU" altLang="ru-RU" sz="1600" dirty="0" smtClean="0">
                <a:latin typeface="Times New Roman" panose="02020603050405020304" pitchFamily="18" charset="0"/>
                <a:cs typeface="Times New Roman" panose="02020603050405020304" pitchFamily="18" charset="0"/>
              </a:rPr>
              <a:t>86,78% </a:t>
            </a:r>
            <a:r>
              <a:rPr lang="ru-RU" altLang="ru-RU" sz="1600" dirty="0">
                <a:latin typeface="Times New Roman" panose="02020603050405020304" pitchFamily="18" charset="0"/>
                <a:cs typeface="Times New Roman" panose="02020603050405020304" pitchFamily="18" charset="0"/>
              </a:rPr>
              <a:t>от запланированных </a:t>
            </a:r>
            <a:r>
              <a:rPr lang="ru-RU" altLang="ru-RU" sz="1600" dirty="0" smtClean="0">
                <a:latin typeface="Times New Roman" panose="02020603050405020304" pitchFamily="18" charset="0"/>
                <a:cs typeface="Times New Roman" panose="02020603050405020304" pitchFamily="18" charset="0"/>
              </a:rPr>
              <a:t>(2 062 343 чел</a:t>
            </a:r>
            <a:r>
              <a:rPr lang="ru-RU" altLang="ru-RU" sz="1600" dirty="0">
                <a:latin typeface="Times New Roman" panose="02020603050405020304" pitchFamily="18" charset="0"/>
                <a:cs typeface="Times New Roman" panose="02020603050405020304" pitchFamily="18" charset="0"/>
              </a:rPr>
              <a:t>.)</a:t>
            </a:r>
          </a:p>
        </p:txBody>
      </p:sp>
      <p:sp>
        <p:nvSpPr>
          <p:cNvPr id="21510" name="Rectangle 5"/>
          <p:cNvSpPr>
            <a:spLocks noChangeArrowheads="1"/>
          </p:cNvSpPr>
          <p:nvPr/>
        </p:nvSpPr>
        <p:spPr bwMode="auto">
          <a:xfrm>
            <a:off x="179513" y="1374898"/>
            <a:ext cx="8784976" cy="314325"/>
          </a:xfrm>
          <a:prstGeom prst="rect">
            <a:avLst/>
          </a:prstGeom>
          <a:solidFill>
            <a:srgbClr val="FFFF00"/>
          </a:solidFill>
          <a:ln w="9525">
            <a:solidFill>
              <a:srgbClr val="000000"/>
            </a:solidFill>
            <a:miter lim="800000"/>
            <a:headEnd/>
            <a:tailEnd/>
          </a:ln>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ru-RU" altLang="ru-RU" sz="1600" dirty="0">
                <a:latin typeface="Times New Roman" panose="02020603050405020304" pitchFamily="18" charset="0"/>
                <a:cs typeface="Times New Roman" panose="02020603050405020304" pitchFamily="18" charset="0"/>
              </a:rPr>
              <a:t>Всего в РК </a:t>
            </a:r>
            <a:r>
              <a:rPr lang="ru-RU" altLang="ru-RU" sz="1600" dirty="0" smtClean="0">
                <a:latin typeface="Times New Roman" panose="02020603050405020304" pitchFamily="18" charset="0"/>
                <a:cs typeface="Times New Roman" panose="02020603050405020304" pitchFamily="18" charset="0"/>
              </a:rPr>
              <a:t>за 9 мес. 2013г. </a:t>
            </a:r>
            <a:r>
              <a:rPr lang="ru-RU" altLang="ru-RU" sz="1600" dirty="0">
                <a:latin typeface="Times New Roman" panose="02020603050405020304" pitchFamily="18" charset="0"/>
                <a:cs typeface="Times New Roman" panose="02020603050405020304" pitchFamily="18" charset="0"/>
              </a:rPr>
              <a:t>в среднем осмотрено на СД </a:t>
            </a:r>
            <a:r>
              <a:rPr lang="ru-RU" altLang="ru-RU" sz="1600" dirty="0" smtClean="0">
                <a:latin typeface="Times New Roman" panose="02020603050405020304" pitchFamily="18" charset="0"/>
                <a:cs typeface="Times New Roman" panose="02020603050405020304" pitchFamily="18" charset="0"/>
              </a:rPr>
              <a:t>87,13% </a:t>
            </a:r>
            <a:r>
              <a:rPr lang="ru-RU" altLang="ru-RU" sz="1600" dirty="0">
                <a:latin typeface="Times New Roman" panose="02020603050405020304" pitchFamily="18" charset="0"/>
                <a:cs typeface="Times New Roman" panose="02020603050405020304" pitchFamily="18" charset="0"/>
              </a:rPr>
              <a:t>от запланированных </a:t>
            </a:r>
            <a:r>
              <a:rPr lang="ru-RU" altLang="ru-RU" sz="1600" dirty="0" smtClean="0">
                <a:latin typeface="Times New Roman" panose="02020603050405020304" pitchFamily="18" charset="0"/>
                <a:cs typeface="Times New Roman" panose="02020603050405020304" pitchFamily="18" charset="0"/>
              </a:rPr>
              <a:t>(1 876 194чел</a:t>
            </a:r>
            <a:r>
              <a:rPr lang="ru-RU" altLang="ru-RU" sz="1600" dirty="0">
                <a:latin typeface="Times New Roman" panose="02020603050405020304" pitchFamily="18" charset="0"/>
                <a:cs typeface="Times New Roman" panose="02020603050405020304" pitchFamily="18" charset="0"/>
              </a:rPr>
              <a:t>.)</a:t>
            </a:r>
          </a:p>
          <a:p>
            <a:pPr eaLnBrk="1" hangingPunct="1"/>
            <a:endParaRPr lang="ru-RU" altLang="ru-RU" sz="2000" dirty="0">
              <a:cs typeface="Arial" panose="020B0604020202020204" pitchFamily="34" charset="0"/>
            </a:endParaRPr>
          </a:p>
        </p:txBody>
      </p:sp>
      <p:graphicFrame>
        <p:nvGraphicFramePr>
          <p:cNvPr id="7" name="Диаграмма 13"/>
          <p:cNvGraphicFramePr>
            <a:graphicFrameLocks/>
          </p:cNvGraphicFramePr>
          <p:nvPr>
            <p:extLst>
              <p:ext uri="{D42A27DB-BD31-4B8C-83A1-F6EECF244321}">
                <p14:modId xmlns:p14="http://schemas.microsoft.com/office/powerpoint/2010/main" val="992172391"/>
              </p:ext>
            </p:extLst>
          </p:nvPr>
        </p:nvGraphicFramePr>
        <p:xfrm>
          <a:off x="0" y="1557338"/>
          <a:ext cx="9058275" cy="5373687"/>
        </p:xfrm>
        <a:graphic>
          <a:graphicData uri="http://schemas.openxmlformats.org/presentationml/2006/ole">
            <mc:AlternateContent xmlns:mc="http://schemas.openxmlformats.org/markup-compatibility/2006">
              <mc:Choice xmlns:v="urn:schemas-microsoft-com:vml" Requires="v">
                <p:oleObj spid="_x0000_s48166" name="Лист" r:id="rId5" imgW="9077340" imgH="5667372" progId="Excel.Sheet.8">
                  <p:embed/>
                </p:oleObj>
              </mc:Choice>
              <mc:Fallback>
                <p:oleObj name="Лист" r:id="rId5" imgW="9077340" imgH="5667372" progId="Excel.Sheet.8">
                  <p:embed/>
                  <p:pic>
                    <p:nvPicPr>
                      <p:cNvPr id="0" name="Picture 7"/>
                      <p:cNvPicPr>
                        <a:picLocks noChangeArrowheads="1"/>
                      </p:cNvPicPr>
                      <p:nvPr/>
                    </p:nvPicPr>
                    <p:blipFill>
                      <a:blip r:embed="rId6"/>
                      <a:srcRect/>
                      <a:stretch>
                        <a:fillRect/>
                      </a:stretch>
                    </p:blipFill>
                    <p:spPr bwMode="auto">
                      <a:xfrm>
                        <a:off x="0" y="1557338"/>
                        <a:ext cx="9058275" cy="5373687"/>
                      </a:xfrm>
                      <a:prstGeom prst="rect">
                        <a:avLst/>
                      </a:prstGeom>
                      <a:noFill/>
                    </p:spPr>
                  </p:pic>
                </p:oleObj>
              </mc:Fallback>
            </mc:AlternateContent>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Номер слайда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F023E508-59C7-4DB4-AEB9-B03D5FB755C4}" type="slidenum">
              <a:rPr lang="ru-RU" altLang="ru-RU" smtClean="0"/>
              <a:pPr/>
              <a:t>14</a:t>
            </a:fld>
            <a:endParaRPr lang="ru-RU" altLang="ru-RU" smtClean="0"/>
          </a:p>
        </p:txBody>
      </p:sp>
      <p:sp>
        <p:nvSpPr>
          <p:cNvPr id="23555" name="Заголовок 1"/>
          <p:cNvSpPr>
            <a:spLocks noGrp="1"/>
          </p:cNvSpPr>
          <p:nvPr>
            <p:ph type="title" idx="4294967295"/>
          </p:nvPr>
        </p:nvSpPr>
        <p:spPr>
          <a:xfrm>
            <a:off x="500063" y="0"/>
            <a:ext cx="8229600" cy="1143000"/>
          </a:xfrm>
        </p:spPr>
        <p:txBody>
          <a:bodyPr/>
          <a:lstStyle/>
          <a:p>
            <a:pPr eaLnBrk="1" hangingPunct="1"/>
            <a:r>
              <a:rPr lang="ru-RU" altLang="ru-RU" sz="2800" b="1" smtClean="0">
                <a:solidFill>
                  <a:schemeClr val="tx1"/>
                </a:solidFill>
                <a:latin typeface="Times New Roman" panose="02020603050405020304" pitchFamily="18" charset="0"/>
                <a:cs typeface="Times New Roman" panose="02020603050405020304" pitchFamily="18" charset="0"/>
              </a:rPr>
              <a:t>Частота выявленных больных с СД в разрезе областей</a:t>
            </a:r>
          </a:p>
        </p:txBody>
      </p:sp>
      <p:sp>
        <p:nvSpPr>
          <p:cNvPr id="23556" name="Rectangle 8"/>
          <p:cNvSpPr>
            <a:spLocks noChangeArrowheads="1"/>
          </p:cNvSpPr>
          <p:nvPr/>
        </p:nvSpPr>
        <p:spPr bwMode="auto">
          <a:xfrm>
            <a:off x="323851" y="1052513"/>
            <a:ext cx="8542338" cy="360362"/>
          </a:xfrm>
          <a:prstGeom prst="rect">
            <a:avLst/>
          </a:prstGeom>
          <a:solidFill>
            <a:srgbClr val="CCFFFF"/>
          </a:solidFill>
          <a:ln w="9525">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ru-RU" altLang="ru-RU" sz="1600" dirty="0">
                <a:latin typeface="Times New Roman" panose="02020603050405020304" pitchFamily="18" charset="0"/>
                <a:cs typeface="Times New Roman" panose="02020603050405020304" pitchFamily="18" charset="0"/>
              </a:rPr>
              <a:t>Всего в РК </a:t>
            </a:r>
            <a:r>
              <a:rPr lang="ru-RU" altLang="ru-RU" sz="1600" dirty="0" smtClean="0">
                <a:latin typeface="Times New Roman" panose="02020603050405020304" pitchFamily="18" charset="0"/>
                <a:cs typeface="Times New Roman" panose="02020603050405020304" pitchFamily="18" charset="0"/>
              </a:rPr>
              <a:t>за 9 мес. 2014г. </a:t>
            </a:r>
            <a:r>
              <a:rPr lang="ru-RU" altLang="ru-RU" sz="1600" dirty="0">
                <a:latin typeface="Times New Roman" panose="02020603050405020304" pitchFamily="18" charset="0"/>
                <a:cs typeface="Times New Roman" panose="02020603050405020304" pitchFamily="18" charset="0"/>
              </a:rPr>
              <a:t>в среднем  выявлено </a:t>
            </a:r>
            <a:r>
              <a:rPr lang="ru-RU" altLang="ru-RU" sz="1600" dirty="0" smtClean="0">
                <a:latin typeface="Times New Roman" panose="02020603050405020304" pitchFamily="18" charset="0"/>
                <a:cs typeface="Times New Roman" panose="02020603050405020304" pitchFamily="18" charset="0"/>
              </a:rPr>
              <a:t>0,43% (7620) </a:t>
            </a:r>
            <a:r>
              <a:rPr lang="ru-RU" altLang="ru-RU" sz="1600" dirty="0">
                <a:latin typeface="Times New Roman" panose="02020603050405020304" pitchFamily="18" charset="0"/>
                <a:cs typeface="Times New Roman" panose="02020603050405020304" pitchFamily="18" charset="0"/>
              </a:rPr>
              <a:t>больных с СД от обследованных</a:t>
            </a:r>
          </a:p>
        </p:txBody>
      </p:sp>
      <p:sp>
        <p:nvSpPr>
          <p:cNvPr id="23558" name="Rectangle 5"/>
          <p:cNvSpPr>
            <a:spLocks noChangeArrowheads="1"/>
          </p:cNvSpPr>
          <p:nvPr/>
        </p:nvSpPr>
        <p:spPr bwMode="auto">
          <a:xfrm>
            <a:off x="323850" y="1412875"/>
            <a:ext cx="8569325" cy="315913"/>
          </a:xfrm>
          <a:prstGeom prst="rect">
            <a:avLst/>
          </a:prstGeom>
          <a:solidFill>
            <a:srgbClr val="FFFF00"/>
          </a:solidFill>
          <a:ln w="9525">
            <a:solidFill>
              <a:srgbClr val="000000"/>
            </a:solidFill>
            <a:miter lim="800000"/>
            <a:headEnd/>
            <a:tailEnd/>
          </a:ln>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ru-RU" altLang="ru-RU" sz="1600" dirty="0">
                <a:latin typeface="Times New Roman" panose="02020603050405020304" pitchFamily="18" charset="0"/>
                <a:cs typeface="Times New Roman" panose="02020603050405020304" pitchFamily="18" charset="0"/>
              </a:rPr>
              <a:t>Всего в РК </a:t>
            </a:r>
            <a:r>
              <a:rPr lang="ru-RU" altLang="ru-RU" sz="1600" dirty="0" smtClean="0">
                <a:latin typeface="Times New Roman" panose="02020603050405020304" pitchFamily="18" charset="0"/>
                <a:cs typeface="Times New Roman" panose="02020603050405020304" pitchFamily="18" charset="0"/>
              </a:rPr>
              <a:t>за 9 мес. 2013г. </a:t>
            </a:r>
            <a:r>
              <a:rPr lang="ru-RU" altLang="ru-RU" sz="1600" dirty="0">
                <a:latin typeface="Times New Roman" panose="02020603050405020304" pitchFamily="18" charset="0"/>
                <a:cs typeface="Times New Roman" panose="02020603050405020304" pitchFamily="18" charset="0"/>
              </a:rPr>
              <a:t>выявлено </a:t>
            </a:r>
            <a:r>
              <a:rPr lang="ru-RU" altLang="ru-RU" sz="1600" dirty="0" smtClean="0">
                <a:latin typeface="Times New Roman" panose="02020603050405020304" pitchFamily="18" charset="0"/>
                <a:cs typeface="Times New Roman" panose="02020603050405020304" pitchFamily="18" charset="0"/>
              </a:rPr>
              <a:t>0,45% (7424) больных </a:t>
            </a:r>
            <a:r>
              <a:rPr lang="ru-RU" altLang="ru-RU" sz="1600" dirty="0">
                <a:latin typeface="Times New Roman" panose="02020603050405020304" pitchFamily="18" charset="0"/>
                <a:cs typeface="Times New Roman" panose="02020603050405020304" pitchFamily="18" charset="0"/>
              </a:rPr>
              <a:t>СД от всего числа обследованных</a:t>
            </a:r>
          </a:p>
          <a:p>
            <a:pPr eaLnBrk="1" hangingPunct="1"/>
            <a:endParaRPr lang="ru-RU" altLang="ru-RU" sz="2000" dirty="0">
              <a:cs typeface="Arial" panose="020B0604020202020204" pitchFamily="34" charset="0"/>
            </a:endParaRPr>
          </a:p>
        </p:txBody>
      </p:sp>
      <p:graphicFrame>
        <p:nvGraphicFramePr>
          <p:cNvPr id="7" name="Диаграмма 13"/>
          <p:cNvGraphicFramePr>
            <a:graphicFrameLocks/>
          </p:cNvGraphicFramePr>
          <p:nvPr>
            <p:extLst>
              <p:ext uri="{D42A27DB-BD31-4B8C-83A1-F6EECF244321}">
                <p14:modId xmlns:p14="http://schemas.microsoft.com/office/powerpoint/2010/main" val="1115332400"/>
              </p:ext>
            </p:extLst>
          </p:nvPr>
        </p:nvGraphicFramePr>
        <p:xfrm>
          <a:off x="0" y="1773238"/>
          <a:ext cx="9058275" cy="5157787"/>
        </p:xfrm>
        <a:graphic>
          <a:graphicData uri="http://schemas.openxmlformats.org/presentationml/2006/ole">
            <mc:AlternateContent xmlns:mc="http://schemas.openxmlformats.org/markup-compatibility/2006">
              <mc:Choice xmlns:v="urn:schemas-microsoft-com:vml" Requires="v">
                <p:oleObj spid="_x0000_s49188" name="Лист" r:id="rId5" imgW="9077340" imgH="5667372" progId="Excel.Sheet.8">
                  <p:embed/>
                </p:oleObj>
              </mc:Choice>
              <mc:Fallback>
                <p:oleObj name="Лист" r:id="rId5" imgW="9077340" imgH="5667372" progId="Excel.Sheet.8">
                  <p:embed/>
                  <p:pic>
                    <p:nvPicPr>
                      <p:cNvPr id="0" name="Picture 5"/>
                      <p:cNvPicPr>
                        <a:picLocks noChangeArrowheads="1"/>
                      </p:cNvPicPr>
                      <p:nvPr/>
                    </p:nvPicPr>
                    <p:blipFill>
                      <a:blip r:embed="rId6"/>
                      <a:srcRect/>
                      <a:stretch>
                        <a:fillRect/>
                      </a:stretch>
                    </p:blipFill>
                    <p:spPr bwMode="auto">
                      <a:xfrm>
                        <a:off x="0" y="1773238"/>
                        <a:ext cx="9058275" cy="5157787"/>
                      </a:xfrm>
                      <a:prstGeom prst="rect">
                        <a:avLst/>
                      </a:prstGeom>
                      <a:noFill/>
                    </p:spPr>
                  </p:pic>
                </p:oleObj>
              </mc:Fallback>
            </mc:AlternateContent>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Номер слайда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5E0AE27C-712E-44FC-9158-D0398F1A0496}" type="slidenum">
              <a:rPr lang="ru-RU" altLang="ru-RU" smtClean="0"/>
              <a:pPr/>
              <a:t>15</a:t>
            </a:fld>
            <a:endParaRPr lang="ru-RU" altLang="ru-RU" smtClean="0"/>
          </a:p>
        </p:txBody>
      </p:sp>
      <p:sp>
        <p:nvSpPr>
          <p:cNvPr id="25603" name="Заголовок 1"/>
          <p:cNvSpPr>
            <a:spLocks noGrp="1"/>
          </p:cNvSpPr>
          <p:nvPr>
            <p:ph type="title" idx="4294967295"/>
          </p:nvPr>
        </p:nvSpPr>
        <p:spPr>
          <a:xfrm>
            <a:off x="457200" y="-28575"/>
            <a:ext cx="8229600" cy="1143000"/>
          </a:xfrm>
        </p:spPr>
        <p:txBody>
          <a:bodyPr/>
          <a:lstStyle/>
          <a:p>
            <a:pPr eaLnBrk="1" hangingPunct="1"/>
            <a:r>
              <a:rPr lang="ru-RU" altLang="ru-RU" sz="2800" b="1" dirty="0" smtClean="0">
                <a:solidFill>
                  <a:schemeClr val="tx1"/>
                </a:solidFill>
                <a:latin typeface="Times New Roman" panose="02020603050405020304" pitchFamily="18" charset="0"/>
                <a:cs typeface="Times New Roman" panose="02020603050405020304" pitchFamily="18" charset="0"/>
              </a:rPr>
              <a:t>Число поставленных на диспансерный учет по СД из числа выявленных в разрезе областей</a:t>
            </a:r>
            <a:endParaRPr lang="ru-RU" altLang="ru-RU" sz="2800" dirty="0" smtClean="0">
              <a:solidFill>
                <a:schemeClr val="tx1"/>
              </a:solidFill>
              <a:latin typeface="Times New Roman" panose="02020603050405020304" pitchFamily="18" charset="0"/>
              <a:cs typeface="Times New Roman" panose="02020603050405020304" pitchFamily="18" charset="0"/>
            </a:endParaRPr>
          </a:p>
        </p:txBody>
      </p:sp>
      <p:sp>
        <p:nvSpPr>
          <p:cNvPr id="25604" name="Rectangle 8"/>
          <p:cNvSpPr>
            <a:spLocks noChangeArrowheads="1"/>
          </p:cNvSpPr>
          <p:nvPr/>
        </p:nvSpPr>
        <p:spPr bwMode="auto">
          <a:xfrm>
            <a:off x="251520" y="984250"/>
            <a:ext cx="8496944" cy="360362"/>
          </a:xfrm>
          <a:prstGeom prst="rect">
            <a:avLst/>
          </a:prstGeom>
          <a:solidFill>
            <a:srgbClr val="CCFFFF"/>
          </a:solidFill>
          <a:ln w="9525">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ru-RU" altLang="ru-RU" sz="1600" dirty="0">
                <a:latin typeface="Times New Roman" panose="02020603050405020304" pitchFamily="18" charset="0"/>
                <a:cs typeface="Times New Roman" panose="02020603050405020304" pitchFamily="18" charset="0"/>
              </a:rPr>
              <a:t>Всего из осмотренных по РК </a:t>
            </a:r>
            <a:r>
              <a:rPr lang="ru-RU" altLang="ru-RU" sz="1600" dirty="0" smtClean="0">
                <a:latin typeface="Times New Roman" panose="02020603050405020304" pitchFamily="18" charset="0"/>
                <a:cs typeface="Times New Roman" panose="02020603050405020304" pitchFamily="18" charset="0"/>
              </a:rPr>
              <a:t>за 9 мес. 2014г. </a:t>
            </a:r>
            <a:r>
              <a:rPr lang="ru-RU" altLang="ru-RU" sz="1600" dirty="0">
                <a:latin typeface="Times New Roman" panose="02020603050405020304" pitchFamily="18" charset="0"/>
                <a:cs typeface="Times New Roman" panose="02020603050405020304" pitchFamily="18" charset="0"/>
              </a:rPr>
              <a:t>поставлено в среднем на учет </a:t>
            </a:r>
            <a:r>
              <a:rPr lang="ru-RU" altLang="ru-RU" sz="1600" dirty="0" smtClean="0">
                <a:latin typeface="Times New Roman" panose="02020603050405020304" pitchFamily="18" charset="0"/>
                <a:cs typeface="Times New Roman" panose="02020603050405020304" pitchFamily="18" charset="0"/>
              </a:rPr>
              <a:t>94,29% (7185 </a:t>
            </a:r>
            <a:r>
              <a:rPr lang="ru-RU" altLang="ru-RU" sz="1600" dirty="0">
                <a:latin typeface="Times New Roman" panose="02020603050405020304" pitchFamily="18" charset="0"/>
                <a:cs typeface="Times New Roman" panose="02020603050405020304" pitchFamily="18" charset="0"/>
              </a:rPr>
              <a:t>чел.) </a:t>
            </a:r>
          </a:p>
        </p:txBody>
      </p:sp>
      <p:sp>
        <p:nvSpPr>
          <p:cNvPr id="25606" name="Rectangle 5"/>
          <p:cNvSpPr>
            <a:spLocks noChangeArrowheads="1"/>
          </p:cNvSpPr>
          <p:nvPr/>
        </p:nvSpPr>
        <p:spPr bwMode="auto">
          <a:xfrm>
            <a:off x="251520" y="1344612"/>
            <a:ext cx="8496944" cy="315913"/>
          </a:xfrm>
          <a:prstGeom prst="rect">
            <a:avLst/>
          </a:prstGeom>
          <a:solidFill>
            <a:srgbClr val="FFFF00"/>
          </a:solidFill>
          <a:ln w="9525">
            <a:solidFill>
              <a:srgbClr val="000000"/>
            </a:solidFill>
            <a:miter lim="800000"/>
            <a:headEnd/>
            <a:tailEnd/>
          </a:ln>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eaLnBrk="1" hangingPunct="1"/>
            <a:r>
              <a:rPr lang="ru-RU" altLang="ru-RU" sz="1600" dirty="0">
                <a:latin typeface="Times New Roman" panose="02020603050405020304" pitchFamily="18" charset="0"/>
                <a:cs typeface="Times New Roman" panose="02020603050405020304" pitchFamily="18" charset="0"/>
              </a:rPr>
              <a:t>Всего из осмотренных по РК </a:t>
            </a:r>
            <a:r>
              <a:rPr lang="ru-RU" altLang="ru-RU" sz="1600" dirty="0" smtClean="0">
                <a:latin typeface="Times New Roman" panose="02020603050405020304" pitchFamily="18" charset="0"/>
                <a:cs typeface="Times New Roman" panose="02020603050405020304" pitchFamily="18" charset="0"/>
              </a:rPr>
              <a:t>за 9 мес. 2013г. </a:t>
            </a:r>
            <a:r>
              <a:rPr lang="ru-RU" altLang="ru-RU" sz="1600" dirty="0">
                <a:latin typeface="Times New Roman" panose="02020603050405020304" pitchFamily="18" charset="0"/>
                <a:cs typeface="Times New Roman" panose="02020603050405020304" pitchFamily="18" charset="0"/>
              </a:rPr>
              <a:t>поставлено в среднем на учет </a:t>
            </a:r>
            <a:r>
              <a:rPr lang="ru-RU" altLang="ru-RU" sz="1600" dirty="0" smtClean="0">
                <a:latin typeface="Times New Roman" panose="02020603050405020304" pitchFamily="18" charset="0"/>
                <a:cs typeface="Times New Roman" panose="02020603050405020304" pitchFamily="18" charset="0"/>
              </a:rPr>
              <a:t>91,29% (6777 чел.)  </a:t>
            </a:r>
            <a:endParaRPr lang="ru-RU" altLang="ru-RU" sz="1600" dirty="0">
              <a:latin typeface="Times New Roman" panose="02020603050405020304" pitchFamily="18" charset="0"/>
              <a:cs typeface="Times New Roman" panose="02020603050405020304" pitchFamily="18" charset="0"/>
            </a:endParaRPr>
          </a:p>
          <a:p>
            <a:pPr eaLnBrk="1" hangingPunct="1"/>
            <a:endParaRPr lang="ru-RU" altLang="ru-RU" sz="2000" dirty="0">
              <a:cs typeface="Arial" panose="020B0604020202020204" pitchFamily="34" charset="0"/>
            </a:endParaRPr>
          </a:p>
        </p:txBody>
      </p:sp>
      <p:graphicFrame>
        <p:nvGraphicFramePr>
          <p:cNvPr id="7" name="Диаграмма 13"/>
          <p:cNvGraphicFramePr>
            <a:graphicFrameLocks/>
          </p:cNvGraphicFramePr>
          <p:nvPr>
            <p:extLst>
              <p:ext uri="{D42A27DB-BD31-4B8C-83A1-F6EECF244321}">
                <p14:modId xmlns:p14="http://schemas.microsoft.com/office/powerpoint/2010/main" val="3492056053"/>
              </p:ext>
            </p:extLst>
          </p:nvPr>
        </p:nvGraphicFramePr>
        <p:xfrm>
          <a:off x="33338" y="1660525"/>
          <a:ext cx="9105900" cy="5205413"/>
        </p:xfrm>
        <a:graphic>
          <a:graphicData uri="http://schemas.openxmlformats.org/presentationml/2006/ole">
            <mc:AlternateContent xmlns:mc="http://schemas.openxmlformats.org/markup-compatibility/2006">
              <mc:Choice xmlns:v="urn:schemas-microsoft-com:vml" Requires="v">
                <p:oleObj spid="_x0000_s25656" name="Лист" r:id="rId5" imgW="9124942" imgH="5629205" progId="Excel.Sheet.8">
                  <p:embed/>
                </p:oleObj>
              </mc:Choice>
              <mc:Fallback>
                <p:oleObj name="Лист" r:id="rId5" imgW="9124942" imgH="5629205" progId="Excel.Sheet.8">
                  <p:embed/>
                  <p:pic>
                    <p:nvPicPr>
                      <p:cNvPr id="0" name="Picture 25"/>
                      <p:cNvPicPr>
                        <a:picLocks noChangeArrowheads="1"/>
                      </p:cNvPicPr>
                      <p:nvPr/>
                    </p:nvPicPr>
                    <p:blipFill>
                      <a:blip r:embed="rId6"/>
                      <a:srcRect/>
                      <a:stretch>
                        <a:fillRect/>
                      </a:stretch>
                    </p:blipFill>
                    <p:spPr bwMode="auto">
                      <a:xfrm>
                        <a:off x="33338" y="1660525"/>
                        <a:ext cx="9105900" cy="52054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p14="http://schemas.microsoft.com/office/powerpoint/2010/main" val="4270496888"/>
              </p:ext>
            </p:extLst>
          </p:nvPr>
        </p:nvGraphicFramePr>
        <p:xfrm>
          <a:off x="3" y="570933"/>
          <a:ext cx="9143997" cy="6310315"/>
        </p:xfrm>
        <a:graphic>
          <a:graphicData uri="http://schemas.openxmlformats.org/drawingml/2006/table">
            <a:tbl>
              <a:tblPr firstRow="1" firstCol="1" bandRow="1"/>
              <a:tblGrid>
                <a:gridCol w="2483765"/>
                <a:gridCol w="504056"/>
                <a:gridCol w="576064"/>
                <a:gridCol w="510358"/>
                <a:gridCol w="530816"/>
                <a:gridCol w="530816"/>
                <a:gridCol w="530816"/>
                <a:gridCol w="530816"/>
                <a:gridCol w="530816"/>
                <a:gridCol w="660260"/>
                <a:gridCol w="660260"/>
                <a:gridCol w="547577"/>
                <a:gridCol w="547577"/>
              </a:tblGrid>
              <a:tr h="481803">
                <a:tc rowSpan="2">
                  <a:txBody>
                    <a:bodyPr/>
                    <a:lstStyle/>
                    <a:p>
                      <a:pPr algn="ctr">
                        <a:spcAft>
                          <a:spcPts val="0"/>
                        </a:spcAft>
                      </a:pPr>
                      <a:r>
                        <a:rPr lang="ru-RU" sz="1400" b="1" dirty="0" smtClean="0">
                          <a:solidFill>
                            <a:srgbClr val="000000"/>
                          </a:solidFill>
                          <a:effectLst/>
                          <a:latin typeface="Times New Roman" panose="02020603050405020304" pitchFamily="18" charset="0"/>
                          <a:ea typeface="Times New Roman" panose="02020603050405020304" pitchFamily="18" charset="0"/>
                        </a:rPr>
                        <a:t>Регион</a:t>
                      </a:r>
                    </a:p>
                    <a:p>
                      <a:pPr algn="ctr">
                        <a:spcAft>
                          <a:spcPts val="0"/>
                        </a:spcAft>
                      </a:pPr>
                      <a:r>
                        <a:rPr lang="ru-RU" sz="1400" b="1" dirty="0" smtClean="0">
                          <a:solidFill>
                            <a:srgbClr val="000000"/>
                          </a:solidFill>
                          <a:effectLst/>
                          <a:latin typeface="Times New Roman" panose="02020603050405020304" pitchFamily="18" charset="0"/>
                          <a:ea typeface="Times New Roman" panose="02020603050405020304" pitchFamily="18" charset="0"/>
                        </a:rPr>
                        <a:t>за  9 мес. 2014 года </a:t>
                      </a:r>
                      <a:endParaRPr lang="ru-RU" sz="1400" dirty="0">
                        <a:effectLst/>
                        <a:latin typeface="Times New Roman" panose="02020603050405020304" pitchFamily="18" charset="0"/>
                        <a:ea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algn="ctr">
                        <a:spcAft>
                          <a:spcPts val="0"/>
                        </a:spcAft>
                      </a:pPr>
                      <a:r>
                        <a:rPr lang="ru-RU" sz="1400" b="1">
                          <a:solidFill>
                            <a:srgbClr val="000000"/>
                          </a:solidFill>
                          <a:effectLst/>
                          <a:latin typeface="Times New Roman" panose="02020603050405020304" pitchFamily="18" charset="0"/>
                          <a:ea typeface="Times New Roman" panose="02020603050405020304" pitchFamily="18" charset="0"/>
                        </a:rPr>
                        <a:t>ЭКГ, норма                                                                                          </a:t>
                      </a:r>
                      <a:endParaRPr lang="ru-RU" sz="2000">
                        <a:effectLst/>
                        <a:latin typeface="Times New Roman" panose="02020603050405020304" pitchFamily="18" charset="0"/>
                        <a:ea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gridSpan="3">
                  <a:txBody>
                    <a:bodyPr/>
                    <a:lstStyle/>
                    <a:p>
                      <a:pPr algn="ctr">
                        <a:spcAft>
                          <a:spcPts val="0"/>
                        </a:spcAft>
                      </a:pPr>
                      <a:r>
                        <a:rPr lang="ru-RU" sz="1400" b="1" dirty="0">
                          <a:effectLst/>
                          <a:latin typeface="Times New Roman" panose="02020603050405020304" pitchFamily="18" charset="0"/>
                          <a:ea typeface="Times New Roman" panose="02020603050405020304" pitchFamily="18" charset="0"/>
                        </a:rPr>
                        <a:t>ЭКГ, патология                                                                                      </a:t>
                      </a:r>
                      <a:endParaRPr lang="ru-RU" sz="2000" dirty="0">
                        <a:effectLst/>
                        <a:latin typeface="Times New Roman" panose="02020603050405020304" pitchFamily="18" charset="0"/>
                        <a:ea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gridSpan="3">
                  <a:txBody>
                    <a:bodyPr/>
                    <a:lstStyle/>
                    <a:p>
                      <a:pPr algn="ctr">
                        <a:spcAft>
                          <a:spcPts val="0"/>
                        </a:spcAft>
                      </a:pPr>
                      <a:r>
                        <a:rPr lang="ru-RU" sz="1400" b="1">
                          <a:effectLst/>
                          <a:latin typeface="Times New Roman" panose="02020603050405020304" pitchFamily="18" charset="0"/>
                          <a:ea typeface="Times New Roman" panose="02020603050405020304" pitchFamily="18" charset="0"/>
                        </a:rPr>
                        <a:t>Уровень холестерина менее 5,2 ммоль/л                                                               </a:t>
                      </a:r>
                      <a:endParaRPr lang="ru-RU" sz="2000">
                        <a:effectLst/>
                        <a:latin typeface="Times New Roman" panose="02020603050405020304" pitchFamily="18" charset="0"/>
                        <a:ea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gridSpan="3">
                  <a:txBody>
                    <a:bodyPr/>
                    <a:lstStyle/>
                    <a:p>
                      <a:pPr algn="ctr">
                        <a:spcAft>
                          <a:spcPts val="0"/>
                        </a:spcAft>
                      </a:pPr>
                      <a:r>
                        <a:rPr lang="ru-RU" sz="1400" b="1">
                          <a:solidFill>
                            <a:srgbClr val="000000"/>
                          </a:solidFill>
                          <a:effectLst/>
                          <a:latin typeface="Times New Roman" panose="02020603050405020304" pitchFamily="18" charset="0"/>
                          <a:ea typeface="Times New Roman" panose="02020603050405020304" pitchFamily="18" charset="0"/>
                        </a:rPr>
                        <a:t>Уровень холестерина свыше 5,2 ммоль/л                                                               </a:t>
                      </a:r>
                      <a:endParaRPr lang="ru-RU" sz="2000">
                        <a:effectLst/>
                        <a:latin typeface="Times New Roman" panose="02020603050405020304" pitchFamily="18" charset="0"/>
                        <a:ea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r>
              <a:tr h="460345">
                <a:tc vMerge="1">
                  <a:txBody>
                    <a:bodyPr/>
                    <a:lstStyle/>
                    <a:p>
                      <a:endParaRPr lang="ru-RU"/>
                    </a:p>
                  </a:txBody>
                  <a:tcPr/>
                </a:tc>
                <a:tc>
                  <a:txBody>
                    <a:bodyPr/>
                    <a:lstStyle/>
                    <a:p>
                      <a:pPr algn="ctr">
                        <a:spcAft>
                          <a:spcPts val="0"/>
                        </a:spcAft>
                      </a:pPr>
                      <a:r>
                        <a:rPr lang="ru-RU" sz="1400" b="1">
                          <a:solidFill>
                            <a:srgbClr val="000000"/>
                          </a:solidFill>
                          <a:effectLst/>
                          <a:latin typeface="Times New Roman" panose="02020603050405020304" pitchFamily="18" charset="0"/>
                          <a:ea typeface="Times New Roman" panose="02020603050405020304" pitchFamily="18" charset="0"/>
                        </a:rPr>
                        <a:t>66 лет</a:t>
                      </a:r>
                      <a:endParaRPr lang="ru-RU" sz="2000">
                        <a:effectLst/>
                        <a:latin typeface="Times New Roman" panose="02020603050405020304" pitchFamily="18" charset="0"/>
                        <a:ea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ru-RU" sz="1400" b="1" dirty="0">
                          <a:solidFill>
                            <a:srgbClr val="000000"/>
                          </a:solidFill>
                          <a:effectLst/>
                          <a:latin typeface="Times New Roman" panose="02020603050405020304" pitchFamily="18" charset="0"/>
                          <a:ea typeface="Times New Roman" panose="02020603050405020304" pitchFamily="18" charset="0"/>
                        </a:rPr>
                        <a:t>68 лет</a:t>
                      </a:r>
                      <a:endParaRPr lang="ru-RU" sz="2000" dirty="0">
                        <a:effectLst/>
                        <a:latin typeface="Times New Roman" panose="02020603050405020304" pitchFamily="18" charset="0"/>
                        <a:ea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ru-RU" sz="1400" b="1">
                          <a:solidFill>
                            <a:srgbClr val="000000"/>
                          </a:solidFill>
                          <a:effectLst/>
                          <a:latin typeface="Times New Roman" panose="02020603050405020304" pitchFamily="18" charset="0"/>
                          <a:ea typeface="Times New Roman" panose="02020603050405020304" pitchFamily="18" charset="0"/>
                        </a:rPr>
                        <a:t>70 лет</a:t>
                      </a:r>
                      <a:endParaRPr lang="ru-RU" sz="2000">
                        <a:effectLst/>
                        <a:latin typeface="Times New Roman" panose="02020603050405020304" pitchFamily="18" charset="0"/>
                        <a:ea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ru-RU" sz="1400" b="1">
                          <a:solidFill>
                            <a:srgbClr val="000000"/>
                          </a:solidFill>
                          <a:effectLst/>
                          <a:latin typeface="Times New Roman" panose="02020603050405020304" pitchFamily="18" charset="0"/>
                          <a:ea typeface="Times New Roman" panose="02020603050405020304" pitchFamily="18" charset="0"/>
                        </a:rPr>
                        <a:t>66 лет</a:t>
                      </a:r>
                      <a:endParaRPr lang="ru-RU" sz="2000">
                        <a:effectLst/>
                        <a:latin typeface="Times New Roman" panose="02020603050405020304" pitchFamily="18" charset="0"/>
                        <a:ea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ru-RU" sz="1400" b="1">
                          <a:solidFill>
                            <a:srgbClr val="000000"/>
                          </a:solidFill>
                          <a:effectLst/>
                          <a:latin typeface="Times New Roman" panose="02020603050405020304" pitchFamily="18" charset="0"/>
                          <a:ea typeface="Times New Roman" panose="02020603050405020304" pitchFamily="18" charset="0"/>
                        </a:rPr>
                        <a:t>68 лет</a:t>
                      </a:r>
                      <a:endParaRPr lang="ru-RU" sz="2000">
                        <a:effectLst/>
                        <a:latin typeface="Times New Roman" panose="02020603050405020304" pitchFamily="18" charset="0"/>
                        <a:ea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ru-RU" sz="1400" b="1" dirty="0">
                          <a:solidFill>
                            <a:srgbClr val="000000"/>
                          </a:solidFill>
                          <a:effectLst/>
                          <a:latin typeface="Times New Roman" panose="02020603050405020304" pitchFamily="18" charset="0"/>
                          <a:ea typeface="Times New Roman" panose="02020603050405020304" pitchFamily="18" charset="0"/>
                        </a:rPr>
                        <a:t>70 лет</a:t>
                      </a:r>
                      <a:endParaRPr lang="ru-RU" sz="2000" dirty="0">
                        <a:effectLst/>
                        <a:latin typeface="Times New Roman" panose="02020603050405020304" pitchFamily="18" charset="0"/>
                        <a:ea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ru-RU" sz="1400" b="1">
                          <a:solidFill>
                            <a:srgbClr val="000000"/>
                          </a:solidFill>
                          <a:effectLst/>
                          <a:latin typeface="Times New Roman" panose="02020603050405020304" pitchFamily="18" charset="0"/>
                          <a:ea typeface="Times New Roman" panose="02020603050405020304" pitchFamily="18" charset="0"/>
                        </a:rPr>
                        <a:t>66 лет</a:t>
                      </a:r>
                      <a:endParaRPr lang="ru-RU" sz="2000">
                        <a:effectLst/>
                        <a:latin typeface="Times New Roman" panose="02020603050405020304" pitchFamily="18" charset="0"/>
                        <a:ea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ru-RU" sz="1400" b="1">
                          <a:solidFill>
                            <a:srgbClr val="000000"/>
                          </a:solidFill>
                          <a:effectLst/>
                          <a:latin typeface="Times New Roman" panose="02020603050405020304" pitchFamily="18" charset="0"/>
                          <a:ea typeface="Times New Roman" panose="02020603050405020304" pitchFamily="18" charset="0"/>
                        </a:rPr>
                        <a:t>68 лет</a:t>
                      </a:r>
                      <a:endParaRPr lang="ru-RU" sz="2000">
                        <a:effectLst/>
                        <a:latin typeface="Times New Roman" panose="02020603050405020304" pitchFamily="18" charset="0"/>
                        <a:ea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ru-RU" sz="1400" b="1">
                          <a:solidFill>
                            <a:srgbClr val="000000"/>
                          </a:solidFill>
                          <a:effectLst/>
                          <a:latin typeface="Times New Roman" panose="02020603050405020304" pitchFamily="18" charset="0"/>
                          <a:ea typeface="Times New Roman" panose="02020603050405020304" pitchFamily="18" charset="0"/>
                        </a:rPr>
                        <a:t>70 лет</a:t>
                      </a:r>
                      <a:endParaRPr lang="ru-RU" sz="2000">
                        <a:effectLst/>
                        <a:latin typeface="Times New Roman" panose="02020603050405020304" pitchFamily="18" charset="0"/>
                        <a:ea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ru-RU" sz="1400" b="1">
                          <a:solidFill>
                            <a:srgbClr val="000000"/>
                          </a:solidFill>
                          <a:effectLst/>
                          <a:latin typeface="Times New Roman" panose="02020603050405020304" pitchFamily="18" charset="0"/>
                          <a:ea typeface="Times New Roman" panose="02020603050405020304" pitchFamily="18" charset="0"/>
                        </a:rPr>
                        <a:t>66 лет</a:t>
                      </a:r>
                      <a:endParaRPr lang="ru-RU" sz="2000">
                        <a:effectLst/>
                        <a:latin typeface="Times New Roman" panose="02020603050405020304" pitchFamily="18" charset="0"/>
                        <a:ea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ru-RU" sz="1400" b="1">
                          <a:solidFill>
                            <a:srgbClr val="000000"/>
                          </a:solidFill>
                          <a:effectLst/>
                          <a:latin typeface="Times New Roman" panose="02020603050405020304" pitchFamily="18" charset="0"/>
                          <a:ea typeface="Times New Roman" panose="02020603050405020304" pitchFamily="18" charset="0"/>
                        </a:rPr>
                        <a:t>68 лет</a:t>
                      </a:r>
                      <a:endParaRPr lang="ru-RU" sz="2000">
                        <a:effectLst/>
                        <a:latin typeface="Times New Roman" panose="02020603050405020304" pitchFamily="18" charset="0"/>
                        <a:ea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ru-RU" sz="1400" b="1">
                          <a:solidFill>
                            <a:srgbClr val="000000"/>
                          </a:solidFill>
                          <a:effectLst/>
                          <a:latin typeface="Times New Roman" panose="02020603050405020304" pitchFamily="18" charset="0"/>
                          <a:ea typeface="Times New Roman" panose="02020603050405020304" pitchFamily="18" charset="0"/>
                        </a:rPr>
                        <a:t>70 лет</a:t>
                      </a:r>
                      <a:endParaRPr lang="ru-RU" sz="2000">
                        <a:effectLst/>
                        <a:latin typeface="Times New Roman" panose="02020603050405020304" pitchFamily="18" charset="0"/>
                        <a:ea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1977">
                <a:tc>
                  <a:txBody>
                    <a:bodyPr/>
                    <a:lstStyle/>
                    <a:p>
                      <a:pPr algn="ctr">
                        <a:spcAft>
                          <a:spcPts val="0"/>
                        </a:spcAft>
                      </a:pPr>
                      <a:r>
                        <a:rPr lang="ru-RU" sz="1400" b="1" dirty="0">
                          <a:solidFill>
                            <a:srgbClr val="000000"/>
                          </a:solidFill>
                          <a:effectLst/>
                          <a:latin typeface="Times New Roman" panose="02020603050405020304" pitchFamily="18" charset="0"/>
                          <a:ea typeface="Times New Roman" panose="02020603050405020304" pitchFamily="18" charset="0"/>
                        </a:rPr>
                        <a:t>Алматинская область</a:t>
                      </a:r>
                      <a:endParaRPr lang="ru-RU" sz="2000" dirty="0">
                        <a:effectLst/>
                        <a:latin typeface="Times New Roman" panose="02020603050405020304" pitchFamily="18" charset="0"/>
                        <a:ea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spcAft>
                          <a:spcPts val="0"/>
                        </a:spcAft>
                      </a:pP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5</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spcAft>
                          <a:spcPts val="0"/>
                        </a:spcAft>
                      </a:pP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11</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spcAft>
                          <a:spcPts val="0"/>
                        </a:spcAft>
                      </a:pP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2</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spcAft>
                          <a:spcPts val="0"/>
                        </a:spcAft>
                      </a:pP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0</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spcAft>
                          <a:spcPts val="0"/>
                        </a:spcAft>
                      </a:pP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0</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spcAft>
                          <a:spcPts val="0"/>
                        </a:spcAft>
                      </a:pP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0</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spcAft>
                          <a:spcPts val="0"/>
                        </a:spcAft>
                      </a:pP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14</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spcAft>
                          <a:spcPts val="0"/>
                        </a:spcAft>
                      </a:pP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22</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spcAft>
                          <a:spcPts val="0"/>
                        </a:spcAft>
                      </a:pP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11</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spcAft>
                          <a:spcPts val="0"/>
                        </a:spcAft>
                      </a:pP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1</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spcAft>
                          <a:spcPts val="0"/>
                        </a:spcAft>
                      </a:pP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2</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spcAft>
                          <a:spcPts val="0"/>
                        </a:spcAft>
                      </a:pP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0</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r>
              <a:tr h="241529">
                <a:tc>
                  <a:txBody>
                    <a:bodyPr/>
                    <a:lstStyle/>
                    <a:p>
                      <a:pPr algn="ctr">
                        <a:spcAft>
                          <a:spcPts val="0"/>
                        </a:spcAft>
                      </a:pPr>
                      <a:r>
                        <a:rPr lang="ru-RU" sz="1400" b="1" dirty="0">
                          <a:solidFill>
                            <a:srgbClr val="000000"/>
                          </a:solidFill>
                          <a:effectLst/>
                          <a:latin typeface="Times New Roman" panose="02020603050405020304" pitchFamily="18" charset="0"/>
                          <a:ea typeface="Times New Roman" panose="02020603050405020304" pitchFamily="18" charset="0"/>
                        </a:rPr>
                        <a:t>Жамбылская область</a:t>
                      </a:r>
                      <a:endParaRPr lang="ru-RU" sz="2000" dirty="0">
                        <a:effectLst/>
                        <a:latin typeface="Times New Roman" panose="02020603050405020304" pitchFamily="18" charset="0"/>
                        <a:ea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0</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0</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1</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0</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0</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0</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1</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0</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1</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0</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0</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0</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7729">
                <a:tc>
                  <a:txBody>
                    <a:bodyPr/>
                    <a:lstStyle/>
                    <a:p>
                      <a:pPr algn="ctr">
                        <a:spcAft>
                          <a:spcPts val="0"/>
                        </a:spcAft>
                      </a:pPr>
                      <a:r>
                        <a:rPr lang="ru-RU" sz="1400" b="1" dirty="0">
                          <a:solidFill>
                            <a:srgbClr val="000000"/>
                          </a:solidFill>
                          <a:effectLst/>
                          <a:latin typeface="Times New Roman" panose="02020603050405020304" pitchFamily="18" charset="0"/>
                          <a:ea typeface="Times New Roman" panose="02020603050405020304" pitchFamily="18" charset="0"/>
                        </a:rPr>
                        <a:t>Кызылординская область</a:t>
                      </a:r>
                      <a:endParaRPr lang="ru-RU" sz="2000" dirty="0">
                        <a:effectLst/>
                        <a:latin typeface="Times New Roman" panose="02020603050405020304" pitchFamily="18" charset="0"/>
                        <a:ea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0</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0</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1</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1</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0</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0</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1</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0</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1</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0</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0</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1</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9021">
                <a:tc>
                  <a:txBody>
                    <a:bodyPr/>
                    <a:lstStyle/>
                    <a:p>
                      <a:pPr algn="ctr">
                        <a:spcAft>
                          <a:spcPts val="0"/>
                        </a:spcAft>
                      </a:pPr>
                      <a:r>
                        <a:rPr lang="ru-RU" sz="1400" b="1" dirty="0">
                          <a:solidFill>
                            <a:srgbClr val="000000"/>
                          </a:solidFill>
                          <a:effectLst/>
                          <a:latin typeface="Times New Roman" panose="02020603050405020304" pitchFamily="18" charset="0"/>
                          <a:ea typeface="Times New Roman" panose="02020603050405020304" pitchFamily="18" charset="0"/>
                        </a:rPr>
                        <a:t>ЮКО</a:t>
                      </a:r>
                      <a:endParaRPr lang="ru-RU" sz="2000" dirty="0">
                        <a:effectLst/>
                        <a:latin typeface="Times New Roman" panose="02020603050405020304" pitchFamily="18" charset="0"/>
                        <a:ea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spcAft>
                          <a:spcPts val="0"/>
                        </a:spcAft>
                      </a:pP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641</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spcAft>
                          <a:spcPts val="0"/>
                        </a:spcAft>
                      </a:pP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15</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spcAft>
                          <a:spcPts val="0"/>
                        </a:spcAft>
                      </a:pP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18</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spcAft>
                          <a:spcPts val="0"/>
                        </a:spcAft>
                      </a:pP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230</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spcAft>
                          <a:spcPts val="0"/>
                        </a:spcAft>
                      </a:pP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11</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spcAft>
                          <a:spcPts val="0"/>
                        </a:spcAft>
                      </a:pP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3</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spcAft>
                          <a:spcPts val="0"/>
                        </a:spcAft>
                      </a:pP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826</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spcAft>
                          <a:spcPts val="0"/>
                        </a:spcAft>
                      </a:pP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7</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spcAft>
                          <a:spcPts val="0"/>
                        </a:spcAft>
                      </a:pP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12</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spcAft>
                          <a:spcPts val="0"/>
                        </a:spcAft>
                      </a:pP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15</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spcAft>
                          <a:spcPts val="0"/>
                        </a:spcAft>
                      </a:pP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0</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spcAft>
                          <a:spcPts val="0"/>
                        </a:spcAft>
                      </a:pP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0</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r>
              <a:tr h="376629">
                <a:tc>
                  <a:txBody>
                    <a:bodyPr/>
                    <a:lstStyle/>
                    <a:p>
                      <a:pPr algn="ctr">
                        <a:spcAft>
                          <a:spcPts val="0"/>
                        </a:spcAft>
                      </a:pPr>
                      <a:r>
                        <a:rPr lang="ru-RU" sz="1400" b="1" dirty="0" err="1">
                          <a:solidFill>
                            <a:srgbClr val="000000"/>
                          </a:solidFill>
                          <a:effectLst/>
                          <a:latin typeface="Times New Roman" panose="02020603050405020304" pitchFamily="18" charset="0"/>
                          <a:ea typeface="Times New Roman" panose="02020603050405020304" pitchFamily="18" charset="0"/>
                        </a:rPr>
                        <a:t>Акмолинская</a:t>
                      </a:r>
                      <a:r>
                        <a:rPr lang="ru-RU" sz="1400" b="1" dirty="0">
                          <a:solidFill>
                            <a:srgbClr val="000000"/>
                          </a:solidFill>
                          <a:effectLst/>
                          <a:latin typeface="Times New Roman" panose="02020603050405020304" pitchFamily="18" charset="0"/>
                          <a:ea typeface="Times New Roman" panose="02020603050405020304" pitchFamily="18" charset="0"/>
                        </a:rPr>
                        <a:t> область</a:t>
                      </a:r>
                      <a:endParaRPr lang="ru-RU" sz="2000" dirty="0">
                        <a:effectLst/>
                        <a:latin typeface="Times New Roman" panose="02020603050405020304" pitchFamily="18" charset="0"/>
                        <a:ea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ctr">
                        <a:spcAft>
                          <a:spcPts val="0"/>
                        </a:spcAft>
                      </a:pP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1</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ctr">
                        <a:spcAft>
                          <a:spcPts val="0"/>
                        </a:spcAft>
                      </a:pP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3</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ctr">
                        <a:spcAft>
                          <a:spcPts val="0"/>
                        </a:spcAft>
                      </a:pP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5</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ctr">
                        <a:spcAft>
                          <a:spcPts val="0"/>
                        </a:spcAft>
                      </a:pP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0</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ctr">
                        <a:spcAft>
                          <a:spcPts val="0"/>
                        </a:spcAft>
                      </a:pP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0</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ctr">
                        <a:spcAft>
                          <a:spcPts val="0"/>
                        </a:spcAft>
                      </a:pP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0</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ctr">
                        <a:spcAft>
                          <a:spcPts val="0"/>
                        </a:spcAft>
                      </a:pP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1</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ctr">
                        <a:spcAft>
                          <a:spcPts val="0"/>
                        </a:spcAft>
                      </a:pP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4</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ctr">
                        <a:spcAft>
                          <a:spcPts val="0"/>
                        </a:spcAft>
                      </a:pP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6</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ctr">
                        <a:spcAft>
                          <a:spcPts val="0"/>
                        </a:spcAft>
                      </a:pP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0</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ctr">
                        <a:spcAft>
                          <a:spcPts val="0"/>
                        </a:spcAft>
                      </a:pP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0</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ctr">
                        <a:spcAft>
                          <a:spcPts val="0"/>
                        </a:spcAft>
                      </a:pP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0</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r>
              <a:tr h="376629">
                <a:tc>
                  <a:txBody>
                    <a:bodyPr/>
                    <a:lstStyle/>
                    <a:p>
                      <a:pPr algn="ctr">
                        <a:spcAft>
                          <a:spcPts val="0"/>
                        </a:spcAft>
                      </a:pPr>
                      <a:r>
                        <a:rPr lang="ru-RU" sz="1400" b="1">
                          <a:solidFill>
                            <a:srgbClr val="000000"/>
                          </a:solidFill>
                          <a:effectLst/>
                          <a:latin typeface="Times New Roman" panose="02020603050405020304" pitchFamily="18" charset="0"/>
                          <a:ea typeface="Times New Roman" panose="02020603050405020304" pitchFamily="18" charset="0"/>
                        </a:rPr>
                        <a:t>Актюбинская область</a:t>
                      </a:r>
                      <a:endParaRPr lang="ru-RU" sz="2000">
                        <a:effectLst/>
                        <a:latin typeface="Times New Roman" panose="02020603050405020304" pitchFamily="18" charset="0"/>
                        <a:ea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1</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1</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0</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0</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0</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0</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1</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2</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0</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0</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1</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0</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76629">
                <a:tc>
                  <a:txBody>
                    <a:bodyPr/>
                    <a:lstStyle/>
                    <a:p>
                      <a:pPr algn="ctr">
                        <a:spcAft>
                          <a:spcPts val="0"/>
                        </a:spcAft>
                      </a:pPr>
                      <a:r>
                        <a:rPr lang="ru-RU" sz="1400" b="1" dirty="0" err="1">
                          <a:solidFill>
                            <a:srgbClr val="000000"/>
                          </a:solidFill>
                          <a:effectLst/>
                          <a:latin typeface="Times New Roman" panose="02020603050405020304" pitchFamily="18" charset="0"/>
                          <a:ea typeface="Times New Roman" panose="02020603050405020304" pitchFamily="18" charset="0"/>
                        </a:rPr>
                        <a:t>Атырауская</a:t>
                      </a:r>
                      <a:r>
                        <a:rPr lang="ru-RU" sz="1400" b="1" dirty="0">
                          <a:solidFill>
                            <a:srgbClr val="000000"/>
                          </a:solidFill>
                          <a:effectLst/>
                          <a:latin typeface="Times New Roman" panose="02020603050405020304" pitchFamily="18" charset="0"/>
                          <a:ea typeface="Times New Roman" panose="02020603050405020304" pitchFamily="18" charset="0"/>
                        </a:rPr>
                        <a:t> область</a:t>
                      </a:r>
                      <a:endParaRPr lang="ru-RU" sz="2000" dirty="0">
                        <a:effectLst/>
                        <a:latin typeface="Times New Roman" panose="02020603050405020304" pitchFamily="18" charset="0"/>
                        <a:ea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ctr">
                        <a:spcAft>
                          <a:spcPts val="0"/>
                        </a:spcAft>
                      </a:pP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0</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ctr">
                        <a:spcAft>
                          <a:spcPts val="0"/>
                        </a:spcAft>
                      </a:pP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0</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ctr">
                        <a:spcAft>
                          <a:spcPts val="0"/>
                        </a:spcAft>
                      </a:pP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0</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ctr">
                        <a:spcAft>
                          <a:spcPts val="0"/>
                        </a:spcAft>
                      </a:pP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0</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ctr">
                        <a:spcAft>
                          <a:spcPts val="0"/>
                        </a:spcAft>
                      </a:pP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0</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ctr">
                        <a:spcAft>
                          <a:spcPts val="0"/>
                        </a:spcAft>
                      </a:pP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0</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ctr">
                        <a:spcAft>
                          <a:spcPts val="0"/>
                        </a:spcAft>
                      </a:pP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1</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ctr">
                        <a:spcAft>
                          <a:spcPts val="0"/>
                        </a:spcAft>
                      </a:pP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0</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ctr">
                        <a:spcAft>
                          <a:spcPts val="0"/>
                        </a:spcAft>
                      </a:pP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3</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ctr">
                        <a:spcAft>
                          <a:spcPts val="0"/>
                        </a:spcAft>
                      </a:pP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1</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ctr">
                        <a:spcAft>
                          <a:spcPts val="0"/>
                        </a:spcAft>
                      </a:pP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0</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ctr">
                        <a:spcAft>
                          <a:spcPts val="0"/>
                        </a:spcAft>
                      </a:pP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0</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r>
              <a:tr h="269021">
                <a:tc>
                  <a:txBody>
                    <a:bodyPr/>
                    <a:lstStyle/>
                    <a:p>
                      <a:pPr algn="ctr">
                        <a:spcAft>
                          <a:spcPts val="0"/>
                        </a:spcAft>
                      </a:pPr>
                      <a:r>
                        <a:rPr lang="ru-RU" sz="1400" b="1" dirty="0">
                          <a:solidFill>
                            <a:srgbClr val="000000"/>
                          </a:solidFill>
                          <a:effectLst/>
                          <a:latin typeface="Times New Roman" panose="02020603050405020304" pitchFamily="18" charset="0"/>
                          <a:ea typeface="Times New Roman" panose="02020603050405020304" pitchFamily="18" charset="0"/>
                        </a:rPr>
                        <a:t>ВКО</a:t>
                      </a:r>
                      <a:endParaRPr lang="ru-RU" sz="2000" dirty="0">
                        <a:effectLst/>
                        <a:latin typeface="Times New Roman" panose="02020603050405020304" pitchFamily="18" charset="0"/>
                        <a:ea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spcAft>
                          <a:spcPts val="0"/>
                        </a:spcAft>
                      </a:pP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19</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spcAft>
                          <a:spcPts val="0"/>
                        </a:spcAft>
                      </a:pP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8</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spcAft>
                          <a:spcPts val="0"/>
                        </a:spcAft>
                      </a:pP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9</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spcAft>
                          <a:spcPts val="0"/>
                        </a:spcAft>
                      </a:pP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1</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spcAft>
                          <a:spcPts val="0"/>
                        </a:spcAft>
                      </a:pP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0</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spcAft>
                          <a:spcPts val="0"/>
                        </a:spcAft>
                      </a:pP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0</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spcAft>
                          <a:spcPts val="0"/>
                        </a:spcAft>
                      </a:pP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24</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spcAft>
                          <a:spcPts val="0"/>
                        </a:spcAft>
                      </a:pP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9</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spcAft>
                          <a:spcPts val="0"/>
                        </a:spcAft>
                      </a:pP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27</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spcAft>
                          <a:spcPts val="0"/>
                        </a:spcAft>
                      </a:pP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1</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spcAft>
                          <a:spcPts val="0"/>
                        </a:spcAft>
                      </a:pP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0</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spcAft>
                          <a:spcPts val="0"/>
                        </a:spcAft>
                      </a:pP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0</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r>
              <a:tr h="263054">
                <a:tc>
                  <a:txBody>
                    <a:bodyPr/>
                    <a:lstStyle/>
                    <a:p>
                      <a:pPr algn="ctr">
                        <a:spcAft>
                          <a:spcPts val="0"/>
                        </a:spcAft>
                      </a:pPr>
                      <a:r>
                        <a:rPr lang="ru-RU" sz="1400" b="1" dirty="0">
                          <a:solidFill>
                            <a:srgbClr val="000000"/>
                          </a:solidFill>
                          <a:effectLst/>
                          <a:latin typeface="Times New Roman" panose="02020603050405020304" pitchFamily="18" charset="0"/>
                          <a:ea typeface="Times New Roman" panose="02020603050405020304" pitchFamily="18" charset="0"/>
                        </a:rPr>
                        <a:t>ЗКО</a:t>
                      </a:r>
                      <a:endParaRPr lang="ru-RU" sz="2000" dirty="0">
                        <a:effectLst/>
                        <a:latin typeface="Times New Roman" panose="02020603050405020304" pitchFamily="18" charset="0"/>
                        <a:ea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9966"/>
                    </a:solidFill>
                  </a:tcPr>
                </a:tc>
                <a:tc>
                  <a:txBody>
                    <a:bodyPr/>
                    <a:lstStyle/>
                    <a:p>
                      <a:pPr algn="ctr">
                        <a:spcAft>
                          <a:spcPts val="0"/>
                        </a:spcAft>
                      </a:pP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0</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9966"/>
                    </a:solidFill>
                  </a:tcPr>
                </a:tc>
                <a:tc>
                  <a:txBody>
                    <a:bodyPr/>
                    <a:lstStyle/>
                    <a:p>
                      <a:pPr algn="ctr">
                        <a:spcAft>
                          <a:spcPts val="0"/>
                        </a:spcAft>
                      </a:pP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0</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9966"/>
                    </a:solidFill>
                  </a:tcPr>
                </a:tc>
                <a:tc>
                  <a:txBody>
                    <a:bodyPr/>
                    <a:lstStyle/>
                    <a:p>
                      <a:pPr algn="ctr">
                        <a:spcAft>
                          <a:spcPts val="0"/>
                        </a:spcAft>
                      </a:pP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0</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9966"/>
                    </a:solidFill>
                  </a:tcPr>
                </a:tc>
                <a:tc>
                  <a:txBody>
                    <a:bodyPr/>
                    <a:lstStyle/>
                    <a:p>
                      <a:pPr algn="ctr">
                        <a:spcAft>
                          <a:spcPts val="0"/>
                        </a:spcAft>
                      </a:pP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0</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9966"/>
                    </a:solidFill>
                  </a:tcPr>
                </a:tc>
                <a:tc>
                  <a:txBody>
                    <a:bodyPr/>
                    <a:lstStyle/>
                    <a:p>
                      <a:pPr algn="ctr">
                        <a:spcAft>
                          <a:spcPts val="0"/>
                        </a:spcAft>
                      </a:pP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0</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9966"/>
                    </a:solidFill>
                  </a:tcPr>
                </a:tc>
                <a:tc>
                  <a:txBody>
                    <a:bodyPr/>
                    <a:lstStyle/>
                    <a:p>
                      <a:pPr algn="ctr">
                        <a:spcAft>
                          <a:spcPts val="0"/>
                        </a:spcAft>
                      </a:pP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0</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9966"/>
                    </a:solidFill>
                  </a:tcPr>
                </a:tc>
                <a:tc>
                  <a:txBody>
                    <a:bodyPr/>
                    <a:lstStyle/>
                    <a:p>
                      <a:pPr algn="ctr">
                        <a:spcAft>
                          <a:spcPts val="0"/>
                        </a:spcAft>
                      </a:pP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0</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9966"/>
                    </a:solidFill>
                  </a:tcPr>
                </a:tc>
                <a:tc>
                  <a:txBody>
                    <a:bodyPr/>
                    <a:lstStyle/>
                    <a:p>
                      <a:pPr algn="ctr">
                        <a:spcAft>
                          <a:spcPts val="0"/>
                        </a:spcAft>
                      </a:pP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0</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9966"/>
                    </a:solidFill>
                  </a:tcPr>
                </a:tc>
                <a:tc>
                  <a:txBody>
                    <a:bodyPr/>
                    <a:lstStyle/>
                    <a:p>
                      <a:pPr algn="ctr">
                        <a:spcAft>
                          <a:spcPts val="0"/>
                        </a:spcAft>
                      </a:pP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0</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9966"/>
                    </a:solidFill>
                  </a:tcPr>
                </a:tc>
                <a:tc>
                  <a:txBody>
                    <a:bodyPr/>
                    <a:lstStyle/>
                    <a:p>
                      <a:pPr algn="ctr">
                        <a:spcAft>
                          <a:spcPts val="0"/>
                        </a:spcAft>
                      </a:pP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0</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9966"/>
                    </a:solidFill>
                  </a:tcPr>
                </a:tc>
                <a:tc>
                  <a:txBody>
                    <a:bodyPr/>
                    <a:lstStyle/>
                    <a:p>
                      <a:pPr algn="ctr">
                        <a:spcAft>
                          <a:spcPts val="0"/>
                        </a:spcAft>
                      </a:pP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0</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9966"/>
                    </a:solidFill>
                  </a:tcPr>
                </a:tc>
                <a:tc>
                  <a:txBody>
                    <a:bodyPr/>
                    <a:lstStyle/>
                    <a:p>
                      <a:pPr algn="ctr">
                        <a:spcAft>
                          <a:spcPts val="0"/>
                        </a:spcAft>
                      </a:pP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0</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9966"/>
                    </a:solidFill>
                  </a:tcPr>
                </a:tc>
              </a:tr>
              <a:tr h="460345">
                <a:tc>
                  <a:txBody>
                    <a:bodyPr/>
                    <a:lstStyle/>
                    <a:p>
                      <a:pPr algn="ctr">
                        <a:spcAft>
                          <a:spcPts val="0"/>
                        </a:spcAft>
                      </a:pPr>
                      <a:r>
                        <a:rPr lang="ru-RU" sz="1400" b="1" dirty="0">
                          <a:solidFill>
                            <a:srgbClr val="000000"/>
                          </a:solidFill>
                          <a:effectLst/>
                          <a:latin typeface="Times New Roman" panose="02020603050405020304" pitchFamily="18" charset="0"/>
                          <a:ea typeface="Times New Roman" panose="02020603050405020304" pitchFamily="18" charset="0"/>
                        </a:rPr>
                        <a:t>Карагандинская область</a:t>
                      </a:r>
                      <a:endParaRPr lang="ru-RU" sz="2000" dirty="0">
                        <a:effectLst/>
                        <a:latin typeface="Times New Roman" panose="02020603050405020304" pitchFamily="18" charset="0"/>
                        <a:ea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spcAft>
                          <a:spcPts val="0"/>
                        </a:spcAft>
                      </a:pP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5</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spcAft>
                          <a:spcPts val="0"/>
                        </a:spcAft>
                      </a:pP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1</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spcAft>
                          <a:spcPts val="0"/>
                        </a:spcAft>
                      </a:pP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0</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spcAft>
                          <a:spcPts val="0"/>
                        </a:spcAft>
                      </a:pP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0</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spcAft>
                          <a:spcPts val="0"/>
                        </a:spcAft>
                      </a:pP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0</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spcAft>
                          <a:spcPts val="0"/>
                        </a:spcAft>
                      </a:pP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0</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spcAft>
                          <a:spcPts val="0"/>
                        </a:spcAft>
                      </a:pP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23</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spcAft>
                          <a:spcPts val="0"/>
                        </a:spcAft>
                      </a:pP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8</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spcAft>
                          <a:spcPts val="0"/>
                        </a:spcAft>
                      </a:pP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2</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spcAft>
                          <a:spcPts val="0"/>
                        </a:spcAft>
                      </a:pP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0</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spcAft>
                          <a:spcPts val="0"/>
                        </a:spcAft>
                      </a:pP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0</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spcAft>
                          <a:spcPts val="0"/>
                        </a:spcAft>
                      </a:pP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0</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r>
              <a:tr h="376629">
                <a:tc>
                  <a:txBody>
                    <a:bodyPr/>
                    <a:lstStyle/>
                    <a:p>
                      <a:pPr algn="ctr">
                        <a:spcAft>
                          <a:spcPts val="0"/>
                        </a:spcAft>
                      </a:pPr>
                      <a:r>
                        <a:rPr lang="ru-RU" sz="1400" b="1" dirty="0" err="1">
                          <a:solidFill>
                            <a:srgbClr val="000000"/>
                          </a:solidFill>
                          <a:effectLst/>
                          <a:latin typeface="Times New Roman" panose="02020603050405020304" pitchFamily="18" charset="0"/>
                          <a:ea typeface="Times New Roman" panose="02020603050405020304" pitchFamily="18" charset="0"/>
                        </a:rPr>
                        <a:t>Костанайская</a:t>
                      </a:r>
                      <a:r>
                        <a:rPr lang="ru-RU" sz="1400" b="1" dirty="0">
                          <a:solidFill>
                            <a:srgbClr val="000000"/>
                          </a:solidFill>
                          <a:effectLst/>
                          <a:latin typeface="Times New Roman" panose="02020603050405020304" pitchFamily="18" charset="0"/>
                          <a:ea typeface="Times New Roman" panose="02020603050405020304" pitchFamily="18" charset="0"/>
                        </a:rPr>
                        <a:t> область</a:t>
                      </a:r>
                      <a:endParaRPr lang="ru-RU" sz="2000" dirty="0">
                        <a:effectLst/>
                        <a:latin typeface="Times New Roman" panose="02020603050405020304" pitchFamily="18" charset="0"/>
                        <a:ea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1</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1</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1</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0</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0</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0</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1</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3</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4</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1</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0</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0</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76629">
                <a:tc>
                  <a:txBody>
                    <a:bodyPr/>
                    <a:lstStyle/>
                    <a:p>
                      <a:pPr algn="ctr">
                        <a:spcAft>
                          <a:spcPts val="0"/>
                        </a:spcAft>
                      </a:pPr>
                      <a:r>
                        <a:rPr lang="ru-RU" sz="1400" b="1">
                          <a:solidFill>
                            <a:srgbClr val="000000"/>
                          </a:solidFill>
                          <a:effectLst/>
                          <a:latin typeface="Times New Roman" panose="02020603050405020304" pitchFamily="18" charset="0"/>
                          <a:ea typeface="Times New Roman" panose="02020603050405020304" pitchFamily="18" charset="0"/>
                        </a:rPr>
                        <a:t>Мангистауская область </a:t>
                      </a:r>
                      <a:endParaRPr lang="ru-RU" sz="2000">
                        <a:effectLst/>
                        <a:latin typeface="Times New Roman" panose="02020603050405020304" pitchFamily="18" charset="0"/>
                        <a:ea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0</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0</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0</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0</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0</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0</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1</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0</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0</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0</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0</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0</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76629">
                <a:tc>
                  <a:txBody>
                    <a:bodyPr/>
                    <a:lstStyle/>
                    <a:p>
                      <a:pPr algn="ctr">
                        <a:spcAft>
                          <a:spcPts val="0"/>
                        </a:spcAft>
                      </a:pPr>
                      <a:r>
                        <a:rPr lang="ru-RU" sz="1400" b="1" dirty="0">
                          <a:solidFill>
                            <a:srgbClr val="000000"/>
                          </a:solidFill>
                          <a:effectLst/>
                          <a:latin typeface="Times New Roman" panose="02020603050405020304" pitchFamily="18" charset="0"/>
                          <a:ea typeface="Times New Roman" panose="02020603050405020304" pitchFamily="18" charset="0"/>
                        </a:rPr>
                        <a:t>Павлодарская область</a:t>
                      </a:r>
                      <a:endParaRPr lang="ru-RU" sz="2000" dirty="0">
                        <a:effectLst/>
                        <a:latin typeface="Times New Roman" panose="02020603050405020304" pitchFamily="18" charset="0"/>
                        <a:ea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spcAft>
                          <a:spcPts val="0"/>
                        </a:spcAft>
                      </a:pP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0</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spcAft>
                          <a:spcPts val="0"/>
                        </a:spcAft>
                      </a:pP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2</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spcAft>
                          <a:spcPts val="0"/>
                        </a:spcAft>
                      </a:pP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6</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spcAft>
                          <a:spcPts val="0"/>
                        </a:spcAft>
                      </a:pP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0</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spcAft>
                          <a:spcPts val="0"/>
                        </a:spcAft>
                      </a:pP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0</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spcAft>
                          <a:spcPts val="0"/>
                        </a:spcAft>
                      </a:pP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0</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spcAft>
                          <a:spcPts val="0"/>
                        </a:spcAft>
                      </a:pP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1</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spcAft>
                          <a:spcPts val="0"/>
                        </a:spcAft>
                      </a:pP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4</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spcAft>
                          <a:spcPts val="0"/>
                        </a:spcAft>
                      </a:pP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19</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spcAft>
                          <a:spcPts val="0"/>
                        </a:spcAft>
                      </a:pP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0</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spcAft>
                          <a:spcPts val="0"/>
                        </a:spcAft>
                      </a:pP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0</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spcAft>
                          <a:spcPts val="0"/>
                        </a:spcAft>
                      </a:pP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0</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r>
              <a:tr h="263054">
                <a:tc>
                  <a:txBody>
                    <a:bodyPr/>
                    <a:lstStyle/>
                    <a:p>
                      <a:pPr algn="ctr">
                        <a:spcAft>
                          <a:spcPts val="0"/>
                        </a:spcAft>
                      </a:pPr>
                      <a:r>
                        <a:rPr lang="ru-RU" sz="1400" b="1">
                          <a:solidFill>
                            <a:srgbClr val="000000"/>
                          </a:solidFill>
                          <a:effectLst/>
                          <a:latin typeface="Times New Roman" panose="02020603050405020304" pitchFamily="18" charset="0"/>
                          <a:ea typeface="Times New Roman" panose="02020603050405020304" pitchFamily="18" charset="0"/>
                        </a:rPr>
                        <a:t>СКО</a:t>
                      </a:r>
                      <a:endParaRPr lang="ru-RU" sz="2000">
                        <a:effectLst/>
                        <a:latin typeface="Times New Roman" panose="02020603050405020304" pitchFamily="18" charset="0"/>
                        <a:ea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0</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2</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0</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0</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0</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0</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0</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1</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0</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0</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1</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0</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3054">
                <a:tc>
                  <a:txBody>
                    <a:bodyPr/>
                    <a:lstStyle/>
                    <a:p>
                      <a:pPr algn="ctr">
                        <a:spcAft>
                          <a:spcPts val="0"/>
                        </a:spcAft>
                      </a:pPr>
                      <a:r>
                        <a:rPr lang="ru-RU" sz="1400" b="1">
                          <a:solidFill>
                            <a:srgbClr val="000000"/>
                          </a:solidFill>
                          <a:effectLst/>
                          <a:latin typeface="Times New Roman" panose="02020603050405020304" pitchFamily="18" charset="0"/>
                          <a:ea typeface="Times New Roman" panose="02020603050405020304" pitchFamily="18" charset="0"/>
                        </a:rPr>
                        <a:t>город Астана</a:t>
                      </a:r>
                      <a:endParaRPr lang="ru-RU" sz="2000">
                        <a:effectLst/>
                        <a:latin typeface="Times New Roman" panose="02020603050405020304" pitchFamily="18" charset="0"/>
                        <a:ea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0</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0</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0</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1</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0</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0</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1</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2</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1</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0</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0</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0</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9021">
                <a:tc>
                  <a:txBody>
                    <a:bodyPr/>
                    <a:lstStyle/>
                    <a:p>
                      <a:pPr algn="ctr">
                        <a:spcAft>
                          <a:spcPts val="0"/>
                        </a:spcAft>
                      </a:pPr>
                      <a:r>
                        <a:rPr lang="ru-RU" sz="1400" b="1">
                          <a:solidFill>
                            <a:srgbClr val="000000"/>
                          </a:solidFill>
                          <a:effectLst/>
                          <a:latin typeface="Times New Roman" panose="02020603050405020304" pitchFamily="18" charset="0"/>
                          <a:ea typeface="Times New Roman" panose="02020603050405020304" pitchFamily="18" charset="0"/>
                        </a:rPr>
                        <a:t>город Алматы </a:t>
                      </a:r>
                      <a:endParaRPr lang="ru-RU" sz="2000">
                        <a:effectLst/>
                        <a:latin typeface="Times New Roman" panose="02020603050405020304" pitchFamily="18" charset="0"/>
                        <a:ea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1</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0</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0</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0</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0</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0</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3</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0</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0</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0</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0</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0</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235" marR="602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3" name="Заголовок 2"/>
          <p:cNvSpPr>
            <a:spLocks noGrp="1"/>
          </p:cNvSpPr>
          <p:nvPr>
            <p:ph type="title"/>
          </p:nvPr>
        </p:nvSpPr>
        <p:spPr>
          <a:xfrm>
            <a:off x="539552" y="8857"/>
            <a:ext cx="8229600" cy="562074"/>
          </a:xfrm>
        </p:spPr>
        <p:txBody>
          <a:bodyPr/>
          <a:lstStyle/>
          <a:p>
            <a:r>
              <a:rPr lang="ru-RU" sz="2200" b="1" dirty="0" smtClean="0">
                <a:latin typeface="Times New Roman" panose="02020603050405020304" pitchFamily="18" charset="0"/>
                <a:cs typeface="Times New Roman" panose="02020603050405020304" pitchFamily="18" charset="0"/>
              </a:rPr>
              <a:t>Анализ выборочного скринингового осмотра за 9 мес. 2014г.</a:t>
            </a:r>
            <a:endParaRPr lang="ru-RU" sz="22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689949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Таблица 2"/>
          <p:cNvGraphicFramePr>
            <a:graphicFrameLocks noGrp="1"/>
          </p:cNvGraphicFramePr>
          <p:nvPr>
            <p:extLst>
              <p:ext uri="{D42A27DB-BD31-4B8C-83A1-F6EECF244321}">
                <p14:modId xmlns:p14="http://schemas.microsoft.com/office/powerpoint/2010/main" val="3475432661"/>
              </p:ext>
            </p:extLst>
          </p:nvPr>
        </p:nvGraphicFramePr>
        <p:xfrm>
          <a:off x="1" y="4"/>
          <a:ext cx="9143999" cy="6857995"/>
        </p:xfrm>
        <a:graphic>
          <a:graphicData uri="http://schemas.openxmlformats.org/drawingml/2006/table">
            <a:tbl>
              <a:tblPr firstRow="1" firstCol="1" bandRow="1"/>
              <a:tblGrid>
                <a:gridCol w="3002753"/>
                <a:gridCol w="1356485"/>
                <a:gridCol w="985834"/>
                <a:gridCol w="985834"/>
                <a:gridCol w="985834"/>
                <a:gridCol w="985834"/>
                <a:gridCol w="841425"/>
              </a:tblGrid>
              <a:tr h="512990">
                <a:tc rowSpan="2">
                  <a:txBody>
                    <a:bodyPr/>
                    <a:lstStyle/>
                    <a:p>
                      <a:pPr algn="ctr">
                        <a:spcAft>
                          <a:spcPts val="0"/>
                        </a:spcAft>
                      </a:pPr>
                      <a:r>
                        <a:rPr lang="ru-RU" sz="1600" b="1" dirty="0" smtClean="0">
                          <a:solidFill>
                            <a:srgbClr val="000000"/>
                          </a:solidFill>
                          <a:effectLst/>
                          <a:latin typeface="Times New Roman" panose="02020603050405020304" pitchFamily="18" charset="0"/>
                          <a:ea typeface="Times New Roman" panose="02020603050405020304" pitchFamily="18" charset="0"/>
                        </a:rPr>
                        <a:t>Регион</a:t>
                      </a:r>
                    </a:p>
                    <a:p>
                      <a:pPr algn="ctr">
                        <a:spcAft>
                          <a:spcPts val="0"/>
                        </a:spcAft>
                      </a:pPr>
                      <a:r>
                        <a:rPr lang="ru-RU" sz="1600" b="1" dirty="0" smtClean="0">
                          <a:solidFill>
                            <a:srgbClr val="000000"/>
                          </a:solidFill>
                          <a:effectLst/>
                          <a:latin typeface="Times New Roman" panose="02020603050405020304" pitchFamily="18" charset="0"/>
                          <a:ea typeface="Times New Roman" panose="02020603050405020304" pitchFamily="18" charset="0"/>
                        </a:rPr>
                        <a:t>за  9 месяцев 2014 года </a:t>
                      </a:r>
                      <a:r>
                        <a:rPr lang="ru-RU" sz="1600" b="1" dirty="0">
                          <a:solidFill>
                            <a:srgbClr val="000000"/>
                          </a:solidFill>
                          <a:effectLst/>
                          <a:latin typeface="Times New Roman" panose="02020603050405020304" pitchFamily="18" charset="0"/>
                          <a:ea typeface="Times New Roman" panose="02020603050405020304" pitchFamily="18" charset="0"/>
                        </a:rPr>
                        <a:t> </a:t>
                      </a:r>
                      <a:endParaRPr lang="ru-RU" sz="24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algn="ctr">
                        <a:spcAft>
                          <a:spcPts val="0"/>
                        </a:spcAft>
                      </a:pPr>
                      <a:r>
                        <a:rPr lang="ru-RU" sz="1600" b="1">
                          <a:solidFill>
                            <a:srgbClr val="000000"/>
                          </a:solidFill>
                          <a:effectLst/>
                          <a:latin typeface="Times New Roman" panose="02020603050405020304" pitchFamily="18" charset="0"/>
                          <a:ea typeface="Times New Roman" panose="02020603050405020304" pitchFamily="18" charset="0"/>
                        </a:rPr>
                        <a:t>Глюкоза от 3,88 до 5,55 ммоль/л                                                                    </a:t>
                      </a:r>
                      <a:endParaRPr lang="ru-RU" sz="2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gridSpan="3">
                  <a:txBody>
                    <a:bodyPr/>
                    <a:lstStyle/>
                    <a:p>
                      <a:pPr algn="ctr">
                        <a:spcAft>
                          <a:spcPts val="0"/>
                        </a:spcAft>
                      </a:pPr>
                      <a:r>
                        <a:rPr lang="ru-RU" sz="1600" b="1">
                          <a:solidFill>
                            <a:srgbClr val="000000"/>
                          </a:solidFill>
                          <a:effectLst/>
                          <a:latin typeface="Times New Roman" panose="02020603050405020304" pitchFamily="18" charset="0"/>
                          <a:ea typeface="Times New Roman" panose="02020603050405020304" pitchFamily="18" charset="0"/>
                        </a:rPr>
                        <a:t>Глюкоза свыше 5,55 ммоль/л                                                                          </a:t>
                      </a:r>
                      <a:endParaRPr lang="ru-RU" sz="2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r>
              <a:tr h="360292">
                <a:tc vMerge="1">
                  <a:txBody>
                    <a:bodyPr/>
                    <a:lstStyle/>
                    <a:p>
                      <a:pPr algn="ctr">
                        <a:spcAft>
                          <a:spcPts val="0"/>
                        </a:spcAft>
                      </a:pPr>
                      <a:endParaRPr lang="ru-RU" sz="24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ru-RU" sz="1600" b="1">
                          <a:solidFill>
                            <a:srgbClr val="000000"/>
                          </a:solidFill>
                          <a:effectLst/>
                          <a:latin typeface="Times New Roman" panose="02020603050405020304" pitchFamily="18" charset="0"/>
                          <a:ea typeface="Times New Roman" panose="02020603050405020304" pitchFamily="18" charset="0"/>
                        </a:rPr>
                        <a:t>66 лет</a:t>
                      </a:r>
                      <a:endParaRPr lang="ru-RU" sz="2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ru-RU" sz="1600" b="1">
                          <a:solidFill>
                            <a:srgbClr val="000000"/>
                          </a:solidFill>
                          <a:effectLst/>
                          <a:latin typeface="Times New Roman" panose="02020603050405020304" pitchFamily="18" charset="0"/>
                          <a:ea typeface="Times New Roman" panose="02020603050405020304" pitchFamily="18" charset="0"/>
                        </a:rPr>
                        <a:t>68 лет</a:t>
                      </a:r>
                      <a:endParaRPr lang="ru-RU" sz="2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ru-RU" sz="1600" b="1">
                          <a:solidFill>
                            <a:srgbClr val="000000"/>
                          </a:solidFill>
                          <a:effectLst/>
                          <a:latin typeface="Times New Roman" panose="02020603050405020304" pitchFamily="18" charset="0"/>
                          <a:ea typeface="Times New Roman" panose="02020603050405020304" pitchFamily="18" charset="0"/>
                        </a:rPr>
                        <a:t>70 лет</a:t>
                      </a:r>
                      <a:endParaRPr lang="ru-RU" sz="2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ru-RU" sz="1600" b="1">
                          <a:solidFill>
                            <a:srgbClr val="000000"/>
                          </a:solidFill>
                          <a:effectLst/>
                          <a:latin typeface="Times New Roman" panose="02020603050405020304" pitchFamily="18" charset="0"/>
                          <a:ea typeface="Times New Roman" panose="02020603050405020304" pitchFamily="18" charset="0"/>
                        </a:rPr>
                        <a:t>66 лет</a:t>
                      </a:r>
                      <a:endParaRPr lang="ru-RU" sz="2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ru-RU" sz="1600" b="1">
                          <a:solidFill>
                            <a:srgbClr val="000000"/>
                          </a:solidFill>
                          <a:effectLst/>
                          <a:latin typeface="Times New Roman" panose="02020603050405020304" pitchFamily="18" charset="0"/>
                          <a:ea typeface="Times New Roman" panose="02020603050405020304" pitchFamily="18" charset="0"/>
                        </a:rPr>
                        <a:t>68 лет</a:t>
                      </a:r>
                      <a:endParaRPr lang="ru-RU" sz="2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ru-RU" sz="1600" b="1">
                          <a:solidFill>
                            <a:srgbClr val="000000"/>
                          </a:solidFill>
                          <a:effectLst/>
                          <a:latin typeface="Times New Roman" panose="02020603050405020304" pitchFamily="18" charset="0"/>
                          <a:ea typeface="Times New Roman" panose="02020603050405020304" pitchFamily="18" charset="0"/>
                        </a:rPr>
                        <a:t>70 лет</a:t>
                      </a:r>
                      <a:endParaRPr lang="ru-RU" sz="2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4741">
                <a:tc>
                  <a:txBody>
                    <a:bodyPr/>
                    <a:lstStyle/>
                    <a:p>
                      <a:pPr algn="ctr">
                        <a:spcAft>
                          <a:spcPts val="0"/>
                        </a:spcAft>
                      </a:pPr>
                      <a:r>
                        <a:rPr lang="ru-RU" sz="1600" b="1" dirty="0" err="1">
                          <a:solidFill>
                            <a:srgbClr val="000000"/>
                          </a:solidFill>
                          <a:effectLst/>
                          <a:latin typeface="Times New Roman" panose="02020603050405020304" pitchFamily="18" charset="0"/>
                          <a:ea typeface="Times New Roman" panose="02020603050405020304" pitchFamily="18" charset="0"/>
                        </a:rPr>
                        <a:t>Алматинская</a:t>
                      </a:r>
                      <a:r>
                        <a:rPr lang="ru-RU" sz="1600" b="1" dirty="0">
                          <a:solidFill>
                            <a:srgbClr val="000000"/>
                          </a:solidFill>
                          <a:effectLst/>
                          <a:latin typeface="Times New Roman" panose="02020603050405020304" pitchFamily="18" charset="0"/>
                          <a:ea typeface="Times New Roman" panose="02020603050405020304" pitchFamily="18" charset="0"/>
                        </a:rPr>
                        <a:t> область</a:t>
                      </a:r>
                      <a:endParaRPr lang="ru-RU" sz="24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spcAft>
                          <a:spcPts val="0"/>
                        </a:spcAft>
                      </a:pPr>
                      <a:r>
                        <a:rPr lang="kk-KZ" sz="1800" dirty="0" smtClean="0">
                          <a:effectLst/>
                          <a:latin typeface="Times New Roman" panose="02020603050405020304" pitchFamily="18" charset="0"/>
                          <a:ea typeface="Times New Roman" panose="02020603050405020304" pitchFamily="18" charset="0"/>
                          <a:cs typeface="Times New Roman" panose="02020603050405020304" pitchFamily="18" charset="0"/>
                        </a:rPr>
                        <a:t>15</a:t>
                      </a:r>
                      <a:endParaRPr lang="ru-RU"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spcAft>
                          <a:spcPts val="0"/>
                        </a:spcAft>
                      </a:pPr>
                      <a:r>
                        <a:rPr lang="kk-KZ" sz="1800" dirty="0" smtClean="0">
                          <a:effectLst/>
                          <a:latin typeface="Times New Roman" panose="02020603050405020304" pitchFamily="18" charset="0"/>
                          <a:ea typeface="Times New Roman" panose="02020603050405020304" pitchFamily="18" charset="0"/>
                          <a:cs typeface="Times New Roman" panose="02020603050405020304" pitchFamily="18" charset="0"/>
                        </a:rPr>
                        <a:t>24</a:t>
                      </a:r>
                      <a:endParaRPr lang="ru-RU"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spcAft>
                          <a:spcPts val="0"/>
                        </a:spcAft>
                      </a:pPr>
                      <a:r>
                        <a:rPr lang="kk-KZ" sz="1800" dirty="0" smtClean="0">
                          <a:effectLst/>
                          <a:latin typeface="Times New Roman" panose="02020603050405020304" pitchFamily="18" charset="0"/>
                          <a:ea typeface="Times New Roman" panose="02020603050405020304" pitchFamily="18" charset="0"/>
                          <a:cs typeface="Times New Roman" panose="02020603050405020304" pitchFamily="18" charset="0"/>
                        </a:rPr>
                        <a:t>12</a:t>
                      </a:r>
                      <a:endParaRPr lang="ru-RU"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spcAft>
                          <a:spcPts val="0"/>
                        </a:spcAft>
                      </a:pPr>
                      <a:r>
                        <a:rPr lang="kk-KZ" sz="1800" dirty="0" smtClean="0">
                          <a:effectLst/>
                          <a:latin typeface="Times New Roman" panose="02020603050405020304" pitchFamily="18" charset="0"/>
                          <a:ea typeface="Times New Roman" panose="02020603050405020304" pitchFamily="18" charset="0"/>
                          <a:cs typeface="Times New Roman" panose="02020603050405020304" pitchFamily="18" charset="0"/>
                        </a:rPr>
                        <a:t>0</a:t>
                      </a:r>
                      <a:endParaRPr lang="ru-RU"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spcAft>
                          <a:spcPts val="0"/>
                        </a:spcAft>
                      </a:pPr>
                      <a:r>
                        <a:rPr lang="kk-KZ" sz="1800" dirty="0" smtClean="0">
                          <a:effectLst/>
                          <a:latin typeface="Times New Roman" panose="02020603050405020304" pitchFamily="18" charset="0"/>
                          <a:ea typeface="Times New Roman" panose="02020603050405020304" pitchFamily="18" charset="0"/>
                          <a:cs typeface="Times New Roman" panose="02020603050405020304" pitchFamily="18" charset="0"/>
                        </a:rPr>
                        <a:t>0</a:t>
                      </a:r>
                      <a:endParaRPr lang="ru-RU"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spcAft>
                          <a:spcPts val="0"/>
                        </a:spcAft>
                      </a:pPr>
                      <a:r>
                        <a:rPr lang="kk-KZ" sz="1800" dirty="0" smtClean="0">
                          <a:effectLst/>
                          <a:latin typeface="Times New Roman" panose="02020603050405020304" pitchFamily="18" charset="0"/>
                          <a:ea typeface="Times New Roman" panose="02020603050405020304" pitchFamily="18" charset="0"/>
                          <a:cs typeface="Times New Roman" panose="02020603050405020304" pitchFamily="18" charset="0"/>
                        </a:rPr>
                        <a:t>0</a:t>
                      </a:r>
                      <a:endParaRPr lang="ru-RU"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r>
              <a:tr h="384741">
                <a:tc>
                  <a:txBody>
                    <a:bodyPr/>
                    <a:lstStyle/>
                    <a:p>
                      <a:pPr algn="ctr">
                        <a:spcAft>
                          <a:spcPts val="0"/>
                        </a:spcAft>
                      </a:pPr>
                      <a:r>
                        <a:rPr lang="ru-RU" sz="1600" b="1" dirty="0" err="1">
                          <a:solidFill>
                            <a:srgbClr val="000000"/>
                          </a:solidFill>
                          <a:effectLst/>
                          <a:latin typeface="Times New Roman" panose="02020603050405020304" pitchFamily="18" charset="0"/>
                          <a:ea typeface="Times New Roman" panose="02020603050405020304" pitchFamily="18" charset="0"/>
                        </a:rPr>
                        <a:t>Жамбылская</a:t>
                      </a:r>
                      <a:r>
                        <a:rPr lang="ru-RU" sz="1600" b="1" dirty="0">
                          <a:solidFill>
                            <a:srgbClr val="000000"/>
                          </a:solidFill>
                          <a:effectLst/>
                          <a:latin typeface="Times New Roman" panose="02020603050405020304" pitchFamily="18" charset="0"/>
                          <a:ea typeface="Times New Roman" panose="02020603050405020304" pitchFamily="18" charset="0"/>
                        </a:rPr>
                        <a:t> область</a:t>
                      </a:r>
                      <a:endParaRPr lang="ru-RU" sz="24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kk-KZ" sz="1800" dirty="0" smtClean="0">
                          <a:effectLst/>
                          <a:latin typeface="Times New Roman" panose="02020603050405020304" pitchFamily="18" charset="0"/>
                          <a:ea typeface="Times New Roman" panose="02020603050405020304" pitchFamily="18" charset="0"/>
                          <a:cs typeface="Times New Roman" panose="02020603050405020304" pitchFamily="18" charset="0"/>
                        </a:rPr>
                        <a:t>1</a:t>
                      </a:r>
                      <a:endParaRPr lang="ru-RU"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kk-KZ" sz="1800" dirty="0" smtClean="0">
                          <a:effectLst/>
                          <a:latin typeface="Times New Roman" panose="02020603050405020304" pitchFamily="18" charset="0"/>
                          <a:ea typeface="Times New Roman" panose="02020603050405020304" pitchFamily="18" charset="0"/>
                          <a:cs typeface="Times New Roman" panose="02020603050405020304" pitchFamily="18" charset="0"/>
                        </a:rPr>
                        <a:t>0</a:t>
                      </a:r>
                      <a:endParaRPr lang="ru-RU"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kk-KZ" sz="1800" dirty="0" smtClean="0">
                          <a:effectLst/>
                          <a:latin typeface="Times New Roman" panose="02020603050405020304" pitchFamily="18" charset="0"/>
                          <a:ea typeface="Times New Roman" panose="02020603050405020304" pitchFamily="18" charset="0"/>
                          <a:cs typeface="Times New Roman" panose="02020603050405020304" pitchFamily="18" charset="0"/>
                        </a:rPr>
                        <a:t>1</a:t>
                      </a:r>
                      <a:endParaRPr lang="ru-RU"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kk-KZ" sz="1800" dirty="0" smtClean="0">
                          <a:effectLst/>
                          <a:latin typeface="Times New Roman" panose="02020603050405020304" pitchFamily="18" charset="0"/>
                          <a:ea typeface="Times New Roman" panose="02020603050405020304" pitchFamily="18" charset="0"/>
                          <a:cs typeface="Times New Roman" panose="02020603050405020304" pitchFamily="18" charset="0"/>
                        </a:rPr>
                        <a:t>0</a:t>
                      </a:r>
                      <a:endParaRPr lang="ru-RU"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kk-KZ" sz="1800" dirty="0" smtClean="0">
                          <a:effectLst/>
                          <a:latin typeface="Times New Roman" panose="02020603050405020304" pitchFamily="18" charset="0"/>
                          <a:ea typeface="Times New Roman" panose="02020603050405020304" pitchFamily="18" charset="0"/>
                          <a:cs typeface="Times New Roman" panose="02020603050405020304" pitchFamily="18" charset="0"/>
                        </a:rPr>
                        <a:t>0</a:t>
                      </a:r>
                      <a:endParaRPr lang="ru-RU"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kk-KZ" sz="1800" dirty="0" smtClean="0">
                          <a:effectLst/>
                          <a:latin typeface="Times New Roman" panose="02020603050405020304" pitchFamily="18" charset="0"/>
                          <a:ea typeface="Times New Roman" panose="02020603050405020304" pitchFamily="18" charset="0"/>
                          <a:cs typeface="Times New Roman" panose="02020603050405020304" pitchFamily="18" charset="0"/>
                        </a:rPr>
                        <a:t>0</a:t>
                      </a:r>
                      <a:endParaRPr lang="ru-RU"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0292">
                <a:tc>
                  <a:txBody>
                    <a:bodyPr/>
                    <a:lstStyle/>
                    <a:p>
                      <a:pPr algn="ctr">
                        <a:spcAft>
                          <a:spcPts val="0"/>
                        </a:spcAft>
                      </a:pPr>
                      <a:r>
                        <a:rPr lang="ru-RU" sz="1600" b="1" dirty="0">
                          <a:solidFill>
                            <a:srgbClr val="000000"/>
                          </a:solidFill>
                          <a:effectLst/>
                          <a:latin typeface="Times New Roman" panose="02020603050405020304" pitchFamily="18" charset="0"/>
                          <a:ea typeface="Times New Roman" panose="02020603050405020304" pitchFamily="18" charset="0"/>
                        </a:rPr>
                        <a:t>Кызылординская область</a:t>
                      </a:r>
                      <a:endParaRPr lang="ru-RU" sz="24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kk-KZ" sz="1800" dirty="0" smtClean="0">
                          <a:effectLst/>
                          <a:latin typeface="Times New Roman" panose="02020603050405020304" pitchFamily="18" charset="0"/>
                          <a:ea typeface="Times New Roman" panose="02020603050405020304" pitchFamily="18" charset="0"/>
                          <a:cs typeface="Times New Roman" panose="02020603050405020304" pitchFamily="18" charset="0"/>
                        </a:rPr>
                        <a:t>1</a:t>
                      </a:r>
                      <a:endParaRPr lang="ru-RU"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kk-KZ" sz="1800" dirty="0" smtClean="0">
                          <a:effectLst/>
                          <a:latin typeface="Times New Roman" panose="02020603050405020304" pitchFamily="18" charset="0"/>
                          <a:ea typeface="Times New Roman" panose="02020603050405020304" pitchFamily="18" charset="0"/>
                          <a:cs typeface="Times New Roman" panose="02020603050405020304" pitchFamily="18" charset="0"/>
                        </a:rPr>
                        <a:t>0</a:t>
                      </a:r>
                      <a:endParaRPr lang="ru-RU"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kk-KZ" sz="1800" dirty="0" smtClean="0">
                          <a:effectLst/>
                          <a:latin typeface="Times New Roman" panose="02020603050405020304" pitchFamily="18" charset="0"/>
                          <a:ea typeface="Times New Roman" panose="02020603050405020304" pitchFamily="18" charset="0"/>
                          <a:cs typeface="Times New Roman" panose="02020603050405020304" pitchFamily="18" charset="0"/>
                        </a:rPr>
                        <a:t>1</a:t>
                      </a:r>
                      <a:endParaRPr lang="ru-RU"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kk-KZ" sz="1800" dirty="0" smtClean="0">
                          <a:effectLst/>
                          <a:latin typeface="Times New Roman" panose="02020603050405020304" pitchFamily="18" charset="0"/>
                          <a:ea typeface="Times New Roman" panose="02020603050405020304" pitchFamily="18" charset="0"/>
                          <a:cs typeface="Times New Roman" panose="02020603050405020304" pitchFamily="18" charset="0"/>
                        </a:rPr>
                        <a:t>0</a:t>
                      </a:r>
                      <a:endParaRPr lang="ru-RU"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kk-KZ" sz="1800" dirty="0" smtClean="0">
                          <a:effectLst/>
                          <a:latin typeface="Times New Roman" panose="02020603050405020304" pitchFamily="18" charset="0"/>
                          <a:ea typeface="Times New Roman" panose="02020603050405020304" pitchFamily="18" charset="0"/>
                          <a:cs typeface="Times New Roman" panose="02020603050405020304" pitchFamily="18" charset="0"/>
                        </a:rPr>
                        <a:t>0</a:t>
                      </a:r>
                      <a:endParaRPr lang="ru-RU"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kk-KZ" sz="1800" dirty="0" smtClean="0">
                          <a:effectLst/>
                          <a:latin typeface="Times New Roman" panose="02020603050405020304" pitchFamily="18" charset="0"/>
                          <a:ea typeface="Times New Roman" panose="02020603050405020304" pitchFamily="18" charset="0"/>
                          <a:cs typeface="Times New Roman" panose="02020603050405020304" pitchFamily="18" charset="0"/>
                        </a:rPr>
                        <a:t>1</a:t>
                      </a:r>
                      <a:endParaRPr lang="ru-RU"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4741">
                <a:tc>
                  <a:txBody>
                    <a:bodyPr/>
                    <a:lstStyle/>
                    <a:p>
                      <a:pPr algn="ctr">
                        <a:spcAft>
                          <a:spcPts val="0"/>
                        </a:spcAft>
                      </a:pPr>
                      <a:r>
                        <a:rPr lang="ru-RU" sz="1600" b="1" dirty="0">
                          <a:solidFill>
                            <a:srgbClr val="000000"/>
                          </a:solidFill>
                          <a:effectLst/>
                          <a:latin typeface="Times New Roman" panose="02020603050405020304" pitchFamily="18" charset="0"/>
                          <a:ea typeface="Times New Roman" panose="02020603050405020304" pitchFamily="18" charset="0"/>
                        </a:rPr>
                        <a:t>ЮКО</a:t>
                      </a:r>
                      <a:endParaRPr lang="ru-RU" sz="24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spcAft>
                          <a:spcPts val="0"/>
                        </a:spcAft>
                      </a:pPr>
                      <a:r>
                        <a:rPr lang="kk-KZ" sz="1800" dirty="0" smtClean="0">
                          <a:effectLst/>
                          <a:latin typeface="Times New Roman" panose="02020603050405020304" pitchFamily="18" charset="0"/>
                          <a:ea typeface="Times New Roman" panose="02020603050405020304" pitchFamily="18" charset="0"/>
                          <a:cs typeface="Times New Roman" panose="02020603050405020304" pitchFamily="18" charset="0"/>
                        </a:rPr>
                        <a:t>841</a:t>
                      </a:r>
                      <a:endParaRPr lang="ru-RU"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spcAft>
                          <a:spcPts val="0"/>
                        </a:spcAft>
                      </a:pPr>
                      <a:r>
                        <a:rPr lang="kk-KZ" sz="1800" dirty="0" smtClean="0">
                          <a:effectLst/>
                          <a:latin typeface="Times New Roman" panose="02020603050405020304" pitchFamily="18" charset="0"/>
                          <a:ea typeface="Times New Roman" panose="02020603050405020304" pitchFamily="18" charset="0"/>
                          <a:cs typeface="Times New Roman" panose="02020603050405020304" pitchFamily="18" charset="0"/>
                        </a:rPr>
                        <a:t>6</a:t>
                      </a:r>
                      <a:endParaRPr lang="ru-RU"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spcAft>
                          <a:spcPts val="0"/>
                        </a:spcAft>
                      </a:pPr>
                      <a:r>
                        <a:rPr lang="kk-KZ" sz="1800" dirty="0" smtClean="0">
                          <a:effectLst/>
                          <a:latin typeface="Times New Roman" panose="02020603050405020304" pitchFamily="18" charset="0"/>
                          <a:ea typeface="Times New Roman" panose="02020603050405020304" pitchFamily="18" charset="0"/>
                          <a:cs typeface="Times New Roman" panose="02020603050405020304" pitchFamily="18" charset="0"/>
                        </a:rPr>
                        <a:t>12</a:t>
                      </a:r>
                      <a:endParaRPr lang="ru-RU"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spcAft>
                          <a:spcPts val="0"/>
                        </a:spcAft>
                      </a:pPr>
                      <a:r>
                        <a:rPr lang="kk-KZ" sz="1800" dirty="0" smtClean="0">
                          <a:effectLst/>
                          <a:latin typeface="Times New Roman" panose="02020603050405020304" pitchFamily="18" charset="0"/>
                          <a:ea typeface="Times New Roman" panose="02020603050405020304" pitchFamily="18" charset="0"/>
                          <a:cs typeface="Times New Roman" panose="02020603050405020304" pitchFamily="18" charset="0"/>
                        </a:rPr>
                        <a:t>1</a:t>
                      </a:r>
                      <a:endParaRPr lang="ru-RU"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spcAft>
                          <a:spcPts val="0"/>
                        </a:spcAft>
                      </a:pPr>
                      <a:r>
                        <a:rPr lang="kk-KZ" sz="1800" dirty="0" smtClean="0">
                          <a:effectLst/>
                          <a:latin typeface="Times New Roman" panose="02020603050405020304" pitchFamily="18" charset="0"/>
                          <a:ea typeface="Times New Roman" panose="02020603050405020304" pitchFamily="18" charset="0"/>
                          <a:cs typeface="Times New Roman" panose="02020603050405020304" pitchFamily="18" charset="0"/>
                        </a:rPr>
                        <a:t>1</a:t>
                      </a:r>
                      <a:endParaRPr lang="ru-RU"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spcAft>
                          <a:spcPts val="0"/>
                        </a:spcAft>
                      </a:pPr>
                      <a:r>
                        <a:rPr lang="kk-KZ" sz="1800" dirty="0" smtClean="0">
                          <a:effectLst/>
                          <a:latin typeface="Times New Roman" panose="02020603050405020304" pitchFamily="18" charset="0"/>
                          <a:ea typeface="Times New Roman" panose="02020603050405020304" pitchFamily="18" charset="0"/>
                          <a:cs typeface="Times New Roman" panose="02020603050405020304" pitchFamily="18" charset="0"/>
                        </a:rPr>
                        <a:t>0</a:t>
                      </a:r>
                      <a:endParaRPr lang="ru-RU"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r>
              <a:tr h="360292">
                <a:tc>
                  <a:txBody>
                    <a:bodyPr/>
                    <a:lstStyle/>
                    <a:p>
                      <a:pPr algn="ctr">
                        <a:spcAft>
                          <a:spcPts val="0"/>
                        </a:spcAft>
                      </a:pPr>
                      <a:r>
                        <a:rPr lang="ru-RU" sz="1600" b="1" dirty="0">
                          <a:solidFill>
                            <a:srgbClr val="000000"/>
                          </a:solidFill>
                          <a:effectLst/>
                          <a:latin typeface="Times New Roman" panose="02020603050405020304" pitchFamily="18" charset="0"/>
                          <a:ea typeface="Times New Roman" panose="02020603050405020304" pitchFamily="18" charset="0"/>
                        </a:rPr>
                        <a:t>Акмолинская область</a:t>
                      </a:r>
                      <a:endParaRPr lang="ru-RU" sz="24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kk-KZ" sz="1800" dirty="0" smtClean="0">
                          <a:effectLst/>
                          <a:latin typeface="Times New Roman" panose="02020603050405020304" pitchFamily="18" charset="0"/>
                          <a:ea typeface="Times New Roman" panose="02020603050405020304" pitchFamily="18" charset="0"/>
                          <a:cs typeface="Times New Roman" panose="02020603050405020304" pitchFamily="18" charset="0"/>
                        </a:rPr>
                        <a:t>1</a:t>
                      </a:r>
                      <a:endParaRPr lang="ru-RU"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kk-KZ" sz="1800" dirty="0" smtClean="0">
                          <a:effectLst/>
                          <a:latin typeface="Times New Roman" panose="02020603050405020304" pitchFamily="18" charset="0"/>
                          <a:ea typeface="Times New Roman" panose="02020603050405020304" pitchFamily="18" charset="0"/>
                          <a:cs typeface="Times New Roman" panose="02020603050405020304" pitchFamily="18" charset="0"/>
                        </a:rPr>
                        <a:t>4</a:t>
                      </a:r>
                      <a:endParaRPr lang="ru-RU"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kk-KZ" sz="1800" dirty="0" smtClean="0">
                          <a:effectLst/>
                          <a:latin typeface="Times New Roman" panose="02020603050405020304" pitchFamily="18" charset="0"/>
                          <a:ea typeface="Times New Roman" panose="02020603050405020304" pitchFamily="18" charset="0"/>
                          <a:cs typeface="Times New Roman" panose="02020603050405020304" pitchFamily="18" charset="0"/>
                        </a:rPr>
                        <a:t>6</a:t>
                      </a:r>
                      <a:endParaRPr lang="ru-RU"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kk-KZ" sz="1800" dirty="0" smtClean="0">
                          <a:effectLst/>
                          <a:latin typeface="Times New Roman" panose="02020603050405020304" pitchFamily="18" charset="0"/>
                          <a:ea typeface="Times New Roman" panose="02020603050405020304" pitchFamily="18" charset="0"/>
                          <a:cs typeface="Times New Roman" panose="02020603050405020304" pitchFamily="18" charset="0"/>
                        </a:rPr>
                        <a:t>0</a:t>
                      </a:r>
                      <a:endParaRPr lang="ru-RU"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kk-KZ" sz="1800" dirty="0" smtClean="0">
                          <a:effectLst/>
                          <a:latin typeface="Times New Roman" panose="02020603050405020304" pitchFamily="18" charset="0"/>
                          <a:ea typeface="Times New Roman" panose="02020603050405020304" pitchFamily="18" charset="0"/>
                          <a:cs typeface="Times New Roman" panose="02020603050405020304" pitchFamily="18" charset="0"/>
                        </a:rPr>
                        <a:t>0</a:t>
                      </a:r>
                      <a:endParaRPr lang="ru-RU"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kk-KZ" sz="1800" dirty="0" smtClean="0">
                          <a:effectLst/>
                          <a:latin typeface="Times New Roman" panose="02020603050405020304" pitchFamily="18" charset="0"/>
                          <a:ea typeface="Times New Roman" panose="02020603050405020304" pitchFamily="18" charset="0"/>
                          <a:cs typeface="Times New Roman" panose="02020603050405020304" pitchFamily="18" charset="0"/>
                        </a:rPr>
                        <a:t>0</a:t>
                      </a:r>
                      <a:endParaRPr lang="ru-RU"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4741">
                <a:tc>
                  <a:txBody>
                    <a:bodyPr/>
                    <a:lstStyle/>
                    <a:p>
                      <a:pPr algn="ctr">
                        <a:spcAft>
                          <a:spcPts val="0"/>
                        </a:spcAft>
                      </a:pPr>
                      <a:r>
                        <a:rPr lang="ru-RU" sz="1600" b="1" dirty="0">
                          <a:solidFill>
                            <a:srgbClr val="000000"/>
                          </a:solidFill>
                          <a:effectLst/>
                          <a:latin typeface="Times New Roman" panose="02020603050405020304" pitchFamily="18" charset="0"/>
                          <a:ea typeface="Times New Roman" panose="02020603050405020304" pitchFamily="18" charset="0"/>
                        </a:rPr>
                        <a:t>Актюбинская область</a:t>
                      </a:r>
                      <a:endParaRPr lang="ru-RU" sz="24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kk-KZ" sz="1800" dirty="0" smtClean="0">
                          <a:effectLst/>
                          <a:latin typeface="Times New Roman" panose="02020603050405020304" pitchFamily="18" charset="0"/>
                          <a:ea typeface="Times New Roman" panose="02020603050405020304" pitchFamily="18" charset="0"/>
                          <a:cs typeface="Times New Roman" panose="02020603050405020304" pitchFamily="18" charset="0"/>
                        </a:rPr>
                        <a:t>1</a:t>
                      </a:r>
                      <a:endParaRPr lang="ru-RU"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kk-KZ" sz="1800" dirty="0" smtClean="0">
                          <a:effectLst/>
                          <a:latin typeface="Times New Roman" panose="02020603050405020304" pitchFamily="18" charset="0"/>
                          <a:ea typeface="Times New Roman" panose="02020603050405020304" pitchFamily="18" charset="0"/>
                          <a:cs typeface="Times New Roman" panose="02020603050405020304" pitchFamily="18" charset="0"/>
                        </a:rPr>
                        <a:t>3</a:t>
                      </a:r>
                      <a:endParaRPr lang="ru-RU"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kk-KZ" sz="1800" dirty="0" smtClean="0">
                          <a:effectLst/>
                          <a:latin typeface="Times New Roman" panose="02020603050405020304" pitchFamily="18" charset="0"/>
                          <a:ea typeface="Times New Roman" panose="02020603050405020304" pitchFamily="18" charset="0"/>
                          <a:cs typeface="Times New Roman" panose="02020603050405020304" pitchFamily="18" charset="0"/>
                        </a:rPr>
                        <a:t>0</a:t>
                      </a:r>
                      <a:endParaRPr lang="ru-RU"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kk-KZ" sz="1800" dirty="0" smtClean="0">
                          <a:effectLst/>
                          <a:latin typeface="Times New Roman" panose="02020603050405020304" pitchFamily="18" charset="0"/>
                          <a:ea typeface="Times New Roman" panose="02020603050405020304" pitchFamily="18" charset="0"/>
                          <a:cs typeface="Times New Roman" panose="02020603050405020304" pitchFamily="18" charset="0"/>
                        </a:rPr>
                        <a:t>0</a:t>
                      </a:r>
                      <a:endParaRPr lang="ru-RU"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kk-KZ" sz="1800" dirty="0" smtClean="0">
                          <a:effectLst/>
                          <a:latin typeface="Times New Roman" panose="02020603050405020304" pitchFamily="18" charset="0"/>
                          <a:ea typeface="Times New Roman" panose="02020603050405020304" pitchFamily="18" charset="0"/>
                          <a:cs typeface="Times New Roman" panose="02020603050405020304" pitchFamily="18" charset="0"/>
                        </a:rPr>
                        <a:t>0</a:t>
                      </a:r>
                      <a:endParaRPr lang="ru-RU"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kk-KZ" sz="1800" dirty="0" smtClean="0">
                          <a:effectLst/>
                          <a:latin typeface="Times New Roman" panose="02020603050405020304" pitchFamily="18" charset="0"/>
                          <a:ea typeface="Times New Roman" panose="02020603050405020304" pitchFamily="18" charset="0"/>
                          <a:cs typeface="Times New Roman" panose="02020603050405020304" pitchFamily="18" charset="0"/>
                        </a:rPr>
                        <a:t>0</a:t>
                      </a:r>
                      <a:endParaRPr lang="ru-RU"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4741">
                <a:tc>
                  <a:txBody>
                    <a:bodyPr/>
                    <a:lstStyle/>
                    <a:p>
                      <a:pPr algn="ctr">
                        <a:spcAft>
                          <a:spcPts val="0"/>
                        </a:spcAft>
                      </a:pPr>
                      <a:r>
                        <a:rPr lang="ru-RU" sz="1600" b="1" dirty="0">
                          <a:solidFill>
                            <a:srgbClr val="000000"/>
                          </a:solidFill>
                          <a:effectLst/>
                          <a:latin typeface="Times New Roman" panose="02020603050405020304" pitchFamily="18" charset="0"/>
                          <a:ea typeface="Times New Roman" panose="02020603050405020304" pitchFamily="18" charset="0"/>
                        </a:rPr>
                        <a:t>Атырауская область</a:t>
                      </a:r>
                      <a:endParaRPr lang="ru-RU" sz="24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ctr">
                        <a:spcAft>
                          <a:spcPts val="0"/>
                        </a:spcAft>
                      </a:pPr>
                      <a:r>
                        <a:rPr lang="kk-KZ" sz="1800" dirty="0" smtClean="0">
                          <a:effectLst/>
                          <a:latin typeface="Times New Roman" panose="02020603050405020304" pitchFamily="18" charset="0"/>
                          <a:ea typeface="Times New Roman" panose="02020603050405020304" pitchFamily="18" charset="0"/>
                          <a:cs typeface="Times New Roman" panose="02020603050405020304" pitchFamily="18" charset="0"/>
                        </a:rPr>
                        <a:t>2</a:t>
                      </a:r>
                      <a:endParaRPr lang="ru-RU"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ctr">
                        <a:spcAft>
                          <a:spcPts val="0"/>
                        </a:spcAft>
                      </a:pPr>
                      <a:r>
                        <a:rPr lang="kk-KZ" sz="1800" dirty="0" smtClean="0">
                          <a:effectLst/>
                          <a:latin typeface="Times New Roman" panose="02020603050405020304" pitchFamily="18" charset="0"/>
                          <a:ea typeface="Times New Roman" panose="02020603050405020304" pitchFamily="18" charset="0"/>
                          <a:cs typeface="Times New Roman" panose="02020603050405020304" pitchFamily="18" charset="0"/>
                        </a:rPr>
                        <a:t>0</a:t>
                      </a:r>
                      <a:endParaRPr lang="ru-RU"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ctr">
                        <a:spcAft>
                          <a:spcPts val="0"/>
                        </a:spcAft>
                      </a:pPr>
                      <a:r>
                        <a:rPr lang="kk-KZ" sz="1800" dirty="0" smtClean="0">
                          <a:effectLst/>
                          <a:latin typeface="Times New Roman" panose="02020603050405020304" pitchFamily="18" charset="0"/>
                          <a:ea typeface="Times New Roman" panose="02020603050405020304" pitchFamily="18" charset="0"/>
                          <a:cs typeface="Times New Roman" panose="02020603050405020304" pitchFamily="18" charset="0"/>
                        </a:rPr>
                        <a:t>3</a:t>
                      </a:r>
                      <a:endParaRPr lang="ru-RU"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ctr">
                        <a:spcAft>
                          <a:spcPts val="0"/>
                        </a:spcAft>
                      </a:pPr>
                      <a:r>
                        <a:rPr lang="kk-KZ" sz="1800" dirty="0" smtClean="0">
                          <a:effectLst/>
                          <a:latin typeface="Times New Roman" panose="02020603050405020304" pitchFamily="18" charset="0"/>
                          <a:ea typeface="Times New Roman" panose="02020603050405020304" pitchFamily="18" charset="0"/>
                          <a:cs typeface="Times New Roman" panose="02020603050405020304" pitchFamily="18" charset="0"/>
                        </a:rPr>
                        <a:t>0</a:t>
                      </a:r>
                      <a:endParaRPr lang="ru-RU"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ctr">
                        <a:spcAft>
                          <a:spcPts val="0"/>
                        </a:spcAft>
                      </a:pPr>
                      <a:r>
                        <a:rPr lang="kk-KZ" sz="1800" dirty="0" smtClean="0">
                          <a:effectLst/>
                          <a:latin typeface="Times New Roman" panose="02020603050405020304" pitchFamily="18" charset="0"/>
                          <a:ea typeface="Times New Roman" panose="02020603050405020304" pitchFamily="18" charset="0"/>
                          <a:cs typeface="Times New Roman" panose="02020603050405020304" pitchFamily="18" charset="0"/>
                        </a:rPr>
                        <a:t>0</a:t>
                      </a:r>
                      <a:endParaRPr lang="ru-RU"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ctr">
                        <a:spcAft>
                          <a:spcPts val="0"/>
                        </a:spcAft>
                      </a:pPr>
                      <a:r>
                        <a:rPr lang="kk-KZ" sz="1800" dirty="0" smtClean="0">
                          <a:effectLst/>
                          <a:latin typeface="Times New Roman" panose="02020603050405020304" pitchFamily="18" charset="0"/>
                          <a:ea typeface="Times New Roman" panose="02020603050405020304" pitchFamily="18" charset="0"/>
                          <a:cs typeface="Times New Roman" panose="02020603050405020304" pitchFamily="18" charset="0"/>
                        </a:rPr>
                        <a:t>0</a:t>
                      </a:r>
                      <a:endParaRPr lang="ru-RU"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r>
              <a:tr h="384741">
                <a:tc>
                  <a:txBody>
                    <a:bodyPr/>
                    <a:lstStyle/>
                    <a:p>
                      <a:pPr algn="ctr">
                        <a:spcAft>
                          <a:spcPts val="0"/>
                        </a:spcAft>
                      </a:pPr>
                      <a:r>
                        <a:rPr lang="ru-RU" sz="1600" b="1" dirty="0">
                          <a:solidFill>
                            <a:srgbClr val="000000"/>
                          </a:solidFill>
                          <a:effectLst/>
                          <a:latin typeface="Times New Roman" panose="02020603050405020304" pitchFamily="18" charset="0"/>
                          <a:ea typeface="Times New Roman" panose="02020603050405020304" pitchFamily="18" charset="0"/>
                        </a:rPr>
                        <a:t>ВКО</a:t>
                      </a:r>
                      <a:endParaRPr lang="ru-RU" sz="24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spcAft>
                          <a:spcPts val="0"/>
                        </a:spcAft>
                      </a:pPr>
                      <a:r>
                        <a:rPr lang="kk-KZ" sz="1800" dirty="0" smtClean="0">
                          <a:effectLst/>
                          <a:latin typeface="Times New Roman" panose="02020603050405020304" pitchFamily="18" charset="0"/>
                          <a:ea typeface="Times New Roman" panose="02020603050405020304" pitchFamily="18" charset="0"/>
                          <a:cs typeface="Times New Roman" panose="02020603050405020304" pitchFamily="18" charset="0"/>
                        </a:rPr>
                        <a:t>26</a:t>
                      </a:r>
                      <a:endParaRPr lang="ru-RU"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spcAft>
                          <a:spcPts val="0"/>
                        </a:spcAft>
                      </a:pPr>
                      <a:r>
                        <a:rPr lang="kk-KZ" sz="1800" dirty="0" smtClean="0">
                          <a:effectLst/>
                          <a:latin typeface="Times New Roman" panose="02020603050405020304" pitchFamily="18" charset="0"/>
                          <a:ea typeface="Times New Roman" panose="02020603050405020304" pitchFamily="18" charset="0"/>
                          <a:cs typeface="Times New Roman" panose="02020603050405020304" pitchFamily="18" charset="0"/>
                        </a:rPr>
                        <a:t>9</a:t>
                      </a:r>
                      <a:endParaRPr lang="ru-RU"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spcAft>
                          <a:spcPts val="0"/>
                        </a:spcAft>
                      </a:pPr>
                      <a:r>
                        <a:rPr lang="kk-KZ" sz="1800" dirty="0" smtClean="0">
                          <a:effectLst/>
                          <a:latin typeface="Times New Roman" panose="02020603050405020304" pitchFamily="18" charset="0"/>
                          <a:ea typeface="Times New Roman" panose="02020603050405020304" pitchFamily="18" charset="0"/>
                          <a:cs typeface="Times New Roman" panose="02020603050405020304" pitchFamily="18" charset="0"/>
                        </a:rPr>
                        <a:t>26</a:t>
                      </a:r>
                      <a:endParaRPr lang="ru-RU"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spcAft>
                          <a:spcPts val="0"/>
                        </a:spcAft>
                      </a:pPr>
                      <a:r>
                        <a:rPr lang="kk-KZ" sz="1800" dirty="0" smtClean="0">
                          <a:effectLst/>
                          <a:latin typeface="Times New Roman" panose="02020603050405020304" pitchFamily="18" charset="0"/>
                          <a:ea typeface="Times New Roman" panose="02020603050405020304" pitchFamily="18" charset="0"/>
                          <a:cs typeface="Times New Roman" panose="02020603050405020304" pitchFamily="18" charset="0"/>
                        </a:rPr>
                        <a:t>0</a:t>
                      </a:r>
                      <a:endParaRPr lang="ru-RU"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spcAft>
                          <a:spcPts val="0"/>
                        </a:spcAft>
                      </a:pPr>
                      <a:r>
                        <a:rPr lang="kk-KZ" sz="1800" dirty="0" smtClean="0">
                          <a:effectLst/>
                          <a:latin typeface="Times New Roman" panose="02020603050405020304" pitchFamily="18" charset="0"/>
                          <a:ea typeface="Times New Roman" panose="02020603050405020304" pitchFamily="18" charset="0"/>
                          <a:cs typeface="Times New Roman" panose="02020603050405020304" pitchFamily="18" charset="0"/>
                        </a:rPr>
                        <a:t>0</a:t>
                      </a:r>
                      <a:endParaRPr lang="ru-RU"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spcAft>
                          <a:spcPts val="0"/>
                        </a:spcAft>
                      </a:pPr>
                      <a:r>
                        <a:rPr lang="kk-KZ" sz="1800" dirty="0" smtClean="0">
                          <a:effectLst/>
                          <a:latin typeface="Times New Roman" panose="02020603050405020304" pitchFamily="18" charset="0"/>
                          <a:ea typeface="Times New Roman" panose="02020603050405020304" pitchFamily="18" charset="0"/>
                          <a:cs typeface="Times New Roman" panose="02020603050405020304" pitchFamily="18" charset="0"/>
                        </a:rPr>
                        <a:t>0</a:t>
                      </a:r>
                      <a:endParaRPr lang="ru-RU"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r>
              <a:tr h="384741">
                <a:tc>
                  <a:txBody>
                    <a:bodyPr/>
                    <a:lstStyle/>
                    <a:p>
                      <a:pPr algn="ctr">
                        <a:spcAft>
                          <a:spcPts val="0"/>
                        </a:spcAft>
                      </a:pPr>
                      <a:r>
                        <a:rPr lang="ru-RU" sz="1600" b="1" dirty="0">
                          <a:solidFill>
                            <a:srgbClr val="000000"/>
                          </a:solidFill>
                          <a:effectLst/>
                          <a:latin typeface="Times New Roman" panose="02020603050405020304" pitchFamily="18" charset="0"/>
                          <a:ea typeface="Times New Roman" panose="02020603050405020304" pitchFamily="18" charset="0"/>
                        </a:rPr>
                        <a:t>ЗКО</a:t>
                      </a:r>
                      <a:endParaRPr lang="ru-RU" sz="24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9966"/>
                    </a:solidFill>
                  </a:tcPr>
                </a:tc>
                <a:tc>
                  <a:txBody>
                    <a:bodyPr/>
                    <a:lstStyle/>
                    <a:p>
                      <a:pPr algn="ctr">
                        <a:spcAft>
                          <a:spcPts val="0"/>
                        </a:spcAft>
                      </a:pPr>
                      <a:r>
                        <a:rPr lang="kk-KZ" sz="1800" dirty="0" smtClean="0">
                          <a:effectLst/>
                          <a:latin typeface="Times New Roman" panose="02020603050405020304" pitchFamily="18" charset="0"/>
                          <a:ea typeface="Times New Roman" panose="02020603050405020304" pitchFamily="18" charset="0"/>
                          <a:cs typeface="Times New Roman" panose="02020603050405020304" pitchFamily="18" charset="0"/>
                        </a:rPr>
                        <a:t>0</a:t>
                      </a:r>
                      <a:endParaRPr lang="ru-RU"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9966"/>
                    </a:solidFill>
                  </a:tcPr>
                </a:tc>
                <a:tc>
                  <a:txBody>
                    <a:bodyPr/>
                    <a:lstStyle/>
                    <a:p>
                      <a:pPr algn="ctr">
                        <a:spcAft>
                          <a:spcPts val="0"/>
                        </a:spcAft>
                      </a:pPr>
                      <a:r>
                        <a:rPr lang="kk-KZ" sz="1800" dirty="0" smtClean="0">
                          <a:effectLst/>
                          <a:latin typeface="Times New Roman" panose="02020603050405020304" pitchFamily="18" charset="0"/>
                          <a:ea typeface="Times New Roman" panose="02020603050405020304" pitchFamily="18" charset="0"/>
                          <a:cs typeface="Times New Roman" panose="02020603050405020304" pitchFamily="18" charset="0"/>
                        </a:rPr>
                        <a:t>0</a:t>
                      </a:r>
                      <a:endParaRPr lang="ru-RU"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9966"/>
                    </a:solidFill>
                  </a:tcPr>
                </a:tc>
                <a:tc>
                  <a:txBody>
                    <a:bodyPr/>
                    <a:lstStyle/>
                    <a:p>
                      <a:pPr algn="ctr">
                        <a:spcAft>
                          <a:spcPts val="0"/>
                        </a:spcAft>
                      </a:pPr>
                      <a:r>
                        <a:rPr lang="kk-KZ" sz="1800" dirty="0" smtClean="0">
                          <a:effectLst/>
                          <a:latin typeface="Times New Roman" panose="02020603050405020304" pitchFamily="18" charset="0"/>
                          <a:ea typeface="Times New Roman" panose="02020603050405020304" pitchFamily="18" charset="0"/>
                          <a:cs typeface="Times New Roman" panose="02020603050405020304" pitchFamily="18" charset="0"/>
                        </a:rPr>
                        <a:t>0</a:t>
                      </a:r>
                      <a:endParaRPr lang="ru-RU"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9966"/>
                    </a:solidFill>
                  </a:tcPr>
                </a:tc>
                <a:tc>
                  <a:txBody>
                    <a:bodyPr/>
                    <a:lstStyle/>
                    <a:p>
                      <a:pPr algn="ctr">
                        <a:spcAft>
                          <a:spcPts val="0"/>
                        </a:spcAft>
                      </a:pPr>
                      <a:r>
                        <a:rPr lang="kk-KZ" sz="1800" dirty="0" smtClean="0">
                          <a:effectLst/>
                          <a:latin typeface="Times New Roman" panose="02020603050405020304" pitchFamily="18" charset="0"/>
                          <a:ea typeface="Times New Roman" panose="02020603050405020304" pitchFamily="18" charset="0"/>
                          <a:cs typeface="Times New Roman" panose="02020603050405020304" pitchFamily="18" charset="0"/>
                        </a:rPr>
                        <a:t>0</a:t>
                      </a:r>
                      <a:endParaRPr lang="ru-RU"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9966"/>
                    </a:solidFill>
                  </a:tcPr>
                </a:tc>
                <a:tc>
                  <a:txBody>
                    <a:bodyPr/>
                    <a:lstStyle/>
                    <a:p>
                      <a:pPr algn="ctr">
                        <a:spcAft>
                          <a:spcPts val="0"/>
                        </a:spcAft>
                      </a:pPr>
                      <a:r>
                        <a:rPr lang="kk-KZ" sz="1800" dirty="0" smtClean="0">
                          <a:effectLst/>
                          <a:latin typeface="Times New Roman" panose="02020603050405020304" pitchFamily="18" charset="0"/>
                          <a:ea typeface="Times New Roman" panose="02020603050405020304" pitchFamily="18" charset="0"/>
                          <a:cs typeface="Times New Roman" panose="02020603050405020304" pitchFamily="18" charset="0"/>
                        </a:rPr>
                        <a:t>0</a:t>
                      </a:r>
                      <a:endParaRPr lang="ru-RU"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9966"/>
                    </a:solidFill>
                  </a:tcPr>
                </a:tc>
                <a:tc>
                  <a:txBody>
                    <a:bodyPr/>
                    <a:lstStyle/>
                    <a:p>
                      <a:pPr algn="ctr">
                        <a:spcAft>
                          <a:spcPts val="0"/>
                        </a:spcAft>
                      </a:pPr>
                      <a:r>
                        <a:rPr lang="kk-KZ" sz="1800" dirty="0" smtClean="0">
                          <a:effectLst/>
                          <a:latin typeface="Times New Roman" panose="02020603050405020304" pitchFamily="18" charset="0"/>
                          <a:ea typeface="Times New Roman" panose="02020603050405020304" pitchFamily="18" charset="0"/>
                          <a:cs typeface="Times New Roman" panose="02020603050405020304" pitchFamily="18" charset="0"/>
                        </a:rPr>
                        <a:t>0</a:t>
                      </a:r>
                      <a:endParaRPr lang="ru-RU"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9966"/>
                    </a:solidFill>
                  </a:tcPr>
                </a:tc>
              </a:tr>
              <a:tr h="384741">
                <a:tc>
                  <a:txBody>
                    <a:bodyPr/>
                    <a:lstStyle/>
                    <a:p>
                      <a:pPr algn="ctr">
                        <a:spcAft>
                          <a:spcPts val="0"/>
                        </a:spcAft>
                      </a:pPr>
                      <a:r>
                        <a:rPr lang="ru-RU" sz="1600" b="1" dirty="0">
                          <a:solidFill>
                            <a:srgbClr val="000000"/>
                          </a:solidFill>
                          <a:effectLst/>
                          <a:latin typeface="Times New Roman" panose="02020603050405020304" pitchFamily="18" charset="0"/>
                          <a:ea typeface="Times New Roman" panose="02020603050405020304" pitchFamily="18" charset="0"/>
                        </a:rPr>
                        <a:t>Карагандинская область</a:t>
                      </a:r>
                      <a:endParaRPr lang="ru-RU" sz="24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spcAft>
                          <a:spcPts val="0"/>
                        </a:spcAft>
                      </a:pPr>
                      <a:r>
                        <a:rPr lang="kk-KZ" sz="1800" dirty="0" smtClean="0">
                          <a:effectLst/>
                          <a:latin typeface="Times New Roman" panose="02020603050405020304" pitchFamily="18" charset="0"/>
                          <a:ea typeface="Times New Roman" panose="02020603050405020304" pitchFamily="18" charset="0"/>
                          <a:cs typeface="Times New Roman" panose="02020603050405020304" pitchFamily="18" charset="0"/>
                        </a:rPr>
                        <a:t>23</a:t>
                      </a:r>
                      <a:endParaRPr lang="ru-RU"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spcAft>
                          <a:spcPts val="0"/>
                        </a:spcAft>
                      </a:pPr>
                      <a:r>
                        <a:rPr lang="kk-KZ" sz="1800" dirty="0" smtClean="0">
                          <a:effectLst/>
                          <a:latin typeface="Times New Roman" panose="02020603050405020304" pitchFamily="18" charset="0"/>
                          <a:ea typeface="Times New Roman" panose="02020603050405020304" pitchFamily="18" charset="0"/>
                          <a:cs typeface="Times New Roman" panose="02020603050405020304" pitchFamily="18" charset="0"/>
                        </a:rPr>
                        <a:t>9</a:t>
                      </a:r>
                      <a:endParaRPr lang="ru-RU"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spcAft>
                          <a:spcPts val="0"/>
                        </a:spcAft>
                      </a:pPr>
                      <a:r>
                        <a:rPr lang="kk-KZ" sz="1800" dirty="0" smtClean="0">
                          <a:effectLst/>
                          <a:latin typeface="Times New Roman" panose="02020603050405020304" pitchFamily="18" charset="0"/>
                          <a:ea typeface="Times New Roman" panose="02020603050405020304" pitchFamily="18" charset="0"/>
                          <a:cs typeface="Times New Roman" panose="02020603050405020304" pitchFamily="18" charset="0"/>
                        </a:rPr>
                        <a:t>2</a:t>
                      </a:r>
                      <a:endParaRPr lang="ru-RU"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spcAft>
                          <a:spcPts val="0"/>
                        </a:spcAft>
                      </a:pPr>
                      <a:r>
                        <a:rPr lang="kk-KZ" sz="1800" dirty="0" smtClean="0">
                          <a:effectLst/>
                          <a:latin typeface="Times New Roman" panose="02020603050405020304" pitchFamily="18" charset="0"/>
                          <a:ea typeface="Times New Roman" panose="02020603050405020304" pitchFamily="18" charset="0"/>
                          <a:cs typeface="Times New Roman" panose="02020603050405020304" pitchFamily="18" charset="0"/>
                        </a:rPr>
                        <a:t>0</a:t>
                      </a:r>
                      <a:endParaRPr lang="ru-RU"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spcAft>
                          <a:spcPts val="0"/>
                        </a:spcAft>
                      </a:pPr>
                      <a:r>
                        <a:rPr lang="kk-KZ" sz="1800" dirty="0" smtClean="0">
                          <a:effectLst/>
                          <a:latin typeface="Times New Roman" panose="02020603050405020304" pitchFamily="18" charset="0"/>
                          <a:ea typeface="Times New Roman" panose="02020603050405020304" pitchFamily="18" charset="0"/>
                          <a:cs typeface="Times New Roman" panose="02020603050405020304" pitchFamily="18" charset="0"/>
                        </a:rPr>
                        <a:t>0</a:t>
                      </a:r>
                      <a:endParaRPr lang="ru-RU"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spcAft>
                          <a:spcPts val="0"/>
                        </a:spcAft>
                      </a:pPr>
                      <a:r>
                        <a:rPr lang="kk-KZ" sz="1800" dirty="0" smtClean="0">
                          <a:effectLst/>
                          <a:latin typeface="Times New Roman" panose="02020603050405020304" pitchFamily="18" charset="0"/>
                          <a:ea typeface="Times New Roman" panose="02020603050405020304" pitchFamily="18" charset="0"/>
                          <a:cs typeface="Times New Roman" panose="02020603050405020304" pitchFamily="18" charset="0"/>
                        </a:rPr>
                        <a:t>0</a:t>
                      </a:r>
                      <a:endParaRPr lang="ru-RU"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r>
              <a:tr h="360292">
                <a:tc>
                  <a:txBody>
                    <a:bodyPr/>
                    <a:lstStyle/>
                    <a:p>
                      <a:pPr algn="ctr">
                        <a:spcAft>
                          <a:spcPts val="0"/>
                        </a:spcAft>
                      </a:pPr>
                      <a:r>
                        <a:rPr lang="ru-RU" sz="1600" b="1">
                          <a:solidFill>
                            <a:srgbClr val="000000"/>
                          </a:solidFill>
                          <a:effectLst/>
                          <a:latin typeface="Times New Roman" panose="02020603050405020304" pitchFamily="18" charset="0"/>
                          <a:ea typeface="Times New Roman" panose="02020603050405020304" pitchFamily="18" charset="0"/>
                        </a:rPr>
                        <a:t>Костанайская область</a:t>
                      </a:r>
                      <a:endParaRPr lang="ru-RU" sz="2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kk-KZ" sz="1800" dirty="0" smtClean="0">
                          <a:effectLst/>
                          <a:latin typeface="Times New Roman" panose="02020603050405020304" pitchFamily="18" charset="0"/>
                          <a:ea typeface="Times New Roman" panose="02020603050405020304" pitchFamily="18" charset="0"/>
                          <a:cs typeface="Times New Roman" panose="02020603050405020304" pitchFamily="18" charset="0"/>
                        </a:rPr>
                        <a:t>1</a:t>
                      </a:r>
                      <a:endParaRPr lang="ru-RU"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kk-KZ" sz="1800" dirty="0" smtClean="0">
                          <a:effectLst/>
                          <a:latin typeface="Times New Roman" panose="02020603050405020304" pitchFamily="18" charset="0"/>
                          <a:ea typeface="Times New Roman" panose="02020603050405020304" pitchFamily="18" charset="0"/>
                          <a:cs typeface="Times New Roman" panose="02020603050405020304" pitchFamily="18" charset="0"/>
                        </a:rPr>
                        <a:t>4</a:t>
                      </a:r>
                      <a:endParaRPr lang="ru-RU"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kk-KZ" sz="1800" dirty="0" smtClean="0">
                          <a:effectLst/>
                          <a:latin typeface="Times New Roman" panose="02020603050405020304" pitchFamily="18" charset="0"/>
                          <a:ea typeface="Times New Roman" panose="02020603050405020304" pitchFamily="18" charset="0"/>
                          <a:cs typeface="Times New Roman" panose="02020603050405020304" pitchFamily="18" charset="0"/>
                        </a:rPr>
                        <a:t>5</a:t>
                      </a:r>
                      <a:endParaRPr lang="ru-RU"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kk-KZ" sz="1800" dirty="0" smtClean="0">
                          <a:effectLst/>
                          <a:latin typeface="Times New Roman" panose="02020603050405020304" pitchFamily="18" charset="0"/>
                          <a:ea typeface="Times New Roman" panose="02020603050405020304" pitchFamily="18" charset="0"/>
                          <a:cs typeface="Times New Roman" panose="02020603050405020304" pitchFamily="18" charset="0"/>
                        </a:rPr>
                        <a:t>1</a:t>
                      </a:r>
                      <a:endParaRPr lang="ru-RU"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kk-KZ" sz="1800" dirty="0" smtClean="0">
                          <a:effectLst/>
                          <a:latin typeface="Times New Roman" panose="02020603050405020304" pitchFamily="18" charset="0"/>
                          <a:ea typeface="Times New Roman" panose="02020603050405020304" pitchFamily="18" charset="0"/>
                          <a:cs typeface="Times New Roman" panose="02020603050405020304" pitchFamily="18" charset="0"/>
                        </a:rPr>
                        <a:t>0</a:t>
                      </a:r>
                      <a:endParaRPr lang="ru-RU"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kk-KZ" sz="1800" dirty="0" smtClean="0">
                          <a:effectLst/>
                          <a:latin typeface="Times New Roman" panose="02020603050405020304" pitchFamily="18" charset="0"/>
                          <a:ea typeface="Times New Roman" panose="02020603050405020304" pitchFamily="18" charset="0"/>
                          <a:cs typeface="Times New Roman" panose="02020603050405020304" pitchFamily="18" charset="0"/>
                        </a:rPr>
                        <a:t>0</a:t>
                      </a:r>
                      <a:endParaRPr lang="ru-RU"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0292">
                <a:tc>
                  <a:txBody>
                    <a:bodyPr/>
                    <a:lstStyle/>
                    <a:p>
                      <a:pPr algn="ctr">
                        <a:spcAft>
                          <a:spcPts val="0"/>
                        </a:spcAft>
                      </a:pPr>
                      <a:r>
                        <a:rPr lang="ru-RU" sz="1600" b="1">
                          <a:solidFill>
                            <a:srgbClr val="000000"/>
                          </a:solidFill>
                          <a:effectLst/>
                          <a:latin typeface="Times New Roman" panose="02020603050405020304" pitchFamily="18" charset="0"/>
                          <a:ea typeface="Times New Roman" panose="02020603050405020304" pitchFamily="18" charset="0"/>
                        </a:rPr>
                        <a:t>Мангистауская область </a:t>
                      </a:r>
                      <a:endParaRPr lang="ru-RU" sz="2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kk-KZ" sz="1800" dirty="0" smtClean="0">
                          <a:effectLst/>
                          <a:latin typeface="Times New Roman" panose="02020603050405020304" pitchFamily="18" charset="0"/>
                          <a:ea typeface="Times New Roman" panose="02020603050405020304" pitchFamily="18" charset="0"/>
                          <a:cs typeface="Times New Roman" panose="02020603050405020304" pitchFamily="18" charset="0"/>
                        </a:rPr>
                        <a:t>1</a:t>
                      </a:r>
                      <a:endParaRPr lang="ru-RU"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kk-KZ" sz="1800" dirty="0" smtClean="0">
                          <a:effectLst/>
                          <a:latin typeface="Times New Roman" panose="02020603050405020304" pitchFamily="18" charset="0"/>
                          <a:ea typeface="Times New Roman" panose="02020603050405020304" pitchFamily="18" charset="0"/>
                          <a:cs typeface="Times New Roman" panose="02020603050405020304" pitchFamily="18" charset="0"/>
                        </a:rPr>
                        <a:t>0</a:t>
                      </a:r>
                      <a:endParaRPr lang="ru-RU"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kk-KZ" sz="1800" dirty="0" smtClean="0">
                          <a:effectLst/>
                          <a:latin typeface="Times New Roman" panose="02020603050405020304" pitchFamily="18" charset="0"/>
                          <a:ea typeface="Times New Roman" panose="02020603050405020304" pitchFamily="18" charset="0"/>
                          <a:cs typeface="Times New Roman" panose="02020603050405020304" pitchFamily="18" charset="0"/>
                        </a:rPr>
                        <a:t>0</a:t>
                      </a:r>
                      <a:endParaRPr lang="ru-RU"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kk-KZ" sz="1800" dirty="0" smtClean="0">
                          <a:effectLst/>
                          <a:latin typeface="Times New Roman" panose="02020603050405020304" pitchFamily="18" charset="0"/>
                          <a:ea typeface="Times New Roman" panose="02020603050405020304" pitchFamily="18" charset="0"/>
                          <a:cs typeface="Times New Roman" panose="02020603050405020304" pitchFamily="18" charset="0"/>
                        </a:rPr>
                        <a:t>0</a:t>
                      </a:r>
                      <a:endParaRPr lang="ru-RU"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kk-KZ" sz="1800" dirty="0" smtClean="0">
                          <a:effectLst/>
                          <a:latin typeface="Times New Roman" panose="02020603050405020304" pitchFamily="18" charset="0"/>
                          <a:ea typeface="Times New Roman" panose="02020603050405020304" pitchFamily="18" charset="0"/>
                          <a:cs typeface="Times New Roman" panose="02020603050405020304" pitchFamily="18" charset="0"/>
                        </a:rPr>
                        <a:t>0</a:t>
                      </a:r>
                      <a:endParaRPr lang="ru-RU"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kk-KZ" sz="1800" dirty="0" smtClean="0">
                          <a:effectLst/>
                          <a:latin typeface="Times New Roman" panose="02020603050405020304" pitchFamily="18" charset="0"/>
                          <a:ea typeface="Times New Roman" panose="02020603050405020304" pitchFamily="18" charset="0"/>
                          <a:cs typeface="Times New Roman" panose="02020603050405020304" pitchFamily="18" charset="0"/>
                        </a:rPr>
                        <a:t>0</a:t>
                      </a:r>
                      <a:endParaRPr lang="ru-RU"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0292">
                <a:tc>
                  <a:txBody>
                    <a:bodyPr/>
                    <a:lstStyle/>
                    <a:p>
                      <a:pPr algn="ctr">
                        <a:spcAft>
                          <a:spcPts val="0"/>
                        </a:spcAft>
                      </a:pPr>
                      <a:r>
                        <a:rPr lang="ru-RU" sz="1600" b="1" dirty="0">
                          <a:solidFill>
                            <a:srgbClr val="000000"/>
                          </a:solidFill>
                          <a:effectLst/>
                          <a:latin typeface="Times New Roman" panose="02020603050405020304" pitchFamily="18" charset="0"/>
                          <a:ea typeface="Times New Roman" panose="02020603050405020304" pitchFamily="18" charset="0"/>
                        </a:rPr>
                        <a:t>Павлодарская область</a:t>
                      </a:r>
                      <a:endParaRPr lang="ru-RU" sz="24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spcAft>
                          <a:spcPts val="0"/>
                        </a:spcAft>
                      </a:pPr>
                      <a:r>
                        <a:rPr lang="kk-KZ" sz="1800" dirty="0" smtClean="0">
                          <a:effectLst/>
                          <a:latin typeface="Times New Roman" panose="02020603050405020304" pitchFamily="18" charset="0"/>
                          <a:ea typeface="Times New Roman" panose="02020603050405020304" pitchFamily="18" charset="0"/>
                          <a:cs typeface="Times New Roman" panose="02020603050405020304" pitchFamily="18" charset="0"/>
                        </a:rPr>
                        <a:t>1</a:t>
                      </a:r>
                      <a:endParaRPr lang="ru-RU"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spcAft>
                          <a:spcPts val="0"/>
                        </a:spcAft>
                      </a:pPr>
                      <a:r>
                        <a:rPr lang="kk-KZ" sz="1800" dirty="0" smtClean="0">
                          <a:effectLst/>
                          <a:latin typeface="Times New Roman" panose="02020603050405020304" pitchFamily="18" charset="0"/>
                          <a:ea typeface="Times New Roman" panose="02020603050405020304" pitchFamily="18" charset="0"/>
                          <a:cs typeface="Times New Roman" panose="02020603050405020304" pitchFamily="18" charset="0"/>
                        </a:rPr>
                        <a:t>4</a:t>
                      </a:r>
                      <a:endParaRPr lang="ru-RU"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spcAft>
                          <a:spcPts val="0"/>
                        </a:spcAft>
                      </a:pPr>
                      <a:r>
                        <a:rPr lang="kk-KZ" sz="1800" dirty="0" smtClean="0">
                          <a:effectLst/>
                          <a:latin typeface="Times New Roman" panose="02020603050405020304" pitchFamily="18" charset="0"/>
                          <a:ea typeface="Times New Roman" panose="02020603050405020304" pitchFamily="18" charset="0"/>
                          <a:cs typeface="Times New Roman" panose="02020603050405020304" pitchFamily="18" charset="0"/>
                        </a:rPr>
                        <a:t>19</a:t>
                      </a:r>
                      <a:endParaRPr lang="ru-RU"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spcAft>
                          <a:spcPts val="0"/>
                        </a:spcAft>
                      </a:pPr>
                      <a:r>
                        <a:rPr lang="kk-KZ" sz="1800" dirty="0" smtClean="0">
                          <a:effectLst/>
                          <a:latin typeface="Times New Roman" panose="02020603050405020304" pitchFamily="18" charset="0"/>
                          <a:ea typeface="Times New Roman" panose="02020603050405020304" pitchFamily="18" charset="0"/>
                          <a:cs typeface="Times New Roman" panose="02020603050405020304" pitchFamily="18" charset="0"/>
                        </a:rPr>
                        <a:t>0</a:t>
                      </a:r>
                      <a:endParaRPr lang="ru-RU"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spcAft>
                          <a:spcPts val="0"/>
                        </a:spcAft>
                      </a:pPr>
                      <a:r>
                        <a:rPr lang="kk-KZ" sz="1800" dirty="0" smtClean="0">
                          <a:effectLst/>
                          <a:latin typeface="Times New Roman" panose="02020603050405020304" pitchFamily="18" charset="0"/>
                          <a:ea typeface="Times New Roman" panose="02020603050405020304" pitchFamily="18" charset="0"/>
                          <a:cs typeface="Times New Roman" panose="02020603050405020304" pitchFamily="18" charset="0"/>
                        </a:rPr>
                        <a:t>0</a:t>
                      </a:r>
                      <a:endParaRPr lang="ru-RU"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spcAft>
                          <a:spcPts val="0"/>
                        </a:spcAft>
                      </a:pPr>
                      <a:r>
                        <a:rPr lang="kk-KZ" sz="1800" dirty="0" smtClean="0">
                          <a:effectLst/>
                          <a:latin typeface="Times New Roman" panose="02020603050405020304" pitchFamily="18" charset="0"/>
                          <a:ea typeface="Times New Roman" panose="02020603050405020304" pitchFamily="18" charset="0"/>
                          <a:cs typeface="Times New Roman" panose="02020603050405020304" pitchFamily="18" charset="0"/>
                        </a:rPr>
                        <a:t>0</a:t>
                      </a:r>
                      <a:endParaRPr lang="ru-RU"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r>
              <a:tr h="360292">
                <a:tc>
                  <a:txBody>
                    <a:bodyPr/>
                    <a:lstStyle/>
                    <a:p>
                      <a:pPr algn="ctr">
                        <a:spcAft>
                          <a:spcPts val="0"/>
                        </a:spcAft>
                      </a:pPr>
                      <a:r>
                        <a:rPr lang="ru-RU" sz="1600" b="1">
                          <a:solidFill>
                            <a:srgbClr val="000000"/>
                          </a:solidFill>
                          <a:effectLst/>
                          <a:latin typeface="Times New Roman" panose="02020603050405020304" pitchFamily="18" charset="0"/>
                          <a:ea typeface="Times New Roman" panose="02020603050405020304" pitchFamily="18" charset="0"/>
                        </a:rPr>
                        <a:t>СКО</a:t>
                      </a:r>
                      <a:endParaRPr lang="ru-RU" sz="2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kk-KZ" sz="1800" dirty="0" smtClean="0">
                          <a:effectLst/>
                          <a:latin typeface="Times New Roman" panose="02020603050405020304" pitchFamily="18" charset="0"/>
                          <a:ea typeface="Times New Roman" panose="02020603050405020304" pitchFamily="18" charset="0"/>
                          <a:cs typeface="Times New Roman" panose="02020603050405020304" pitchFamily="18" charset="0"/>
                        </a:rPr>
                        <a:t>1</a:t>
                      </a:r>
                      <a:endParaRPr lang="ru-RU"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kk-KZ" sz="1800" dirty="0" smtClean="0">
                          <a:effectLst/>
                          <a:latin typeface="Times New Roman" panose="02020603050405020304" pitchFamily="18" charset="0"/>
                          <a:ea typeface="Times New Roman" panose="02020603050405020304" pitchFamily="18" charset="0"/>
                          <a:cs typeface="Times New Roman" panose="02020603050405020304" pitchFamily="18" charset="0"/>
                        </a:rPr>
                        <a:t>1</a:t>
                      </a:r>
                      <a:endParaRPr lang="ru-RU"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kk-KZ" sz="1800" dirty="0" smtClean="0">
                          <a:effectLst/>
                          <a:latin typeface="Times New Roman" panose="02020603050405020304" pitchFamily="18" charset="0"/>
                          <a:ea typeface="Times New Roman" panose="02020603050405020304" pitchFamily="18" charset="0"/>
                          <a:cs typeface="Times New Roman" panose="02020603050405020304" pitchFamily="18" charset="0"/>
                        </a:rPr>
                        <a:t>0</a:t>
                      </a:r>
                      <a:endParaRPr lang="ru-RU"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kk-KZ" sz="1800" dirty="0" smtClean="0">
                          <a:effectLst/>
                          <a:latin typeface="Times New Roman" panose="02020603050405020304" pitchFamily="18" charset="0"/>
                          <a:ea typeface="Times New Roman" panose="02020603050405020304" pitchFamily="18" charset="0"/>
                          <a:cs typeface="Times New Roman" panose="02020603050405020304" pitchFamily="18" charset="0"/>
                        </a:rPr>
                        <a:t>0</a:t>
                      </a:r>
                      <a:endParaRPr lang="ru-RU"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kk-KZ" sz="1800" dirty="0" smtClean="0">
                          <a:effectLst/>
                          <a:latin typeface="Times New Roman" panose="02020603050405020304" pitchFamily="18" charset="0"/>
                          <a:ea typeface="Times New Roman" panose="02020603050405020304" pitchFamily="18" charset="0"/>
                          <a:cs typeface="Times New Roman" panose="02020603050405020304" pitchFamily="18" charset="0"/>
                        </a:rPr>
                        <a:t>1</a:t>
                      </a:r>
                      <a:endParaRPr lang="ru-RU"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kk-KZ" sz="1800" dirty="0" smtClean="0">
                          <a:effectLst/>
                          <a:latin typeface="Times New Roman" panose="02020603050405020304" pitchFamily="18" charset="0"/>
                          <a:ea typeface="Times New Roman" panose="02020603050405020304" pitchFamily="18" charset="0"/>
                          <a:cs typeface="Times New Roman" panose="02020603050405020304" pitchFamily="18" charset="0"/>
                        </a:rPr>
                        <a:t>0</a:t>
                      </a:r>
                      <a:endParaRPr lang="ru-RU"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0292">
                <a:tc>
                  <a:txBody>
                    <a:bodyPr/>
                    <a:lstStyle/>
                    <a:p>
                      <a:pPr algn="ctr">
                        <a:spcAft>
                          <a:spcPts val="0"/>
                        </a:spcAft>
                      </a:pPr>
                      <a:r>
                        <a:rPr lang="ru-RU" sz="1600" b="1">
                          <a:solidFill>
                            <a:srgbClr val="000000"/>
                          </a:solidFill>
                          <a:effectLst/>
                          <a:latin typeface="Times New Roman" panose="02020603050405020304" pitchFamily="18" charset="0"/>
                          <a:ea typeface="Times New Roman" panose="02020603050405020304" pitchFamily="18" charset="0"/>
                        </a:rPr>
                        <a:t>город Астана</a:t>
                      </a:r>
                      <a:endParaRPr lang="ru-RU" sz="2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kk-KZ" sz="1800" dirty="0" smtClean="0">
                          <a:effectLst/>
                          <a:latin typeface="Times New Roman" panose="02020603050405020304" pitchFamily="18" charset="0"/>
                          <a:ea typeface="Times New Roman" panose="02020603050405020304" pitchFamily="18" charset="0"/>
                          <a:cs typeface="Times New Roman" panose="02020603050405020304" pitchFamily="18" charset="0"/>
                        </a:rPr>
                        <a:t>1</a:t>
                      </a:r>
                      <a:endParaRPr lang="ru-RU"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kk-KZ" sz="1800" dirty="0" smtClean="0">
                          <a:effectLst/>
                          <a:latin typeface="Times New Roman" panose="02020603050405020304" pitchFamily="18" charset="0"/>
                          <a:ea typeface="Times New Roman" panose="02020603050405020304" pitchFamily="18" charset="0"/>
                          <a:cs typeface="Times New Roman" panose="02020603050405020304" pitchFamily="18" charset="0"/>
                        </a:rPr>
                        <a:t>2</a:t>
                      </a:r>
                      <a:endParaRPr lang="ru-RU"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kk-KZ" sz="1800" dirty="0" smtClean="0">
                          <a:effectLst/>
                          <a:latin typeface="Times New Roman" panose="02020603050405020304" pitchFamily="18" charset="0"/>
                          <a:ea typeface="Times New Roman" panose="02020603050405020304" pitchFamily="18" charset="0"/>
                          <a:cs typeface="Times New Roman" panose="02020603050405020304" pitchFamily="18" charset="0"/>
                        </a:rPr>
                        <a:t>1</a:t>
                      </a:r>
                      <a:endParaRPr lang="ru-RU"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kk-KZ" sz="1800" dirty="0" smtClean="0">
                          <a:effectLst/>
                          <a:latin typeface="Times New Roman" panose="02020603050405020304" pitchFamily="18" charset="0"/>
                          <a:ea typeface="Times New Roman" panose="02020603050405020304" pitchFamily="18" charset="0"/>
                          <a:cs typeface="Times New Roman" panose="02020603050405020304" pitchFamily="18" charset="0"/>
                        </a:rPr>
                        <a:t>0</a:t>
                      </a:r>
                      <a:endParaRPr lang="ru-RU"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kk-KZ" sz="1800" dirty="0" smtClean="0">
                          <a:effectLst/>
                          <a:latin typeface="Times New Roman" panose="02020603050405020304" pitchFamily="18" charset="0"/>
                          <a:ea typeface="Times New Roman" panose="02020603050405020304" pitchFamily="18" charset="0"/>
                          <a:cs typeface="Times New Roman" panose="02020603050405020304" pitchFamily="18" charset="0"/>
                        </a:rPr>
                        <a:t>0</a:t>
                      </a:r>
                      <a:endParaRPr lang="ru-RU"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kk-KZ" sz="1800" dirty="0" smtClean="0">
                          <a:effectLst/>
                          <a:latin typeface="Times New Roman" panose="02020603050405020304" pitchFamily="18" charset="0"/>
                          <a:ea typeface="Times New Roman" panose="02020603050405020304" pitchFamily="18" charset="0"/>
                          <a:cs typeface="Times New Roman" panose="02020603050405020304" pitchFamily="18" charset="0"/>
                        </a:rPr>
                        <a:t>0</a:t>
                      </a:r>
                      <a:endParaRPr lang="ru-RU"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4741">
                <a:tc>
                  <a:txBody>
                    <a:bodyPr/>
                    <a:lstStyle/>
                    <a:p>
                      <a:pPr algn="ctr">
                        <a:spcAft>
                          <a:spcPts val="0"/>
                        </a:spcAft>
                      </a:pPr>
                      <a:r>
                        <a:rPr lang="ru-RU" sz="1600" b="1">
                          <a:solidFill>
                            <a:srgbClr val="000000"/>
                          </a:solidFill>
                          <a:effectLst/>
                          <a:latin typeface="Times New Roman" panose="02020603050405020304" pitchFamily="18" charset="0"/>
                          <a:ea typeface="Times New Roman" panose="02020603050405020304" pitchFamily="18" charset="0"/>
                        </a:rPr>
                        <a:t>город Алматы </a:t>
                      </a:r>
                      <a:endParaRPr lang="ru-RU" sz="2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kk-KZ" sz="1800" dirty="0" smtClean="0">
                          <a:effectLst/>
                          <a:latin typeface="Times New Roman" panose="02020603050405020304" pitchFamily="18" charset="0"/>
                          <a:ea typeface="Times New Roman" panose="02020603050405020304" pitchFamily="18" charset="0"/>
                          <a:cs typeface="Times New Roman" panose="02020603050405020304" pitchFamily="18" charset="0"/>
                        </a:rPr>
                        <a:t>3</a:t>
                      </a:r>
                      <a:endParaRPr lang="ru-RU"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kk-KZ" sz="1800" dirty="0" smtClean="0">
                          <a:effectLst/>
                          <a:latin typeface="Times New Roman" panose="02020603050405020304" pitchFamily="18" charset="0"/>
                          <a:ea typeface="Times New Roman" panose="02020603050405020304" pitchFamily="18" charset="0"/>
                          <a:cs typeface="Times New Roman" panose="02020603050405020304" pitchFamily="18" charset="0"/>
                        </a:rPr>
                        <a:t>0</a:t>
                      </a:r>
                      <a:endParaRPr lang="ru-RU"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kk-KZ" sz="1800" dirty="0" smtClean="0">
                          <a:effectLst/>
                          <a:latin typeface="Times New Roman" panose="02020603050405020304" pitchFamily="18" charset="0"/>
                          <a:ea typeface="Times New Roman" panose="02020603050405020304" pitchFamily="18" charset="0"/>
                          <a:cs typeface="Times New Roman" panose="02020603050405020304" pitchFamily="18" charset="0"/>
                        </a:rPr>
                        <a:t>0</a:t>
                      </a:r>
                      <a:endParaRPr lang="ru-RU"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kk-KZ" sz="1800" dirty="0" smtClean="0">
                          <a:effectLst/>
                          <a:latin typeface="Times New Roman" panose="02020603050405020304" pitchFamily="18" charset="0"/>
                          <a:ea typeface="Times New Roman" panose="02020603050405020304" pitchFamily="18" charset="0"/>
                          <a:cs typeface="Times New Roman" panose="02020603050405020304" pitchFamily="18" charset="0"/>
                        </a:rPr>
                        <a:t>0</a:t>
                      </a:r>
                      <a:endParaRPr lang="ru-RU"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kk-KZ" sz="1800" dirty="0" smtClean="0">
                          <a:effectLst/>
                          <a:latin typeface="Times New Roman" panose="02020603050405020304" pitchFamily="18" charset="0"/>
                          <a:ea typeface="Times New Roman" panose="02020603050405020304" pitchFamily="18" charset="0"/>
                          <a:cs typeface="Times New Roman" panose="02020603050405020304" pitchFamily="18" charset="0"/>
                        </a:rPr>
                        <a:t>0</a:t>
                      </a:r>
                      <a:endParaRPr lang="ru-RU"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kk-KZ" sz="1800" dirty="0" smtClean="0">
                          <a:effectLst/>
                          <a:latin typeface="Times New Roman" panose="02020603050405020304" pitchFamily="18" charset="0"/>
                          <a:ea typeface="Times New Roman" panose="02020603050405020304" pitchFamily="18" charset="0"/>
                          <a:cs typeface="Times New Roman" panose="02020603050405020304" pitchFamily="18" charset="0"/>
                        </a:rPr>
                        <a:t>0</a:t>
                      </a:r>
                      <a:endParaRPr lang="ru-RU"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5925442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p14="http://schemas.microsoft.com/office/powerpoint/2010/main" val="4193649028"/>
              </p:ext>
            </p:extLst>
          </p:nvPr>
        </p:nvGraphicFramePr>
        <p:xfrm>
          <a:off x="8791" y="14267"/>
          <a:ext cx="9135208" cy="6967648"/>
        </p:xfrm>
        <a:graphic>
          <a:graphicData uri="http://schemas.openxmlformats.org/drawingml/2006/table">
            <a:tbl>
              <a:tblPr firstRow="1" firstCol="1" lastRow="1" lastCol="1" bandRow="1" bandCol="1"/>
              <a:tblGrid>
                <a:gridCol w="3759426"/>
                <a:gridCol w="2687891"/>
                <a:gridCol w="2687891"/>
              </a:tblGrid>
              <a:tr h="1211387">
                <a:tc rowSpan="2">
                  <a:txBody>
                    <a:bodyPr/>
                    <a:lstStyle/>
                    <a:p>
                      <a:pPr algn="ctr">
                        <a:spcAft>
                          <a:spcPts val="0"/>
                        </a:spcAft>
                      </a:pPr>
                      <a:r>
                        <a:rPr lang="ru-RU" sz="2000" b="1" dirty="0" smtClean="0">
                          <a:effectLst/>
                          <a:latin typeface="Times New Roman" panose="02020603050405020304" pitchFamily="18" charset="0"/>
                          <a:ea typeface="Times New Roman" panose="02020603050405020304" pitchFamily="18" charset="0"/>
                          <a:cs typeface="Times New Roman" panose="02020603050405020304" pitchFamily="18" charset="0"/>
                        </a:rPr>
                        <a:t>Области</a:t>
                      </a:r>
                    </a:p>
                    <a:p>
                      <a:pPr algn="ctr">
                        <a:spcAft>
                          <a:spcPts val="0"/>
                        </a:spcAft>
                      </a:pPr>
                      <a:r>
                        <a:rPr lang="ru-RU" sz="2000" b="1" dirty="0" smtClean="0">
                          <a:effectLst/>
                          <a:latin typeface="Times New Roman" panose="02020603050405020304" pitchFamily="18" charset="0"/>
                          <a:ea typeface="Times New Roman" panose="02020603050405020304" pitchFamily="18" charset="0"/>
                          <a:cs typeface="Times New Roman" panose="02020603050405020304" pitchFamily="18" charset="0"/>
                        </a:rPr>
                        <a:t>за  9 месяцев 2014 года</a:t>
                      </a:r>
                      <a:endParaRPr lang="ru-RU" sz="3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ru-RU" sz="2000" b="1" dirty="0" smtClean="0">
                          <a:effectLst/>
                          <a:latin typeface="Times New Roman" panose="02020603050405020304" pitchFamily="18" charset="0"/>
                          <a:ea typeface="Times New Roman" panose="02020603050405020304" pitchFamily="18" charset="0"/>
                        </a:rPr>
                        <a:t>Всего количество обследованных</a:t>
                      </a:r>
                      <a:endParaRPr lang="ru-RU" sz="32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kk-KZ" sz="2000" b="1" dirty="0" smtClean="0">
                          <a:effectLst/>
                          <a:latin typeface="Times New Roman" panose="02020603050405020304" pitchFamily="18" charset="0"/>
                          <a:ea typeface="Times New Roman" panose="02020603050405020304" pitchFamily="18" charset="0"/>
                        </a:rPr>
                        <a:t>Количество обследованных на уровень </a:t>
                      </a:r>
                      <a:r>
                        <a:rPr lang="kk-KZ" sz="2000" b="1" dirty="0">
                          <a:effectLst/>
                          <a:latin typeface="Times New Roman" panose="02020603050405020304" pitchFamily="18" charset="0"/>
                          <a:ea typeface="Times New Roman" panose="02020603050405020304" pitchFamily="18" charset="0"/>
                        </a:rPr>
                        <a:t>холестерина</a:t>
                      </a:r>
                      <a:endParaRPr lang="ru-RU" sz="32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6618">
                <a:tc vMerge="1">
                  <a:txBody>
                    <a:bodyPr/>
                    <a:lstStyle/>
                    <a:p>
                      <a:endParaRPr lang="ru-RU"/>
                    </a:p>
                  </a:txBody>
                  <a:tcPr/>
                </a:tc>
                <a:tc>
                  <a:txBody>
                    <a:bodyPr/>
                    <a:lstStyle/>
                    <a:p>
                      <a:pPr algn="ctr">
                        <a:spcAft>
                          <a:spcPts val="0"/>
                        </a:spcAft>
                      </a:pPr>
                      <a:r>
                        <a:rPr lang="ru-RU" sz="2000" b="1">
                          <a:effectLst/>
                          <a:latin typeface="Times New Roman" panose="02020603050405020304" pitchFamily="18" charset="0"/>
                          <a:ea typeface="Times New Roman" panose="02020603050405020304" pitchFamily="18" charset="0"/>
                          <a:cs typeface="Times New Roman" panose="02020603050405020304" pitchFamily="18" charset="0"/>
                        </a:rPr>
                        <a:t>абс</a:t>
                      </a:r>
                      <a:endParaRPr lang="ru-RU" sz="3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kk-KZ" sz="2000" b="1" dirty="0">
                          <a:effectLst/>
                          <a:latin typeface="Times New Roman" panose="02020603050405020304" pitchFamily="18" charset="0"/>
                          <a:ea typeface="Times New Roman" panose="02020603050405020304" pitchFamily="18" charset="0"/>
                          <a:cs typeface="Times New Roman" panose="02020603050405020304" pitchFamily="18" charset="0"/>
                        </a:rPr>
                        <a:t>Всего </a:t>
                      </a:r>
                      <a:r>
                        <a:rPr lang="ru-RU" sz="2000" b="1" dirty="0" err="1">
                          <a:effectLst/>
                          <a:latin typeface="Times New Roman" panose="02020603050405020304" pitchFamily="18" charset="0"/>
                          <a:ea typeface="Times New Roman" panose="02020603050405020304" pitchFamily="18" charset="0"/>
                          <a:cs typeface="Times New Roman" panose="02020603050405020304" pitchFamily="18" charset="0"/>
                        </a:rPr>
                        <a:t>абс</a:t>
                      </a:r>
                      <a:r>
                        <a:rPr lang="ru-RU" sz="2000" b="1"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ru-RU" sz="3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0769">
                <a:tc>
                  <a:txBody>
                    <a:bodyPr/>
                    <a:lstStyle/>
                    <a:p>
                      <a:pPr algn="ctr">
                        <a:spcAft>
                          <a:spcPts val="0"/>
                        </a:spcAft>
                      </a:pPr>
                      <a:r>
                        <a:rPr lang="ru-RU" sz="1800" b="1" dirty="0" err="1">
                          <a:effectLst/>
                          <a:latin typeface="Times New Roman" panose="02020603050405020304" pitchFamily="18" charset="0"/>
                          <a:ea typeface="Times New Roman" panose="02020603050405020304" pitchFamily="18" charset="0"/>
                          <a:cs typeface="Times New Roman" panose="02020603050405020304" pitchFamily="18" charset="0"/>
                        </a:rPr>
                        <a:t>Акмолинская</a:t>
                      </a:r>
                      <a:r>
                        <a:rPr lang="ru-RU" sz="1800" b="1" dirty="0">
                          <a:effectLst/>
                          <a:latin typeface="Times New Roman" panose="02020603050405020304" pitchFamily="18" charset="0"/>
                          <a:ea typeface="Times New Roman" panose="02020603050405020304" pitchFamily="18" charset="0"/>
                          <a:cs typeface="Times New Roman" panose="02020603050405020304" pitchFamily="18" charset="0"/>
                        </a:rPr>
                        <a:t> область</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c>
                  <a:txBody>
                    <a:bodyPr/>
                    <a:lstStyle/>
                    <a:p>
                      <a:pPr algn="ctr" fontAlgn="b"/>
                      <a:r>
                        <a:rPr lang="ru-RU" sz="2000" b="0" i="0" u="none" strike="noStrike" dirty="0">
                          <a:effectLst/>
                          <a:latin typeface="Times New Roman" panose="02020603050405020304" pitchFamily="18" charset="0"/>
                          <a:cs typeface="Times New Roman" panose="02020603050405020304" pitchFamily="18" charset="0"/>
                        </a:rPr>
                        <a:t>91231</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c>
                  <a:txBody>
                    <a:bodyPr/>
                    <a:lstStyle/>
                    <a:p>
                      <a:pPr algn="ctr" fontAlgn="b"/>
                      <a:r>
                        <a:rPr lang="ru-RU" sz="2000" b="0" i="0" u="none" strike="noStrike" dirty="0">
                          <a:effectLst/>
                          <a:latin typeface="Times New Roman" panose="02020603050405020304" pitchFamily="18" charset="0"/>
                          <a:cs typeface="Times New Roman" panose="02020603050405020304" pitchFamily="18" charset="0"/>
                        </a:rPr>
                        <a:t>91231</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r>
              <a:tr h="373999">
                <a:tc>
                  <a:txBody>
                    <a:bodyPr/>
                    <a:lstStyle/>
                    <a:p>
                      <a:pPr algn="ctr">
                        <a:spcAft>
                          <a:spcPts val="0"/>
                        </a:spcAft>
                      </a:pPr>
                      <a:r>
                        <a:rPr lang="ru-RU" sz="1800" b="1" dirty="0">
                          <a:effectLst/>
                          <a:latin typeface="Times New Roman" panose="02020603050405020304" pitchFamily="18" charset="0"/>
                          <a:ea typeface="Times New Roman" panose="02020603050405020304" pitchFamily="18" charset="0"/>
                          <a:cs typeface="Times New Roman" panose="02020603050405020304" pitchFamily="18" charset="0"/>
                        </a:rPr>
                        <a:t>Актюбинская область</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c>
                  <a:txBody>
                    <a:bodyPr/>
                    <a:lstStyle/>
                    <a:p>
                      <a:pPr algn="ctr" fontAlgn="b"/>
                      <a:r>
                        <a:rPr lang="ru-RU" sz="2000" b="0" i="0" u="none" strike="noStrike" dirty="0">
                          <a:effectLst/>
                          <a:latin typeface="Times New Roman" panose="02020603050405020304" pitchFamily="18" charset="0"/>
                          <a:cs typeface="Times New Roman" panose="02020603050405020304" pitchFamily="18" charset="0"/>
                        </a:rPr>
                        <a:t>96378</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c>
                  <a:txBody>
                    <a:bodyPr/>
                    <a:lstStyle/>
                    <a:p>
                      <a:pPr algn="ctr" fontAlgn="b"/>
                      <a:r>
                        <a:rPr lang="ru-RU" sz="2000" b="0" i="0" u="none" strike="noStrike" dirty="0">
                          <a:effectLst/>
                          <a:latin typeface="Times New Roman" panose="02020603050405020304" pitchFamily="18" charset="0"/>
                          <a:cs typeface="Times New Roman" panose="02020603050405020304" pitchFamily="18" charset="0"/>
                        </a:rPr>
                        <a:t>96378</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r>
              <a:tr h="289183">
                <a:tc>
                  <a:txBody>
                    <a:bodyPr/>
                    <a:lstStyle/>
                    <a:p>
                      <a:pPr algn="ctr">
                        <a:spcAft>
                          <a:spcPts val="0"/>
                        </a:spcAft>
                      </a:pPr>
                      <a:r>
                        <a:rPr lang="ru-RU" sz="1800" b="1" dirty="0" err="1">
                          <a:effectLst/>
                          <a:latin typeface="Times New Roman" panose="02020603050405020304" pitchFamily="18" charset="0"/>
                          <a:ea typeface="Times New Roman" panose="02020603050405020304" pitchFamily="18" charset="0"/>
                          <a:cs typeface="Times New Roman" panose="02020603050405020304" pitchFamily="18" charset="0"/>
                        </a:rPr>
                        <a:t>Алматинская</a:t>
                      </a:r>
                      <a:r>
                        <a:rPr lang="ru-RU" sz="1800" b="1" dirty="0">
                          <a:effectLst/>
                          <a:latin typeface="Times New Roman" panose="02020603050405020304" pitchFamily="18" charset="0"/>
                          <a:ea typeface="Times New Roman" panose="02020603050405020304" pitchFamily="18" charset="0"/>
                          <a:cs typeface="Times New Roman" panose="02020603050405020304" pitchFamily="18" charset="0"/>
                        </a:rPr>
                        <a:t> область</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c>
                  <a:txBody>
                    <a:bodyPr/>
                    <a:lstStyle/>
                    <a:p>
                      <a:pPr algn="ctr" fontAlgn="b"/>
                      <a:r>
                        <a:rPr lang="ru-RU" sz="2000" b="0" i="0" u="none" strike="noStrike">
                          <a:effectLst/>
                          <a:latin typeface="Times New Roman" panose="02020603050405020304" pitchFamily="18" charset="0"/>
                          <a:cs typeface="Times New Roman" panose="02020603050405020304" pitchFamily="18" charset="0"/>
                        </a:rPr>
                        <a:t>188911</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c>
                  <a:txBody>
                    <a:bodyPr/>
                    <a:lstStyle/>
                    <a:p>
                      <a:pPr algn="ctr" fontAlgn="b"/>
                      <a:r>
                        <a:rPr lang="ru-RU" sz="2000" b="0" i="0" u="none" strike="noStrike" dirty="0">
                          <a:effectLst/>
                          <a:latin typeface="Times New Roman" panose="02020603050405020304" pitchFamily="18" charset="0"/>
                          <a:cs typeface="Times New Roman" panose="02020603050405020304" pitchFamily="18" charset="0"/>
                        </a:rPr>
                        <a:t>188911</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r>
              <a:tr h="289183">
                <a:tc>
                  <a:txBody>
                    <a:bodyPr/>
                    <a:lstStyle/>
                    <a:p>
                      <a:pPr algn="ctr">
                        <a:spcAft>
                          <a:spcPts val="0"/>
                        </a:spcAft>
                      </a:pPr>
                      <a:r>
                        <a:rPr lang="ru-RU" sz="1800" b="1" dirty="0">
                          <a:effectLst/>
                          <a:latin typeface="Times New Roman" panose="02020603050405020304" pitchFamily="18" charset="0"/>
                          <a:ea typeface="Times New Roman" panose="02020603050405020304" pitchFamily="18" charset="0"/>
                          <a:cs typeface="Times New Roman" panose="02020603050405020304" pitchFamily="18" charset="0"/>
                        </a:rPr>
                        <a:t>Атырауская область</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c>
                  <a:txBody>
                    <a:bodyPr/>
                    <a:lstStyle/>
                    <a:p>
                      <a:pPr algn="ctr" fontAlgn="b"/>
                      <a:r>
                        <a:rPr lang="ru-RU" sz="2000" b="0" i="0" u="none" strike="noStrike">
                          <a:effectLst/>
                          <a:latin typeface="Times New Roman" panose="02020603050405020304" pitchFamily="18" charset="0"/>
                          <a:cs typeface="Times New Roman" panose="02020603050405020304" pitchFamily="18" charset="0"/>
                        </a:rPr>
                        <a:t>56432</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c>
                  <a:txBody>
                    <a:bodyPr/>
                    <a:lstStyle/>
                    <a:p>
                      <a:pPr algn="ctr" fontAlgn="b"/>
                      <a:r>
                        <a:rPr lang="ru-RU" sz="2000" b="0" i="0" u="none" strike="noStrike" dirty="0">
                          <a:effectLst/>
                          <a:latin typeface="Times New Roman" panose="02020603050405020304" pitchFamily="18" charset="0"/>
                          <a:cs typeface="Times New Roman" panose="02020603050405020304" pitchFamily="18" charset="0"/>
                        </a:rPr>
                        <a:t>56432</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r>
              <a:tr h="289183">
                <a:tc>
                  <a:txBody>
                    <a:bodyPr/>
                    <a:lstStyle/>
                    <a:p>
                      <a:pPr algn="ctr">
                        <a:spcAft>
                          <a:spcPts val="0"/>
                        </a:spcAft>
                      </a:pPr>
                      <a:r>
                        <a:rPr lang="ru-RU" sz="1800" b="1" dirty="0">
                          <a:effectLst/>
                          <a:latin typeface="Times New Roman" panose="02020603050405020304" pitchFamily="18" charset="0"/>
                          <a:ea typeface="Times New Roman" panose="02020603050405020304" pitchFamily="18" charset="0"/>
                          <a:cs typeface="Times New Roman" panose="02020603050405020304" pitchFamily="18" charset="0"/>
                        </a:rPr>
                        <a:t>Западно-Казахстанская область</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c>
                  <a:txBody>
                    <a:bodyPr/>
                    <a:lstStyle/>
                    <a:p>
                      <a:pPr algn="ctr" fontAlgn="b"/>
                      <a:r>
                        <a:rPr lang="ru-RU" sz="2000" b="0" i="0" u="none" strike="noStrike">
                          <a:effectLst/>
                          <a:latin typeface="Times New Roman" panose="02020603050405020304" pitchFamily="18" charset="0"/>
                          <a:cs typeface="Times New Roman" panose="02020603050405020304" pitchFamily="18" charset="0"/>
                        </a:rPr>
                        <a:t>77712</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c>
                  <a:txBody>
                    <a:bodyPr/>
                    <a:lstStyle/>
                    <a:p>
                      <a:pPr algn="ctr" fontAlgn="b"/>
                      <a:r>
                        <a:rPr lang="ru-RU" sz="2000" b="0" i="0" u="none" strike="noStrike" dirty="0">
                          <a:effectLst/>
                          <a:latin typeface="Times New Roman" panose="02020603050405020304" pitchFamily="18" charset="0"/>
                          <a:cs typeface="Times New Roman" panose="02020603050405020304" pitchFamily="18" charset="0"/>
                        </a:rPr>
                        <a:t>77712</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r>
              <a:tr h="289183">
                <a:tc>
                  <a:txBody>
                    <a:bodyPr/>
                    <a:lstStyle/>
                    <a:p>
                      <a:pPr algn="ctr">
                        <a:spcAft>
                          <a:spcPts val="0"/>
                        </a:spcAft>
                      </a:pPr>
                      <a:r>
                        <a:rPr lang="ru-RU" sz="1800" b="1" dirty="0">
                          <a:effectLst/>
                          <a:latin typeface="Times New Roman" panose="02020603050405020304" pitchFamily="18" charset="0"/>
                          <a:ea typeface="Times New Roman" panose="02020603050405020304" pitchFamily="18" charset="0"/>
                          <a:cs typeface="Times New Roman" panose="02020603050405020304" pitchFamily="18" charset="0"/>
                        </a:rPr>
                        <a:t>Жамбылская область</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c>
                  <a:txBody>
                    <a:bodyPr/>
                    <a:lstStyle/>
                    <a:p>
                      <a:pPr algn="ctr" fontAlgn="b"/>
                      <a:r>
                        <a:rPr lang="ru-RU" sz="2000" b="0" i="0" u="none" strike="noStrike">
                          <a:effectLst/>
                          <a:latin typeface="Times New Roman" panose="02020603050405020304" pitchFamily="18" charset="0"/>
                          <a:cs typeface="Times New Roman" panose="02020603050405020304" pitchFamily="18" charset="0"/>
                        </a:rPr>
                        <a:t>121288</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c>
                  <a:txBody>
                    <a:bodyPr/>
                    <a:lstStyle/>
                    <a:p>
                      <a:pPr algn="ctr" fontAlgn="b"/>
                      <a:r>
                        <a:rPr lang="ru-RU" sz="2000" b="0" i="0" u="none" strike="noStrike" dirty="0">
                          <a:effectLst/>
                          <a:latin typeface="Times New Roman" panose="02020603050405020304" pitchFamily="18" charset="0"/>
                          <a:cs typeface="Times New Roman" panose="02020603050405020304" pitchFamily="18" charset="0"/>
                        </a:rPr>
                        <a:t>121288</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r>
              <a:tr h="289183">
                <a:tc>
                  <a:txBody>
                    <a:bodyPr/>
                    <a:lstStyle/>
                    <a:p>
                      <a:pPr algn="ctr">
                        <a:spcAft>
                          <a:spcPts val="0"/>
                        </a:spcAft>
                      </a:pPr>
                      <a:r>
                        <a:rPr lang="ru-RU" sz="1800" b="1" dirty="0">
                          <a:effectLst/>
                          <a:latin typeface="Times New Roman" panose="02020603050405020304" pitchFamily="18" charset="0"/>
                          <a:ea typeface="Times New Roman" panose="02020603050405020304" pitchFamily="18" charset="0"/>
                          <a:cs typeface="Times New Roman" panose="02020603050405020304" pitchFamily="18" charset="0"/>
                        </a:rPr>
                        <a:t>Карагандинская область</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c>
                  <a:txBody>
                    <a:bodyPr/>
                    <a:lstStyle/>
                    <a:p>
                      <a:pPr algn="ctr" fontAlgn="b"/>
                      <a:r>
                        <a:rPr lang="ru-RU" sz="2000" b="0" i="0" u="none" strike="noStrike">
                          <a:effectLst/>
                          <a:latin typeface="Times New Roman" panose="02020603050405020304" pitchFamily="18" charset="0"/>
                          <a:cs typeface="Times New Roman" panose="02020603050405020304" pitchFamily="18" charset="0"/>
                        </a:rPr>
                        <a:t>158565</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c>
                  <a:txBody>
                    <a:bodyPr/>
                    <a:lstStyle/>
                    <a:p>
                      <a:pPr algn="ctr" fontAlgn="b"/>
                      <a:r>
                        <a:rPr lang="ru-RU" sz="2000" b="0" i="0" u="none" strike="noStrike" dirty="0">
                          <a:effectLst/>
                          <a:latin typeface="Times New Roman" panose="02020603050405020304" pitchFamily="18" charset="0"/>
                          <a:cs typeface="Times New Roman" panose="02020603050405020304" pitchFamily="18" charset="0"/>
                        </a:rPr>
                        <a:t>158565</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r>
              <a:tr h="289183">
                <a:tc>
                  <a:txBody>
                    <a:bodyPr/>
                    <a:lstStyle/>
                    <a:p>
                      <a:pPr algn="ctr">
                        <a:spcAft>
                          <a:spcPts val="0"/>
                        </a:spcAft>
                      </a:pPr>
                      <a:r>
                        <a:rPr lang="ru-RU" sz="1800" b="1" dirty="0" err="1">
                          <a:effectLst/>
                          <a:latin typeface="Times New Roman" panose="02020603050405020304" pitchFamily="18" charset="0"/>
                          <a:ea typeface="Times New Roman" panose="02020603050405020304" pitchFamily="18" charset="0"/>
                          <a:cs typeface="Times New Roman" panose="02020603050405020304" pitchFamily="18" charset="0"/>
                        </a:rPr>
                        <a:t>Костанайская</a:t>
                      </a:r>
                      <a:r>
                        <a:rPr lang="ru-RU" sz="1800" b="1" dirty="0">
                          <a:effectLst/>
                          <a:latin typeface="Times New Roman" panose="02020603050405020304" pitchFamily="18" charset="0"/>
                          <a:ea typeface="Times New Roman" panose="02020603050405020304" pitchFamily="18" charset="0"/>
                          <a:cs typeface="Times New Roman" panose="02020603050405020304" pitchFamily="18" charset="0"/>
                        </a:rPr>
                        <a:t> область</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c>
                  <a:txBody>
                    <a:bodyPr/>
                    <a:lstStyle/>
                    <a:p>
                      <a:pPr algn="ctr" fontAlgn="b"/>
                      <a:r>
                        <a:rPr lang="ru-RU" sz="2000" b="0" i="0" u="none" strike="noStrike">
                          <a:effectLst/>
                          <a:latin typeface="Times New Roman" panose="02020603050405020304" pitchFamily="18" charset="0"/>
                          <a:cs typeface="Times New Roman" panose="02020603050405020304" pitchFamily="18" charset="0"/>
                        </a:rPr>
                        <a:t>95298</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c>
                  <a:txBody>
                    <a:bodyPr/>
                    <a:lstStyle/>
                    <a:p>
                      <a:pPr algn="ctr" fontAlgn="b"/>
                      <a:r>
                        <a:rPr lang="ru-RU" sz="2000" b="0" i="0" u="none" strike="noStrike" dirty="0">
                          <a:effectLst/>
                          <a:latin typeface="Times New Roman" panose="02020603050405020304" pitchFamily="18" charset="0"/>
                          <a:cs typeface="Times New Roman" panose="02020603050405020304" pitchFamily="18" charset="0"/>
                        </a:rPr>
                        <a:t>95298</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r>
              <a:tr h="289183">
                <a:tc>
                  <a:txBody>
                    <a:bodyPr/>
                    <a:lstStyle/>
                    <a:p>
                      <a:pPr algn="ctr">
                        <a:spcAft>
                          <a:spcPts val="0"/>
                        </a:spcAft>
                      </a:pPr>
                      <a:r>
                        <a:rPr lang="ru-RU" sz="1800" b="1" dirty="0" err="1">
                          <a:effectLst/>
                          <a:latin typeface="Times New Roman" panose="02020603050405020304" pitchFamily="18" charset="0"/>
                          <a:ea typeface="Times New Roman" panose="02020603050405020304" pitchFamily="18" charset="0"/>
                          <a:cs typeface="Times New Roman" panose="02020603050405020304" pitchFamily="18" charset="0"/>
                        </a:rPr>
                        <a:t>Кызылординская</a:t>
                      </a:r>
                      <a:r>
                        <a:rPr lang="ru-RU" sz="1800" b="1" dirty="0">
                          <a:effectLst/>
                          <a:latin typeface="Times New Roman" panose="02020603050405020304" pitchFamily="18" charset="0"/>
                          <a:ea typeface="Times New Roman" panose="02020603050405020304" pitchFamily="18" charset="0"/>
                          <a:cs typeface="Times New Roman" panose="02020603050405020304" pitchFamily="18" charset="0"/>
                        </a:rPr>
                        <a:t> область</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c>
                  <a:txBody>
                    <a:bodyPr/>
                    <a:lstStyle/>
                    <a:p>
                      <a:pPr algn="ctr" fontAlgn="b"/>
                      <a:r>
                        <a:rPr lang="ru-RU" sz="2000" b="0" i="0" u="none" strike="noStrike">
                          <a:effectLst/>
                          <a:latin typeface="Times New Roman" panose="02020603050405020304" pitchFamily="18" charset="0"/>
                          <a:cs typeface="Times New Roman" panose="02020603050405020304" pitchFamily="18" charset="0"/>
                        </a:rPr>
                        <a:t>60313</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c>
                  <a:txBody>
                    <a:bodyPr/>
                    <a:lstStyle/>
                    <a:p>
                      <a:pPr algn="ctr" fontAlgn="b"/>
                      <a:r>
                        <a:rPr lang="ru-RU" sz="2000" b="0" i="0" u="none" strike="noStrike" dirty="0">
                          <a:effectLst/>
                          <a:latin typeface="Times New Roman" panose="02020603050405020304" pitchFamily="18" charset="0"/>
                          <a:cs typeface="Times New Roman" panose="02020603050405020304" pitchFamily="18" charset="0"/>
                        </a:rPr>
                        <a:t>60313</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r>
              <a:tr h="289183">
                <a:tc>
                  <a:txBody>
                    <a:bodyPr/>
                    <a:lstStyle/>
                    <a:p>
                      <a:pPr algn="ctr">
                        <a:spcAft>
                          <a:spcPts val="0"/>
                        </a:spcAft>
                      </a:pPr>
                      <a:r>
                        <a:rPr lang="ru-RU" sz="1800" b="1" dirty="0" err="1">
                          <a:effectLst/>
                          <a:latin typeface="Times New Roman" panose="02020603050405020304" pitchFamily="18" charset="0"/>
                          <a:ea typeface="Times New Roman" panose="02020603050405020304" pitchFamily="18" charset="0"/>
                          <a:cs typeface="Times New Roman" panose="02020603050405020304" pitchFamily="18" charset="0"/>
                        </a:rPr>
                        <a:t>Мангистауская</a:t>
                      </a:r>
                      <a:r>
                        <a:rPr lang="ru-RU" sz="1800" b="1" dirty="0">
                          <a:effectLst/>
                          <a:latin typeface="Times New Roman" panose="02020603050405020304" pitchFamily="18" charset="0"/>
                          <a:ea typeface="Times New Roman" panose="02020603050405020304" pitchFamily="18" charset="0"/>
                          <a:cs typeface="Times New Roman" panose="02020603050405020304" pitchFamily="18" charset="0"/>
                        </a:rPr>
                        <a:t> область</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c>
                  <a:txBody>
                    <a:bodyPr/>
                    <a:lstStyle/>
                    <a:p>
                      <a:pPr algn="ctr" fontAlgn="b"/>
                      <a:r>
                        <a:rPr lang="ru-RU" sz="2000" b="0" i="0" u="none" strike="noStrike">
                          <a:effectLst/>
                          <a:latin typeface="Times New Roman" panose="02020603050405020304" pitchFamily="18" charset="0"/>
                          <a:cs typeface="Times New Roman" panose="02020603050405020304" pitchFamily="18" charset="0"/>
                        </a:rPr>
                        <a:t>47948</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c>
                  <a:txBody>
                    <a:bodyPr/>
                    <a:lstStyle/>
                    <a:p>
                      <a:pPr algn="ctr" fontAlgn="b"/>
                      <a:r>
                        <a:rPr lang="ru-RU" sz="2000" b="0" i="0" u="none" strike="noStrike" dirty="0">
                          <a:effectLst/>
                          <a:latin typeface="Times New Roman" panose="02020603050405020304" pitchFamily="18" charset="0"/>
                          <a:cs typeface="Times New Roman" panose="02020603050405020304" pitchFamily="18" charset="0"/>
                        </a:rPr>
                        <a:t>47948</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r>
              <a:tr h="289183">
                <a:tc>
                  <a:txBody>
                    <a:bodyPr/>
                    <a:lstStyle/>
                    <a:p>
                      <a:pPr algn="ctr">
                        <a:spcAft>
                          <a:spcPts val="0"/>
                        </a:spcAft>
                      </a:pPr>
                      <a:r>
                        <a:rPr lang="ru-RU" sz="1800" b="1" dirty="0">
                          <a:effectLst/>
                          <a:latin typeface="Times New Roman" panose="02020603050405020304" pitchFamily="18" charset="0"/>
                          <a:ea typeface="Times New Roman" panose="02020603050405020304" pitchFamily="18" charset="0"/>
                          <a:cs typeface="Times New Roman" panose="02020603050405020304" pitchFamily="18" charset="0"/>
                        </a:rPr>
                        <a:t>Южно-Казахстанская область</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c>
                  <a:txBody>
                    <a:bodyPr/>
                    <a:lstStyle/>
                    <a:p>
                      <a:pPr algn="ctr" fontAlgn="b"/>
                      <a:r>
                        <a:rPr lang="ru-RU" sz="2000" b="0" i="0" u="none" strike="noStrike">
                          <a:effectLst/>
                          <a:latin typeface="Times New Roman" panose="02020603050405020304" pitchFamily="18" charset="0"/>
                          <a:cs typeface="Times New Roman" panose="02020603050405020304" pitchFamily="18" charset="0"/>
                        </a:rPr>
                        <a:t>249996</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c>
                  <a:txBody>
                    <a:bodyPr/>
                    <a:lstStyle/>
                    <a:p>
                      <a:pPr algn="ctr" fontAlgn="b"/>
                      <a:r>
                        <a:rPr lang="ru-RU" sz="2000" b="0" i="0" u="none" strike="noStrike" dirty="0">
                          <a:effectLst/>
                          <a:latin typeface="Times New Roman" panose="02020603050405020304" pitchFamily="18" charset="0"/>
                          <a:cs typeface="Times New Roman" panose="02020603050405020304" pitchFamily="18" charset="0"/>
                        </a:rPr>
                        <a:t>249996</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r>
              <a:tr h="289183">
                <a:tc>
                  <a:txBody>
                    <a:bodyPr/>
                    <a:lstStyle/>
                    <a:p>
                      <a:pPr algn="ctr">
                        <a:spcAft>
                          <a:spcPts val="0"/>
                        </a:spcAft>
                      </a:pPr>
                      <a:r>
                        <a:rPr lang="ru-RU" sz="1800" b="1" dirty="0">
                          <a:effectLst/>
                          <a:latin typeface="Times New Roman" panose="02020603050405020304" pitchFamily="18" charset="0"/>
                          <a:ea typeface="Times New Roman" panose="02020603050405020304" pitchFamily="18" charset="0"/>
                          <a:cs typeface="Times New Roman" panose="02020603050405020304" pitchFamily="18" charset="0"/>
                        </a:rPr>
                        <a:t>Павлодарская область</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c>
                  <a:txBody>
                    <a:bodyPr/>
                    <a:lstStyle/>
                    <a:p>
                      <a:pPr algn="ctr" fontAlgn="b"/>
                      <a:r>
                        <a:rPr lang="ru-RU" sz="2000" b="0" i="0" u="none" strike="noStrike">
                          <a:effectLst/>
                          <a:latin typeface="Times New Roman" panose="02020603050405020304" pitchFamily="18" charset="0"/>
                          <a:cs typeface="Times New Roman" panose="02020603050405020304" pitchFamily="18" charset="0"/>
                        </a:rPr>
                        <a:t>59803</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c>
                  <a:txBody>
                    <a:bodyPr/>
                    <a:lstStyle/>
                    <a:p>
                      <a:pPr algn="ctr" fontAlgn="b"/>
                      <a:r>
                        <a:rPr lang="ru-RU" sz="2000" b="0" i="0" u="none" strike="noStrike" dirty="0">
                          <a:effectLst/>
                          <a:latin typeface="Times New Roman" panose="02020603050405020304" pitchFamily="18" charset="0"/>
                          <a:cs typeface="Times New Roman" panose="02020603050405020304" pitchFamily="18" charset="0"/>
                        </a:rPr>
                        <a:t>59803</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r>
              <a:tr h="289183">
                <a:tc>
                  <a:txBody>
                    <a:bodyPr/>
                    <a:lstStyle/>
                    <a:p>
                      <a:pPr algn="ctr">
                        <a:spcAft>
                          <a:spcPts val="0"/>
                        </a:spcAft>
                      </a:pPr>
                      <a:r>
                        <a:rPr lang="ru-RU" sz="1800" b="1" dirty="0">
                          <a:effectLst/>
                          <a:latin typeface="Times New Roman" panose="02020603050405020304" pitchFamily="18" charset="0"/>
                          <a:ea typeface="Times New Roman" panose="02020603050405020304" pitchFamily="18" charset="0"/>
                          <a:cs typeface="Times New Roman" panose="02020603050405020304" pitchFamily="18" charset="0"/>
                        </a:rPr>
                        <a:t>Северо-Казахстанская область</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c>
                  <a:txBody>
                    <a:bodyPr/>
                    <a:lstStyle/>
                    <a:p>
                      <a:pPr algn="ctr" fontAlgn="b"/>
                      <a:r>
                        <a:rPr lang="ru-RU" sz="2000" b="0" i="0" u="none" strike="noStrike">
                          <a:effectLst/>
                          <a:latin typeface="Times New Roman" panose="02020603050405020304" pitchFamily="18" charset="0"/>
                          <a:cs typeface="Times New Roman" panose="02020603050405020304" pitchFamily="18" charset="0"/>
                        </a:rPr>
                        <a:t>66239</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c>
                  <a:txBody>
                    <a:bodyPr/>
                    <a:lstStyle/>
                    <a:p>
                      <a:pPr algn="ctr" fontAlgn="b"/>
                      <a:r>
                        <a:rPr lang="ru-RU" sz="2000" b="0" i="0" u="none" strike="noStrike" dirty="0">
                          <a:effectLst/>
                          <a:latin typeface="Times New Roman" panose="02020603050405020304" pitchFamily="18" charset="0"/>
                          <a:cs typeface="Times New Roman" panose="02020603050405020304" pitchFamily="18" charset="0"/>
                        </a:rPr>
                        <a:t>66239</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r>
              <a:tr h="296673">
                <a:tc>
                  <a:txBody>
                    <a:bodyPr/>
                    <a:lstStyle/>
                    <a:p>
                      <a:pPr algn="ctr">
                        <a:spcAft>
                          <a:spcPts val="0"/>
                        </a:spcAft>
                      </a:pPr>
                      <a:r>
                        <a:rPr lang="ru-RU" sz="1800" b="1" dirty="0">
                          <a:effectLst/>
                          <a:latin typeface="Times New Roman" panose="02020603050405020304" pitchFamily="18" charset="0"/>
                          <a:ea typeface="Times New Roman" panose="02020603050405020304" pitchFamily="18" charset="0"/>
                          <a:cs typeface="Times New Roman" panose="02020603050405020304" pitchFamily="18" charset="0"/>
                        </a:rPr>
                        <a:t>Восточно-Казахстанская область</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c>
                  <a:txBody>
                    <a:bodyPr/>
                    <a:lstStyle/>
                    <a:p>
                      <a:pPr algn="ctr" fontAlgn="b"/>
                      <a:r>
                        <a:rPr lang="ru-RU" sz="2000" b="0" i="0" u="none" strike="noStrike">
                          <a:effectLst/>
                          <a:latin typeface="Times New Roman" panose="02020603050405020304" pitchFamily="18" charset="0"/>
                          <a:cs typeface="Times New Roman" panose="02020603050405020304" pitchFamily="18" charset="0"/>
                        </a:rPr>
                        <a:t>142070</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c>
                  <a:txBody>
                    <a:bodyPr/>
                    <a:lstStyle/>
                    <a:p>
                      <a:pPr algn="ctr" fontAlgn="b"/>
                      <a:r>
                        <a:rPr lang="ru-RU" sz="2000" b="0" i="0" u="none" strike="noStrike" dirty="0">
                          <a:effectLst/>
                          <a:latin typeface="Times New Roman" panose="02020603050405020304" pitchFamily="18" charset="0"/>
                          <a:cs typeface="Times New Roman" panose="02020603050405020304" pitchFamily="18" charset="0"/>
                        </a:rPr>
                        <a:t>142070</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r>
              <a:tr h="284956">
                <a:tc>
                  <a:txBody>
                    <a:bodyPr/>
                    <a:lstStyle/>
                    <a:p>
                      <a:pPr algn="ctr">
                        <a:spcAft>
                          <a:spcPts val="0"/>
                        </a:spcAft>
                      </a:pPr>
                      <a:r>
                        <a:rPr lang="ru-RU" sz="1800" b="1" dirty="0">
                          <a:effectLst/>
                          <a:latin typeface="Times New Roman" panose="02020603050405020304" pitchFamily="18" charset="0"/>
                          <a:ea typeface="Times New Roman" panose="02020603050405020304" pitchFamily="18" charset="0"/>
                          <a:cs typeface="Times New Roman" panose="02020603050405020304" pitchFamily="18" charset="0"/>
                        </a:rPr>
                        <a:t>г. Астана</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c>
                  <a:txBody>
                    <a:bodyPr/>
                    <a:lstStyle/>
                    <a:p>
                      <a:pPr algn="ctr" fontAlgn="b"/>
                      <a:r>
                        <a:rPr lang="ru-RU" sz="2000" b="0" i="0" u="none" strike="noStrike">
                          <a:effectLst/>
                          <a:latin typeface="Times New Roman" panose="02020603050405020304" pitchFamily="18" charset="0"/>
                          <a:cs typeface="Times New Roman" panose="02020603050405020304" pitchFamily="18" charset="0"/>
                        </a:rPr>
                        <a:t>75459</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c>
                  <a:txBody>
                    <a:bodyPr/>
                    <a:lstStyle/>
                    <a:p>
                      <a:pPr algn="ctr" fontAlgn="b"/>
                      <a:r>
                        <a:rPr lang="ru-RU" sz="2000" b="0" i="0" u="none" strike="noStrike" dirty="0">
                          <a:effectLst/>
                          <a:latin typeface="Times New Roman" panose="02020603050405020304" pitchFamily="18" charset="0"/>
                          <a:cs typeface="Times New Roman" panose="02020603050405020304" pitchFamily="18" charset="0"/>
                        </a:rPr>
                        <a:t>75459</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r>
              <a:tr h="290684">
                <a:tc>
                  <a:txBody>
                    <a:bodyPr/>
                    <a:lstStyle/>
                    <a:p>
                      <a:pPr algn="ctr">
                        <a:spcAft>
                          <a:spcPts val="0"/>
                        </a:spcAft>
                      </a:pPr>
                      <a:r>
                        <a:rPr lang="ru-RU" sz="1800" b="1" dirty="0">
                          <a:effectLst/>
                          <a:latin typeface="Times New Roman" panose="02020603050405020304" pitchFamily="18" charset="0"/>
                          <a:ea typeface="Times New Roman" panose="02020603050405020304" pitchFamily="18" charset="0"/>
                          <a:cs typeface="Times New Roman" panose="02020603050405020304" pitchFamily="18" charset="0"/>
                        </a:rPr>
                        <a:t>г. Алматы</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c>
                  <a:txBody>
                    <a:bodyPr/>
                    <a:lstStyle/>
                    <a:p>
                      <a:pPr algn="ctr" fontAlgn="b"/>
                      <a:r>
                        <a:rPr lang="ru-RU" sz="2000" b="0" i="0" u="none" strike="noStrike">
                          <a:effectLst/>
                          <a:latin typeface="Times New Roman" panose="02020603050405020304" pitchFamily="18" charset="0"/>
                          <a:cs typeface="Times New Roman" panose="02020603050405020304" pitchFamily="18" charset="0"/>
                        </a:rPr>
                        <a:t>183436</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c>
                  <a:txBody>
                    <a:bodyPr/>
                    <a:lstStyle/>
                    <a:p>
                      <a:pPr algn="ctr" fontAlgn="b"/>
                      <a:r>
                        <a:rPr lang="ru-RU" sz="2000" b="0" i="0" u="none" strike="noStrike" dirty="0">
                          <a:effectLst/>
                          <a:latin typeface="Times New Roman" panose="02020603050405020304" pitchFamily="18" charset="0"/>
                          <a:cs typeface="Times New Roman" panose="02020603050405020304" pitchFamily="18" charset="0"/>
                        </a:rPr>
                        <a:t>183436</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r>
              <a:tr h="289183">
                <a:tc>
                  <a:txBody>
                    <a:bodyPr/>
                    <a:lstStyle/>
                    <a:p>
                      <a:pPr algn="ctr">
                        <a:spcAft>
                          <a:spcPts val="0"/>
                        </a:spcAft>
                      </a:pPr>
                      <a:r>
                        <a:rPr lang="ru-RU" sz="1800" b="1" i="1" dirty="0">
                          <a:effectLst/>
                          <a:latin typeface="Times New Roman" panose="02020603050405020304" pitchFamily="18" charset="0"/>
                          <a:ea typeface="Times New Roman" panose="02020603050405020304" pitchFamily="18" charset="0"/>
                          <a:cs typeface="Times New Roman" panose="02020603050405020304" pitchFamily="18" charset="0"/>
                        </a:rPr>
                        <a:t>ИТОГО</a:t>
                      </a:r>
                      <a:endParaRPr lang="ru-RU"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c>
                  <a:txBody>
                    <a:bodyPr/>
                    <a:lstStyle/>
                    <a:p>
                      <a:pPr algn="ctr" fontAlgn="b"/>
                      <a:r>
                        <a:rPr lang="ru-RU" sz="2000" b="0" i="0" u="none" strike="noStrike" dirty="0">
                          <a:effectLst/>
                          <a:latin typeface="Times New Roman" panose="02020603050405020304" pitchFamily="18" charset="0"/>
                          <a:cs typeface="Times New Roman" panose="02020603050405020304" pitchFamily="18" charset="0"/>
                        </a:rPr>
                        <a:t>1771079</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c>
                  <a:txBody>
                    <a:bodyPr/>
                    <a:lstStyle/>
                    <a:p>
                      <a:pPr algn="ctr" fontAlgn="b"/>
                      <a:r>
                        <a:rPr lang="ru-RU" sz="2000" b="0" i="0" u="none" strike="noStrike" dirty="0">
                          <a:effectLst/>
                          <a:latin typeface="Times New Roman" panose="02020603050405020304" pitchFamily="18" charset="0"/>
                          <a:cs typeface="Times New Roman" panose="02020603050405020304" pitchFamily="18" charset="0"/>
                        </a:rPr>
                        <a:t>1771079</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r>
            </a:tbl>
          </a:graphicData>
        </a:graphic>
      </p:graphicFrame>
    </p:spTree>
    <p:extLst>
      <p:ext uri="{BB962C8B-B14F-4D97-AF65-F5344CB8AC3E}">
        <p14:creationId xmlns:p14="http://schemas.microsoft.com/office/powerpoint/2010/main" val="15181193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p14="http://schemas.microsoft.com/office/powerpoint/2010/main" val="811410338"/>
              </p:ext>
            </p:extLst>
          </p:nvPr>
        </p:nvGraphicFramePr>
        <p:xfrm>
          <a:off x="8791" y="14267"/>
          <a:ext cx="9135208" cy="6843733"/>
        </p:xfrm>
        <a:graphic>
          <a:graphicData uri="http://schemas.openxmlformats.org/drawingml/2006/table">
            <a:tbl>
              <a:tblPr firstRow="1" firstCol="1" lastRow="1" lastCol="1" bandRow="1" bandCol="1"/>
              <a:tblGrid>
                <a:gridCol w="3759426"/>
                <a:gridCol w="2687891"/>
                <a:gridCol w="2687891"/>
              </a:tblGrid>
              <a:tr h="1211387">
                <a:tc rowSpan="2">
                  <a:txBody>
                    <a:bodyPr/>
                    <a:lstStyle/>
                    <a:p>
                      <a:pPr algn="ctr">
                        <a:spcAft>
                          <a:spcPts val="0"/>
                        </a:spcAft>
                      </a:pPr>
                      <a:r>
                        <a:rPr lang="ru-RU" sz="2000" b="1" dirty="0" smtClean="0">
                          <a:effectLst/>
                          <a:latin typeface="Times New Roman" panose="02020603050405020304" pitchFamily="18" charset="0"/>
                          <a:ea typeface="Times New Roman" panose="02020603050405020304" pitchFamily="18" charset="0"/>
                          <a:cs typeface="Times New Roman" panose="02020603050405020304" pitchFamily="18" charset="0"/>
                        </a:rPr>
                        <a:t>Области</a:t>
                      </a:r>
                    </a:p>
                    <a:p>
                      <a:pPr algn="ctr">
                        <a:spcAft>
                          <a:spcPts val="0"/>
                        </a:spcAft>
                      </a:pPr>
                      <a:r>
                        <a:rPr lang="ru-RU" sz="2000" b="1" dirty="0" smtClean="0">
                          <a:effectLst/>
                          <a:latin typeface="Times New Roman" panose="02020603050405020304" pitchFamily="18" charset="0"/>
                          <a:ea typeface="Times New Roman" panose="02020603050405020304" pitchFamily="18" charset="0"/>
                          <a:cs typeface="Times New Roman" panose="02020603050405020304" pitchFamily="18" charset="0"/>
                        </a:rPr>
                        <a:t> за 2013 год</a:t>
                      </a:r>
                      <a:endParaRPr lang="ru-RU" sz="3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ru-RU" sz="2000" b="1" dirty="0" smtClean="0">
                          <a:effectLst/>
                          <a:latin typeface="Times New Roman" panose="02020603050405020304" pitchFamily="18" charset="0"/>
                          <a:ea typeface="Times New Roman" panose="02020603050405020304" pitchFamily="18" charset="0"/>
                        </a:rPr>
                        <a:t>Всего количество обследованных</a:t>
                      </a:r>
                      <a:endParaRPr lang="ru-RU" sz="32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kk-KZ" sz="2000" b="1" dirty="0" smtClean="0">
                          <a:effectLst/>
                          <a:latin typeface="Times New Roman" panose="02020603050405020304" pitchFamily="18" charset="0"/>
                          <a:ea typeface="Times New Roman" panose="02020603050405020304" pitchFamily="18" charset="0"/>
                        </a:rPr>
                        <a:t>Количество обследованных на уровень </a:t>
                      </a:r>
                      <a:r>
                        <a:rPr lang="kk-KZ" sz="2000" b="1" dirty="0">
                          <a:effectLst/>
                          <a:latin typeface="Times New Roman" panose="02020603050405020304" pitchFamily="18" charset="0"/>
                          <a:ea typeface="Times New Roman" panose="02020603050405020304" pitchFamily="18" charset="0"/>
                        </a:rPr>
                        <a:t>холестерина</a:t>
                      </a:r>
                      <a:endParaRPr lang="ru-RU" sz="32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6618">
                <a:tc vMerge="1">
                  <a:txBody>
                    <a:bodyPr/>
                    <a:lstStyle/>
                    <a:p>
                      <a:endParaRPr lang="ru-RU"/>
                    </a:p>
                  </a:txBody>
                  <a:tcPr/>
                </a:tc>
                <a:tc>
                  <a:txBody>
                    <a:bodyPr/>
                    <a:lstStyle/>
                    <a:p>
                      <a:pPr algn="ctr">
                        <a:spcAft>
                          <a:spcPts val="0"/>
                        </a:spcAft>
                      </a:pPr>
                      <a:r>
                        <a:rPr lang="ru-RU" sz="2000" b="1">
                          <a:effectLst/>
                          <a:latin typeface="Times New Roman" panose="02020603050405020304" pitchFamily="18" charset="0"/>
                          <a:ea typeface="Times New Roman" panose="02020603050405020304" pitchFamily="18" charset="0"/>
                          <a:cs typeface="Times New Roman" panose="02020603050405020304" pitchFamily="18" charset="0"/>
                        </a:rPr>
                        <a:t>абс</a:t>
                      </a:r>
                      <a:endParaRPr lang="ru-RU" sz="3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kk-KZ" sz="2000" b="1" dirty="0">
                          <a:effectLst/>
                          <a:latin typeface="Times New Roman" panose="02020603050405020304" pitchFamily="18" charset="0"/>
                          <a:ea typeface="Times New Roman" panose="02020603050405020304" pitchFamily="18" charset="0"/>
                          <a:cs typeface="Times New Roman" panose="02020603050405020304" pitchFamily="18" charset="0"/>
                        </a:rPr>
                        <a:t>Всего </a:t>
                      </a:r>
                      <a:r>
                        <a:rPr lang="ru-RU" sz="2000" b="1" dirty="0" err="1">
                          <a:effectLst/>
                          <a:latin typeface="Times New Roman" panose="02020603050405020304" pitchFamily="18" charset="0"/>
                          <a:ea typeface="Times New Roman" panose="02020603050405020304" pitchFamily="18" charset="0"/>
                          <a:cs typeface="Times New Roman" panose="02020603050405020304" pitchFamily="18" charset="0"/>
                        </a:rPr>
                        <a:t>абс</a:t>
                      </a:r>
                      <a:r>
                        <a:rPr lang="ru-RU" sz="2000" b="1"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ru-RU" sz="3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0769">
                <a:tc>
                  <a:txBody>
                    <a:bodyPr/>
                    <a:lstStyle/>
                    <a:p>
                      <a:pPr algn="ctr">
                        <a:spcAft>
                          <a:spcPts val="0"/>
                        </a:spcAft>
                      </a:pPr>
                      <a:r>
                        <a:rPr lang="ru-RU" sz="1800" b="1" dirty="0" err="1">
                          <a:effectLst/>
                          <a:latin typeface="Times New Roman" panose="02020603050405020304" pitchFamily="18" charset="0"/>
                          <a:ea typeface="Times New Roman" panose="02020603050405020304" pitchFamily="18" charset="0"/>
                          <a:cs typeface="Times New Roman" panose="02020603050405020304" pitchFamily="18" charset="0"/>
                        </a:rPr>
                        <a:t>Акмолинская</a:t>
                      </a:r>
                      <a:r>
                        <a:rPr lang="ru-RU" sz="1800" b="1" dirty="0">
                          <a:effectLst/>
                          <a:latin typeface="Times New Roman" panose="02020603050405020304" pitchFamily="18" charset="0"/>
                          <a:ea typeface="Times New Roman" panose="02020603050405020304" pitchFamily="18" charset="0"/>
                          <a:cs typeface="Times New Roman" panose="02020603050405020304" pitchFamily="18" charset="0"/>
                        </a:rPr>
                        <a:t> область</a:t>
                      </a:r>
                      <a:endParaRPr lang="ru-RU"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spcAft>
                          <a:spcPts val="0"/>
                        </a:spcAft>
                      </a:pPr>
                      <a:r>
                        <a:rPr lang="ru-RU" sz="1800" b="1" dirty="0">
                          <a:latin typeface="Times New Roman" panose="02020603050405020304" pitchFamily="18" charset="0"/>
                          <a:cs typeface="Times New Roman" panose="02020603050405020304" pitchFamily="18" charset="0"/>
                        </a:rPr>
                        <a:t>89185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spcAft>
                          <a:spcPts val="0"/>
                        </a:spcAft>
                      </a:pPr>
                      <a:r>
                        <a:rPr lang="ru-RU" sz="1800" b="1" dirty="0">
                          <a:latin typeface="Times New Roman" panose="02020603050405020304" pitchFamily="18" charset="0"/>
                          <a:cs typeface="Times New Roman" panose="02020603050405020304" pitchFamily="18" charset="0"/>
                        </a:rPr>
                        <a:t>89176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r>
              <a:tr h="373999">
                <a:tc>
                  <a:txBody>
                    <a:bodyPr/>
                    <a:lstStyle/>
                    <a:p>
                      <a:pPr algn="ctr">
                        <a:spcAft>
                          <a:spcPts val="0"/>
                        </a:spcAft>
                      </a:pPr>
                      <a:r>
                        <a:rPr lang="ru-RU" sz="1800" b="1" dirty="0">
                          <a:effectLst/>
                          <a:latin typeface="Times New Roman" panose="02020603050405020304" pitchFamily="18" charset="0"/>
                          <a:ea typeface="Times New Roman" panose="02020603050405020304" pitchFamily="18" charset="0"/>
                          <a:cs typeface="Times New Roman" panose="02020603050405020304" pitchFamily="18" charset="0"/>
                        </a:rPr>
                        <a:t>Актюбинская область</a:t>
                      </a:r>
                      <a:endParaRPr lang="ru-RU"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spcAft>
                          <a:spcPts val="0"/>
                        </a:spcAft>
                      </a:pPr>
                      <a:r>
                        <a:rPr lang="ru-RU" sz="1800" b="1" dirty="0">
                          <a:latin typeface="Times New Roman" panose="02020603050405020304" pitchFamily="18" charset="0"/>
                          <a:cs typeface="Times New Roman" panose="02020603050405020304" pitchFamily="18" charset="0"/>
                        </a:rPr>
                        <a:t>87872</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spcAft>
                          <a:spcPts val="0"/>
                        </a:spcAft>
                      </a:pPr>
                      <a:r>
                        <a:rPr lang="ru-RU" sz="1800" b="1" dirty="0">
                          <a:latin typeface="Times New Roman" panose="02020603050405020304" pitchFamily="18" charset="0"/>
                          <a:cs typeface="Times New Roman" panose="02020603050405020304" pitchFamily="18" charset="0"/>
                        </a:rPr>
                        <a:t>87871</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r>
              <a:tr h="289183">
                <a:tc>
                  <a:txBody>
                    <a:bodyPr/>
                    <a:lstStyle/>
                    <a:p>
                      <a:pPr algn="ctr">
                        <a:spcAft>
                          <a:spcPts val="0"/>
                        </a:spcAft>
                      </a:pPr>
                      <a:r>
                        <a:rPr lang="ru-RU" sz="1800" b="1" dirty="0" err="1">
                          <a:effectLst/>
                          <a:latin typeface="Times New Roman" panose="02020603050405020304" pitchFamily="18" charset="0"/>
                          <a:ea typeface="Times New Roman" panose="02020603050405020304" pitchFamily="18" charset="0"/>
                          <a:cs typeface="Times New Roman" panose="02020603050405020304" pitchFamily="18" charset="0"/>
                        </a:rPr>
                        <a:t>Алматинская</a:t>
                      </a:r>
                      <a:r>
                        <a:rPr lang="ru-RU" sz="1800" b="1" dirty="0">
                          <a:effectLst/>
                          <a:latin typeface="Times New Roman" panose="02020603050405020304" pitchFamily="18" charset="0"/>
                          <a:ea typeface="Times New Roman" panose="02020603050405020304" pitchFamily="18" charset="0"/>
                          <a:cs typeface="Times New Roman" panose="02020603050405020304" pitchFamily="18" charset="0"/>
                        </a:rPr>
                        <a:t> область</a:t>
                      </a:r>
                      <a:endParaRPr lang="ru-RU"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spcAft>
                          <a:spcPts val="0"/>
                        </a:spcAft>
                      </a:pPr>
                      <a:r>
                        <a:rPr lang="ru-RU" sz="1800" b="1" dirty="0">
                          <a:latin typeface="Times New Roman" panose="02020603050405020304" pitchFamily="18" charset="0"/>
                          <a:cs typeface="Times New Roman" panose="02020603050405020304" pitchFamily="18" charset="0"/>
                        </a:rPr>
                        <a:t>242790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spcAft>
                          <a:spcPts val="0"/>
                        </a:spcAft>
                      </a:pPr>
                      <a:r>
                        <a:rPr lang="ru-RU" sz="1800" b="1" dirty="0">
                          <a:latin typeface="Times New Roman" panose="02020603050405020304" pitchFamily="18" charset="0"/>
                          <a:cs typeface="Times New Roman" panose="02020603050405020304" pitchFamily="18" charset="0"/>
                        </a:rPr>
                        <a:t>242785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r>
              <a:tr h="289183">
                <a:tc>
                  <a:txBody>
                    <a:bodyPr/>
                    <a:lstStyle/>
                    <a:p>
                      <a:pPr algn="ctr">
                        <a:spcAft>
                          <a:spcPts val="0"/>
                        </a:spcAft>
                      </a:pPr>
                      <a:r>
                        <a:rPr lang="ru-RU" sz="1800" dirty="0">
                          <a:effectLst/>
                          <a:latin typeface="Times New Roman" panose="02020603050405020304" pitchFamily="18" charset="0"/>
                          <a:ea typeface="Times New Roman" panose="02020603050405020304" pitchFamily="18" charset="0"/>
                          <a:cs typeface="Times New Roman" panose="02020603050405020304" pitchFamily="18" charset="0"/>
                        </a:rPr>
                        <a:t>Атырауская область</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ru-RU" sz="1800" dirty="0">
                          <a:latin typeface="Times New Roman" panose="02020603050405020304" pitchFamily="18" charset="0"/>
                          <a:cs typeface="Times New Roman" panose="02020603050405020304" pitchFamily="18" charset="0"/>
                        </a:rPr>
                        <a:t>71326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ru-RU" sz="1800" dirty="0">
                          <a:latin typeface="Times New Roman" panose="02020603050405020304" pitchFamily="18" charset="0"/>
                          <a:cs typeface="Times New Roman" panose="02020603050405020304" pitchFamily="18" charset="0"/>
                        </a:rPr>
                        <a:t>71326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9183">
                <a:tc>
                  <a:txBody>
                    <a:bodyPr/>
                    <a:lstStyle/>
                    <a:p>
                      <a:pPr algn="ctr">
                        <a:spcAft>
                          <a:spcPts val="0"/>
                        </a:spcAft>
                      </a:pPr>
                      <a:r>
                        <a:rPr lang="ru-RU" sz="1800" dirty="0">
                          <a:effectLst/>
                          <a:latin typeface="Times New Roman" panose="02020603050405020304" pitchFamily="18" charset="0"/>
                          <a:ea typeface="Times New Roman" panose="02020603050405020304" pitchFamily="18" charset="0"/>
                          <a:cs typeface="Times New Roman" panose="02020603050405020304" pitchFamily="18" charset="0"/>
                        </a:rPr>
                        <a:t>Западно-Казахстанская область</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ru-RU" sz="1800" dirty="0">
                          <a:latin typeface="Times New Roman" panose="02020603050405020304" pitchFamily="18" charset="0"/>
                          <a:cs typeface="Times New Roman" panose="02020603050405020304" pitchFamily="18" charset="0"/>
                        </a:rPr>
                        <a:t>55384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ru-RU" sz="1800" dirty="0">
                          <a:latin typeface="Times New Roman" panose="02020603050405020304" pitchFamily="18" charset="0"/>
                          <a:cs typeface="Times New Roman" panose="02020603050405020304" pitchFamily="18" charset="0"/>
                        </a:rPr>
                        <a:t>55384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9183">
                <a:tc>
                  <a:txBody>
                    <a:bodyPr/>
                    <a:lstStyle/>
                    <a:p>
                      <a:pPr algn="ctr">
                        <a:spcAft>
                          <a:spcPts val="0"/>
                        </a:spcAft>
                      </a:pPr>
                      <a:r>
                        <a:rPr lang="ru-RU" sz="1800" dirty="0">
                          <a:effectLst/>
                          <a:latin typeface="Times New Roman" panose="02020603050405020304" pitchFamily="18" charset="0"/>
                          <a:ea typeface="Times New Roman" panose="02020603050405020304" pitchFamily="18" charset="0"/>
                          <a:cs typeface="Times New Roman" panose="02020603050405020304" pitchFamily="18" charset="0"/>
                        </a:rPr>
                        <a:t>Жамбылская область</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ru-RU" sz="1800" dirty="0">
                          <a:latin typeface="Times New Roman" panose="02020603050405020304" pitchFamily="18" charset="0"/>
                          <a:cs typeface="Times New Roman" panose="02020603050405020304" pitchFamily="18" charset="0"/>
                        </a:rPr>
                        <a:t>116967</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ru-RU" sz="1800" dirty="0">
                          <a:latin typeface="Times New Roman" panose="02020603050405020304" pitchFamily="18" charset="0"/>
                          <a:cs typeface="Times New Roman" panose="02020603050405020304" pitchFamily="18" charset="0"/>
                        </a:rPr>
                        <a:t>116967</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9183">
                <a:tc>
                  <a:txBody>
                    <a:bodyPr/>
                    <a:lstStyle/>
                    <a:p>
                      <a:pPr algn="ctr">
                        <a:spcAft>
                          <a:spcPts val="0"/>
                        </a:spcAft>
                      </a:pPr>
                      <a:r>
                        <a:rPr lang="ru-RU" sz="1800" b="1" dirty="0">
                          <a:effectLst/>
                          <a:latin typeface="Times New Roman" panose="02020603050405020304" pitchFamily="18" charset="0"/>
                          <a:ea typeface="Times New Roman" panose="02020603050405020304" pitchFamily="18" charset="0"/>
                          <a:cs typeface="Times New Roman" panose="02020603050405020304" pitchFamily="18" charset="0"/>
                        </a:rPr>
                        <a:t>Карагандинская область</a:t>
                      </a:r>
                      <a:endParaRPr lang="ru-RU"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spcAft>
                          <a:spcPts val="0"/>
                        </a:spcAft>
                      </a:pPr>
                      <a:r>
                        <a:rPr lang="ru-RU" sz="1800" b="1" dirty="0">
                          <a:latin typeface="Times New Roman" panose="02020603050405020304" pitchFamily="18" charset="0"/>
                          <a:cs typeface="Times New Roman" panose="02020603050405020304" pitchFamily="18" charset="0"/>
                        </a:rPr>
                        <a:t>179651</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spcAft>
                          <a:spcPts val="0"/>
                        </a:spcAft>
                      </a:pPr>
                      <a:r>
                        <a:rPr lang="ru-RU" sz="1800" b="1" dirty="0">
                          <a:latin typeface="Times New Roman" panose="02020603050405020304" pitchFamily="18" charset="0"/>
                          <a:cs typeface="Times New Roman" panose="02020603050405020304" pitchFamily="18" charset="0"/>
                        </a:rPr>
                        <a:t>179466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r>
              <a:tr h="289183">
                <a:tc>
                  <a:txBody>
                    <a:bodyPr/>
                    <a:lstStyle/>
                    <a:p>
                      <a:pPr algn="ctr">
                        <a:spcAft>
                          <a:spcPts val="0"/>
                        </a:spcAft>
                      </a:pPr>
                      <a:r>
                        <a:rPr lang="ru-RU" sz="1800" b="1">
                          <a:effectLst/>
                          <a:latin typeface="Times New Roman" panose="02020603050405020304" pitchFamily="18" charset="0"/>
                          <a:ea typeface="Times New Roman" panose="02020603050405020304" pitchFamily="18" charset="0"/>
                          <a:cs typeface="Times New Roman" panose="02020603050405020304" pitchFamily="18" charset="0"/>
                        </a:rPr>
                        <a:t>Костанайская область</a:t>
                      </a:r>
                      <a:endParaRPr lang="ru-RU"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spcAft>
                          <a:spcPts val="0"/>
                        </a:spcAft>
                      </a:pPr>
                      <a:r>
                        <a:rPr lang="ru-RU" sz="1800" b="1" dirty="0">
                          <a:latin typeface="Times New Roman" panose="02020603050405020304" pitchFamily="18" charset="0"/>
                          <a:cs typeface="Times New Roman" panose="02020603050405020304" pitchFamily="18" charset="0"/>
                        </a:rPr>
                        <a:t>119819</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spcAft>
                          <a:spcPts val="0"/>
                        </a:spcAft>
                      </a:pPr>
                      <a:r>
                        <a:rPr lang="ru-RU" sz="1800" b="1" dirty="0">
                          <a:latin typeface="Times New Roman" panose="02020603050405020304" pitchFamily="18" charset="0"/>
                          <a:cs typeface="Times New Roman" panose="02020603050405020304" pitchFamily="18" charset="0"/>
                        </a:rPr>
                        <a:t>119812</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r>
              <a:tr h="289183">
                <a:tc>
                  <a:txBody>
                    <a:bodyPr/>
                    <a:lstStyle/>
                    <a:p>
                      <a:pPr algn="ctr">
                        <a:spcAft>
                          <a:spcPts val="0"/>
                        </a:spcAft>
                      </a:pPr>
                      <a:r>
                        <a:rPr lang="ru-RU" sz="1800">
                          <a:effectLst/>
                          <a:latin typeface="Times New Roman" panose="02020603050405020304" pitchFamily="18" charset="0"/>
                          <a:ea typeface="Times New Roman" panose="02020603050405020304" pitchFamily="18" charset="0"/>
                          <a:cs typeface="Times New Roman" panose="02020603050405020304" pitchFamily="18" charset="0"/>
                        </a:rPr>
                        <a:t>Кызылординская область</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ru-RU" sz="1800" dirty="0">
                          <a:latin typeface="Times New Roman" panose="02020603050405020304" pitchFamily="18" charset="0"/>
                          <a:cs typeface="Times New Roman" panose="02020603050405020304" pitchFamily="18" charset="0"/>
                        </a:rPr>
                        <a:t>62612</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ru-RU" sz="1800" dirty="0">
                          <a:latin typeface="Times New Roman" panose="02020603050405020304" pitchFamily="18" charset="0"/>
                          <a:cs typeface="Times New Roman" panose="02020603050405020304" pitchFamily="18" charset="0"/>
                        </a:rPr>
                        <a:t>62612</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9183">
                <a:tc>
                  <a:txBody>
                    <a:bodyPr/>
                    <a:lstStyle/>
                    <a:p>
                      <a:pPr algn="ctr">
                        <a:spcAft>
                          <a:spcPts val="0"/>
                        </a:spcAft>
                      </a:pPr>
                      <a:r>
                        <a:rPr lang="ru-RU" sz="1800">
                          <a:effectLst/>
                          <a:latin typeface="Times New Roman" panose="02020603050405020304" pitchFamily="18" charset="0"/>
                          <a:ea typeface="Times New Roman" panose="02020603050405020304" pitchFamily="18" charset="0"/>
                          <a:cs typeface="Times New Roman" panose="02020603050405020304" pitchFamily="18" charset="0"/>
                        </a:rPr>
                        <a:t>Мангистауская область</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ru-RU" sz="1800" dirty="0">
                          <a:latin typeface="Times New Roman" panose="02020603050405020304" pitchFamily="18" charset="0"/>
                          <a:cs typeface="Times New Roman" panose="02020603050405020304" pitchFamily="18" charset="0"/>
                        </a:rPr>
                        <a:t>40042</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ru-RU" sz="1800" dirty="0">
                          <a:latin typeface="Times New Roman" panose="02020603050405020304" pitchFamily="18" charset="0"/>
                          <a:cs typeface="Times New Roman" panose="02020603050405020304" pitchFamily="18" charset="0"/>
                        </a:rPr>
                        <a:t>40042</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9183">
                <a:tc>
                  <a:txBody>
                    <a:bodyPr/>
                    <a:lstStyle/>
                    <a:p>
                      <a:pPr algn="ctr">
                        <a:spcAft>
                          <a:spcPts val="0"/>
                        </a:spcAft>
                      </a:pPr>
                      <a:r>
                        <a:rPr lang="ru-RU" sz="1800" b="1" dirty="0">
                          <a:effectLst/>
                          <a:latin typeface="Times New Roman" panose="02020603050405020304" pitchFamily="18" charset="0"/>
                          <a:ea typeface="Times New Roman" panose="02020603050405020304" pitchFamily="18" charset="0"/>
                          <a:cs typeface="Times New Roman" panose="02020603050405020304" pitchFamily="18" charset="0"/>
                        </a:rPr>
                        <a:t>Южно-Казахстанская область</a:t>
                      </a:r>
                      <a:endParaRPr lang="ru-RU"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spcAft>
                          <a:spcPts val="0"/>
                        </a:spcAft>
                      </a:pPr>
                      <a:r>
                        <a:rPr lang="ru-RU" sz="1800" b="1" dirty="0">
                          <a:latin typeface="Times New Roman" panose="02020603050405020304" pitchFamily="18" charset="0"/>
                          <a:cs typeface="Times New Roman" panose="02020603050405020304" pitchFamily="18" charset="0"/>
                        </a:rPr>
                        <a:t>273489</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spcAft>
                          <a:spcPts val="0"/>
                        </a:spcAft>
                      </a:pPr>
                      <a:r>
                        <a:rPr lang="ru-RU" sz="1800" b="1" dirty="0">
                          <a:latin typeface="Times New Roman" panose="02020603050405020304" pitchFamily="18" charset="0"/>
                          <a:cs typeface="Times New Roman" panose="02020603050405020304" pitchFamily="18" charset="0"/>
                        </a:rPr>
                        <a:t>273441</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r>
              <a:tr h="289183">
                <a:tc>
                  <a:txBody>
                    <a:bodyPr/>
                    <a:lstStyle/>
                    <a:p>
                      <a:pPr algn="ctr">
                        <a:spcAft>
                          <a:spcPts val="0"/>
                        </a:spcAft>
                      </a:pPr>
                      <a:r>
                        <a:rPr lang="ru-RU" sz="1800">
                          <a:effectLst/>
                          <a:latin typeface="Times New Roman" panose="02020603050405020304" pitchFamily="18" charset="0"/>
                          <a:ea typeface="Times New Roman" panose="02020603050405020304" pitchFamily="18" charset="0"/>
                          <a:cs typeface="Times New Roman" panose="02020603050405020304" pitchFamily="18" charset="0"/>
                        </a:rPr>
                        <a:t>Павлодарская область</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ru-RU" sz="1800" dirty="0">
                          <a:latin typeface="Times New Roman" panose="02020603050405020304" pitchFamily="18" charset="0"/>
                          <a:cs typeface="Times New Roman" panose="02020603050405020304" pitchFamily="18" charset="0"/>
                        </a:rPr>
                        <a:t>71994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ru-RU" sz="1800" dirty="0">
                          <a:latin typeface="Times New Roman" panose="02020603050405020304" pitchFamily="18" charset="0"/>
                          <a:cs typeface="Times New Roman" panose="02020603050405020304" pitchFamily="18" charset="0"/>
                        </a:rPr>
                        <a:t>71994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9183">
                <a:tc>
                  <a:txBody>
                    <a:bodyPr/>
                    <a:lstStyle/>
                    <a:p>
                      <a:pPr algn="ctr">
                        <a:spcAft>
                          <a:spcPts val="0"/>
                        </a:spcAft>
                      </a:pPr>
                      <a:r>
                        <a:rPr lang="ru-RU" sz="1800">
                          <a:effectLst/>
                          <a:latin typeface="Times New Roman" panose="02020603050405020304" pitchFamily="18" charset="0"/>
                          <a:ea typeface="Times New Roman" panose="02020603050405020304" pitchFamily="18" charset="0"/>
                          <a:cs typeface="Times New Roman" panose="02020603050405020304" pitchFamily="18" charset="0"/>
                        </a:rPr>
                        <a:t>Северо-Казахстанская область</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ru-RU" sz="1800" dirty="0">
                          <a:latin typeface="Times New Roman" panose="02020603050405020304" pitchFamily="18" charset="0"/>
                          <a:cs typeface="Times New Roman" panose="02020603050405020304" pitchFamily="18" charset="0"/>
                        </a:rPr>
                        <a:t>83823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ru-RU" sz="1800" dirty="0">
                          <a:latin typeface="Times New Roman" panose="02020603050405020304" pitchFamily="18" charset="0"/>
                          <a:cs typeface="Times New Roman" panose="02020603050405020304" pitchFamily="18" charset="0"/>
                        </a:rPr>
                        <a:t>83823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5124">
                <a:tc>
                  <a:txBody>
                    <a:bodyPr/>
                    <a:lstStyle/>
                    <a:p>
                      <a:pPr algn="ctr">
                        <a:spcAft>
                          <a:spcPts val="0"/>
                        </a:spcAft>
                      </a:pPr>
                      <a:r>
                        <a:rPr lang="ru-RU" sz="1800" b="1" dirty="0">
                          <a:effectLst/>
                          <a:latin typeface="Times New Roman" panose="02020603050405020304" pitchFamily="18" charset="0"/>
                          <a:ea typeface="Times New Roman" panose="02020603050405020304" pitchFamily="18" charset="0"/>
                          <a:cs typeface="Times New Roman" panose="02020603050405020304" pitchFamily="18" charset="0"/>
                        </a:rPr>
                        <a:t>Восточно-Казахстанская область</a:t>
                      </a:r>
                      <a:endParaRPr lang="ru-RU"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spcAft>
                          <a:spcPts val="0"/>
                        </a:spcAft>
                      </a:pPr>
                      <a:r>
                        <a:rPr lang="ru-RU" sz="1800" b="1" dirty="0">
                          <a:latin typeface="Times New Roman" panose="02020603050405020304" pitchFamily="18" charset="0"/>
                          <a:cs typeface="Times New Roman" panose="02020603050405020304" pitchFamily="18" charset="0"/>
                        </a:rPr>
                        <a:t>151078</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spcAft>
                          <a:spcPts val="0"/>
                        </a:spcAft>
                      </a:pPr>
                      <a:r>
                        <a:rPr lang="ru-RU" sz="1800" b="1" dirty="0">
                          <a:latin typeface="Times New Roman" panose="02020603050405020304" pitchFamily="18" charset="0"/>
                          <a:cs typeface="Times New Roman" panose="02020603050405020304" pitchFamily="18" charset="0"/>
                        </a:rPr>
                        <a:t>151075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r>
              <a:tr h="284956">
                <a:tc>
                  <a:txBody>
                    <a:bodyPr/>
                    <a:lstStyle/>
                    <a:p>
                      <a:pPr algn="ctr">
                        <a:spcAft>
                          <a:spcPts val="0"/>
                        </a:spcAft>
                      </a:pPr>
                      <a:r>
                        <a:rPr lang="ru-RU" sz="1800" b="1" dirty="0">
                          <a:effectLst/>
                          <a:latin typeface="Times New Roman" panose="02020603050405020304" pitchFamily="18" charset="0"/>
                          <a:ea typeface="Times New Roman" panose="02020603050405020304" pitchFamily="18" charset="0"/>
                          <a:cs typeface="Times New Roman" panose="02020603050405020304" pitchFamily="18" charset="0"/>
                        </a:rPr>
                        <a:t>г. Астана</a:t>
                      </a:r>
                      <a:endParaRPr lang="ru-RU"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spcAft>
                          <a:spcPts val="0"/>
                        </a:spcAft>
                      </a:pPr>
                      <a:r>
                        <a:rPr lang="ru-RU" sz="1800" b="1" dirty="0">
                          <a:latin typeface="Times New Roman" panose="02020603050405020304" pitchFamily="18" charset="0"/>
                          <a:cs typeface="Times New Roman" panose="02020603050405020304" pitchFamily="18" charset="0"/>
                        </a:rPr>
                        <a:t>56062</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spcAft>
                          <a:spcPts val="0"/>
                        </a:spcAft>
                      </a:pPr>
                      <a:r>
                        <a:rPr lang="ru-RU" sz="1800" b="1" dirty="0">
                          <a:latin typeface="Times New Roman" panose="02020603050405020304" pitchFamily="18" charset="0"/>
                          <a:cs typeface="Times New Roman" panose="02020603050405020304" pitchFamily="18" charset="0"/>
                        </a:rPr>
                        <a:t>56178</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r>
              <a:tr h="290684">
                <a:tc>
                  <a:txBody>
                    <a:bodyPr/>
                    <a:lstStyle/>
                    <a:p>
                      <a:pPr algn="ctr">
                        <a:spcAft>
                          <a:spcPts val="0"/>
                        </a:spcAft>
                      </a:pPr>
                      <a:r>
                        <a:rPr lang="ru-RU" sz="1800">
                          <a:effectLst/>
                          <a:latin typeface="Times New Roman" panose="02020603050405020304" pitchFamily="18" charset="0"/>
                          <a:ea typeface="Times New Roman" panose="02020603050405020304" pitchFamily="18" charset="0"/>
                          <a:cs typeface="Times New Roman" panose="02020603050405020304" pitchFamily="18" charset="0"/>
                        </a:rPr>
                        <a:t>г. Алматы</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ru-RU" sz="1800" dirty="0">
                          <a:latin typeface="Times New Roman" panose="02020603050405020304" pitchFamily="18" charset="0"/>
                          <a:cs typeface="Times New Roman" panose="02020603050405020304" pitchFamily="18" charset="0"/>
                        </a:rPr>
                        <a:t>184624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ru-RU" sz="1800" dirty="0">
                          <a:latin typeface="Times New Roman" panose="02020603050405020304" pitchFamily="18" charset="0"/>
                          <a:cs typeface="Times New Roman" panose="02020603050405020304" pitchFamily="18" charset="0"/>
                        </a:rPr>
                        <a:t>184624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9183">
                <a:tc>
                  <a:txBody>
                    <a:bodyPr/>
                    <a:lstStyle/>
                    <a:p>
                      <a:pPr algn="ctr">
                        <a:spcAft>
                          <a:spcPts val="0"/>
                        </a:spcAft>
                      </a:pPr>
                      <a:r>
                        <a:rPr lang="ru-RU" sz="1800" b="1" i="1" dirty="0">
                          <a:effectLst/>
                          <a:latin typeface="Times New Roman" panose="02020603050405020304" pitchFamily="18" charset="0"/>
                          <a:ea typeface="Times New Roman" panose="02020603050405020304" pitchFamily="18" charset="0"/>
                          <a:cs typeface="Times New Roman" panose="02020603050405020304" pitchFamily="18" charset="0"/>
                        </a:rPr>
                        <a:t>ИТОГО</a:t>
                      </a:r>
                      <a:endParaRPr lang="ru-RU"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spcAft>
                          <a:spcPts val="0"/>
                        </a:spcAft>
                      </a:pPr>
                      <a:r>
                        <a:rPr lang="ru-RU" sz="1800" b="1" dirty="0">
                          <a:latin typeface="Times New Roman" panose="02020603050405020304" pitchFamily="18" charset="0"/>
                          <a:cs typeface="Times New Roman" panose="02020603050405020304" pitchFamily="18" charset="0"/>
                        </a:rPr>
                        <a:t>1886718</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spcAft>
                          <a:spcPts val="0"/>
                        </a:spcAft>
                      </a:pPr>
                      <a:r>
                        <a:rPr lang="ru-RU" sz="1800" b="1" dirty="0">
                          <a:latin typeface="Times New Roman" panose="02020603050405020304" pitchFamily="18" charset="0"/>
                          <a:cs typeface="Times New Roman" panose="02020603050405020304" pitchFamily="18" charset="0"/>
                        </a:rPr>
                        <a:t>1886576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r>
            </a:tbl>
          </a:graphicData>
        </a:graphic>
      </p:graphicFrame>
    </p:spTree>
    <p:extLst>
      <p:ext uri="{BB962C8B-B14F-4D97-AF65-F5344CB8AC3E}">
        <p14:creationId xmlns:p14="http://schemas.microsoft.com/office/powerpoint/2010/main" val="4406306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Номер слайда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E3FAD51C-FE11-4566-B9AF-1A15942C1FE6}" type="slidenum">
              <a:rPr lang="ru-RU" altLang="ru-RU" smtClean="0"/>
              <a:pPr/>
              <a:t>20</a:t>
            </a:fld>
            <a:endParaRPr lang="ru-RU" altLang="ru-RU" smtClean="0"/>
          </a:p>
        </p:txBody>
      </p:sp>
      <p:sp>
        <p:nvSpPr>
          <p:cNvPr id="35843" name="Заголовок 1"/>
          <p:cNvSpPr>
            <a:spLocks noGrp="1"/>
          </p:cNvSpPr>
          <p:nvPr>
            <p:ph type="title" idx="4294967295"/>
          </p:nvPr>
        </p:nvSpPr>
        <p:spPr>
          <a:xfrm>
            <a:off x="428625" y="0"/>
            <a:ext cx="8229600" cy="796925"/>
          </a:xfrm>
        </p:spPr>
        <p:txBody>
          <a:bodyPr/>
          <a:lstStyle/>
          <a:p>
            <a:pPr eaLnBrk="1" hangingPunct="1"/>
            <a:r>
              <a:rPr lang="ru-RU" altLang="ru-RU" sz="4000" b="1" smtClean="0">
                <a:solidFill>
                  <a:srgbClr val="FF0000"/>
                </a:solidFill>
              </a:rPr>
              <a:t>Предложения</a:t>
            </a:r>
          </a:p>
        </p:txBody>
      </p:sp>
      <p:sp>
        <p:nvSpPr>
          <p:cNvPr id="3" name="Содержимое 2"/>
          <p:cNvSpPr>
            <a:spLocks noGrp="1"/>
          </p:cNvSpPr>
          <p:nvPr>
            <p:ph idx="4294967295"/>
          </p:nvPr>
        </p:nvSpPr>
        <p:spPr>
          <a:xfrm>
            <a:off x="457200" y="714375"/>
            <a:ext cx="8229600" cy="5857875"/>
          </a:xfrm>
          <a:ln>
            <a:solidFill>
              <a:schemeClr val="accent4"/>
            </a:solidFill>
          </a:ln>
        </p:spPr>
        <p:txBody>
          <a:bodyPr rtlCol="0">
            <a:normAutofit lnSpcReduction="10000"/>
          </a:bodyPr>
          <a:lstStyle/>
          <a:p>
            <a:pPr marL="457200" indent="-457200" algn="just" eaLnBrk="1" fontAlgn="auto" hangingPunct="1">
              <a:spcAft>
                <a:spcPts val="0"/>
              </a:spcAft>
              <a:buFontTx/>
              <a:buAutoNum type="arabicPeriod"/>
              <a:defRPr/>
            </a:pPr>
            <a:r>
              <a:rPr lang="ru-RU" sz="2400" kern="1200" dirty="0" smtClean="0">
                <a:latin typeface="Times New Roman" panose="02020603050405020304" pitchFamily="18" charset="0"/>
                <a:cs typeface="Times New Roman" panose="02020603050405020304" pitchFamily="18" charset="0"/>
              </a:rPr>
              <a:t>Принять </a:t>
            </a:r>
            <a:r>
              <a:rPr lang="ru-RU" sz="2400" kern="1200" dirty="0">
                <a:latin typeface="Times New Roman" panose="02020603050405020304" pitchFamily="18" charset="0"/>
                <a:cs typeface="Times New Roman" panose="02020603050405020304" pitchFamily="18" charset="0"/>
              </a:rPr>
              <a:t>меры по устранению вышеуказанных недостатков</a:t>
            </a:r>
            <a:r>
              <a:rPr lang="ru-RU" sz="2400" kern="1200" dirty="0" smtClean="0">
                <a:latin typeface="Times New Roman" panose="02020603050405020304" pitchFamily="18" charset="0"/>
                <a:cs typeface="Times New Roman" panose="02020603050405020304" pitchFamily="18" charset="0"/>
              </a:rPr>
              <a:t>;</a:t>
            </a:r>
          </a:p>
          <a:p>
            <a:pPr marL="0" indent="0" algn="just" eaLnBrk="1" fontAlgn="auto" hangingPunct="1">
              <a:spcAft>
                <a:spcPts val="0"/>
              </a:spcAft>
              <a:buFontTx/>
              <a:buNone/>
              <a:defRPr/>
            </a:pPr>
            <a:endParaRPr lang="ru-RU" sz="2400" kern="1200" dirty="0">
              <a:latin typeface="Times New Roman" panose="02020603050405020304" pitchFamily="18" charset="0"/>
              <a:cs typeface="Times New Roman" panose="02020603050405020304" pitchFamily="18" charset="0"/>
            </a:endParaRPr>
          </a:p>
          <a:p>
            <a:pPr marL="0" indent="0" algn="just" eaLnBrk="1" fontAlgn="auto" hangingPunct="1">
              <a:spcAft>
                <a:spcPts val="0"/>
              </a:spcAft>
              <a:buFontTx/>
              <a:buNone/>
              <a:defRPr/>
            </a:pPr>
            <a:r>
              <a:rPr lang="ru-RU" sz="2400" kern="1200" dirty="0">
                <a:latin typeface="Times New Roman" panose="02020603050405020304" pitchFamily="18" charset="0"/>
                <a:cs typeface="Times New Roman" panose="02020603050405020304" pitchFamily="18" charset="0"/>
              </a:rPr>
              <a:t>2. Обеспечить неукоснительное выполнение требований приказов МЗРК (887, 685 ,145, 7, 786</a:t>
            </a:r>
            <a:r>
              <a:rPr lang="ru-RU" sz="2400" kern="1200" dirty="0" smtClean="0">
                <a:latin typeface="Times New Roman" panose="02020603050405020304" pitchFamily="18" charset="0"/>
                <a:cs typeface="Times New Roman" panose="02020603050405020304" pitchFamily="18" charset="0"/>
              </a:rPr>
              <a:t>);</a:t>
            </a:r>
          </a:p>
          <a:p>
            <a:pPr marL="0" indent="0" algn="just" eaLnBrk="1" fontAlgn="auto" hangingPunct="1">
              <a:spcAft>
                <a:spcPts val="0"/>
              </a:spcAft>
              <a:buFontTx/>
              <a:buNone/>
              <a:defRPr/>
            </a:pPr>
            <a:endParaRPr lang="ru-RU" sz="2400" kern="1200" dirty="0">
              <a:latin typeface="Times New Roman" panose="02020603050405020304" pitchFamily="18" charset="0"/>
              <a:cs typeface="Times New Roman" panose="02020603050405020304" pitchFamily="18" charset="0"/>
            </a:endParaRPr>
          </a:p>
          <a:p>
            <a:pPr marL="0" indent="0" algn="just" eaLnBrk="1" fontAlgn="auto" hangingPunct="1">
              <a:spcAft>
                <a:spcPts val="0"/>
              </a:spcAft>
              <a:buFontTx/>
              <a:buNone/>
              <a:defRPr/>
            </a:pPr>
            <a:r>
              <a:rPr lang="ru-RU" sz="2400" kern="1200" dirty="0">
                <a:latin typeface="Times New Roman" panose="02020603050405020304" pitchFamily="18" charset="0"/>
                <a:cs typeface="Times New Roman" panose="02020603050405020304" pitchFamily="18" charset="0"/>
              </a:rPr>
              <a:t>3. Первым руководителям ЛПО взять под личный контроль составление плана подлежащих на скрининговое обследование населения на раннее выявление БСК на 2014 год строго по РПН (за исключением диспансерных больных по данной нозологий</a:t>
            </a:r>
            <a:r>
              <a:rPr lang="ru-RU" sz="2400" kern="1200" dirty="0" smtClean="0">
                <a:latin typeface="Times New Roman" panose="02020603050405020304" pitchFamily="18" charset="0"/>
                <a:cs typeface="Times New Roman" panose="02020603050405020304" pitchFamily="18" charset="0"/>
              </a:rPr>
              <a:t>);</a:t>
            </a:r>
          </a:p>
          <a:p>
            <a:pPr marL="0" indent="0" algn="just" eaLnBrk="1" fontAlgn="auto" hangingPunct="1">
              <a:spcAft>
                <a:spcPts val="0"/>
              </a:spcAft>
              <a:buFontTx/>
              <a:buNone/>
              <a:defRPr/>
            </a:pPr>
            <a:endParaRPr lang="ru-RU" sz="2400" kern="1200" dirty="0">
              <a:latin typeface="Times New Roman" panose="02020603050405020304" pitchFamily="18" charset="0"/>
              <a:cs typeface="Times New Roman" panose="02020603050405020304" pitchFamily="18" charset="0"/>
            </a:endParaRPr>
          </a:p>
          <a:p>
            <a:pPr marL="0" indent="0" algn="just" eaLnBrk="1" fontAlgn="auto" hangingPunct="1">
              <a:spcAft>
                <a:spcPts val="0"/>
              </a:spcAft>
              <a:buFontTx/>
              <a:buNone/>
              <a:defRPr/>
            </a:pPr>
            <a:r>
              <a:rPr lang="ru-RU" sz="2400" kern="1200" dirty="0">
                <a:latin typeface="Times New Roman" panose="02020603050405020304" pitchFamily="18" charset="0"/>
                <a:cs typeface="Times New Roman" panose="02020603050405020304" pitchFamily="18" charset="0"/>
              </a:rPr>
              <a:t>4. Усилить работу по качественному прохождению скрининговых осмотров целевым группам населения (выявляемости с поведенческими факторами риска и больных с БСК</a:t>
            </a:r>
            <a:r>
              <a:rPr lang="ru-RU" sz="2400" kern="1200" dirty="0" smtClean="0">
                <a:latin typeface="Times New Roman" panose="02020603050405020304" pitchFamily="18" charset="0"/>
                <a:cs typeface="Times New Roman" panose="02020603050405020304" pitchFamily="18" charset="0"/>
              </a:rPr>
              <a:t>);</a:t>
            </a:r>
          </a:p>
          <a:p>
            <a:pPr marL="0" indent="0" algn="just" eaLnBrk="1" fontAlgn="auto" hangingPunct="1">
              <a:spcAft>
                <a:spcPts val="0"/>
              </a:spcAft>
              <a:buFontTx/>
              <a:buNone/>
              <a:defRPr/>
            </a:pPr>
            <a:endParaRPr lang="ru-RU" sz="2400" kern="12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Номер слайда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88E803DA-C6C6-497E-A062-C6E39C14FF8E}" type="slidenum">
              <a:rPr lang="ru-RU" altLang="ru-RU" smtClean="0"/>
              <a:pPr/>
              <a:t>21</a:t>
            </a:fld>
            <a:endParaRPr lang="ru-RU" altLang="ru-RU" smtClean="0"/>
          </a:p>
        </p:txBody>
      </p:sp>
      <p:sp>
        <p:nvSpPr>
          <p:cNvPr id="36867" name="Заголовок 1"/>
          <p:cNvSpPr>
            <a:spLocks noGrp="1"/>
          </p:cNvSpPr>
          <p:nvPr>
            <p:ph type="title" idx="4294967295"/>
          </p:nvPr>
        </p:nvSpPr>
        <p:spPr>
          <a:xfrm>
            <a:off x="428625" y="0"/>
            <a:ext cx="8229600" cy="796925"/>
          </a:xfrm>
        </p:spPr>
        <p:txBody>
          <a:bodyPr/>
          <a:lstStyle/>
          <a:p>
            <a:pPr eaLnBrk="1" hangingPunct="1"/>
            <a:r>
              <a:rPr lang="ru-RU" altLang="ru-RU" sz="4000" b="1" smtClean="0">
                <a:solidFill>
                  <a:srgbClr val="FF0000"/>
                </a:solidFill>
              </a:rPr>
              <a:t>Предложения</a:t>
            </a:r>
          </a:p>
        </p:txBody>
      </p:sp>
      <p:sp>
        <p:nvSpPr>
          <p:cNvPr id="3" name="Содержимое 2"/>
          <p:cNvSpPr>
            <a:spLocks noGrp="1"/>
          </p:cNvSpPr>
          <p:nvPr>
            <p:ph idx="4294967295"/>
          </p:nvPr>
        </p:nvSpPr>
        <p:spPr>
          <a:xfrm>
            <a:off x="457200" y="714375"/>
            <a:ext cx="8229600" cy="5857875"/>
          </a:xfrm>
          <a:ln>
            <a:solidFill>
              <a:schemeClr val="accent4"/>
            </a:solidFill>
          </a:ln>
        </p:spPr>
        <p:txBody>
          <a:bodyPr rtlCol="0">
            <a:normAutofit fontScale="92500" lnSpcReduction="10000"/>
          </a:bodyPr>
          <a:lstStyle/>
          <a:p>
            <a:pPr marL="0" indent="0" algn="just" eaLnBrk="1" fontAlgn="auto" hangingPunct="1">
              <a:spcAft>
                <a:spcPts val="0"/>
              </a:spcAft>
              <a:buFontTx/>
              <a:buNone/>
              <a:defRPr/>
            </a:pPr>
            <a:r>
              <a:rPr lang="ru-RU" sz="2400" kern="1200" dirty="0" smtClean="0">
                <a:latin typeface="Times New Roman" panose="02020603050405020304" pitchFamily="18" charset="0"/>
                <a:cs typeface="Times New Roman" panose="02020603050405020304" pitchFamily="18" charset="0"/>
              </a:rPr>
              <a:t>5. Учитывая </a:t>
            </a:r>
            <a:r>
              <a:rPr lang="ru-RU" sz="2400" kern="1200" dirty="0">
                <a:latin typeface="Times New Roman" panose="02020603050405020304" pitchFamily="18" charset="0"/>
                <a:cs typeface="Times New Roman" panose="02020603050405020304" pitchFamily="18" charset="0"/>
              </a:rPr>
              <a:t>высокий уровень диспансерных больных, необходимо первым руководителям ЛПО взять под личный контроль обоснованность и качество диспансеризации учитывая, что из года в год % взятия на Д учет увеличивается</a:t>
            </a:r>
            <a:r>
              <a:rPr lang="ru-RU" sz="2400" kern="1200" dirty="0" smtClean="0">
                <a:latin typeface="Times New Roman" panose="02020603050405020304" pitchFamily="18" charset="0"/>
                <a:cs typeface="Times New Roman" panose="02020603050405020304" pitchFamily="18" charset="0"/>
              </a:rPr>
              <a:t>.</a:t>
            </a:r>
          </a:p>
          <a:p>
            <a:pPr marL="0" indent="0" algn="just" eaLnBrk="1" fontAlgn="auto" hangingPunct="1">
              <a:spcAft>
                <a:spcPts val="0"/>
              </a:spcAft>
              <a:buFontTx/>
              <a:buNone/>
              <a:defRPr/>
            </a:pPr>
            <a:endParaRPr lang="ru-RU" sz="2400" kern="1200" dirty="0">
              <a:latin typeface="Times New Roman" panose="02020603050405020304" pitchFamily="18" charset="0"/>
              <a:cs typeface="Times New Roman" panose="02020603050405020304" pitchFamily="18" charset="0"/>
            </a:endParaRPr>
          </a:p>
          <a:p>
            <a:pPr marL="0" indent="0" algn="just" eaLnBrk="1" fontAlgn="auto" hangingPunct="1">
              <a:spcAft>
                <a:spcPts val="0"/>
              </a:spcAft>
              <a:buFontTx/>
              <a:buNone/>
              <a:defRPr/>
            </a:pPr>
            <a:r>
              <a:rPr lang="ru-RU" sz="2400" kern="1200" dirty="0" smtClean="0">
                <a:latin typeface="Times New Roman" panose="02020603050405020304" pitchFamily="18" charset="0"/>
                <a:cs typeface="Times New Roman" panose="02020603050405020304" pitchFamily="18" charset="0"/>
              </a:rPr>
              <a:t>6. </a:t>
            </a:r>
            <a:r>
              <a:rPr lang="ru-RU" sz="2400" kern="1200" dirty="0">
                <a:latin typeface="Times New Roman" panose="02020603050405020304" pitchFamily="18" charset="0"/>
                <a:cs typeface="Times New Roman" panose="02020603050405020304" pitchFamily="18" charset="0"/>
              </a:rPr>
              <a:t>Обеспечить максимальное и рациональное использование </a:t>
            </a:r>
            <a:r>
              <a:rPr lang="ru-RU" sz="2400" kern="1200" dirty="0" err="1">
                <a:latin typeface="Times New Roman" panose="02020603050405020304" pitchFamily="18" charset="0"/>
                <a:cs typeface="Times New Roman" panose="02020603050405020304" pitchFamily="18" charset="0"/>
              </a:rPr>
              <a:t>кардиостандартов</a:t>
            </a:r>
            <a:r>
              <a:rPr lang="ru-RU" sz="2400" kern="1200" dirty="0">
                <a:latin typeface="Times New Roman" panose="02020603050405020304" pitchFamily="18" charset="0"/>
                <a:cs typeface="Times New Roman" panose="02020603050405020304" pitchFamily="18" charset="0"/>
              </a:rPr>
              <a:t> для </a:t>
            </a:r>
            <a:r>
              <a:rPr lang="ru-RU" sz="2400" kern="1200" dirty="0" smtClean="0">
                <a:latin typeface="Times New Roman" panose="02020603050405020304" pitchFamily="18" charset="0"/>
                <a:cs typeface="Times New Roman" panose="02020603050405020304" pitchFamily="18" charset="0"/>
              </a:rPr>
              <a:t>раннего выявления лиц </a:t>
            </a:r>
            <a:r>
              <a:rPr lang="ru-RU" sz="2400" kern="1200" dirty="0">
                <a:latin typeface="Times New Roman" panose="02020603050405020304" pitchFamily="18" charset="0"/>
                <a:cs typeface="Times New Roman" panose="02020603050405020304" pitchFamily="18" charset="0"/>
              </a:rPr>
              <a:t>с ИБС с целью своевременного оздоровления и снижения смертности от БСК;</a:t>
            </a:r>
          </a:p>
          <a:p>
            <a:pPr marL="0" indent="0" algn="just" eaLnBrk="1" fontAlgn="auto" hangingPunct="1">
              <a:spcAft>
                <a:spcPts val="0"/>
              </a:spcAft>
              <a:buFontTx/>
              <a:buNone/>
              <a:defRPr/>
            </a:pPr>
            <a:endParaRPr lang="ru-RU" sz="2400" kern="1200" dirty="0" smtClean="0">
              <a:latin typeface="Times New Roman" panose="02020603050405020304" pitchFamily="18" charset="0"/>
              <a:cs typeface="Times New Roman" panose="02020603050405020304" pitchFamily="18" charset="0"/>
            </a:endParaRPr>
          </a:p>
          <a:p>
            <a:pPr marL="0" indent="0" algn="just" eaLnBrk="1" fontAlgn="auto" hangingPunct="1">
              <a:spcAft>
                <a:spcPts val="0"/>
              </a:spcAft>
              <a:buFontTx/>
              <a:buNone/>
              <a:defRPr/>
            </a:pPr>
            <a:r>
              <a:rPr lang="ru-RU" sz="2400" kern="1200" dirty="0" smtClean="0">
                <a:latin typeface="Times New Roman" panose="02020603050405020304" pitchFamily="18" charset="0"/>
                <a:cs typeface="Times New Roman" panose="02020603050405020304" pitchFamily="18" charset="0"/>
              </a:rPr>
              <a:t>7. </a:t>
            </a:r>
            <a:r>
              <a:rPr lang="ru-RU" sz="2400" kern="1200" dirty="0">
                <a:latin typeface="Times New Roman" panose="02020603050405020304" pitchFamily="18" charset="0"/>
                <a:cs typeface="Times New Roman" panose="02020603050405020304" pitchFamily="18" charset="0"/>
              </a:rPr>
              <a:t>Организовать бесперебойную и эффективную работу ПМК в регионах для полного охвата  целевых групп в отдаленных населенных пунктах, согласно  утвержденной Инструкции приказа МЗРК № 128 от 11.03.2011 года</a:t>
            </a:r>
            <a:r>
              <a:rPr lang="ru-RU" sz="2400" kern="1200" dirty="0" smtClean="0">
                <a:latin typeface="Times New Roman" panose="02020603050405020304" pitchFamily="18" charset="0"/>
                <a:cs typeface="Times New Roman" panose="02020603050405020304" pitchFamily="18" charset="0"/>
              </a:rPr>
              <a:t>.</a:t>
            </a:r>
          </a:p>
          <a:p>
            <a:pPr marL="0" indent="0" algn="just" eaLnBrk="1" fontAlgn="auto" hangingPunct="1">
              <a:spcAft>
                <a:spcPts val="0"/>
              </a:spcAft>
              <a:buFontTx/>
              <a:buNone/>
              <a:defRPr/>
            </a:pPr>
            <a:endParaRPr lang="ru-RU" sz="2400" kern="1200" dirty="0">
              <a:latin typeface="Times New Roman" panose="02020603050405020304" pitchFamily="18" charset="0"/>
              <a:cs typeface="Times New Roman" panose="02020603050405020304" pitchFamily="18" charset="0"/>
            </a:endParaRPr>
          </a:p>
          <a:p>
            <a:pPr marL="0" indent="0" algn="just" eaLnBrk="1" fontAlgn="auto" hangingPunct="1">
              <a:spcAft>
                <a:spcPts val="0"/>
              </a:spcAft>
              <a:buFontTx/>
              <a:buNone/>
              <a:defRPr/>
            </a:pPr>
            <a:r>
              <a:rPr lang="ru-RU" sz="2400" kern="1200" dirty="0" smtClean="0">
                <a:latin typeface="Times New Roman" panose="02020603050405020304" pitchFamily="18" charset="0"/>
                <a:cs typeface="Times New Roman" panose="02020603050405020304" pitchFamily="18" charset="0"/>
              </a:rPr>
              <a:t>8. </a:t>
            </a:r>
            <a:r>
              <a:rPr lang="ru-RU" sz="2400" kern="1200" dirty="0">
                <a:latin typeface="Times New Roman" panose="02020603050405020304" pitchFamily="18" charset="0"/>
                <a:cs typeface="Times New Roman" panose="02020603050405020304" pitchFamily="18" charset="0"/>
              </a:rPr>
              <a:t>Усилить работу по качественному и достоверному проведению скрининговых профилактических </a:t>
            </a:r>
            <a:r>
              <a:rPr lang="ru-RU" sz="2400" kern="1200" dirty="0" smtClean="0">
                <a:latin typeface="Times New Roman" panose="02020603050405020304" pitchFamily="18" charset="0"/>
                <a:cs typeface="Times New Roman" panose="02020603050405020304" pitchFamily="18" charset="0"/>
              </a:rPr>
              <a:t>осмотров.</a:t>
            </a:r>
            <a:endParaRPr lang="ru-RU" sz="2400" kern="1200" dirty="0">
              <a:latin typeface="Times New Roman" panose="02020603050405020304" pitchFamily="18" charset="0"/>
              <a:cs typeface="Times New Roman" panose="02020603050405020304" pitchFamily="18" charset="0"/>
            </a:endParaRPr>
          </a:p>
          <a:p>
            <a:pPr marL="0" indent="0" eaLnBrk="1" fontAlgn="auto" hangingPunct="1">
              <a:spcAft>
                <a:spcPts val="0"/>
              </a:spcAft>
              <a:buFontTx/>
              <a:buNone/>
              <a:defRPr/>
            </a:pPr>
            <a:endParaRPr lang="ru-RU" sz="2000" kern="12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Номер слайда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88701CDE-02BF-4548-9974-89FF641F98ED}" type="slidenum">
              <a:rPr lang="ru-RU" altLang="ru-RU" smtClean="0"/>
              <a:pPr/>
              <a:t>22</a:t>
            </a:fld>
            <a:endParaRPr lang="ru-RU" altLang="ru-RU" smtClean="0"/>
          </a:p>
        </p:txBody>
      </p:sp>
      <p:sp>
        <p:nvSpPr>
          <p:cNvPr id="38915" name="Заголовок 1"/>
          <p:cNvSpPr>
            <a:spLocks noGrp="1"/>
          </p:cNvSpPr>
          <p:nvPr>
            <p:ph type="title" idx="4294967295"/>
          </p:nvPr>
        </p:nvSpPr>
        <p:spPr>
          <a:xfrm>
            <a:off x="457200" y="274638"/>
            <a:ext cx="8229600" cy="725487"/>
          </a:xfrm>
        </p:spPr>
        <p:txBody>
          <a:bodyPr/>
          <a:lstStyle/>
          <a:p>
            <a:pPr eaLnBrk="1" hangingPunct="1"/>
            <a:r>
              <a:rPr lang="ru-RU" altLang="ru-RU" sz="4000" b="1" smtClean="0">
                <a:solidFill>
                  <a:srgbClr val="FF0000"/>
                </a:solidFill>
              </a:rPr>
              <a:t>Замечания</a:t>
            </a:r>
          </a:p>
        </p:txBody>
      </p:sp>
      <p:sp>
        <p:nvSpPr>
          <p:cNvPr id="7" name="Содержимое 2"/>
          <p:cNvSpPr txBox="1">
            <a:spLocks/>
          </p:cNvSpPr>
          <p:nvPr/>
        </p:nvSpPr>
        <p:spPr bwMode="auto">
          <a:xfrm>
            <a:off x="461963" y="892175"/>
            <a:ext cx="8229600" cy="5857875"/>
          </a:xfrm>
          <a:prstGeom prst="rect">
            <a:avLst/>
          </a:prstGeom>
          <a:noFill/>
          <a:ln w="9525">
            <a:solidFill>
              <a:schemeClr val="accent4"/>
            </a:solidFill>
            <a:miter lim="800000"/>
            <a:headEnd/>
            <a:tailEnd/>
          </a:ln>
          <a:effectLst/>
        </p:spPr>
        <p:txBody>
          <a:bodyPr>
            <a:normAutofit/>
          </a:bodyPr>
          <a:lst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lgn="ctr" eaLnBrk="1" fontAlgn="auto" hangingPunct="1">
              <a:spcAft>
                <a:spcPts val="0"/>
              </a:spcAft>
              <a:buFontTx/>
              <a:buNone/>
              <a:defRPr/>
            </a:pPr>
            <a:r>
              <a:rPr lang="ru-RU" sz="2400" b="1" u="sng" dirty="0" smtClean="0">
                <a:latin typeface="Times New Roman" panose="02020603050405020304" pitchFamily="18" charset="0"/>
                <a:cs typeface="Times New Roman" panose="02020603050405020304" pitchFamily="18" charset="0"/>
              </a:rPr>
              <a:t>В регионах отмечается невыполнение </a:t>
            </a:r>
            <a:r>
              <a:rPr lang="ru-RU" sz="2400" b="1" u="sng" dirty="0">
                <a:latin typeface="Times New Roman" panose="02020603050405020304" pitchFamily="18" charset="0"/>
                <a:cs typeface="Times New Roman" panose="02020603050405020304" pitchFamily="18" charset="0"/>
              </a:rPr>
              <a:t>приказа </a:t>
            </a:r>
            <a:endParaRPr lang="ru-RU" sz="2400" b="1" u="sng" dirty="0" smtClean="0">
              <a:latin typeface="Times New Roman" panose="02020603050405020304" pitchFamily="18" charset="0"/>
              <a:cs typeface="Times New Roman" panose="02020603050405020304" pitchFamily="18" charset="0"/>
            </a:endParaRPr>
          </a:p>
          <a:p>
            <a:pPr marL="0" indent="0" algn="ctr" eaLnBrk="1" fontAlgn="auto" hangingPunct="1">
              <a:spcAft>
                <a:spcPts val="0"/>
              </a:spcAft>
              <a:buFontTx/>
              <a:buNone/>
              <a:defRPr/>
            </a:pPr>
            <a:r>
              <a:rPr lang="ru-RU" sz="2400" b="1" u="sng" dirty="0" smtClean="0">
                <a:latin typeface="Times New Roman" panose="02020603050405020304" pitchFamily="18" charset="0"/>
                <a:cs typeface="Times New Roman" panose="02020603050405020304" pitchFamily="18" charset="0"/>
              </a:rPr>
              <a:t>МЗРК </a:t>
            </a:r>
            <a:r>
              <a:rPr lang="ru-RU" sz="2400" b="1" u="sng" dirty="0">
                <a:latin typeface="Times New Roman" panose="02020603050405020304" pitchFamily="18" charset="0"/>
                <a:cs typeface="Times New Roman" panose="02020603050405020304" pitchFamily="18" charset="0"/>
              </a:rPr>
              <a:t>№ 685: </a:t>
            </a:r>
          </a:p>
          <a:p>
            <a:pPr marL="0" indent="0" algn="just" eaLnBrk="1" fontAlgn="auto" hangingPunct="1">
              <a:spcAft>
                <a:spcPts val="0"/>
              </a:spcAft>
              <a:buFontTx/>
              <a:buNone/>
              <a:defRPr/>
            </a:pPr>
            <a:r>
              <a:rPr lang="ru-RU" sz="2400" dirty="0">
                <a:latin typeface="Times New Roman" panose="02020603050405020304" pitchFamily="18" charset="0"/>
                <a:cs typeface="Times New Roman" panose="02020603050405020304" pitchFamily="18" charset="0"/>
              </a:rPr>
              <a:t>- несоответствие целевых групп по приказу МЗРК;</a:t>
            </a:r>
          </a:p>
          <a:p>
            <a:pPr marL="0" indent="0" algn="just" eaLnBrk="1" fontAlgn="auto" hangingPunct="1">
              <a:spcAft>
                <a:spcPts val="0"/>
              </a:spcAft>
              <a:buFontTx/>
              <a:buNone/>
              <a:defRPr/>
            </a:pPr>
            <a:r>
              <a:rPr lang="ru-RU" sz="2400" dirty="0">
                <a:latin typeface="Times New Roman" panose="02020603050405020304" pitchFamily="18" charset="0"/>
                <a:cs typeface="Times New Roman" panose="02020603050405020304" pitchFamily="18" charset="0"/>
              </a:rPr>
              <a:t>- нецелевое ЭКГ исследование </a:t>
            </a:r>
            <a:r>
              <a:rPr lang="ru-RU" sz="2400" dirty="0" smtClean="0">
                <a:latin typeface="Times New Roman" panose="02020603050405020304" pitchFamily="18" charset="0"/>
                <a:cs typeface="Times New Roman" panose="02020603050405020304" pitchFamily="18" charset="0"/>
              </a:rPr>
              <a:t>(</a:t>
            </a:r>
            <a:r>
              <a:rPr lang="kk-KZ" sz="2400" dirty="0" smtClean="0">
                <a:latin typeface="Times New Roman" panose="02020603050405020304" pitchFamily="18" charset="0"/>
                <a:cs typeface="Times New Roman" panose="02020603050405020304" pitchFamily="18" charset="0"/>
              </a:rPr>
              <a:t>например, сомнительно</a:t>
            </a:r>
            <a:r>
              <a:rPr lang="ru-RU" sz="2400" dirty="0" smtClean="0">
                <a:latin typeface="Times New Roman" panose="02020603050405020304" pitchFamily="18" charset="0"/>
                <a:cs typeface="Times New Roman" panose="02020603050405020304" pitchFamily="18" charset="0"/>
              </a:rPr>
              <a:t> </a:t>
            </a:r>
            <a:r>
              <a:rPr lang="ru-RU" sz="2400" dirty="0">
                <a:latin typeface="Times New Roman" panose="02020603050405020304" pitchFamily="18" charset="0"/>
                <a:cs typeface="Times New Roman" panose="02020603050405020304" pitchFamily="18" charset="0"/>
              </a:rPr>
              <a:t>высокий показатель ЭКГ исследований </a:t>
            </a:r>
            <a:r>
              <a:rPr lang="ru-RU" sz="2400" dirty="0" smtClean="0">
                <a:latin typeface="Times New Roman" panose="02020603050405020304" pitchFamily="18" charset="0"/>
                <a:cs typeface="Times New Roman" panose="02020603050405020304" pitchFamily="18" charset="0"/>
              </a:rPr>
              <a:t>выше 5,0 </a:t>
            </a:r>
            <a:r>
              <a:rPr lang="ru-RU" sz="2400" dirty="0">
                <a:latin typeface="Times New Roman" panose="02020603050405020304" pitchFamily="18" charset="0"/>
                <a:cs typeface="Times New Roman" panose="02020603050405020304" pitchFamily="18" charset="0"/>
              </a:rPr>
              <a:t>в </a:t>
            </a:r>
            <a:r>
              <a:rPr lang="ru-RU" sz="2400" dirty="0" smtClean="0">
                <a:latin typeface="Times New Roman" panose="02020603050405020304" pitchFamily="18" charset="0"/>
                <a:cs typeface="Times New Roman" panose="02020603050405020304" pitchFamily="18" charset="0"/>
              </a:rPr>
              <a:t>ЮКО и ВКО, возможно за счет нецелевых возрастов);</a:t>
            </a:r>
            <a:endParaRPr lang="ru-RU" sz="2400" dirty="0">
              <a:latin typeface="Times New Roman" panose="02020603050405020304" pitchFamily="18" charset="0"/>
              <a:cs typeface="Times New Roman" panose="02020603050405020304" pitchFamily="18" charset="0"/>
            </a:endParaRPr>
          </a:p>
          <a:p>
            <a:pPr marL="0" indent="0" algn="just" eaLnBrk="1" fontAlgn="auto" hangingPunct="1">
              <a:spcAft>
                <a:spcPts val="0"/>
              </a:spcAft>
              <a:buFontTx/>
              <a:buNone/>
              <a:defRPr/>
            </a:pPr>
            <a:r>
              <a:rPr lang="ru-RU" sz="2400" dirty="0">
                <a:latin typeface="Times New Roman" panose="02020603050405020304" pitchFamily="18" charset="0"/>
                <a:cs typeface="Times New Roman" panose="02020603050405020304" pitchFamily="18" charset="0"/>
              </a:rPr>
              <a:t>-нецелевое исследование уровня глюкозы и холестерина (по Алматинской, ЮКО, ВКО, </a:t>
            </a:r>
            <a:r>
              <a:rPr lang="ru-RU" sz="2400" dirty="0" smtClean="0">
                <a:latin typeface="Times New Roman" panose="02020603050405020304" pitchFamily="18" charset="0"/>
                <a:cs typeface="Times New Roman" panose="02020603050405020304" pitchFamily="18" charset="0"/>
              </a:rPr>
              <a:t>Карагандинской, </a:t>
            </a:r>
            <a:r>
              <a:rPr lang="ru-RU" sz="2400" dirty="0">
                <a:latin typeface="Times New Roman" panose="02020603050405020304" pitchFamily="18" charset="0"/>
                <a:cs typeface="Times New Roman" panose="02020603050405020304" pitchFamily="18" charset="0"/>
              </a:rPr>
              <a:t>Павлодарской областях):</a:t>
            </a:r>
          </a:p>
          <a:p>
            <a:pPr marL="0" indent="0" algn="just" eaLnBrk="1" fontAlgn="auto" hangingPunct="1">
              <a:spcAft>
                <a:spcPts val="0"/>
              </a:spcAft>
              <a:buFontTx/>
              <a:buNone/>
              <a:defRPr/>
            </a:pPr>
            <a:r>
              <a:rPr lang="ru-RU" sz="2400" dirty="0" smtClean="0">
                <a:latin typeface="Times New Roman" panose="02020603050405020304" pitchFamily="18" charset="0"/>
                <a:cs typeface="Times New Roman" panose="02020603050405020304" pitchFamily="18" charset="0"/>
              </a:rPr>
              <a:t>-необходимо отметить на примере ЗКО, где работа по </a:t>
            </a:r>
            <a:r>
              <a:rPr lang="ru-RU" sz="2400" dirty="0" err="1" smtClean="0">
                <a:latin typeface="Times New Roman" panose="02020603050405020304" pitchFamily="18" charset="0"/>
                <a:cs typeface="Times New Roman" panose="02020603050405020304" pitchFamily="18" charset="0"/>
              </a:rPr>
              <a:t>скрининговому</a:t>
            </a:r>
            <a:r>
              <a:rPr lang="ru-RU" sz="2400" dirty="0" smtClean="0">
                <a:latin typeface="Times New Roman" panose="02020603050405020304" pitchFamily="18" charset="0"/>
                <a:cs typeface="Times New Roman" panose="02020603050405020304" pitchFamily="18" charset="0"/>
              </a:rPr>
              <a:t> осмотру поставлена на должном уровне.  </a:t>
            </a:r>
            <a:endParaRPr lang="ru-RU" sz="2000" dirty="0">
              <a:latin typeface="Times New Roman" panose="02020603050405020304" pitchFamily="18" charset="0"/>
              <a:cs typeface="Times New Roman" panose="02020603050405020304" pitchFamily="18" charset="0"/>
            </a:endParaRPr>
          </a:p>
          <a:p>
            <a:pPr marL="0" indent="0" eaLnBrk="1" fontAlgn="auto" hangingPunct="1">
              <a:spcAft>
                <a:spcPts val="0"/>
              </a:spcAft>
              <a:buFontTx/>
              <a:buNone/>
              <a:defRPr/>
            </a:pPr>
            <a:endParaRPr lang="ru-RU" sz="2000" dirty="0">
              <a:latin typeface="Times New Roman" panose="02020603050405020304" pitchFamily="18" charset="0"/>
              <a:cs typeface="Times New Roman" panose="02020603050405020304" pitchFamily="18" charset="0"/>
            </a:endParaRPr>
          </a:p>
        </p:txBody>
      </p:sp>
    </p:spTree>
  </p:cSld>
  <p:clrMapOvr>
    <a:masterClrMapping/>
  </p:clrMapOvr>
</p:sld>
</file>

<file path=ppt/theme/theme1.xml><?xml version="1.0" encoding="utf-8"?>
<a:theme xmlns:a="http://schemas.openxmlformats.org/drawingml/2006/main" name="Оформление по умолчанию">
  <a:themeElements>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Оформление по умолчанию">
      <a:majorFont>
        <a:latin typeface="Arial"/>
        <a:ea typeface=""/>
        <a:cs typeface=""/>
      </a:majorFont>
      <a:minorFont>
        <a:latin typeface="Arial"/>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Оформление по умолчанию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Оформление по умолчанию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Оформление по умолчанию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Оформление по умолчанию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Оформление по умолчанию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Оформление по умолчанию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Оформление по умолчанию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Оформление по умолчанию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Оформление по умолчанию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Оформление по умолчанию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Оформление по умолчанию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Тема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2555</TotalTime>
  <Words>1965</Words>
  <Application>Microsoft Office PowerPoint</Application>
  <PresentationFormat>Экран (4:3)</PresentationFormat>
  <Paragraphs>698</Paragraphs>
  <Slides>22</Slides>
  <Notes>7</Notes>
  <HiddenSlides>0</HiddenSlides>
  <MMClips>0</MMClips>
  <ScaleCrop>false</ScaleCrop>
  <HeadingPairs>
    <vt:vector size="6" baseType="variant">
      <vt:variant>
        <vt:lpstr>Тема</vt:lpstr>
      </vt:variant>
      <vt:variant>
        <vt:i4>1</vt:i4>
      </vt:variant>
      <vt:variant>
        <vt:lpstr>Внедренные серверы OLE</vt:lpstr>
      </vt:variant>
      <vt:variant>
        <vt:i4>1</vt:i4>
      </vt:variant>
      <vt:variant>
        <vt:lpstr>Заголовки слайдов</vt:lpstr>
      </vt:variant>
      <vt:variant>
        <vt:i4>22</vt:i4>
      </vt:variant>
    </vt:vector>
  </HeadingPairs>
  <TitlesOfParts>
    <vt:vector size="24" baseType="lpstr">
      <vt:lpstr>Оформление по умолчанию</vt:lpstr>
      <vt:lpstr>Лист</vt:lpstr>
      <vt:lpstr>НИИ кардиологии и внутренних болезней МЗ РК</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Процент осмотренных из числа подлежащих осмотру лиц на БСК в разрезе областей </vt:lpstr>
      <vt:lpstr>Презентация PowerPoint</vt:lpstr>
      <vt:lpstr>Презентация PowerPoint</vt:lpstr>
      <vt:lpstr>Число поставленных на диспансерный учет из числа выявленных в разрезе областей</vt:lpstr>
      <vt:lpstr>Число осмотренных на СД с учетом возраста </vt:lpstr>
      <vt:lpstr>Частота осмотренных на СД из числа запланированных</vt:lpstr>
      <vt:lpstr>Частота выявленных больных с СД в разрезе областей</vt:lpstr>
      <vt:lpstr>Число поставленных на диспансерный учет по СД из числа выявленных в разрезе областей</vt:lpstr>
      <vt:lpstr>Анализ выборочного скринингового осмотра за 9 мес. 2014г.</vt:lpstr>
      <vt:lpstr>Презентация PowerPoint</vt:lpstr>
      <vt:lpstr>Презентация PowerPoint</vt:lpstr>
      <vt:lpstr>Презентация PowerPoint</vt:lpstr>
      <vt:lpstr>Предложения</vt:lpstr>
      <vt:lpstr>Предложения</vt:lpstr>
      <vt:lpstr>Замечания</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XTreme</dc:creator>
  <cp:lastModifiedBy>Admin</cp:lastModifiedBy>
  <cp:revision>327</cp:revision>
  <cp:lastPrinted>2014-02-12T12:47:35Z</cp:lastPrinted>
  <dcterms:created xsi:type="dcterms:W3CDTF">2012-02-01T03:08:23Z</dcterms:created>
  <dcterms:modified xsi:type="dcterms:W3CDTF">2014-11-18T04:01:35Z</dcterms:modified>
</cp:coreProperties>
</file>