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0" r:id="rId5"/>
    <p:sldId id="263" r:id="rId6"/>
    <p:sldId id="264" r:id="rId7"/>
    <p:sldId id="265" r:id="rId8"/>
    <p:sldId id="283" r:id="rId9"/>
    <p:sldId id="284" r:id="rId10"/>
    <p:sldId id="293" r:id="rId11"/>
    <p:sldId id="268" r:id="rId12"/>
    <p:sldId id="285" r:id="rId13"/>
    <p:sldId id="286" r:id="rId14"/>
    <p:sldId id="271" r:id="rId15"/>
    <p:sldId id="287" r:id="rId16"/>
    <p:sldId id="273" r:id="rId17"/>
    <p:sldId id="288" r:id="rId18"/>
    <p:sldId id="274" r:id="rId19"/>
    <p:sldId id="289" r:id="rId20"/>
    <p:sldId id="291" r:id="rId21"/>
    <p:sldId id="278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51" autoAdjust="0"/>
  </p:normalViewPr>
  <p:slideViewPr>
    <p:cSldViewPr>
      <p:cViewPr>
        <p:scale>
          <a:sx n="59" d="100"/>
          <a:sy n="59" d="100"/>
        </p:scale>
        <p:origin x="-167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Dina\Desktop\&#1075;&#1088;&#1072;&#1092;&#1080;&#1082;&#1080;%20&#1087;&#1088;&#1086;&#1077;&#1082;&#109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Dina\Documents\&#1050;&#1085;&#1080;&#1075;&#1072;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\Documents\&#1050;&#1085;&#1080;&#1075;&#1072;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\Documents\&#1050;&#1085;&#1080;&#1075;&#1072;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\Documents\&#1050;&#1085;&#1080;&#1075;&#1072;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\Documents\&#1050;&#1085;&#1080;&#1075;&#1072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altLang="en-US" smtClean="0"/>
              <a:t>Мужчины</a:t>
            </a:r>
            <a:r>
              <a:rPr lang="ru-RU" altLang="en-US" baseline="0" smtClean="0"/>
              <a:t>              Женщины</a:t>
            </a:r>
            <a:endParaRPr lang="ru-RU" altLang="en-US" dirty="0"/>
          </a:p>
        </c:rich>
      </c:tx>
      <c:layout>
        <c:manualLayout>
          <c:xMode val="edge"/>
          <c:yMode val="edge"/>
          <c:x val="0.27626919891202339"/>
          <c:y val="0.8665100013042028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96062992126003E-2"/>
          <c:y val="4.9248826849926874E-2"/>
          <c:w val="0.84120128627683444"/>
          <c:h val="0.81162311330487313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Лист1!$A$1:$A$2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Лист1!$B$1:$B$2</c:f>
              <c:numCache>
                <c:formatCode>0%</c:formatCode>
                <c:ptCount val="2"/>
                <c:pt idx="0">
                  <c:v>0.43000000000000038</c:v>
                </c:pt>
                <c:pt idx="1">
                  <c:v>0.56999999999999995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5025280"/>
        <c:axId val="80171520"/>
        <c:axId val="0"/>
      </c:bar3DChart>
      <c:catAx>
        <c:axId val="85025280"/>
        <c:scaling>
          <c:orientation val="minMax"/>
        </c:scaling>
        <c:delete val="1"/>
        <c:axPos val="b"/>
        <c:majorTickMark val="out"/>
        <c:minorTickMark val="none"/>
        <c:tickLblPos val="none"/>
        <c:crossAx val="80171520"/>
        <c:crosses val="autoZero"/>
        <c:auto val="1"/>
        <c:lblAlgn val="ctr"/>
        <c:lblOffset val="100"/>
        <c:noMultiLvlLbl val="0"/>
      </c:catAx>
      <c:valAx>
        <c:axId val="801715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85025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Лист2!$A$1:$A$6</c:f>
              <c:strCache>
                <c:ptCount val="6"/>
                <c:pt idx="0">
                  <c:v>Ислам</c:v>
                </c:pt>
                <c:pt idx="1">
                  <c:v>Христианство</c:v>
                </c:pt>
                <c:pt idx="2">
                  <c:v>нет религии</c:v>
                </c:pt>
                <c:pt idx="3">
                  <c:v>Даосизм</c:v>
                </c:pt>
                <c:pt idx="4">
                  <c:v>Католицизм</c:v>
                </c:pt>
                <c:pt idx="5">
                  <c:v>Буддизм</c:v>
                </c:pt>
              </c:strCache>
            </c:strRef>
          </c:cat>
          <c:val>
            <c:numRef>
              <c:f>Лист2!$B$1:$B$6</c:f>
              <c:numCache>
                <c:formatCode>0%</c:formatCode>
                <c:ptCount val="6"/>
                <c:pt idx="0">
                  <c:v>0.73</c:v>
                </c:pt>
                <c:pt idx="1">
                  <c:v>0.13</c:v>
                </c:pt>
                <c:pt idx="2">
                  <c:v>0.06</c:v>
                </c:pt>
                <c:pt idx="3">
                  <c:v>0.05</c:v>
                </c:pt>
                <c:pt idx="4" formatCode="0.00%">
                  <c:v>2.5000000000000001E-2</c:v>
                </c:pt>
                <c:pt idx="5" formatCode="0.00%">
                  <c:v>1.4999999999999999E-2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5025792"/>
        <c:axId val="80173248"/>
        <c:axId val="0"/>
      </c:bar3DChart>
      <c:catAx>
        <c:axId val="85025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400" baseline="0"/>
            </a:pPr>
            <a:endParaRPr lang="ru-RU"/>
          </a:p>
        </c:txPr>
        <c:crossAx val="80173248"/>
        <c:crosses val="autoZero"/>
        <c:auto val="1"/>
        <c:lblAlgn val="ctr"/>
        <c:lblOffset val="100"/>
        <c:noMultiLvlLbl val="0"/>
      </c:catAx>
      <c:valAx>
        <c:axId val="801732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1800" baseline="0"/>
            </a:pPr>
            <a:endParaRPr lang="ru-RU"/>
          </a:p>
        </c:txPr>
        <c:crossAx val="85025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Лист3!$A$17:$A$21</c:f>
              <c:strCache>
                <c:ptCount val="5"/>
                <c:pt idx="0">
                  <c:v>Магистратура</c:v>
                </c:pt>
                <c:pt idx="1">
                  <c:v>Университет</c:v>
                </c:pt>
                <c:pt idx="2">
                  <c:v>Средняя школа</c:v>
                </c:pt>
                <c:pt idx="3">
                  <c:v>Начальная школа</c:v>
                </c:pt>
                <c:pt idx="4">
                  <c:v>другое</c:v>
                </c:pt>
              </c:strCache>
            </c:strRef>
          </c:cat>
          <c:val>
            <c:numRef>
              <c:f>Лист3!$B$17:$B$21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0.56999999999999995</c:v>
                </c:pt>
                <c:pt idx="2">
                  <c:v>0.17</c:v>
                </c:pt>
                <c:pt idx="3">
                  <c:v>7.0000000000000007E-2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0103296"/>
        <c:axId val="88088576"/>
        <c:axId val="0"/>
      </c:bar3DChart>
      <c:catAx>
        <c:axId val="90103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400"/>
            </a:pPr>
            <a:endParaRPr lang="ru-RU"/>
          </a:p>
        </c:txPr>
        <c:crossAx val="88088576"/>
        <c:crosses val="autoZero"/>
        <c:auto val="1"/>
        <c:lblAlgn val="ctr"/>
        <c:lblOffset val="100"/>
        <c:noMultiLvlLbl val="0"/>
      </c:catAx>
      <c:valAx>
        <c:axId val="88088576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lang="ru-RU" sz="2400"/>
                </a:pPr>
                <a:r>
                  <a:rPr lang="en-US" sz="2400" b="0" dirty="0" smtClean="0"/>
                  <a:t>% o</a:t>
                </a:r>
                <a:r>
                  <a:rPr lang="ru-RU" sz="2400" b="0" dirty="0" smtClean="0"/>
                  <a:t>прошенных</a:t>
                </a:r>
                <a:endParaRPr lang="ru-RU" sz="2400" b="0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one"/>
        <c:crossAx val="90103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Лист4!$A$1:$A$9</c:f>
              <c:strCache>
                <c:ptCount val="9"/>
                <c:pt idx="0">
                  <c:v>Медицина</c:v>
                </c:pt>
                <c:pt idx="1">
                  <c:v>Бизнесс</c:v>
                </c:pt>
                <c:pt idx="2">
                  <c:v>Образование</c:v>
                </c:pt>
                <c:pt idx="3">
                  <c:v>Искусство</c:v>
                </c:pt>
                <c:pt idx="4">
                  <c:v>Сфера обслуживания</c:v>
                </c:pt>
                <c:pt idx="5">
                  <c:v>Социальный работник</c:v>
                </c:pt>
                <c:pt idx="6">
                  <c:v>Технологии</c:v>
                </c:pt>
                <c:pt idx="7">
                  <c:v>Сельское хозяйство</c:v>
                </c:pt>
                <c:pt idx="8">
                  <c:v>Другое</c:v>
                </c:pt>
              </c:strCache>
            </c:strRef>
          </c:cat>
          <c:val>
            <c:numRef>
              <c:f>Лист4!$B$1:$B$9</c:f>
              <c:numCache>
                <c:formatCode>0%</c:formatCode>
                <c:ptCount val="9"/>
                <c:pt idx="0">
                  <c:v>0.19</c:v>
                </c:pt>
                <c:pt idx="1">
                  <c:v>0.14000000000000001</c:v>
                </c:pt>
                <c:pt idx="2">
                  <c:v>0.09</c:v>
                </c:pt>
                <c:pt idx="3">
                  <c:v>7.0000000000000007E-2</c:v>
                </c:pt>
                <c:pt idx="4">
                  <c:v>0.06</c:v>
                </c:pt>
                <c:pt idx="5" formatCode="0.00%">
                  <c:v>4.4999999999999998E-2</c:v>
                </c:pt>
                <c:pt idx="6">
                  <c:v>0.04</c:v>
                </c:pt>
                <c:pt idx="7">
                  <c:v>0.04</c:v>
                </c:pt>
                <c:pt idx="8">
                  <c:v>0.23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2491776"/>
        <c:axId val="88090880"/>
        <c:axId val="0"/>
      </c:bar3DChart>
      <c:catAx>
        <c:axId val="92491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88090880"/>
        <c:crosses val="autoZero"/>
        <c:auto val="1"/>
        <c:lblAlgn val="ctr"/>
        <c:lblOffset val="100"/>
        <c:noMultiLvlLbl val="0"/>
      </c:catAx>
      <c:valAx>
        <c:axId val="880908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92491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dLbls>
            <c:txPr>
              <a:bodyPr/>
              <a:lstStyle/>
              <a:p>
                <a:pPr>
                  <a:defRPr lang="ru-RU" sz="20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Лист13!$A$1:$A$4</c:f>
              <c:strCache>
                <c:ptCount val="4"/>
                <c:pt idx="0">
                  <c:v>Telephone, internet information</c:v>
                </c:pt>
                <c:pt idx="1">
                  <c:v>TV-show</c:v>
                </c:pt>
                <c:pt idx="2">
                  <c:v>Educational course</c:v>
                </c:pt>
                <c:pt idx="3">
                  <c:v>Medical course</c:v>
                </c:pt>
              </c:strCache>
            </c:strRef>
          </c:cat>
          <c:val>
            <c:numRef>
              <c:f>Лист13!$B$1:$B$4</c:f>
              <c:numCache>
                <c:formatCode>0%</c:formatCode>
                <c:ptCount val="4"/>
                <c:pt idx="0">
                  <c:v>0.33000000000000046</c:v>
                </c:pt>
                <c:pt idx="1">
                  <c:v>0.17</c:v>
                </c:pt>
                <c:pt idx="2">
                  <c:v>0.3900000000000004</c:v>
                </c:pt>
                <c:pt idx="3">
                  <c:v>0.53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612096"/>
        <c:axId val="88093184"/>
      </c:lineChart>
      <c:catAx>
        <c:axId val="92612096"/>
        <c:scaling>
          <c:orientation val="minMax"/>
        </c:scaling>
        <c:delete val="1"/>
        <c:axPos val="b"/>
        <c:majorTickMark val="out"/>
        <c:minorTickMark val="none"/>
        <c:tickLblPos val="none"/>
        <c:crossAx val="88093184"/>
        <c:crosses val="autoZero"/>
        <c:auto val="1"/>
        <c:lblAlgn val="ctr"/>
        <c:lblOffset val="100"/>
        <c:noMultiLvlLbl val="0"/>
      </c:catAx>
      <c:valAx>
        <c:axId val="88093184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lang="ru-RU" sz="2000"/>
                </a:pPr>
                <a:r>
                  <a:rPr lang="en-US" sz="2000" b="0" dirty="0" smtClean="0"/>
                  <a:t>% </a:t>
                </a:r>
                <a:r>
                  <a:rPr lang="ru-RU" sz="2000" b="0" dirty="0" smtClean="0"/>
                  <a:t>респондентов</a:t>
                </a:r>
                <a:endParaRPr lang="ru-RU" sz="2000" b="0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one"/>
        <c:crossAx val="92612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Лист5!$A$1:$A$4</c:f>
              <c:strCache>
                <c:ptCount val="4"/>
                <c:pt idx="0">
                  <c:v>Хорошее</c:v>
                </c:pt>
                <c:pt idx="1">
                  <c:v>Приемлемое</c:v>
                </c:pt>
                <c:pt idx="2">
                  <c:v>Плохое</c:v>
                </c:pt>
                <c:pt idx="3">
                  <c:v>Очень плохое</c:v>
                </c:pt>
              </c:strCache>
            </c:strRef>
          </c:cat>
          <c:val>
            <c:numRef>
              <c:f>Лист5!$B$1:$B$4</c:f>
              <c:numCache>
                <c:formatCode>0%</c:formatCode>
                <c:ptCount val="4"/>
                <c:pt idx="0">
                  <c:v>0.4</c:v>
                </c:pt>
                <c:pt idx="1">
                  <c:v>0.33</c:v>
                </c:pt>
                <c:pt idx="2">
                  <c:v>0.09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2666368"/>
        <c:axId val="88095488"/>
        <c:axId val="0"/>
      </c:bar3DChart>
      <c:catAx>
        <c:axId val="92666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400"/>
            </a:pPr>
            <a:endParaRPr lang="ru-RU"/>
          </a:p>
        </c:txPr>
        <c:crossAx val="88095488"/>
        <c:crosses val="autoZero"/>
        <c:auto val="1"/>
        <c:lblAlgn val="ctr"/>
        <c:lblOffset val="100"/>
        <c:noMultiLvlLbl val="0"/>
      </c:catAx>
      <c:valAx>
        <c:axId val="880954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92666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6178788494211"/>
          <c:y val="4.3831482574038703E-2"/>
          <c:w val="0.87759492563429575"/>
          <c:h val="0.5499059492563425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Лист6!$A$1:$A$6</c:f>
              <c:strCache>
                <c:ptCount val="6"/>
                <c:pt idx="0">
                  <c:v>Нет страховки</c:v>
                </c:pt>
                <c:pt idx="1">
                  <c:v>Общественная и частная</c:v>
                </c:pt>
                <c:pt idx="2">
                  <c:v>Государственная</c:v>
                </c:pt>
                <c:pt idx="3">
                  <c:v>Частная</c:v>
                </c:pt>
                <c:pt idx="4">
                  <c:v>Не знают</c:v>
                </c:pt>
                <c:pt idx="5">
                  <c:v>не решили</c:v>
                </c:pt>
              </c:strCache>
            </c:strRef>
          </c:cat>
          <c:val>
            <c:numRef>
              <c:f>Лист6!$B$1:$B$6</c:f>
              <c:numCache>
                <c:formatCode>0%</c:formatCode>
                <c:ptCount val="6"/>
                <c:pt idx="0">
                  <c:v>0.28000000000000003</c:v>
                </c:pt>
                <c:pt idx="1">
                  <c:v>0.17</c:v>
                </c:pt>
                <c:pt idx="2">
                  <c:v>0.11</c:v>
                </c:pt>
                <c:pt idx="3">
                  <c:v>0.11</c:v>
                </c:pt>
                <c:pt idx="4">
                  <c:v>0.11</c:v>
                </c:pt>
                <c:pt idx="5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2726784"/>
        <c:axId val="76014720"/>
        <c:axId val="0"/>
      </c:bar3DChart>
      <c:catAx>
        <c:axId val="92726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000" baseline="0"/>
            </a:pPr>
            <a:endParaRPr lang="ru-RU"/>
          </a:p>
        </c:txPr>
        <c:crossAx val="76014720"/>
        <c:crosses val="autoZero"/>
        <c:auto val="1"/>
        <c:lblAlgn val="ctr"/>
        <c:lblOffset val="100"/>
        <c:noMultiLvlLbl val="0"/>
      </c:catAx>
      <c:valAx>
        <c:axId val="76014720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lang="ru-RU"/>
                </a:pPr>
                <a:r>
                  <a:rPr lang="en-US" sz="2000" b="0" dirty="0" smtClean="0"/>
                  <a:t>%</a:t>
                </a:r>
                <a:r>
                  <a:rPr lang="en-US" sz="2000" b="0" baseline="0" dirty="0" smtClean="0"/>
                  <a:t> </a:t>
                </a:r>
                <a:r>
                  <a:rPr lang="ru-RU" sz="2000" b="0" baseline="0" dirty="0" smtClean="0"/>
                  <a:t> респондентов</a:t>
                </a:r>
                <a:endParaRPr lang="ru-RU" sz="2000" b="0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one"/>
        <c:crossAx val="92726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spPr>
            <a:ln w="28575">
              <a:noFill/>
            </a:ln>
          </c:spPr>
          <c:invertIfNegative val="0"/>
          <c:dLbls>
            <c:txPr>
              <a:bodyPr/>
              <a:lstStyle/>
              <a:p>
                <a:pPr>
                  <a:defRPr lang="ru-RU"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Лист7!$A$1:$A$4</c:f>
              <c:strCache>
                <c:ptCount val="4"/>
                <c:pt idx="0">
                  <c:v>никогда не употребляли орех катеху</c:v>
                </c:pt>
                <c:pt idx="1">
                  <c:v>никогда не курили</c:v>
                </c:pt>
                <c:pt idx="2">
                  <c:v>не употребляют алкоголь</c:v>
                </c:pt>
                <c:pt idx="3">
                  <c:v>физически активны</c:v>
                </c:pt>
              </c:strCache>
            </c:strRef>
          </c:cat>
          <c:val>
            <c:numRef>
              <c:f>Лист7!$B$1:$B$4</c:f>
              <c:numCache>
                <c:formatCode>0%</c:formatCode>
                <c:ptCount val="4"/>
                <c:pt idx="0">
                  <c:v>0.71</c:v>
                </c:pt>
                <c:pt idx="1">
                  <c:v>0.56000000000000005</c:v>
                </c:pt>
                <c:pt idx="2">
                  <c:v>0.63</c:v>
                </c:pt>
                <c:pt idx="3">
                  <c:v>0.56999999999999995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pyramid"/>
        <c:axId val="100667904"/>
        <c:axId val="76017024"/>
        <c:axId val="90059392"/>
      </c:bar3DChart>
      <c:catAx>
        <c:axId val="100667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76017024"/>
        <c:crosses val="autoZero"/>
        <c:auto val="1"/>
        <c:lblAlgn val="ctr"/>
        <c:lblOffset val="100"/>
        <c:noMultiLvlLbl val="0"/>
      </c:catAx>
      <c:valAx>
        <c:axId val="760170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1800"/>
            </a:pPr>
            <a:endParaRPr lang="ru-RU"/>
          </a:p>
        </c:txPr>
        <c:crossAx val="100667904"/>
        <c:crosses val="autoZero"/>
        <c:crossBetween val="between"/>
      </c:valAx>
      <c:serAx>
        <c:axId val="90059392"/>
        <c:scaling>
          <c:orientation val="minMax"/>
        </c:scaling>
        <c:delete val="1"/>
        <c:axPos val="b"/>
        <c:majorTickMark val="out"/>
        <c:minorTickMark val="none"/>
        <c:tickLblPos val="none"/>
        <c:crossAx val="76017024"/>
        <c:crosses val="autoZero"/>
      </c:ser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lang="ru-RU"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Лист8!$A$5:$A$15</c:f>
              <c:strCache>
                <c:ptCount val="11"/>
                <c:pt idx="0">
                  <c:v>Полная</c:v>
                </c:pt>
                <c:pt idx="1">
                  <c:v>частичная</c:v>
                </c:pt>
                <c:pt idx="2">
                  <c:v>семейный бизнес</c:v>
                </c:pt>
                <c:pt idx="3">
                  <c:v>другое</c:v>
                </c:pt>
                <c:pt idx="4">
                  <c:v>нетрудоспособны</c:v>
                </c:pt>
                <c:pt idx="5">
                  <c:v>домахохяйки</c:v>
                </c:pt>
                <c:pt idx="6">
                  <c:v>пенсионеры</c:v>
                </c:pt>
                <c:pt idx="7">
                  <c:v>безработные</c:v>
                </c:pt>
                <c:pt idx="8">
                  <c:v>студенты</c:v>
                </c:pt>
                <c:pt idx="9">
                  <c:v>неактивные</c:v>
                </c:pt>
                <c:pt idx="10">
                  <c:v>военная служба</c:v>
                </c:pt>
              </c:strCache>
            </c:strRef>
          </c:cat>
          <c:val>
            <c:numRef>
              <c:f>Лист8!$B$5:$B$15</c:f>
              <c:numCache>
                <c:formatCode>0%</c:formatCode>
                <c:ptCount val="11"/>
                <c:pt idx="0">
                  <c:v>0.41</c:v>
                </c:pt>
                <c:pt idx="1">
                  <c:v>0.18</c:v>
                </c:pt>
                <c:pt idx="2">
                  <c:v>0.08</c:v>
                </c:pt>
                <c:pt idx="3">
                  <c:v>0.08</c:v>
                </c:pt>
                <c:pt idx="4">
                  <c:v>0.08</c:v>
                </c:pt>
                <c:pt idx="5">
                  <c:v>0.06</c:v>
                </c:pt>
                <c:pt idx="6">
                  <c:v>0.05</c:v>
                </c:pt>
                <c:pt idx="7">
                  <c:v>0.05</c:v>
                </c:pt>
                <c:pt idx="8">
                  <c:v>0.02</c:v>
                </c:pt>
                <c:pt idx="9">
                  <c:v>0.02</c:v>
                </c:pt>
                <c:pt idx="10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418766404199451"/>
          <c:y val="4.7305267953501838E-2"/>
          <c:w val="0.28652974628171485"/>
          <c:h val="0.89226979946485452"/>
        </c:manualLayout>
      </c:layout>
      <c:overlay val="0"/>
      <c:txPr>
        <a:bodyPr/>
        <a:lstStyle/>
        <a:p>
          <a:pPr>
            <a:defRPr lang="ru-RU" sz="24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sz="2800"/>
            </a:pPr>
            <a:r>
              <a:rPr lang="ru-RU" sz="2800" dirty="0" smtClean="0"/>
              <a:t>Респонденты проходившие курсы по повышению медицинской грамотности</a:t>
            </a:r>
            <a:endParaRPr lang="ru-RU" sz="28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lang="ru-RU" sz="28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Лист8!$D$3:$D$4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Лист8!$E$3:$E$4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Лист9!$A$7:$A$14</c:f>
              <c:strCache>
                <c:ptCount val="8"/>
                <c:pt idx="0">
                  <c:v>менее чем,либо отсутствие</c:v>
                </c:pt>
                <c:pt idx="1">
                  <c:v>333-1000</c:v>
                </c:pt>
                <c:pt idx="2">
                  <c:v>1000-1666</c:v>
                </c:pt>
                <c:pt idx="3">
                  <c:v>1666-2333</c:v>
                </c:pt>
                <c:pt idx="4">
                  <c:v>2333-3000</c:v>
                </c:pt>
                <c:pt idx="5">
                  <c:v>3000-4000</c:v>
                </c:pt>
                <c:pt idx="6">
                  <c:v>4000-5000</c:v>
                </c:pt>
                <c:pt idx="7">
                  <c:v>более</c:v>
                </c:pt>
              </c:strCache>
            </c:strRef>
          </c:cat>
          <c:val>
            <c:numRef>
              <c:f>Лист9!$B$7:$B$14</c:f>
              <c:numCache>
                <c:formatCode>0%</c:formatCode>
                <c:ptCount val="8"/>
                <c:pt idx="0">
                  <c:v>0.31</c:v>
                </c:pt>
                <c:pt idx="1">
                  <c:v>0.36</c:v>
                </c:pt>
                <c:pt idx="2">
                  <c:v>0.25</c:v>
                </c:pt>
                <c:pt idx="3">
                  <c:v>0.05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2954112"/>
        <c:axId val="88116608"/>
        <c:axId val="0"/>
      </c:bar3DChart>
      <c:catAx>
        <c:axId val="92954112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lang="ru-RU" sz="2000"/>
            </a:pPr>
            <a:endParaRPr lang="ru-RU"/>
          </a:p>
        </c:txPr>
        <c:crossAx val="88116608"/>
        <c:crosses val="autoZero"/>
        <c:auto val="1"/>
        <c:lblAlgn val="ctr"/>
        <c:lblOffset val="100"/>
        <c:noMultiLvlLbl val="0"/>
      </c:catAx>
      <c:valAx>
        <c:axId val="88116608"/>
        <c:scaling>
          <c:orientation val="minMax"/>
        </c:scaling>
        <c:delete val="0"/>
        <c:axPos val="l"/>
        <c:min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2400"/>
            </a:pPr>
            <a:endParaRPr lang="ru-RU"/>
          </a:p>
        </c:txPr>
        <c:crossAx val="92954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lang="ru-RU"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Лист11!$A$1:$A$6</c:f>
              <c:strCache>
                <c:ptCount val="6"/>
                <c:pt idx="0">
                  <c:v>Здоровье важнее работы</c:v>
                </c:pt>
                <c:pt idx="1">
                  <c:v>Возможно жертвовать здоровьем ради работы</c:v>
                </c:pt>
                <c:pt idx="2">
                  <c:v>Баланс между здоровьем и работой</c:v>
                </c:pt>
                <c:pt idx="3">
                  <c:v>Работа важнее здоровья</c:v>
                </c:pt>
                <c:pt idx="4">
                  <c:v>Трудно решить</c:v>
                </c:pt>
                <c:pt idx="5">
                  <c:v>Не знаю</c:v>
                </c:pt>
              </c:strCache>
            </c:strRef>
          </c:cat>
          <c:val>
            <c:numRef>
              <c:f>Лист11!$B$1:$B$6</c:f>
              <c:numCache>
                <c:formatCode>0%</c:formatCode>
                <c:ptCount val="6"/>
                <c:pt idx="0">
                  <c:v>0.3</c:v>
                </c:pt>
                <c:pt idx="1">
                  <c:v>0.17</c:v>
                </c:pt>
                <c:pt idx="2">
                  <c:v>0.17</c:v>
                </c:pt>
                <c:pt idx="3">
                  <c:v>0.16</c:v>
                </c:pt>
                <c:pt idx="4">
                  <c:v>0.11</c:v>
                </c:pt>
                <c:pt idx="5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3142528"/>
        <c:axId val="93241344"/>
        <c:axId val="0"/>
      </c:bar3DChart>
      <c:catAx>
        <c:axId val="93142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ru-RU" sz="2400" baseline="0"/>
            </a:pPr>
            <a:endParaRPr lang="ru-RU"/>
          </a:p>
        </c:txPr>
        <c:crossAx val="93241344"/>
        <c:crosses val="autoZero"/>
        <c:auto val="1"/>
        <c:lblAlgn val="ctr"/>
        <c:lblOffset val="100"/>
        <c:noMultiLvlLbl val="0"/>
      </c:catAx>
      <c:valAx>
        <c:axId val="93241344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lang="ru-RU" sz="2800"/>
                </a:pPr>
                <a:r>
                  <a:rPr lang="en-US" sz="2000" dirty="0" smtClean="0"/>
                  <a:t>% </a:t>
                </a:r>
                <a:r>
                  <a:rPr lang="ru-RU" sz="2000" dirty="0" smtClean="0"/>
                  <a:t>респондентов</a:t>
                </a:r>
                <a:endParaRPr lang="ru-RU" sz="2000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one"/>
        <c:crossAx val="93142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0.65436</cdr:x>
      <cdr:y>0.03824</cdr:y>
    </cdr:from>
    <cdr:to>
      <cdr:x>0.7637</cdr:x>
      <cdr:y>0.20009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72608" y="2160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4400" dirty="0"/>
        </a:p>
      </cdr:txBody>
    </cdr:sp>
  </cdr:relSizeAnchor>
  <cdr:relSizeAnchor xmlns:cdr="http://schemas.openxmlformats.org/drawingml/2006/chartDrawing">
    <cdr:from>
      <cdr:x>0.30135</cdr:x>
      <cdr:y>0.11471</cdr:y>
    </cdr:from>
    <cdr:to>
      <cdr:x>0.41069</cdr:x>
      <cdr:y>0.27657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20280" y="6480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0.28413</cdr:x>
      <cdr:y>0</cdr:y>
    </cdr:from>
    <cdr:to>
      <cdr:x>0.4193</cdr:x>
      <cdr:y>0.26382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76264" y="0"/>
          <a:ext cx="1130424" cy="1490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4400" dirty="0"/>
        </a:p>
      </cdr:txBody>
    </cdr:sp>
  </cdr:relSizeAnchor>
  <cdr:relSizeAnchor xmlns:cdr="http://schemas.openxmlformats.org/drawingml/2006/chartDrawing">
    <cdr:from>
      <cdr:x>0.19582</cdr:x>
      <cdr:y>0.01961</cdr:y>
    </cdr:from>
    <cdr:to>
      <cdr:x>0.30772</cdr:x>
      <cdr:y>0.24976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72008"/>
          <a:ext cx="576064" cy="845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0.32375</cdr:x>
      <cdr:y>0.49321</cdr:y>
    </cdr:from>
    <cdr:to>
      <cdr:x>0.43486</cdr:x>
      <cdr:y>0.69524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64296" y="22322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0.315</cdr:x>
      <cdr:y>0.4375</cdr:y>
    </cdr:from>
    <cdr:to>
      <cdr:x>0.3942</cdr:x>
      <cdr:y>0.64751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53592" y="2016224"/>
          <a:ext cx="390624" cy="967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0.4526</cdr:x>
      <cdr:y>0.5</cdr:y>
    </cdr:from>
    <cdr:to>
      <cdr:x>0.61545</cdr:x>
      <cdr:y>0.67933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232247" y="2304255"/>
          <a:ext cx="803153" cy="826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0.584</cdr:x>
      <cdr:y>0.51563</cdr:y>
    </cdr:from>
    <cdr:to>
      <cdr:x>0.6424</cdr:x>
      <cdr:y>0.67563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880320" y="2376264"/>
          <a:ext cx="288032" cy="7373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0.7008</cdr:x>
      <cdr:y>0.51563</cdr:y>
    </cdr:from>
    <cdr:to>
      <cdr:x>0.7738</cdr:x>
      <cdr:y>0.6799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456384" y="2376264"/>
          <a:ext cx="360040" cy="757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0.82238</cdr:x>
      <cdr:y>0.53125</cdr:y>
    </cdr:from>
    <cdr:to>
      <cdr:x>1</cdr:x>
      <cdr:y>0.71958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056010" y="2448272"/>
          <a:ext cx="876030" cy="867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0.3796</cdr:x>
      <cdr:y>0.01563</cdr:y>
    </cdr:from>
    <cdr:to>
      <cdr:x>0.803</cdr:x>
      <cdr:y>0.32742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72208" y="72008"/>
          <a:ext cx="2088232" cy="1436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Религия</a:t>
          </a:r>
          <a:endParaRPr lang="ru-RU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0.3425</cdr:x>
      <cdr:y>0</cdr:y>
    </cdr:from>
    <cdr:to>
      <cdr:x>0.50611</cdr:x>
      <cdr:y>0.2879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18656" y="0"/>
          <a:ext cx="1346448" cy="1303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  <cdr:relSizeAnchor xmlns:cdr="http://schemas.openxmlformats.org/drawingml/2006/chartDrawing">
    <cdr:from>
      <cdr:x>0.52625</cdr:x>
      <cdr:y>0.40407</cdr:y>
    </cdr:from>
    <cdr:to>
      <cdr:x>0.63736</cdr:x>
      <cdr:y>0.6061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30824" y="1828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0.32452</cdr:y>
    </cdr:from>
    <cdr:to>
      <cdr:x>0.64611</cdr:x>
      <cdr:y>0.59019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14800" y="1468760"/>
          <a:ext cx="1202432" cy="120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  <cdr:relSizeAnchor xmlns:cdr="http://schemas.openxmlformats.org/drawingml/2006/chartDrawing">
    <cdr:from>
      <cdr:x>0.71875</cdr:x>
      <cdr:y>0.51544</cdr:y>
    </cdr:from>
    <cdr:to>
      <cdr:x>0.82986</cdr:x>
      <cdr:y>0.71747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915000" y="23328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0.6575</cdr:x>
      <cdr:y>0.40407</cdr:y>
    </cdr:from>
    <cdr:to>
      <cdr:x>0.78611</cdr:x>
      <cdr:y>0.63792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10944" y="1828800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  <cdr:relSizeAnchor xmlns:cdr="http://schemas.openxmlformats.org/drawingml/2006/chartDrawing">
    <cdr:from>
      <cdr:x>0.80625</cdr:x>
      <cdr:y>0.40407</cdr:y>
    </cdr:from>
    <cdr:to>
      <cdr:x>0.95236</cdr:x>
      <cdr:y>0.65383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635080" y="1828800"/>
          <a:ext cx="1202432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0.23449</cdr:x>
      <cdr:y>0.27355</cdr:y>
    </cdr:from>
    <cdr:to>
      <cdr:x>0.37083</cdr:x>
      <cdr:y>0.52837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1368152"/>
          <a:ext cx="1130424" cy="1274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0.44292</cdr:x>
      <cdr:y>0.50391</cdr:y>
    </cdr:from>
    <cdr:to>
      <cdr:x>0.55321</cdr:x>
      <cdr:y>0.68674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72408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0.41687</cdr:x>
      <cdr:y>0.44632</cdr:y>
    </cdr:from>
    <cdr:to>
      <cdr:x>0.53584</cdr:x>
      <cdr:y>0.65795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456384" y="2232248"/>
          <a:ext cx="98640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0.5124</cdr:x>
      <cdr:y>0.47512</cdr:y>
    </cdr:from>
    <cdr:to>
      <cdr:x>0.65743</cdr:x>
      <cdr:y>0.71554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48472" y="2376264"/>
          <a:ext cx="1202432" cy="120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0.59925</cdr:x>
      <cdr:y>0.50391</cdr:y>
    </cdr:from>
    <cdr:to>
      <cdr:x>0.74428</cdr:x>
      <cdr:y>0.72993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68552" y="2520280"/>
          <a:ext cx="1202432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0.69478</cdr:x>
      <cdr:y>0.51831</cdr:y>
    </cdr:from>
    <cdr:to>
      <cdr:x>0.81375</cdr:x>
      <cdr:y>0.72993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760640" y="2592288"/>
          <a:ext cx="98640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0.78163</cdr:x>
      <cdr:y>0.51831</cdr:y>
    </cdr:from>
    <cdr:to>
      <cdr:x>0.86586</cdr:x>
      <cdr:y>0.70114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480720" y="2592288"/>
          <a:ext cx="69837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0.86848</cdr:x>
      <cdr:y>0.04319</cdr:y>
    </cdr:from>
    <cdr:to>
      <cdr:x>0.97877</cdr:x>
      <cdr:y>0.29801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200800" y="216024"/>
          <a:ext cx="914400" cy="1274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0.03867</cdr:x>
      <cdr:y>0.86174</cdr:y>
    </cdr:from>
    <cdr:to>
      <cdr:x>0.39052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8376" y="2692894"/>
          <a:ext cx="2714600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err="1" smtClean="0"/>
            <a:t>Телефон,интернет</a:t>
          </a:r>
          <a:r>
            <a:rPr lang="ru-RU" sz="1800" dirty="0" smtClean="0"/>
            <a:t>       ТВ-шоу  Образовательные курсы Медицинские курсы</a:t>
          </a:r>
          <a:endParaRPr lang="ru-RU" sz="1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</cdr:x>
      <cdr:y>0.00632</cdr:y>
    </cdr:from>
    <cdr:to>
      <cdr:x>0.35736</cdr:x>
      <cdr:y>0.30381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10544" y="28600"/>
          <a:ext cx="1130386" cy="1346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40%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0.40375</cdr:x>
      <cdr:y>0.08587</cdr:y>
    </cdr:from>
    <cdr:to>
      <cdr:x>0.53236</cdr:x>
      <cdr:y>0.38336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22712" y="388640"/>
          <a:ext cx="1058398" cy="1346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33%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0.605</cdr:x>
      <cdr:y>0.35634</cdr:y>
    </cdr:from>
    <cdr:to>
      <cdr:x>0.74236</cdr:x>
      <cdr:y>0.79702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978908" y="1612776"/>
          <a:ext cx="1130418" cy="1994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9%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0.78</cdr:x>
      <cdr:y>0.43589</cdr:y>
    </cdr:from>
    <cdr:to>
      <cdr:x>0.89111</cdr:x>
      <cdr:y>0.95612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419056" y="1972816"/>
          <a:ext cx="914427" cy="2354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2%</a:t>
          </a:r>
          <a:endParaRPr lang="ru-RU" sz="20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0.32102</cdr:x>
      <cdr:y>0.16981</cdr:y>
    </cdr:from>
    <cdr:to>
      <cdr:x>0.47884</cdr:x>
      <cdr:y>0.40941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2288" y="64807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0.44586</cdr:x>
      <cdr:y>0.24528</cdr:y>
    </cdr:from>
    <cdr:to>
      <cdr:x>0.58584</cdr:x>
      <cdr:y>0.54148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00400" y="936104"/>
          <a:ext cx="1130424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0.5707</cdr:x>
      <cdr:y>0.24528</cdr:y>
    </cdr:from>
    <cdr:to>
      <cdr:x>0.73743</cdr:x>
      <cdr:y>0.57922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08512" y="936104"/>
          <a:ext cx="1346448" cy="1274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0.68662</cdr:x>
      <cdr:y>0.24528</cdr:y>
    </cdr:from>
    <cdr:to>
      <cdr:x>0.82661</cdr:x>
      <cdr:y>0.52261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44616" y="936104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0.81146</cdr:x>
      <cdr:y>0.24528</cdr:y>
    </cdr:from>
    <cdr:to>
      <cdr:x>0.96036</cdr:x>
      <cdr:y>0.52261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552728" y="936104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0.08025</cdr:x>
      <cdr:y>0.28302</cdr:y>
    </cdr:from>
    <cdr:to>
      <cdr:x>0.19349</cdr:x>
      <cdr:y>0.52261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48072" y="10801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0.2025</cdr:x>
      <cdr:y>0.10178</cdr:y>
    </cdr:from>
    <cdr:to>
      <cdr:x>0.29</cdr:x>
      <cdr:y>0.24497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528" y="460648"/>
          <a:ext cx="72008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0.2025</cdr:x>
      <cdr:y>0.1336</cdr:y>
    </cdr:from>
    <cdr:to>
      <cdr:x>0.34861</cdr:x>
      <cdr:y>0.39927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66528" y="604664"/>
          <a:ext cx="1202432" cy="120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0.43</cdr:x>
      <cdr:y>0.27679</cdr:y>
    </cdr:from>
    <cdr:to>
      <cdr:x>0.54111</cdr:x>
      <cdr:y>0.47882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38736" y="12527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0.4125</cdr:x>
      <cdr:y>0.26088</cdr:y>
    </cdr:from>
    <cdr:to>
      <cdr:x>0.52361</cdr:x>
      <cdr:y>0.46291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94720" y="11807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0.38625</cdr:x>
      <cdr:y>0.21315</cdr:y>
    </cdr:from>
    <cdr:to>
      <cdr:x>0.54986</cdr:x>
      <cdr:y>0.52655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78696" y="964704"/>
          <a:ext cx="1346448" cy="1418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0.5875</cdr:x>
      <cdr:y>0.22906</cdr:y>
    </cdr:from>
    <cdr:to>
      <cdr:x>0.73361</cdr:x>
      <cdr:y>0.49473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834880" y="1036712"/>
          <a:ext cx="1202432" cy="120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0.80625</cdr:x>
      <cdr:y>0.27679</cdr:y>
    </cdr:from>
    <cdr:to>
      <cdr:x>0.96111</cdr:x>
      <cdr:y>0.57428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635080" y="1252736"/>
          <a:ext cx="1274440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E30D1-DFDB-43F1-ACF7-8413F85378E4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96BC8-F657-4323-8BC8-B32A0E2A4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630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BDF81-6D0C-4403-BE03-190CC5A4226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45B6A-525C-44F6-8619-45B6F5824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43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5B6A-525C-44F6-8619-45B6F5824DC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Kazakhstan has a population of about 120 nationalities with different religion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5B6A-525C-44F6-8619-45B6F5824DC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watch TV - shows 17%. Often receive medical information over the phone, internet 16% .Often visited educational courses in educational institutions 11%. Training Courses in Medicine -13%.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5B6A-525C-44F6-8619-45B6F5824DC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 often watch TV- show- 17% of respondents. Often receive medical information over the phone, internet - 16% .Often visited educational courses in educational institutions -11%. Training Courses in Medicine - 13%.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5B6A-525C-44F6-8619-45B6F5824DC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smoking respondents -15%, 32% -quit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37% of respondents  use alcohol periodically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physically inactive 11%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5B6A-525C-44F6-8619-45B6F5824DC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F9E13-DBD9-4188-BD45-981FB262926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DE960-1732-4EF8-B3C7-C8DE79FD0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Evers%20KE%5bAuthor%5d&amp;cauthor=true&amp;cauthor_uid=22591949" TargetMode="External"/><Relationship Id="rId2" Type="http://schemas.openxmlformats.org/officeDocument/2006/relationships/hyperlink" Target="http://www.health-literacy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/22591949" TargetMode="External"/><Relationship Id="rId5" Type="http://schemas.openxmlformats.org/officeDocument/2006/relationships/hyperlink" Target="http://www.ncbi.nlm.nih.gov/pubmed?term=Johnson%20JL%5bAuthor%5d&amp;cauthor=true&amp;cauthor_uid=22591949" TargetMode="External"/><Relationship Id="rId4" Type="http://schemas.openxmlformats.org/officeDocument/2006/relationships/hyperlink" Target="http://www.ncbi.nlm.nih.gov/pubmed?term=Paiva%20AL%5bAuthor%5d&amp;cauthor=true&amp;cauthor_uid=225919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48680"/>
            <a:ext cx="6584776" cy="674136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Ботагоз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Турдалиева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Гаухар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Байсунова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Динара </a:t>
            </a:r>
            <a:r>
              <a:rPr lang="ru-RU" sz="2400" b="1" dirty="0" err="1" smtClean="0">
                <a:solidFill>
                  <a:schemeClr val="tx1"/>
                </a:solidFill>
              </a:rPr>
              <a:t>Даришева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Гульшара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Аимбетова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Проект «Грамотность в области здоровья в Казахстане»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pic>
        <p:nvPicPr>
          <p:cNvPr id="4" name="Рисунок 3" descr="Титульный для презентац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1744"/>
            <a:ext cx="91440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t" anchorCtr="1"/>
          <a:lstStyle/>
          <a:p>
            <a:pPr>
              <a:buNone/>
            </a:pPr>
            <a:r>
              <a:rPr lang="ru-RU" dirty="0" smtClean="0"/>
              <a:t>Выявить уровень информированности населения в вопросах охраны здоровья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Профилактическая медицина и повышение медицинской грамотности населения основа государственной политики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ru-RU" dirty="0" smtClean="0"/>
              <a:t>В соответствии с принципами государственной политики здоровье населения является основой государственной безопасности</a:t>
            </a:r>
            <a:r>
              <a:rPr lang="en-US" dirty="0" smtClean="0"/>
              <a:t>. (1)</a:t>
            </a:r>
          </a:p>
          <a:p>
            <a:r>
              <a:rPr lang="ru-RU" dirty="0" smtClean="0"/>
              <a:t>Изменение образа жизни путем усиления пропаганды здорового жизни, увеличения грамотности населения в вопросах здоровья улучшит клинические исходы и снизит заболеваемость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</a:t>
            </a:r>
            <a:r>
              <a:rPr lang="ru-RU" dirty="0" err="1" smtClean="0"/>
              <a:t>етодология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8291264" cy="492941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Популяционно-описательное  перекрестно-репрезентативное исследование </a:t>
            </a:r>
          </a:p>
          <a:p>
            <a:r>
              <a:rPr lang="ru-RU" dirty="0" smtClean="0"/>
              <a:t>Оценивает уровень медицинской грамотности взрослого населения Республики Казахстан. </a:t>
            </a:r>
          </a:p>
          <a:p>
            <a:r>
              <a:rPr lang="ru-RU" dirty="0" smtClean="0"/>
              <a:t> Исследовательская группа включает жителей разных возрастных групп в возрасте старше 15 лет.</a:t>
            </a:r>
            <a:br>
              <a:rPr lang="ru-RU" dirty="0" smtClean="0"/>
            </a:br>
            <a:r>
              <a:rPr lang="ru-RU" dirty="0" smtClean="0"/>
              <a:t> Порядок  формирования выборки  является многоступенчатым и </a:t>
            </a:r>
            <a:r>
              <a:rPr lang="ru-RU" dirty="0" err="1" smtClean="0"/>
              <a:t>рандомизированым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Исследование проведено предварительно обученными квалифицированными специалистами, с использованием инструмента - международного стандартизованного </a:t>
            </a:r>
            <a:r>
              <a:rPr lang="ru-RU" dirty="0" err="1" smtClean="0"/>
              <a:t>опросника</a:t>
            </a:r>
            <a:r>
              <a:rPr lang="ru-RU" dirty="0" smtClean="0"/>
              <a:t>  (</a:t>
            </a:r>
            <a:r>
              <a:rPr lang="en-US" dirty="0" smtClean="0"/>
              <a:t>HLS-</a:t>
            </a:r>
            <a:r>
              <a:rPr lang="ru-RU" dirty="0" smtClean="0"/>
              <a:t>Азия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включения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/>
          </a:bodyPr>
          <a:lstStyle/>
          <a:p>
            <a:r>
              <a:rPr lang="ru-RU" dirty="0" smtClean="0"/>
              <a:t>Граждане Казахстана</a:t>
            </a:r>
            <a:r>
              <a:rPr lang="en-US" dirty="0" smtClean="0"/>
              <a:t> </a:t>
            </a:r>
          </a:p>
          <a:p>
            <a:r>
              <a:rPr lang="ru-RU" dirty="0" smtClean="0"/>
              <a:t>Возраст от</a:t>
            </a:r>
            <a:r>
              <a:rPr lang="en-US" dirty="0" smtClean="0"/>
              <a:t> 15 </a:t>
            </a:r>
            <a:r>
              <a:rPr lang="ru-RU" dirty="0" smtClean="0"/>
              <a:t>до</a:t>
            </a:r>
            <a:r>
              <a:rPr lang="en-US" dirty="0" smtClean="0"/>
              <a:t> 80 </a:t>
            </a:r>
            <a:r>
              <a:rPr lang="ru-RU" dirty="0" smtClean="0"/>
              <a:t>лет.</a:t>
            </a:r>
            <a:endParaRPr lang="en-US" dirty="0" smtClean="0"/>
          </a:p>
          <a:p>
            <a:pPr marL="0" indent="0">
              <a:buNone/>
            </a:pPr>
            <a:r>
              <a:rPr lang="ru-RU" sz="3600" dirty="0" smtClean="0"/>
              <a:t>Выборка определена в соответствии с полом, возрастом и местом проживания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Предварительные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Опрошено </a:t>
            </a:r>
            <a:r>
              <a:rPr lang="en-US" dirty="0" smtClean="0"/>
              <a:t>704 </a:t>
            </a:r>
            <a:r>
              <a:rPr lang="ru-RU" dirty="0" smtClean="0"/>
              <a:t>человека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3573016"/>
            <a:ext cx="8003232" cy="255314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400" dirty="0" smtClean="0"/>
              <a:t>     </a:t>
            </a:r>
            <a:endParaRPr lang="ru-RU" sz="2400" dirty="0" smtClean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908720"/>
          <a:ext cx="435597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03648" y="1412776"/>
            <a:ext cx="1779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98072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</p:txBody>
      </p:sp>
      <p:graphicFrame>
        <p:nvGraphicFramePr>
          <p:cNvPr id="9" name="Содержимое 5"/>
          <p:cNvGraphicFramePr>
            <a:graphicFrameLocks/>
          </p:cNvGraphicFramePr>
          <p:nvPr/>
        </p:nvGraphicFramePr>
        <p:xfrm>
          <a:off x="4211960" y="1700808"/>
          <a:ext cx="493204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Уровень образования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Профессиональная деятельность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124744"/>
          <a:ext cx="8291264" cy="500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Доступ к медицинской информации</a:t>
            </a:r>
            <a:endParaRPr lang="ru-RU" sz="2800" b="1" dirty="0"/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7715200" cy="312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Грамотность в области здоровья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Найти информацию о симптомах заболеваний</a:t>
            </a:r>
            <a:r>
              <a:rPr lang="en-US" dirty="0" smtClean="0"/>
              <a:t>, </a:t>
            </a:r>
            <a:r>
              <a:rPr lang="ru-RU" dirty="0" smtClean="0"/>
              <a:t>лечении</a:t>
            </a:r>
            <a:r>
              <a:rPr lang="en-US" dirty="0" smtClean="0"/>
              <a:t>, </a:t>
            </a:r>
            <a:r>
              <a:rPr lang="ru-RU" dirty="0" smtClean="0"/>
              <a:t>что предпринять в экстренной ситуации</a:t>
            </a:r>
            <a:r>
              <a:rPr lang="en-US" dirty="0" smtClean="0"/>
              <a:t>, </a:t>
            </a:r>
            <a:r>
              <a:rPr lang="ru-RU" dirty="0" smtClean="0"/>
              <a:t>куда обратиться к врачу</a:t>
            </a:r>
            <a:r>
              <a:rPr lang="en-US" dirty="0" smtClean="0"/>
              <a:t>, </a:t>
            </a:r>
            <a:r>
              <a:rPr lang="ru-RU" dirty="0" smtClean="0"/>
              <a:t>как использовать аннотацию к лекарственному </a:t>
            </a:r>
            <a:r>
              <a:rPr lang="ru-RU" dirty="0" smtClean="0"/>
              <a:t>препарату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ru-RU" b="1" dirty="0" smtClean="0"/>
              <a:t>Довольно легко ответили от </a:t>
            </a:r>
            <a:r>
              <a:rPr lang="en-US" b="1" dirty="0" smtClean="0"/>
              <a:t>36</a:t>
            </a:r>
            <a:r>
              <a:rPr lang="ru-RU" b="1" dirty="0" smtClean="0"/>
              <a:t>%</a:t>
            </a:r>
            <a:r>
              <a:rPr lang="en-US" b="1" dirty="0" smtClean="0"/>
              <a:t> </a:t>
            </a:r>
            <a:r>
              <a:rPr lang="ru-RU" b="1" dirty="0" err="1" smtClean="0"/>
              <a:t>д</a:t>
            </a:r>
            <a:r>
              <a:rPr lang="en-US" b="1" dirty="0" smtClean="0"/>
              <a:t>o 49%</a:t>
            </a:r>
            <a:r>
              <a:rPr lang="ru-RU" b="1" dirty="0" smtClean="0"/>
              <a:t> опрошенных</a:t>
            </a:r>
            <a:r>
              <a:rPr lang="en-US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о персональном здоровье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 страхования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7544" y="908720"/>
          <a:ext cx="807524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4725144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</a:t>
            </a:r>
            <a:r>
              <a:rPr lang="ru-RU" sz="2800" dirty="0" smtClean="0"/>
              <a:t>Казахстане не введена </a:t>
            </a:r>
            <a:r>
              <a:rPr lang="ru-RU" sz="2800" dirty="0" smtClean="0"/>
              <a:t>система </a:t>
            </a:r>
            <a:r>
              <a:rPr lang="ru-RU" sz="2800" dirty="0" smtClean="0"/>
              <a:t>Обязательного Медицинского Страхования</a:t>
            </a:r>
            <a:r>
              <a:rPr lang="ru-RU" sz="2800" dirty="0" smtClean="0"/>
              <a:t>, существует </a:t>
            </a:r>
            <a:r>
              <a:rPr lang="ru-RU" sz="2800" dirty="0" smtClean="0"/>
              <a:t>Гарантированный объем бесплатной медицинской помощи.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Информация о персональном здоровье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 последние 2 года респонденты в среднем обращались  за медицинской помощью </a:t>
            </a:r>
            <a:r>
              <a:rPr lang="en-US" dirty="0" smtClean="0"/>
              <a:t>1-5 </a:t>
            </a:r>
            <a:r>
              <a:rPr lang="ru-RU" dirty="0" smtClean="0"/>
              <a:t>раз</a:t>
            </a:r>
            <a:r>
              <a:rPr lang="en-US" dirty="0" smtClean="0"/>
              <a:t>.</a:t>
            </a:r>
          </a:p>
          <a:p>
            <a:r>
              <a:rPr lang="ru-RU" dirty="0" smtClean="0"/>
              <a:t>Средняя продолжительность визита к врачу</a:t>
            </a:r>
            <a:r>
              <a:rPr lang="en-US" dirty="0" smtClean="0"/>
              <a:t> 11-20</a:t>
            </a:r>
            <a:r>
              <a:rPr lang="ru-RU" dirty="0" smtClean="0"/>
              <a:t> минут</a:t>
            </a:r>
            <a:r>
              <a:rPr lang="en-US" dirty="0" smtClean="0"/>
              <a:t> </a:t>
            </a:r>
          </a:p>
          <a:p>
            <a:r>
              <a:rPr lang="ru-RU" dirty="0" smtClean="0"/>
              <a:t>Среднее время ожидания визита к врачу</a:t>
            </a:r>
            <a:r>
              <a:rPr lang="en-US" dirty="0" smtClean="0"/>
              <a:t> </a:t>
            </a:r>
            <a:r>
              <a:rPr lang="ru-RU" dirty="0" smtClean="0"/>
              <a:t>составило</a:t>
            </a:r>
            <a:r>
              <a:rPr lang="en-US" dirty="0" smtClean="0"/>
              <a:t> 6-10 </a:t>
            </a:r>
            <a:r>
              <a:rPr lang="ru-RU" dirty="0" smtClean="0"/>
              <a:t>минут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dirty="0" smtClean="0"/>
              <a:t>Однако</a:t>
            </a:r>
            <a:r>
              <a:rPr lang="en-US" b="1" dirty="0" smtClean="0"/>
              <a:t> 63% </a:t>
            </a:r>
            <a:r>
              <a:rPr lang="ru-RU" b="1" dirty="0" smtClean="0"/>
              <a:t>респондентов</a:t>
            </a:r>
            <a:r>
              <a:rPr lang="en-US" b="1" dirty="0" smtClean="0"/>
              <a:t> </a:t>
            </a:r>
            <a:r>
              <a:rPr lang="ru-RU" b="1" dirty="0" smtClean="0"/>
              <a:t>никогда не использовали интернет</a:t>
            </a:r>
            <a:r>
              <a:rPr lang="en-US" b="1" dirty="0" smtClean="0"/>
              <a:t>, </a:t>
            </a:r>
            <a:r>
              <a:rPr lang="ru-RU" b="1" dirty="0" smtClean="0"/>
              <a:t>систему предварительной записи чтобы сократить время ожидания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о персональном здоровье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604448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Статус занятости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4400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55576" y="1052736"/>
          <a:ext cx="8013576" cy="4813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Социально-экономическая информация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ru-RU" dirty="0" smtClean="0"/>
              <a:t>Способность платить за лекарства</a:t>
            </a:r>
            <a:r>
              <a:rPr lang="en-US" sz="3600" dirty="0" smtClean="0"/>
              <a:t> – </a:t>
            </a:r>
            <a:r>
              <a:rPr lang="ru-RU" sz="3600" dirty="0" smtClean="0"/>
              <a:t>достаточно легко ответило</a:t>
            </a:r>
            <a:r>
              <a:rPr lang="en-US" sz="3600" dirty="0" smtClean="0"/>
              <a:t> 66%</a:t>
            </a:r>
            <a:r>
              <a:rPr lang="ru-RU" sz="3600" dirty="0" smtClean="0"/>
              <a:t> респондентов</a:t>
            </a:r>
          </a:p>
          <a:p>
            <a:pPr>
              <a:buNone/>
            </a:pPr>
            <a:r>
              <a:rPr lang="en-US" sz="3600" dirty="0" smtClean="0"/>
              <a:t>    </a:t>
            </a:r>
            <a:r>
              <a:rPr lang="ru-RU" sz="3600" dirty="0" smtClean="0"/>
              <a:t>Способность посетить врача</a:t>
            </a:r>
            <a:r>
              <a:rPr lang="en-US" sz="3600" dirty="0" smtClean="0"/>
              <a:t> – </a:t>
            </a:r>
            <a:r>
              <a:rPr lang="ru-RU" sz="3600" dirty="0" smtClean="0"/>
              <a:t>достаточно легко ответили</a:t>
            </a:r>
            <a:r>
              <a:rPr lang="en-US" sz="3600" dirty="0" smtClean="0"/>
              <a:t> 42% </a:t>
            </a:r>
            <a:r>
              <a:rPr lang="ru-RU" sz="3600" dirty="0" smtClean="0"/>
              <a:t>респондентов</a:t>
            </a:r>
            <a:r>
              <a:rPr lang="en-US" sz="3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Месячный доход в долларах США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908720"/>
          <a:ext cx="8686800" cy="521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Принципы, применимые в концепции о здоровье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937701"/>
              </p:ext>
            </p:extLst>
          </p:nvPr>
        </p:nvGraphicFramePr>
        <p:xfrm>
          <a:off x="467544" y="1124744"/>
          <a:ext cx="8229600" cy="5706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Анализ данных следует продолжить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Результаты исследования отражают реальную ситуацию в обществе, исследование следует продолжить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ru-RU" dirty="0" smtClean="0"/>
              <a:t>Результаты исследования помогут разработать Программу по повышению медицинской грамотности среди населения Республики Казахстан, а также усилить пропаганду здорового образа жизни</a:t>
            </a:r>
            <a:r>
              <a:rPr lang="en-US" dirty="0" smtClean="0"/>
              <a:t> </a:t>
            </a:r>
            <a:r>
              <a:rPr lang="ru-RU" dirty="0" smtClean="0"/>
              <a:t>среди населения.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r>
              <a:rPr lang="en-US" dirty="0" smtClean="0"/>
              <a:t>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kk-KZ" dirty="0"/>
              <a:t>	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8147248" cy="5433467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sz="7200" dirty="0" smtClean="0"/>
          </a:p>
          <a:p>
            <a:r>
              <a:rPr lang="en-US" sz="7200" dirty="0" smtClean="0"/>
              <a:t>1.Code of the Republic of Kazakhstan on people's health and the health care system</a:t>
            </a:r>
            <a:br>
              <a:rPr lang="en-US" sz="7200" dirty="0" smtClean="0"/>
            </a:br>
            <a:r>
              <a:rPr lang="en-US" sz="7200" dirty="0" smtClean="0"/>
              <a:t>2009.</a:t>
            </a:r>
            <a:endParaRPr lang="ru-RU" sz="7200" dirty="0" smtClean="0"/>
          </a:p>
          <a:p>
            <a:pPr lvl="0"/>
            <a:r>
              <a:rPr lang="en-US" sz="7200" dirty="0" smtClean="0"/>
              <a:t>2.Ad </a:t>
            </a:r>
            <a:r>
              <a:rPr lang="en-US" sz="7200" dirty="0"/>
              <a:t>Hoc Committee on Health Literacy for the Council on Scientific Affairs AMA: Health literacy: report of the council on scientific affairs. J Am Med Assoc 1999, 281(6):552-55</a:t>
            </a:r>
            <a:endParaRPr lang="ru-RU" sz="7200" dirty="0"/>
          </a:p>
          <a:p>
            <a:pPr lvl="0"/>
            <a:r>
              <a:rPr lang="en-US" sz="7200" dirty="0" smtClean="0"/>
              <a:t>3.Sorensen</a:t>
            </a:r>
            <a:r>
              <a:rPr lang="en-US" sz="7200" dirty="0"/>
              <a:t>, K et al. (2012) Health literacy and public health: A systematic review and integration of definitions and models, </a:t>
            </a:r>
            <a:r>
              <a:rPr lang="en-US" sz="7200" i="1" dirty="0"/>
              <a:t>BMC Public Health</a:t>
            </a:r>
            <a:r>
              <a:rPr lang="en-US" sz="7200" dirty="0"/>
              <a:t>, 12(80). </a:t>
            </a:r>
            <a:endParaRPr lang="ru-RU" sz="7200" dirty="0"/>
          </a:p>
          <a:p>
            <a:pPr lvl="0"/>
            <a:r>
              <a:rPr lang="en-US" sz="7200" u="sng" dirty="0" smtClean="0">
                <a:hlinkClick r:id="rId2"/>
              </a:rPr>
              <a:t>4.</a:t>
            </a:r>
            <a:r>
              <a:rPr lang="kk-KZ" sz="7200" u="sng" dirty="0" smtClean="0">
                <a:hlinkClick r:id="rId2"/>
              </a:rPr>
              <a:t>www.health-literacy.eu</a:t>
            </a:r>
            <a:endParaRPr lang="ru-RU" sz="7200" dirty="0"/>
          </a:p>
          <a:p>
            <a:pPr lvl="0"/>
            <a:r>
              <a:rPr lang="en-US" sz="7200" dirty="0" smtClean="0"/>
              <a:t>5.</a:t>
            </a:r>
            <a:r>
              <a:rPr lang="kk-KZ" sz="7200" dirty="0" smtClean="0"/>
              <a:t>Final </a:t>
            </a:r>
            <a:r>
              <a:rPr lang="kk-KZ" sz="7200" dirty="0"/>
              <a:t>report </a:t>
            </a:r>
            <a:r>
              <a:rPr lang="en-US" sz="7200" dirty="0"/>
              <a:t>Executive summary</a:t>
            </a:r>
            <a:r>
              <a:rPr lang="kk-KZ" sz="7200" dirty="0"/>
              <a:t> (</a:t>
            </a:r>
            <a:r>
              <a:rPr lang="en-US" sz="7200" dirty="0"/>
              <a:t>D</a:t>
            </a:r>
            <a:r>
              <a:rPr lang="kk-KZ" sz="7200" dirty="0"/>
              <a:t>17) </a:t>
            </a:r>
            <a:r>
              <a:rPr lang="en-US" sz="7200" dirty="0"/>
              <a:t>The European Health Literacy Project</a:t>
            </a:r>
            <a:r>
              <a:rPr lang="kk-KZ" sz="7200" dirty="0"/>
              <a:t> (</a:t>
            </a:r>
            <a:r>
              <a:rPr lang="en-US" sz="7200" dirty="0"/>
              <a:t>HLS</a:t>
            </a:r>
            <a:r>
              <a:rPr lang="kk-KZ" sz="7200" dirty="0"/>
              <a:t>-</a:t>
            </a:r>
            <a:r>
              <a:rPr lang="en-US" sz="7200" dirty="0"/>
              <a:t>EU</a:t>
            </a:r>
            <a:r>
              <a:rPr lang="kk-KZ" sz="7200" dirty="0"/>
              <a:t>) </a:t>
            </a:r>
            <a:r>
              <a:rPr lang="en-US" sz="7200" dirty="0"/>
              <a:t>The HLS</a:t>
            </a:r>
            <a:r>
              <a:rPr lang="kk-KZ" sz="7200" dirty="0"/>
              <a:t>-</a:t>
            </a:r>
            <a:r>
              <a:rPr lang="en-US" sz="7200" dirty="0"/>
              <a:t>EU Consortium</a:t>
            </a:r>
            <a:r>
              <a:rPr lang="kk-KZ" sz="7200" dirty="0"/>
              <a:t> 2012).</a:t>
            </a:r>
            <a:endParaRPr lang="ru-RU" sz="7200" dirty="0"/>
          </a:p>
          <a:p>
            <a:pPr lvl="0"/>
            <a:r>
              <a:rPr lang="en-US" sz="7200" dirty="0" smtClean="0"/>
              <a:t>6.Prochaska</a:t>
            </a:r>
            <a:r>
              <a:rPr lang="en-US" sz="7200" dirty="0"/>
              <a:t>, J., &amp; </a:t>
            </a:r>
            <a:r>
              <a:rPr lang="en-US" sz="7200" dirty="0" err="1"/>
              <a:t>DiClemente</a:t>
            </a:r>
            <a:r>
              <a:rPr lang="en-US" sz="7200" dirty="0"/>
              <a:t>, C. (1983). Stages and processes of self-change of smoking: Toward an integrative model of change.</a:t>
            </a:r>
            <a:endParaRPr lang="ru-RU" sz="7200" dirty="0"/>
          </a:p>
          <a:p>
            <a:r>
              <a:rPr lang="en-US" sz="7200" dirty="0" smtClean="0"/>
              <a:t>7.Journal </a:t>
            </a:r>
            <a:r>
              <a:rPr lang="en-US" sz="7200" dirty="0"/>
              <a:t>of Consulting and Clinical Psychology, 51 (3), 390-395</a:t>
            </a:r>
            <a:endParaRPr lang="ru-RU" sz="7200" dirty="0"/>
          </a:p>
          <a:p>
            <a:pPr lvl="0"/>
            <a:r>
              <a:rPr lang="en-US" sz="7200" u="sng" dirty="0" smtClean="0">
                <a:hlinkClick r:id="rId3"/>
              </a:rPr>
              <a:t>8.</a:t>
            </a:r>
            <a:r>
              <a:rPr lang="kk-KZ" sz="7200" u="sng" dirty="0" smtClean="0">
                <a:hlinkClick r:id="rId3"/>
              </a:rPr>
              <a:t>Evers </a:t>
            </a:r>
            <a:r>
              <a:rPr lang="kk-KZ" sz="7200" u="sng" dirty="0">
                <a:hlinkClick r:id="rId3"/>
              </a:rPr>
              <a:t>KE</a:t>
            </a:r>
            <a:r>
              <a:rPr lang="kk-KZ" sz="7200" dirty="0"/>
              <a:t>, </a:t>
            </a:r>
            <a:r>
              <a:rPr lang="kk-KZ" sz="7200" u="sng" dirty="0">
                <a:hlinkClick r:id="rId4"/>
              </a:rPr>
              <a:t>Paiva AL</a:t>
            </a:r>
            <a:r>
              <a:rPr lang="kk-KZ" sz="7200" dirty="0"/>
              <a:t>, </a:t>
            </a:r>
            <a:r>
              <a:rPr lang="kk-KZ" sz="7200" u="sng" dirty="0">
                <a:hlinkClick r:id="rId5"/>
              </a:rPr>
              <a:t>Johnson JL</a:t>
            </a:r>
            <a:r>
              <a:rPr lang="kk-KZ" sz="7200" b="1" dirty="0"/>
              <a:t> </a:t>
            </a:r>
            <a:r>
              <a:rPr lang="kk-KZ" sz="7200" dirty="0"/>
              <a:t>Results of a transtheoretical model-based alcohol, tobacco and other drug intervention in middle schools.</a:t>
            </a:r>
            <a:r>
              <a:rPr lang="kk-KZ" sz="7200" b="1" dirty="0"/>
              <a:t> </a:t>
            </a:r>
            <a:r>
              <a:rPr lang="kk-KZ" sz="7200" u="sng" dirty="0">
                <a:hlinkClick r:id="rId6" tooltip="Addictive behaviors."/>
              </a:rPr>
              <a:t>Addict Behav.</a:t>
            </a:r>
            <a:r>
              <a:rPr lang="kk-KZ" sz="7200" dirty="0"/>
              <a:t> 2012 Sep;37(9):1009-18. doi: 10.1016/j.addbeh.2012.04.008. Epub 2012 Apr 28.</a:t>
            </a:r>
            <a:r>
              <a:rPr lang="en-US" sz="7200" dirty="0"/>
              <a:t>)</a:t>
            </a:r>
            <a:endParaRPr lang="ru-RU" sz="7200" dirty="0"/>
          </a:p>
          <a:p>
            <a:pPr lvl="0"/>
            <a:r>
              <a:rPr lang="en-US" sz="7200" dirty="0" smtClean="0"/>
              <a:t>9.Simonds </a:t>
            </a:r>
            <a:r>
              <a:rPr lang="en-US" sz="7200" dirty="0"/>
              <a:t>SK: </a:t>
            </a:r>
            <a:r>
              <a:rPr lang="en-US" sz="7200" b="1" dirty="0"/>
              <a:t>Health education as social policy. </a:t>
            </a:r>
            <a:r>
              <a:rPr lang="en-US" sz="7200" i="1" dirty="0"/>
              <a:t>Health Education Monograph</a:t>
            </a:r>
            <a:r>
              <a:rPr lang="en-US" sz="7200" dirty="0"/>
              <a:t> 1974, </a:t>
            </a:r>
            <a:r>
              <a:rPr lang="en-US" sz="7200" b="1" dirty="0"/>
              <a:t>2:</a:t>
            </a:r>
            <a:r>
              <a:rPr lang="en-US" sz="7200" dirty="0"/>
              <a:t>1-25. </a:t>
            </a:r>
            <a:endParaRPr lang="ru-RU" sz="7200" dirty="0"/>
          </a:p>
          <a:p>
            <a:pPr lvl="0"/>
            <a:r>
              <a:rPr lang="en-US" sz="7200" dirty="0" smtClean="0"/>
              <a:t>10,Peerson </a:t>
            </a:r>
            <a:r>
              <a:rPr lang="en-US" sz="7200" dirty="0"/>
              <a:t>A, Saunders M: Health literacy revisited: what do we mean and why does it matter? Health </a:t>
            </a:r>
            <a:r>
              <a:rPr lang="en-US" sz="7200" dirty="0" err="1"/>
              <a:t>Promot</a:t>
            </a:r>
            <a:r>
              <a:rPr lang="en-US" sz="7200" dirty="0"/>
              <a:t> </a:t>
            </a:r>
            <a:r>
              <a:rPr lang="en-US" sz="7200" dirty="0" err="1"/>
              <a:t>Int</a:t>
            </a:r>
            <a:r>
              <a:rPr lang="en-US" sz="7200" dirty="0"/>
              <a:t> 2009, 24(3):285-296</a:t>
            </a:r>
            <a:r>
              <a:rPr lang="en-US" sz="7200" dirty="0" smtClean="0"/>
              <a:t>.</a:t>
            </a:r>
            <a:endParaRPr lang="ru-RU" sz="7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32656"/>
            <a:ext cx="7456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r>
              <a:rPr lang="ru-RU" sz="4000" b="1" dirty="0" smtClean="0"/>
              <a:t>Использованная литература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477</Words>
  <Application>Microsoft Office PowerPoint</Application>
  <PresentationFormat>Экран (4:3)</PresentationFormat>
  <Paragraphs>93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Цель:</vt:lpstr>
      <vt:lpstr> Актуальность</vt:lpstr>
      <vt:lpstr>Mетодология</vt:lpstr>
      <vt:lpstr>Критерии включения</vt:lpstr>
      <vt:lpstr>Предварительные результаты</vt:lpstr>
      <vt:lpstr>Результаты</vt:lpstr>
      <vt:lpstr>Уровень образования</vt:lpstr>
      <vt:lpstr>Профессиональная деятельность</vt:lpstr>
      <vt:lpstr>Доступ к медицинской информации</vt:lpstr>
      <vt:lpstr>Грамотность в области здоровья</vt:lpstr>
      <vt:lpstr>Информация о персональном здоровье</vt:lpstr>
      <vt:lpstr>Тип страхования</vt:lpstr>
      <vt:lpstr>Информация о персональном здоровье</vt:lpstr>
      <vt:lpstr>Информация о персональном здоровье</vt:lpstr>
      <vt:lpstr>Статус занятости</vt:lpstr>
      <vt:lpstr>Презентация PowerPoint</vt:lpstr>
      <vt:lpstr>Социально-экономическая информация</vt:lpstr>
      <vt:lpstr>Месячный доход в долларах США</vt:lpstr>
      <vt:lpstr>Принципы, применимые в концепции о здоровье</vt:lpstr>
      <vt:lpstr>Заключение</vt:lpstr>
      <vt:lpstr>Презентация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Health Literacy Survey - Asia  Измерение грамотности в сфере здоровья в Азии   The HLS-Asia Consortium 2013</dc:title>
  <dc:creator>Dina</dc:creator>
  <cp:lastModifiedBy>Admin</cp:lastModifiedBy>
  <cp:revision>182</cp:revision>
  <dcterms:created xsi:type="dcterms:W3CDTF">2014-09-22T04:22:03Z</dcterms:created>
  <dcterms:modified xsi:type="dcterms:W3CDTF">2014-11-18T05:28:21Z</dcterms:modified>
</cp:coreProperties>
</file>