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62" r:id="rId3"/>
    <p:sldId id="259" r:id="rId4"/>
    <p:sldId id="263" r:id="rId5"/>
    <p:sldId id="257" r:id="rId6"/>
    <p:sldId id="265" r:id="rId7"/>
    <p:sldId id="264" r:id="rId8"/>
    <p:sldId id="288" r:id="rId9"/>
    <p:sldId id="291" r:id="rId10"/>
    <p:sldId id="292" r:id="rId11"/>
    <p:sldId id="293" r:id="rId12"/>
    <p:sldId id="294" r:id="rId13"/>
    <p:sldId id="267" r:id="rId14"/>
    <p:sldId id="295" r:id="rId15"/>
    <p:sldId id="269" r:id="rId16"/>
    <p:sldId id="296" r:id="rId17"/>
    <p:sldId id="271" r:id="rId18"/>
    <p:sldId id="297" r:id="rId19"/>
    <p:sldId id="272" r:id="rId20"/>
    <p:sldId id="298" r:id="rId21"/>
    <p:sldId id="273" r:id="rId22"/>
    <p:sldId id="299" r:id="rId23"/>
    <p:sldId id="274" r:id="rId24"/>
    <p:sldId id="300" r:id="rId25"/>
    <p:sldId id="275" r:id="rId26"/>
    <p:sldId id="286" r:id="rId27"/>
    <p:sldId id="287" r:id="rId28"/>
    <p:sldId id="289" r:id="rId29"/>
    <p:sldId id="290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872" y="-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респондентов</c:v>
                </c:pt>
              </c:strCache>
            </c:strRef>
          </c:tx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Лист1!$A$2:$A$9</c:f>
              <c:strCache>
                <c:ptCount val="8"/>
                <c:pt idx="0">
                  <c:v>Актюбинская</c:v>
                </c:pt>
                <c:pt idx="1">
                  <c:v>Мангистауская</c:v>
                </c:pt>
                <c:pt idx="2">
                  <c:v>Атырауская</c:v>
                </c:pt>
                <c:pt idx="3">
                  <c:v>Южно-Казахстанская</c:v>
                </c:pt>
                <c:pt idx="4">
                  <c:v>Кызылординская</c:v>
                </c:pt>
                <c:pt idx="5">
                  <c:v>Карагандинская</c:v>
                </c:pt>
                <c:pt idx="6">
                  <c:v>Астана</c:v>
                </c:pt>
                <c:pt idx="7">
                  <c:v>Алматы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31.9</c:v>
                </c:pt>
                <c:pt idx="1">
                  <c:v>12.8</c:v>
                </c:pt>
                <c:pt idx="2">
                  <c:v>12.8</c:v>
                </c:pt>
                <c:pt idx="3">
                  <c:v>10.6</c:v>
                </c:pt>
                <c:pt idx="4">
                  <c:v>10.6</c:v>
                </c:pt>
                <c:pt idx="5">
                  <c:v>8.5</c:v>
                </c:pt>
                <c:pt idx="6">
                  <c:v>6.4</c:v>
                </c:pt>
                <c:pt idx="7">
                  <c:v>6.4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Лист1!$C$2:$F$2</c:f>
              <c:strCache>
                <c:ptCount val="4"/>
                <c:pt idx="0">
                  <c:v>согласны с положением</c:v>
                </c:pt>
                <c:pt idx="1">
                  <c:v>цифры не имеют значение</c:v>
                </c:pt>
                <c:pt idx="2">
                  <c:v>показатель заничен</c:v>
                </c:pt>
                <c:pt idx="3">
                  <c:v>отказов не должно быть</c:v>
                </c:pt>
              </c:strCache>
            </c:strRef>
          </c:cat>
          <c:val>
            <c:numRef>
              <c:f>Лист1!$C$3:$F$3</c:f>
              <c:numCache>
                <c:formatCode>General</c:formatCode>
                <c:ptCount val="4"/>
                <c:pt idx="0">
                  <c:v>25.5</c:v>
                </c:pt>
                <c:pt idx="1">
                  <c:v>36.200000000000003</c:v>
                </c:pt>
                <c:pt idx="2">
                  <c:v>19.2</c:v>
                </c:pt>
                <c:pt idx="3">
                  <c:v>19.100000000000001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098496"/>
        <c:axId val="24981504"/>
      </c:barChart>
      <c:catAx>
        <c:axId val="2509849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ru-RU"/>
          </a:p>
        </c:txPr>
        <c:crossAx val="24981504"/>
        <c:crosses val="autoZero"/>
        <c:auto val="1"/>
        <c:lblAlgn val="ctr"/>
        <c:lblOffset val="100"/>
        <c:noMultiLvlLbl val="0"/>
      </c:catAx>
      <c:valAx>
        <c:axId val="2498150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500"/>
                </a:pPr>
                <a:r>
                  <a:rPr lang="ru-RU" sz="1500"/>
                  <a:t>Доля респондентов, %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/>
            </a:pPr>
            <a:endParaRPr lang="ru-RU"/>
          </a:p>
        </c:txPr>
        <c:crossAx val="250984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0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Лист1!$C$92:$E$92</c:f>
              <c:strCache>
                <c:ptCount val="3"/>
                <c:pt idx="0">
                  <c:v>стандарт не влияет на качество</c:v>
                </c:pt>
                <c:pt idx="1">
                  <c:v>согласны со стандартом</c:v>
                </c:pt>
                <c:pt idx="2">
                  <c:v>предлагают снизить показатель</c:v>
                </c:pt>
              </c:strCache>
            </c:strRef>
          </c:cat>
          <c:val>
            <c:numRef>
              <c:f>Лист1!$C$93:$E$93</c:f>
              <c:numCache>
                <c:formatCode>0.0</c:formatCode>
                <c:ptCount val="3"/>
                <c:pt idx="0">
                  <c:v>80.900000000000006</c:v>
                </c:pt>
                <c:pt idx="1">
                  <c:v>10.6</c:v>
                </c:pt>
                <c:pt idx="2">
                  <c:v>8.5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008384"/>
        <c:axId val="25014272"/>
      </c:barChart>
      <c:catAx>
        <c:axId val="2500838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ru-RU"/>
          </a:p>
        </c:txPr>
        <c:crossAx val="25014272"/>
        <c:crosses val="autoZero"/>
        <c:auto val="1"/>
        <c:lblAlgn val="ctr"/>
        <c:lblOffset val="100"/>
        <c:noMultiLvlLbl val="0"/>
      </c:catAx>
      <c:valAx>
        <c:axId val="2501427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500"/>
                </a:pPr>
                <a:r>
                  <a:rPr lang="ru-RU" sz="1500" dirty="0"/>
                  <a:t>Доля респондентов,</a:t>
                </a:r>
                <a:r>
                  <a:rPr lang="ru-RU" sz="1500" baseline="0" dirty="0"/>
                  <a:t> %</a:t>
                </a:r>
                <a:endParaRPr lang="ru-RU" sz="1500" dirty="0"/>
              </a:p>
            </c:rich>
          </c:tx>
          <c:overlay val="0"/>
        </c:title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500"/>
            </a:pPr>
            <a:endParaRPr lang="ru-RU"/>
          </a:p>
        </c:txPr>
        <c:crossAx val="250083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Лист1!$B$28</c:f>
              <c:strCache>
                <c:ptCount val="1"/>
                <c:pt idx="0">
                  <c:v>респонденты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Лист1!$C$27:$D$27</c:f>
              <c:strCache>
                <c:ptCount val="2"/>
                <c:pt idx="0">
                  <c:v>согласны с положением</c:v>
                </c:pt>
                <c:pt idx="1">
                  <c:v>показатель заничен</c:v>
                </c:pt>
              </c:strCache>
            </c:strRef>
          </c:cat>
          <c:val>
            <c:numRef>
              <c:f>Лист1!$C$28:$D$28</c:f>
              <c:numCache>
                <c:formatCode>General</c:formatCode>
                <c:ptCount val="2"/>
                <c:pt idx="0">
                  <c:v>76.599999999999994</c:v>
                </c:pt>
                <c:pt idx="1">
                  <c:v>23.4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405696"/>
        <c:axId val="25407488"/>
      </c:barChart>
      <c:catAx>
        <c:axId val="2540569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ru-RU"/>
          </a:p>
        </c:txPr>
        <c:crossAx val="25407488"/>
        <c:crosses val="autoZero"/>
        <c:auto val="1"/>
        <c:lblAlgn val="ctr"/>
        <c:lblOffset val="100"/>
        <c:noMultiLvlLbl val="0"/>
      </c:catAx>
      <c:valAx>
        <c:axId val="2540748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500"/>
                </a:pPr>
                <a:r>
                  <a:rPr lang="ru-RU" sz="1500"/>
                  <a:t>Доля респондентов, %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/>
            </a:pPr>
            <a:endParaRPr lang="ru-RU"/>
          </a:p>
        </c:txPr>
        <c:crossAx val="254056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Лист1!$C$49:$E$49</c:f>
              <c:strCache>
                <c:ptCount val="3"/>
                <c:pt idx="0">
                  <c:v>согласны с положением</c:v>
                </c:pt>
                <c:pt idx="1">
                  <c:v>показатель завышен</c:v>
                </c:pt>
                <c:pt idx="2">
                  <c:v>показатель занижен</c:v>
                </c:pt>
              </c:strCache>
            </c:strRef>
          </c:cat>
          <c:val>
            <c:numRef>
              <c:f>Лист1!$C$50:$E$50</c:f>
              <c:numCache>
                <c:formatCode>0.0</c:formatCode>
                <c:ptCount val="3"/>
                <c:pt idx="0">
                  <c:v>78.7</c:v>
                </c:pt>
                <c:pt idx="1">
                  <c:v>17</c:v>
                </c:pt>
                <c:pt idx="2">
                  <c:v>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363200"/>
        <c:axId val="27364736"/>
      </c:barChart>
      <c:catAx>
        <c:axId val="2736320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27364736"/>
        <c:crosses val="autoZero"/>
        <c:auto val="1"/>
        <c:lblAlgn val="ctr"/>
        <c:lblOffset val="100"/>
        <c:noMultiLvlLbl val="0"/>
      </c:catAx>
      <c:valAx>
        <c:axId val="2736473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ru-RU" sz="1400"/>
                  <a:t>Доля респондентов, %</a:t>
                </a:r>
              </a:p>
            </c:rich>
          </c:tx>
          <c:overlay val="0"/>
        </c:title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500"/>
            </a:pPr>
            <a:endParaRPr lang="ru-RU"/>
          </a:p>
        </c:txPr>
        <c:crossAx val="273632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Лист1!$C$65:$F$65</c:f>
              <c:strCache>
                <c:ptCount val="4"/>
                <c:pt idx="0">
                  <c:v>устанавливать показатель не нужно</c:v>
                </c:pt>
                <c:pt idx="1">
                  <c:v>менее 20%</c:v>
                </c:pt>
                <c:pt idx="2">
                  <c:v>от 20 до 30%</c:v>
                </c:pt>
                <c:pt idx="3">
                  <c:v>более 30%</c:v>
                </c:pt>
              </c:strCache>
            </c:strRef>
          </c:cat>
          <c:val>
            <c:numRef>
              <c:f>Лист1!$C$66:$F$66</c:f>
              <c:numCache>
                <c:formatCode>0.0</c:formatCode>
                <c:ptCount val="4"/>
                <c:pt idx="0">
                  <c:v>31.9</c:v>
                </c:pt>
                <c:pt idx="1">
                  <c:v>12.8</c:v>
                </c:pt>
                <c:pt idx="2">
                  <c:v>29.8</c:v>
                </c:pt>
                <c:pt idx="3">
                  <c:v>23.4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443968"/>
        <c:axId val="27445504"/>
      </c:barChart>
      <c:catAx>
        <c:axId val="2744396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ru-RU"/>
          </a:p>
        </c:txPr>
        <c:crossAx val="27445504"/>
        <c:crosses val="autoZero"/>
        <c:auto val="1"/>
        <c:lblAlgn val="ctr"/>
        <c:lblOffset val="100"/>
        <c:noMultiLvlLbl val="0"/>
      </c:catAx>
      <c:valAx>
        <c:axId val="2744550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500"/>
                </a:pPr>
                <a:r>
                  <a:rPr lang="ru-RU" sz="1500"/>
                  <a:t>Доля респондентов, %</a:t>
                </a:r>
              </a:p>
            </c:rich>
          </c:tx>
          <c:overlay val="0"/>
        </c:title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500"/>
            </a:pPr>
            <a:endParaRPr lang="ru-RU"/>
          </a:p>
        </c:txPr>
        <c:crossAx val="274439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Лист1!$C$70:$F$70</c:f>
              <c:strCache>
                <c:ptCount val="4"/>
                <c:pt idx="0">
                  <c:v>фиксировать не нужно</c:v>
                </c:pt>
                <c:pt idx="1">
                  <c:v>согласны с положением</c:v>
                </c:pt>
                <c:pt idx="2">
                  <c:v>показатель занижен</c:v>
                </c:pt>
                <c:pt idx="3">
                  <c:v>показатель завышен</c:v>
                </c:pt>
              </c:strCache>
            </c:strRef>
          </c:cat>
          <c:val>
            <c:numRef>
              <c:f>Лист1!$C$71:$F$71</c:f>
              <c:numCache>
                <c:formatCode>0.0</c:formatCode>
                <c:ptCount val="4"/>
                <c:pt idx="0">
                  <c:v>51.1</c:v>
                </c:pt>
                <c:pt idx="1">
                  <c:v>29.8</c:v>
                </c:pt>
                <c:pt idx="2">
                  <c:v>17</c:v>
                </c:pt>
                <c:pt idx="3">
                  <c:v>2.1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497600"/>
        <c:axId val="27499136"/>
      </c:barChart>
      <c:catAx>
        <c:axId val="2749760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ru-RU"/>
          </a:p>
        </c:txPr>
        <c:crossAx val="27499136"/>
        <c:crosses val="autoZero"/>
        <c:auto val="1"/>
        <c:lblAlgn val="ctr"/>
        <c:lblOffset val="100"/>
        <c:noMultiLvlLbl val="0"/>
      </c:catAx>
      <c:valAx>
        <c:axId val="2749913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ru-RU" sz="1400"/>
                  <a:t>Доля респондентов, %</a:t>
                </a:r>
              </a:p>
            </c:rich>
          </c:tx>
          <c:overlay val="0"/>
        </c:title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500"/>
            </a:pPr>
            <a:endParaRPr lang="ru-RU"/>
          </a:p>
        </c:txPr>
        <c:crossAx val="274976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Лист1!$C$76:$F$76</c:f>
              <c:strCache>
                <c:ptCount val="4"/>
                <c:pt idx="0">
                  <c:v>согласны с положением</c:v>
                </c:pt>
                <c:pt idx="1">
                  <c:v>извлекать необходимо полностью</c:v>
                </c:pt>
                <c:pt idx="2">
                  <c:v>только крупные подозрительные полипы</c:v>
                </c:pt>
                <c:pt idx="3">
                  <c:v>достаточно результатов щипковой биопсии</c:v>
                </c:pt>
              </c:strCache>
            </c:strRef>
          </c:cat>
          <c:val>
            <c:numRef>
              <c:f>Лист1!$C$77:$F$77</c:f>
              <c:numCache>
                <c:formatCode>0.0</c:formatCode>
                <c:ptCount val="4"/>
                <c:pt idx="0">
                  <c:v>40.4</c:v>
                </c:pt>
                <c:pt idx="1">
                  <c:v>34</c:v>
                </c:pt>
                <c:pt idx="2">
                  <c:v>21.3</c:v>
                </c:pt>
                <c:pt idx="3">
                  <c:v>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530368"/>
        <c:axId val="27531904"/>
      </c:barChart>
      <c:catAx>
        <c:axId val="2753036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ru-RU"/>
          </a:p>
        </c:txPr>
        <c:crossAx val="27531904"/>
        <c:crosses val="autoZero"/>
        <c:auto val="1"/>
        <c:lblAlgn val="ctr"/>
        <c:lblOffset val="100"/>
        <c:noMultiLvlLbl val="0"/>
      </c:catAx>
      <c:valAx>
        <c:axId val="2753190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500"/>
                </a:pPr>
                <a:r>
                  <a:rPr lang="ru-RU" sz="1500"/>
                  <a:t>доля респондентов, %</a:t>
                </a:r>
              </a:p>
            </c:rich>
          </c:tx>
          <c:overlay val="0"/>
        </c:title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500"/>
            </a:pPr>
            <a:endParaRPr lang="ru-RU"/>
          </a:p>
        </c:txPr>
        <c:crossAx val="275303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Лист1!$C$127:$D$127</c:f>
              <c:strCache>
                <c:ptCount val="2"/>
                <c:pt idx="0">
                  <c:v>согласны с положением</c:v>
                </c:pt>
                <c:pt idx="1">
                  <c:v>достаточно текстового описания</c:v>
                </c:pt>
              </c:strCache>
            </c:strRef>
          </c:cat>
          <c:val>
            <c:numRef>
              <c:f>Лист1!$C$128:$D$128</c:f>
              <c:numCache>
                <c:formatCode>0.0</c:formatCode>
                <c:ptCount val="2"/>
                <c:pt idx="0">
                  <c:v>85</c:v>
                </c:pt>
                <c:pt idx="1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652672"/>
        <c:axId val="28654208"/>
      </c:barChart>
      <c:catAx>
        <c:axId val="2865267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ru-RU"/>
          </a:p>
        </c:txPr>
        <c:crossAx val="28654208"/>
        <c:crosses val="autoZero"/>
        <c:auto val="1"/>
        <c:lblAlgn val="ctr"/>
        <c:lblOffset val="100"/>
        <c:noMultiLvlLbl val="0"/>
      </c:catAx>
      <c:valAx>
        <c:axId val="2865420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500"/>
                </a:pPr>
                <a:r>
                  <a:rPr lang="ru-RU" sz="1500"/>
                  <a:t>доля респондентов, %</a:t>
                </a:r>
              </a:p>
            </c:rich>
          </c:tx>
          <c:overlay val="0"/>
        </c:title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500"/>
            </a:pPr>
            <a:endParaRPr lang="ru-RU"/>
          </a:p>
        </c:txPr>
        <c:crossAx val="286526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0.27907</cdr:x>
      <cdr:y>0.38146</cdr:y>
    </cdr:from>
    <cdr:to>
      <cdr:x>0.44186</cdr:x>
      <cdr:y>0.84961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728192" y="1584176"/>
          <a:ext cx="1008112" cy="1944216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-dep.iarc.fr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507288" cy="95510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Управление качеством колоноскопии при скрининге </a:t>
            </a:r>
            <a:r>
              <a:rPr lang="ru-RU" b="1" dirty="0" err="1" smtClean="0"/>
              <a:t>колоректального</a:t>
            </a:r>
            <a:r>
              <a:rPr lang="ru-RU" b="1" dirty="0" smtClean="0"/>
              <a:t>  рака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99592" y="4221088"/>
            <a:ext cx="72728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 І Республиканский Съезд врачей ПМСП </a:t>
            </a:r>
          </a:p>
          <a:p>
            <a:pPr algn="ctr"/>
            <a:endParaRPr lang="ru-RU" sz="2000" b="1" dirty="0" smtClean="0"/>
          </a:p>
          <a:p>
            <a:pPr algn="ctr"/>
            <a:r>
              <a:rPr lang="ru-RU" sz="2000" b="1" dirty="0" smtClean="0"/>
              <a:t>Алматы, 17-18 ноября 2014 г.</a:t>
            </a:r>
            <a:endParaRPr lang="ru-RU" sz="2000" b="1" dirty="0"/>
          </a:p>
        </p:txBody>
      </p:sp>
      <p:sp>
        <p:nvSpPr>
          <p:cNvPr id="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5373216"/>
            <a:ext cx="6465168" cy="1296441"/>
          </a:xfrm>
        </p:spPr>
        <p:txBody>
          <a:bodyPr>
            <a:normAutofit/>
          </a:bodyPr>
          <a:lstStyle/>
          <a:p>
            <a:r>
              <a:rPr lang="ru-RU" sz="1800" dirty="0" smtClean="0"/>
              <a:t>Турбекова М.Н.</a:t>
            </a:r>
          </a:p>
          <a:p>
            <a:r>
              <a:rPr lang="ru-RU" sz="1800" dirty="0" smtClean="0"/>
              <a:t>Докторант Высшей школы общественного здравоохранения</a:t>
            </a:r>
            <a:endParaRPr lang="ru-RU" sz="1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844824"/>
            <a:ext cx="7632848" cy="2808312"/>
          </a:xfrm>
        </p:spPr>
        <p:txBody>
          <a:bodyPr>
            <a:noAutofit/>
          </a:bodyPr>
          <a:lstStyle/>
          <a:p>
            <a:pPr algn="just"/>
            <a:r>
              <a:rPr lang="ru-RU" sz="2500" dirty="0" smtClean="0"/>
              <a:t>Ежегодно число случаев заболеваний при </a:t>
            </a:r>
            <a:r>
              <a:rPr lang="ru-RU" sz="2500" dirty="0" err="1" smtClean="0"/>
              <a:t>колоректальном</a:t>
            </a:r>
            <a:r>
              <a:rPr lang="ru-RU" sz="2500" dirty="0" smtClean="0"/>
              <a:t> раке (КРР) в мире превышает 1 млн.</a:t>
            </a:r>
          </a:p>
          <a:p>
            <a:pPr algn="just"/>
            <a:endParaRPr lang="ru-RU" sz="2500" dirty="0" smtClean="0"/>
          </a:p>
          <a:p>
            <a:pPr algn="just"/>
            <a:r>
              <a:rPr lang="ru-RU" sz="2500" dirty="0" smtClean="0"/>
              <a:t>Количество смертельных исходов от данной нозологии приближается к 500000.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533400"/>
            <a:ext cx="8229600" cy="685800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Актуальность темы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4016" y="5858688"/>
            <a:ext cx="896448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0488" algn="l"/>
                <a:tab pos="180975" algn="l"/>
                <a:tab pos="269875" algn="l"/>
              </a:tabLs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1 -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Internacional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Agency for Research on Cancer. IARC Databases Available at: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  <a:hlinkClick r:id="rId2"/>
              </a:rPr>
              <a:t>http://www-dep.iarc.fr/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0488" algn="l"/>
                <a:tab pos="180975" algn="l"/>
                <a:tab pos="269875" algn="l"/>
              </a:tabLs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2 -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Практическое руководство Всемирного гастроэнтерологического общества (ВГО) и международного союза по профилактике рака пищеварительной системы. Скрининг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колоректального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рака. - 2008.- 17 с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Объект 2"/>
          <p:cNvSpPr>
            <a:spLocks noGrp="1"/>
          </p:cNvSpPr>
          <p:nvPr>
            <p:ph idx="1"/>
          </p:nvPr>
        </p:nvSpPr>
        <p:spPr>
          <a:xfrm>
            <a:off x="217488" y="1196752"/>
            <a:ext cx="8747000" cy="4670648"/>
          </a:xfrm>
        </p:spPr>
        <p:txBody>
          <a:bodyPr>
            <a:noAutofit/>
          </a:bodyPr>
          <a:lstStyle/>
          <a:p>
            <a:r>
              <a:rPr lang="ru-RU" sz="2400" dirty="0" smtClean="0"/>
              <a:t>Смертность от онкологических заболеваний в Казахстане занимает второе место в структуре смертности населения. Ежегодно от рака умирает порядка 17 000 человек, из которых 42% - лица трудоспособного возраста</a:t>
            </a:r>
            <a:r>
              <a:rPr lang="ru-RU" sz="2400" baseline="30000" dirty="0" smtClean="0"/>
              <a:t>3</a:t>
            </a:r>
            <a:r>
              <a:rPr lang="ru-RU" sz="2400" dirty="0" smtClean="0"/>
              <a:t>.</a:t>
            </a:r>
            <a:endParaRPr lang="en-US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По данным Научно-исследовательского института онкологии и радиологии МЗ РК в общей структуре смертности от онкологических заболеваний в 2012 году КРР находился на 3 месте (9,1%), после рака легкого (17,2%) и желудка (12,1%)</a:t>
            </a:r>
            <a:r>
              <a:rPr lang="ru-RU" sz="2400" baseline="30000" dirty="0" smtClean="0"/>
              <a:t>4</a:t>
            </a:r>
            <a:r>
              <a:rPr lang="ru-RU" sz="2400" dirty="0" smtClean="0"/>
              <a:t>.</a:t>
            </a:r>
          </a:p>
        </p:txBody>
      </p:sp>
      <p:sp>
        <p:nvSpPr>
          <p:cNvPr id="7172" name="TextBox 3"/>
          <p:cNvSpPr txBox="1">
            <a:spLocks noChangeArrowheads="1"/>
          </p:cNvSpPr>
          <p:nvPr/>
        </p:nvSpPr>
        <p:spPr bwMode="auto">
          <a:xfrm>
            <a:off x="457200" y="6248400"/>
            <a:ext cx="8686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aseline="30000" dirty="0" smtClean="0"/>
              <a:t>3 </a:t>
            </a:r>
            <a:r>
              <a:rPr lang="ru-RU" sz="1400" dirty="0"/>
              <a:t>- Программа развития онкологической помощи в Республике Казахстан на 2012-2016 годы</a:t>
            </a:r>
          </a:p>
          <a:p>
            <a:r>
              <a:rPr lang="ru-RU" sz="1400" baseline="30000" dirty="0" smtClean="0"/>
              <a:t>4</a:t>
            </a:r>
            <a:r>
              <a:rPr lang="ru-RU" sz="1400" dirty="0" smtClean="0"/>
              <a:t> </a:t>
            </a:r>
            <a:r>
              <a:rPr lang="ru-RU" sz="1400" dirty="0"/>
              <a:t>– </a:t>
            </a:r>
            <a:r>
              <a:rPr lang="ru-RU" sz="1400" dirty="0" smtClean="0"/>
              <a:t>Показатели онкологической службы РК за 2012 год</a:t>
            </a:r>
            <a:endParaRPr lang="ru-RU" sz="1400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420888"/>
            <a:ext cx="8229600" cy="3744416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выявить злокачественные новообразования толстой кишки;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применить и оценить результаты других </a:t>
            </a:r>
            <a:r>
              <a:rPr lang="ru-RU" dirty="0" err="1" smtClean="0"/>
              <a:t>скрининг-тестов</a:t>
            </a:r>
            <a:r>
              <a:rPr lang="ru-RU" dirty="0" smtClean="0"/>
              <a:t>;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обнаружить  и удалить </a:t>
            </a:r>
            <a:r>
              <a:rPr lang="ru-RU" dirty="0" err="1" smtClean="0"/>
              <a:t>предраковые</a:t>
            </a:r>
            <a:r>
              <a:rPr lang="ru-RU" dirty="0" smtClean="0"/>
              <a:t> поражения.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836712"/>
            <a:ext cx="8964488" cy="1066800"/>
          </a:xfrm>
        </p:spPr>
        <p:txBody>
          <a:bodyPr>
            <a:noAutofit/>
          </a:bodyPr>
          <a:lstStyle/>
          <a:p>
            <a:r>
              <a:rPr lang="ru-RU" sz="3000" dirty="0" smtClean="0"/>
              <a:t>Применение колоноскопии при скрининге КРР позволяет:</a:t>
            </a:r>
            <a:endParaRPr lang="ru-RU" sz="3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7344" y="706016"/>
            <a:ext cx="8697144" cy="1066800"/>
          </a:xfrm>
        </p:spPr>
        <p:txBody>
          <a:bodyPr>
            <a:noAutofit/>
          </a:bodyPr>
          <a:lstStyle/>
          <a:p>
            <a:pPr algn="just"/>
            <a:r>
              <a:rPr lang="ru-RU" sz="2500" b="1" dirty="0" smtClean="0"/>
              <a:t>Выполнение </a:t>
            </a:r>
            <a:r>
              <a:rPr lang="ru-RU" sz="2500" b="1" dirty="0" err="1" smtClean="0"/>
              <a:t>полипэктомий</a:t>
            </a:r>
            <a:r>
              <a:rPr lang="ru-RU" sz="2500" b="1" dirty="0" smtClean="0"/>
              <a:t> при колоноскопии снижает смертность от </a:t>
            </a:r>
            <a:r>
              <a:rPr lang="ru-RU" sz="2500" b="1" dirty="0" err="1" smtClean="0"/>
              <a:t>колоректального</a:t>
            </a:r>
            <a:r>
              <a:rPr lang="ru-RU" sz="2500" b="1" dirty="0" smtClean="0"/>
              <a:t> рака на 53%</a:t>
            </a:r>
            <a:endParaRPr lang="ru-RU" sz="25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49083" t="21627" r="6296" b="14881"/>
          <a:stretch>
            <a:fillRect/>
          </a:stretch>
        </p:blipFill>
        <p:spPr bwMode="auto">
          <a:xfrm>
            <a:off x="1532115" y="1729611"/>
            <a:ext cx="6064221" cy="4851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536" y="692696"/>
            <a:ext cx="8711952" cy="557808"/>
          </a:xfrm>
        </p:spPr>
        <p:txBody>
          <a:bodyPr>
            <a:noAutofit/>
          </a:bodyPr>
          <a:lstStyle/>
          <a:p>
            <a:r>
              <a:rPr lang="ru-RU" sz="3000" dirty="0" smtClean="0"/>
              <a:t>Критерии качества </a:t>
            </a:r>
            <a:r>
              <a:rPr lang="ru-RU" sz="3000" dirty="0" err="1" smtClean="0"/>
              <a:t>скрининговой</a:t>
            </a:r>
            <a:r>
              <a:rPr lang="ru-RU" sz="3000" dirty="0" smtClean="0"/>
              <a:t> колоноскопии</a:t>
            </a:r>
            <a:endParaRPr lang="ru-RU" sz="30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1484784"/>
            <a:ext cx="5436096" cy="5256584"/>
          </a:xfrm>
        </p:spPr>
        <p:txBody>
          <a:bodyPr>
            <a:noAutofit/>
          </a:bodyPr>
          <a:lstStyle/>
          <a:p>
            <a:pPr marL="533400" indent="-400050">
              <a:buClr>
                <a:schemeClr val="tx1"/>
              </a:buClr>
              <a:buFont typeface="Times New Roman" pitchFamily="16" charset="0"/>
              <a:buAutoNum type="arabicPeriod"/>
              <a:tabLst>
                <a:tab pos="355600" algn="l"/>
                <a:tab pos="581025" algn="l"/>
                <a:tab pos="1030288" algn="l"/>
                <a:tab pos="1479550" algn="l"/>
                <a:tab pos="1928813" algn="l"/>
                <a:tab pos="2378075" algn="l"/>
                <a:tab pos="2827338" algn="l"/>
                <a:tab pos="3276600" algn="l"/>
                <a:tab pos="3725863" algn="l"/>
                <a:tab pos="4175125" algn="l"/>
                <a:tab pos="4624388" algn="l"/>
                <a:tab pos="5073650" algn="l"/>
                <a:tab pos="5522913" algn="l"/>
                <a:tab pos="5972175" algn="l"/>
                <a:tab pos="6421438" algn="l"/>
                <a:tab pos="6870700" algn="l"/>
                <a:tab pos="7319963" algn="l"/>
                <a:tab pos="7769225" algn="l"/>
                <a:tab pos="8218488" algn="l"/>
                <a:tab pos="8667750" algn="l"/>
                <a:tab pos="9117013" algn="l"/>
              </a:tabLst>
            </a:pPr>
            <a:r>
              <a:rPr lang="ru-RU" sz="2000" dirty="0" smtClean="0">
                <a:cs typeface="Tahoma" pitchFamily="32" charset="0"/>
              </a:rPr>
              <a:t>Согласие и отказ от исследования</a:t>
            </a:r>
          </a:p>
          <a:p>
            <a:pPr marL="533400" indent="-400050">
              <a:buClr>
                <a:schemeClr val="tx1"/>
              </a:buClr>
              <a:buFont typeface="Times New Roman" pitchFamily="16" charset="0"/>
              <a:buAutoNum type="arabicPeriod"/>
              <a:tabLst>
                <a:tab pos="355600" algn="l"/>
                <a:tab pos="581025" algn="l"/>
                <a:tab pos="1030288" algn="l"/>
                <a:tab pos="1479550" algn="l"/>
                <a:tab pos="1928813" algn="l"/>
                <a:tab pos="2378075" algn="l"/>
                <a:tab pos="2827338" algn="l"/>
                <a:tab pos="3276600" algn="l"/>
                <a:tab pos="3725863" algn="l"/>
                <a:tab pos="4175125" algn="l"/>
                <a:tab pos="4624388" algn="l"/>
                <a:tab pos="5073650" algn="l"/>
                <a:tab pos="5522913" algn="l"/>
                <a:tab pos="5972175" algn="l"/>
                <a:tab pos="6421438" algn="l"/>
                <a:tab pos="6870700" algn="l"/>
                <a:tab pos="7319963" algn="l"/>
                <a:tab pos="7769225" algn="l"/>
                <a:tab pos="8218488" algn="l"/>
                <a:tab pos="8667750" algn="l"/>
                <a:tab pos="9117013" algn="l"/>
              </a:tabLst>
            </a:pPr>
            <a:endParaRPr lang="ru-RU" sz="800" dirty="0" smtClean="0">
              <a:cs typeface="Tahoma" pitchFamily="32" charset="0"/>
            </a:endParaRPr>
          </a:p>
          <a:p>
            <a:pPr marL="533400" indent="-400050">
              <a:buClr>
                <a:schemeClr val="tx1"/>
              </a:buClr>
              <a:buFont typeface="Times New Roman" pitchFamily="16" charset="0"/>
              <a:buAutoNum type="arabicPeriod"/>
              <a:tabLst>
                <a:tab pos="355600" algn="l"/>
                <a:tab pos="581025" algn="l"/>
                <a:tab pos="1030288" algn="l"/>
                <a:tab pos="1479550" algn="l"/>
                <a:tab pos="1928813" algn="l"/>
                <a:tab pos="2378075" algn="l"/>
                <a:tab pos="2827338" algn="l"/>
                <a:tab pos="3276600" algn="l"/>
                <a:tab pos="3725863" algn="l"/>
                <a:tab pos="4175125" algn="l"/>
                <a:tab pos="4624388" algn="l"/>
                <a:tab pos="5073650" algn="l"/>
                <a:tab pos="5522913" algn="l"/>
                <a:tab pos="5972175" algn="l"/>
                <a:tab pos="6421438" algn="l"/>
                <a:tab pos="6870700" algn="l"/>
                <a:tab pos="7319963" algn="l"/>
                <a:tab pos="7769225" algn="l"/>
                <a:tab pos="8218488" algn="l"/>
                <a:tab pos="8667750" algn="l"/>
                <a:tab pos="9117013" algn="l"/>
              </a:tabLst>
            </a:pPr>
            <a:r>
              <a:rPr lang="kk-KZ" sz="2000" dirty="0" smtClean="0"/>
              <a:t>Подготовка и минимальный опыт эндоскописта для выполнения скрининговых исследований</a:t>
            </a:r>
          </a:p>
          <a:p>
            <a:pPr marL="533400" indent="-400050">
              <a:buClr>
                <a:schemeClr val="tx1"/>
              </a:buClr>
              <a:buFont typeface="Times New Roman" pitchFamily="16" charset="0"/>
              <a:buAutoNum type="arabicPeriod"/>
              <a:tabLst>
                <a:tab pos="355600" algn="l"/>
                <a:tab pos="581025" algn="l"/>
                <a:tab pos="1030288" algn="l"/>
                <a:tab pos="1479550" algn="l"/>
                <a:tab pos="1928813" algn="l"/>
                <a:tab pos="2378075" algn="l"/>
                <a:tab pos="2827338" algn="l"/>
                <a:tab pos="3276600" algn="l"/>
                <a:tab pos="3725863" algn="l"/>
                <a:tab pos="4175125" algn="l"/>
                <a:tab pos="4624388" algn="l"/>
                <a:tab pos="5073650" algn="l"/>
                <a:tab pos="5522913" algn="l"/>
                <a:tab pos="5972175" algn="l"/>
                <a:tab pos="6421438" algn="l"/>
                <a:tab pos="6870700" algn="l"/>
                <a:tab pos="7319963" algn="l"/>
                <a:tab pos="7769225" algn="l"/>
                <a:tab pos="8218488" algn="l"/>
                <a:tab pos="8667750" algn="l"/>
                <a:tab pos="9117013" algn="l"/>
              </a:tabLst>
            </a:pPr>
            <a:endParaRPr lang="ru-RU" sz="800" dirty="0" smtClean="0">
              <a:ea typeface="Tahoma" pitchFamily="34" charset="0"/>
              <a:cs typeface="Tahoma" pitchFamily="34" charset="0"/>
            </a:endParaRPr>
          </a:p>
          <a:p>
            <a:pPr marL="533400" indent="-400050">
              <a:buClr>
                <a:schemeClr val="tx1"/>
              </a:buClr>
              <a:buFont typeface="Times New Roman" pitchFamily="16" charset="0"/>
              <a:buAutoNum type="arabicPeriod"/>
              <a:tabLst>
                <a:tab pos="355600" algn="l"/>
                <a:tab pos="581025" algn="l"/>
                <a:tab pos="1030288" algn="l"/>
                <a:tab pos="1479550" algn="l"/>
                <a:tab pos="1928813" algn="l"/>
                <a:tab pos="2378075" algn="l"/>
                <a:tab pos="2827338" algn="l"/>
                <a:tab pos="3276600" algn="l"/>
                <a:tab pos="3725863" algn="l"/>
                <a:tab pos="4175125" algn="l"/>
                <a:tab pos="4624388" algn="l"/>
                <a:tab pos="5073650" algn="l"/>
                <a:tab pos="5522913" algn="l"/>
                <a:tab pos="5972175" algn="l"/>
                <a:tab pos="6421438" algn="l"/>
                <a:tab pos="6870700" algn="l"/>
                <a:tab pos="7319963" algn="l"/>
                <a:tab pos="7769225" algn="l"/>
                <a:tab pos="8218488" algn="l"/>
                <a:tab pos="8667750" algn="l"/>
                <a:tab pos="9117013" algn="l"/>
              </a:tabLst>
            </a:pPr>
            <a:r>
              <a:rPr lang="ru-RU" sz="2000" dirty="0" smtClean="0">
                <a:cs typeface="Tahoma" pitchFamily="32" charset="0"/>
              </a:rPr>
              <a:t>Подготовка толстой кишки к осмотру</a:t>
            </a:r>
          </a:p>
          <a:p>
            <a:pPr marL="533400" indent="-400050">
              <a:buClr>
                <a:schemeClr val="tx1"/>
              </a:buClr>
              <a:buFont typeface="Times New Roman" pitchFamily="16" charset="0"/>
              <a:buAutoNum type="arabicPeriod"/>
              <a:tabLst>
                <a:tab pos="355600" algn="l"/>
                <a:tab pos="581025" algn="l"/>
                <a:tab pos="1030288" algn="l"/>
                <a:tab pos="1479550" algn="l"/>
                <a:tab pos="1928813" algn="l"/>
                <a:tab pos="2378075" algn="l"/>
                <a:tab pos="2827338" algn="l"/>
                <a:tab pos="3276600" algn="l"/>
                <a:tab pos="3725863" algn="l"/>
                <a:tab pos="4175125" algn="l"/>
                <a:tab pos="4624388" algn="l"/>
                <a:tab pos="5073650" algn="l"/>
                <a:tab pos="5522913" algn="l"/>
                <a:tab pos="5972175" algn="l"/>
                <a:tab pos="6421438" algn="l"/>
                <a:tab pos="6870700" algn="l"/>
                <a:tab pos="7319963" algn="l"/>
                <a:tab pos="7769225" algn="l"/>
                <a:tab pos="8218488" algn="l"/>
                <a:tab pos="8667750" algn="l"/>
                <a:tab pos="9117013" algn="l"/>
              </a:tabLst>
            </a:pPr>
            <a:endParaRPr lang="ru-RU" sz="800" dirty="0" smtClean="0">
              <a:ea typeface="Tahoma" pitchFamily="34" charset="0"/>
              <a:cs typeface="Tahoma" pitchFamily="34" charset="0"/>
            </a:endParaRPr>
          </a:p>
          <a:p>
            <a:pPr marL="533400" indent="-400050">
              <a:buClr>
                <a:schemeClr val="tx1"/>
              </a:buClr>
              <a:buFont typeface="Times New Roman" pitchFamily="16" charset="0"/>
              <a:buAutoNum type="arabicPeriod"/>
              <a:tabLst>
                <a:tab pos="355600" algn="l"/>
                <a:tab pos="581025" algn="l"/>
                <a:tab pos="1030288" algn="l"/>
                <a:tab pos="1479550" algn="l"/>
                <a:tab pos="1928813" algn="l"/>
                <a:tab pos="2378075" algn="l"/>
                <a:tab pos="2827338" algn="l"/>
                <a:tab pos="3276600" algn="l"/>
                <a:tab pos="3725863" algn="l"/>
                <a:tab pos="4175125" algn="l"/>
                <a:tab pos="4624388" algn="l"/>
                <a:tab pos="5073650" algn="l"/>
                <a:tab pos="5522913" algn="l"/>
                <a:tab pos="5972175" algn="l"/>
                <a:tab pos="6421438" algn="l"/>
                <a:tab pos="6870700" algn="l"/>
                <a:tab pos="7319963" algn="l"/>
                <a:tab pos="7769225" algn="l"/>
                <a:tab pos="8218488" algn="l"/>
                <a:tab pos="8667750" algn="l"/>
                <a:tab pos="9117013" algn="l"/>
              </a:tabLst>
            </a:pPr>
            <a:r>
              <a:rPr lang="ru-RU" sz="2000" dirty="0" smtClean="0">
                <a:cs typeface="Tahoma" pitchFamily="32" charset="0"/>
              </a:rPr>
              <a:t>Анестезиологическое обеспечение</a:t>
            </a:r>
          </a:p>
          <a:p>
            <a:pPr marL="533400" indent="-400050">
              <a:buClr>
                <a:schemeClr val="tx1"/>
              </a:buClr>
              <a:buFont typeface="Times New Roman" pitchFamily="16" charset="0"/>
              <a:buAutoNum type="arabicPeriod"/>
              <a:tabLst>
                <a:tab pos="355600" algn="l"/>
                <a:tab pos="581025" algn="l"/>
                <a:tab pos="1030288" algn="l"/>
                <a:tab pos="1479550" algn="l"/>
                <a:tab pos="1928813" algn="l"/>
                <a:tab pos="2378075" algn="l"/>
                <a:tab pos="2827338" algn="l"/>
                <a:tab pos="3276600" algn="l"/>
                <a:tab pos="3725863" algn="l"/>
                <a:tab pos="4175125" algn="l"/>
                <a:tab pos="4624388" algn="l"/>
                <a:tab pos="5073650" algn="l"/>
                <a:tab pos="5522913" algn="l"/>
                <a:tab pos="5972175" algn="l"/>
                <a:tab pos="6421438" algn="l"/>
                <a:tab pos="6870700" algn="l"/>
                <a:tab pos="7319963" algn="l"/>
                <a:tab pos="7769225" algn="l"/>
                <a:tab pos="8218488" algn="l"/>
                <a:tab pos="8667750" algn="l"/>
                <a:tab pos="9117013" algn="l"/>
              </a:tabLst>
            </a:pPr>
            <a:endParaRPr lang="ru-RU" sz="800" dirty="0" smtClean="0">
              <a:ea typeface="Tahoma" pitchFamily="34" charset="0"/>
              <a:cs typeface="Tahoma" pitchFamily="34" charset="0"/>
            </a:endParaRPr>
          </a:p>
          <a:p>
            <a:pPr marL="533400" indent="-400050">
              <a:buClr>
                <a:schemeClr val="tx1"/>
              </a:buClr>
              <a:buFont typeface="Times New Roman" pitchFamily="16" charset="0"/>
              <a:buAutoNum type="arabicPeriod"/>
              <a:tabLst>
                <a:tab pos="355600" algn="l"/>
                <a:tab pos="581025" algn="l"/>
                <a:tab pos="1030288" algn="l"/>
                <a:tab pos="1479550" algn="l"/>
                <a:tab pos="1928813" algn="l"/>
                <a:tab pos="2378075" algn="l"/>
                <a:tab pos="2827338" algn="l"/>
                <a:tab pos="3276600" algn="l"/>
                <a:tab pos="3725863" algn="l"/>
                <a:tab pos="4175125" algn="l"/>
                <a:tab pos="4624388" algn="l"/>
                <a:tab pos="5073650" algn="l"/>
                <a:tab pos="5522913" algn="l"/>
                <a:tab pos="5972175" algn="l"/>
                <a:tab pos="6421438" algn="l"/>
                <a:tab pos="6870700" algn="l"/>
                <a:tab pos="7319963" algn="l"/>
                <a:tab pos="7769225" algn="l"/>
                <a:tab pos="8218488" algn="l"/>
                <a:tab pos="8667750" algn="l"/>
                <a:tab pos="9117013" algn="l"/>
              </a:tabLst>
            </a:pPr>
            <a:r>
              <a:rPr lang="ru-RU" sz="2000" dirty="0" smtClean="0">
                <a:cs typeface="Tahoma" pitchFamily="32" charset="0"/>
              </a:rPr>
              <a:t>Интубация слепой кишки</a:t>
            </a:r>
          </a:p>
          <a:p>
            <a:pPr marL="533400" indent="-400050">
              <a:buClr>
                <a:schemeClr val="tx1"/>
              </a:buClr>
              <a:buFont typeface="Times New Roman" pitchFamily="16" charset="0"/>
              <a:buAutoNum type="arabicPeriod"/>
              <a:tabLst>
                <a:tab pos="355600" algn="l"/>
                <a:tab pos="581025" algn="l"/>
                <a:tab pos="1030288" algn="l"/>
                <a:tab pos="1479550" algn="l"/>
                <a:tab pos="1928813" algn="l"/>
                <a:tab pos="2378075" algn="l"/>
                <a:tab pos="2827338" algn="l"/>
                <a:tab pos="3276600" algn="l"/>
                <a:tab pos="3725863" algn="l"/>
                <a:tab pos="4175125" algn="l"/>
                <a:tab pos="4624388" algn="l"/>
                <a:tab pos="5073650" algn="l"/>
                <a:tab pos="5522913" algn="l"/>
                <a:tab pos="5972175" algn="l"/>
                <a:tab pos="6421438" algn="l"/>
                <a:tab pos="6870700" algn="l"/>
                <a:tab pos="7319963" algn="l"/>
                <a:tab pos="7769225" algn="l"/>
                <a:tab pos="8218488" algn="l"/>
                <a:tab pos="8667750" algn="l"/>
                <a:tab pos="9117013" algn="l"/>
              </a:tabLst>
            </a:pPr>
            <a:endParaRPr lang="ru-RU" sz="800" dirty="0" smtClean="0">
              <a:ea typeface="Tahoma" pitchFamily="34" charset="0"/>
              <a:cs typeface="Tahoma" pitchFamily="34" charset="0"/>
            </a:endParaRPr>
          </a:p>
          <a:p>
            <a:pPr marL="533400" indent="-400050">
              <a:buClr>
                <a:schemeClr val="tx1"/>
              </a:buClr>
              <a:buFont typeface="Times New Roman" pitchFamily="16" charset="0"/>
              <a:buAutoNum type="arabicPeriod"/>
              <a:tabLst>
                <a:tab pos="355600" algn="l"/>
                <a:tab pos="581025" algn="l"/>
                <a:tab pos="1030288" algn="l"/>
                <a:tab pos="1479550" algn="l"/>
                <a:tab pos="1928813" algn="l"/>
                <a:tab pos="2378075" algn="l"/>
                <a:tab pos="2827338" algn="l"/>
                <a:tab pos="3276600" algn="l"/>
                <a:tab pos="3725863" algn="l"/>
                <a:tab pos="4175125" algn="l"/>
                <a:tab pos="4624388" algn="l"/>
                <a:tab pos="5073650" algn="l"/>
                <a:tab pos="5522913" algn="l"/>
                <a:tab pos="5972175" algn="l"/>
                <a:tab pos="6421438" algn="l"/>
                <a:tab pos="6870700" algn="l"/>
                <a:tab pos="7319963" algn="l"/>
                <a:tab pos="7769225" algn="l"/>
                <a:tab pos="8218488" algn="l"/>
                <a:tab pos="8667750" algn="l"/>
                <a:tab pos="9117013" algn="l"/>
              </a:tabLst>
            </a:pPr>
            <a:r>
              <a:rPr lang="kk-KZ" sz="2000" dirty="0" smtClean="0"/>
              <a:t>Показатель выявления аденом </a:t>
            </a:r>
            <a:r>
              <a:rPr lang="ru-RU" sz="2000" dirty="0" smtClean="0"/>
              <a:t>и </a:t>
            </a:r>
            <a:r>
              <a:rPr lang="ru-RU" sz="2000" dirty="0" err="1" smtClean="0"/>
              <a:t>колоректального</a:t>
            </a:r>
            <a:r>
              <a:rPr lang="ru-RU" sz="2000" dirty="0" smtClean="0"/>
              <a:t> рака</a:t>
            </a:r>
          </a:p>
          <a:p>
            <a:pPr marL="533400" indent="-400050">
              <a:buClr>
                <a:schemeClr val="tx1"/>
              </a:buClr>
              <a:buFont typeface="Times New Roman" pitchFamily="16" charset="0"/>
              <a:buAutoNum type="arabicPeriod"/>
              <a:tabLst>
                <a:tab pos="355600" algn="l"/>
                <a:tab pos="581025" algn="l"/>
                <a:tab pos="1030288" algn="l"/>
                <a:tab pos="1479550" algn="l"/>
                <a:tab pos="1928813" algn="l"/>
                <a:tab pos="2378075" algn="l"/>
                <a:tab pos="2827338" algn="l"/>
                <a:tab pos="3276600" algn="l"/>
                <a:tab pos="3725863" algn="l"/>
                <a:tab pos="4175125" algn="l"/>
                <a:tab pos="4624388" algn="l"/>
                <a:tab pos="5073650" algn="l"/>
                <a:tab pos="5522913" algn="l"/>
                <a:tab pos="5972175" algn="l"/>
                <a:tab pos="6421438" algn="l"/>
                <a:tab pos="6870700" algn="l"/>
                <a:tab pos="7319963" algn="l"/>
                <a:tab pos="7769225" algn="l"/>
                <a:tab pos="8218488" algn="l"/>
                <a:tab pos="8667750" algn="l"/>
                <a:tab pos="9117013" algn="l"/>
              </a:tabLst>
            </a:pPr>
            <a:endParaRPr lang="ru-RU" sz="800" dirty="0" smtClean="0">
              <a:ea typeface="Tahoma" pitchFamily="34" charset="0"/>
              <a:cs typeface="Tahoma" pitchFamily="34" charset="0"/>
            </a:endParaRPr>
          </a:p>
          <a:p>
            <a:pPr marL="533400" indent="-400050">
              <a:buClr>
                <a:schemeClr val="tx1"/>
              </a:buClr>
              <a:buFont typeface="Times New Roman" pitchFamily="16" charset="0"/>
              <a:buAutoNum type="arabicPeriod"/>
              <a:tabLst>
                <a:tab pos="355600" algn="l"/>
                <a:tab pos="581025" algn="l"/>
                <a:tab pos="1030288" algn="l"/>
                <a:tab pos="1479550" algn="l"/>
                <a:tab pos="1928813" algn="l"/>
                <a:tab pos="2378075" algn="l"/>
                <a:tab pos="2827338" algn="l"/>
                <a:tab pos="3276600" algn="l"/>
                <a:tab pos="3725863" algn="l"/>
                <a:tab pos="4175125" algn="l"/>
                <a:tab pos="4624388" algn="l"/>
                <a:tab pos="5073650" algn="l"/>
                <a:tab pos="5522913" algn="l"/>
                <a:tab pos="5972175" algn="l"/>
                <a:tab pos="6421438" algn="l"/>
                <a:tab pos="6870700" algn="l"/>
                <a:tab pos="7319963" algn="l"/>
                <a:tab pos="7769225" algn="l"/>
                <a:tab pos="8218488" algn="l"/>
                <a:tab pos="8667750" algn="l"/>
                <a:tab pos="9117013" algn="l"/>
              </a:tabLst>
            </a:pPr>
            <a:r>
              <a:rPr lang="ru-RU" sz="2000" dirty="0" smtClean="0">
                <a:cs typeface="Tahoma" pitchFamily="32" charset="0"/>
              </a:rPr>
              <a:t>Время извлечения </a:t>
            </a:r>
            <a:r>
              <a:rPr lang="ru-RU" sz="2000" dirty="0" err="1" smtClean="0">
                <a:cs typeface="Tahoma" pitchFamily="32" charset="0"/>
              </a:rPr>
              <a:t>колоноскопа</a:t>
            </a:r>
            <a:endParaRPr lang="ru-RU" sz="2000" dirty="0" smtClean="0">
              <a:cs typeface="Tahoma" pitchFamily="32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6641"/>
          <a:stretch/>
        </p:blipFill>
        <p:spPr bwMode="auto">
          <a:xfrm>
            <a:off x="5364088" y="1273835"/>
            <a:ext cx="3718442" cy="551215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5364088" cy="5733256"/>
          </a:xfrm>
        </p:spPr>
        <p:txBody>
          <a:bodyPr>
            <a:normAutofit fontScale="92500" lnSpcReduction="10000"/>
          </a:bodyPr>
          <a:lstStyle/>
          <a:p>
            <a:pPr marL="647700" indent="-514350">
              <a:buClr>
                <a:schemeClr val="tx1"/>
              </a:buClr>
              <a:buFont typeface="+mj-lt"/>
              <a:buAutoNum type="arabicPeriod" startAt="8"/>
              <a:tabLst>
                <a:tab pos="355600" algn="l"/>
                <a:tab pos="581025" algn="l"/>
                <a:tab pos="1030288" algn="l"/>
                <a:tab pos="1479550" algn="l"/>
                <a:tab pos="1928813" algn="l"/>
                <a:tab pos="2378075" algn="l"/>
                <a:tab pos="2827338" algn="l"/>
                <a:tab pos="3276600" algn="l"/>
                <a:tab pos="3725863" algn="l"/>
                <a:tab pos="4175125" algn="l"/>
                <a:tab pos="4624388" algn="l"/>
                <a:tab pos="5073650" algn="l"/>
                <a:tab pos="5522913" algn="l"/>
                <a:tab pos="5972175" algn="l"/>
                <a:tab pos="6421438" algn="l"/>
                <a:tab pos="6870700" algn="l"/>
                <a:tab pos="7319963" algn="l"/>
                <a:tab pos="7769225" algn="l"/>
                <a:tab pos="8218488" algn="l"/>
                <a:tab pos="8667750" algn="l"/>
                <a:tab pos="9117013" algn="l"/>
              </a:tabLst>
            </a:pPr>
            <a:r>
              <a:rPr lang="kk-KZ" sz="2000" dirty="0" smtClean="0"/>
              <a:t>Извлечение полипов с целью гистологической верификации</a:t>
            </a:r>
            <a:endParaRPr lang="ru-RU" sz="2000" dirty="0" smtClean="0">
              <a:ea typeface="Tahoma" pitchFamily="34" charset="0"/>
              <a:cs typeface="Tahoma" pitchFamily="34" charset="0"/>
            </a:endParaRPr>
          </a:p>
          <a:p>
            <a:pPr marL="647700" indent="-514350">
              <a:buClr>
                <a:schemeClr val="tx1"/>
              </a:buClr>
              <a:buFont typeface="+mj-lt"/>
              <a:buAutoNum type="arabicPeriod" startAt="8"/>
              <a:tabLst>
                <a:tab pos="355600" algn="l"/>
                <a:tab pos="581025" algn="l"/>
                <a:tab pos="1030288" algn="l"/>
                <a:tab pos="1479550" algn="l"/>
                <a:tab pos="1928813" algn="l"/>
                <a:tab pos="2378075" algn="l"/>
                <a:tab pos="2827338" algn="l"/>
                <a:tab pos="3276600" algn="l"/>
                <a:tab pos="3725863" algn="l"/>
                <a:tab pos="4175125" algn="l"/>
                <a:tab pos="4624388" algn="l"/>
                <a:tab pos="5073650" algn="l"/>
                <a:tab pos="5522913" algn="l"/>
                <a:tab pos="5972175" algn="l"/>
                <a:tab pos="6421438" algn="l"/>
                <a:tab pos="6870700" algn="l"/>
                <a:tab pos="7319963" algn="l"/>
                <a:tab pos="7769225" algn="l"/>
                <a:tab pos="8218488" algn="l"/>
                <a:tab pos="8667750" algn="l"/>
                <a:tab pos="9117013" algn="l"/>
              </a:tabLst>
            </a:pPr>
            <a:endParaRPr lang="ru-RU" sz="800" dirty="0" smtClean="0">
              <a:cs typeface="Tahoma" pitchFamily="32" charset="0"/>
            </a:endParaRPr>
          </a:p>
          <a:p>
            <a:pPr marL="647700" indent="-514350">
              <a:buClr>
                <a:schemeClr val="tx1"/>
              </a:buClr>
              <a:buFont typeface="+mj-lt"/>
              <a:buAutoNum type="arabicPeriod" startAt="8"/>
              <a:tabLst>
                <a:tab pos="355600" algn="l"/>
                <a:tab pos="581025" algn="l"/>
                <a:tab pos="1030288" algn="l"/>
                <a:tab pos="1479550" algn="l"/>
                <a:tab pos="1928813" algn="l"/>
                <a:tab pos="2378075" algn="l"/>
                <a:tab pos="2827338" algn="l"/>
                <a:tab pos="3276600" algn="l"/>
                <a:tab pos="3725863" algn="l"/>
                <a:tab pos="4175125" algn="l"/>
                <a:tab pos="4624388" algn="l"/>
                <a:tab pos="5073650" algn="l"/>
                <a:tab pos="5522913" algn="l"/>
                <a:tab pos="5972175" algn="l"/>
                <a:tab pos="6421438" algn="l"/>
                <a:tab pos="6870700" algn="l"/>
                <a:tab pos="7319963" algn="l"/>
                <a:tab pos="7769225" algn="l"/>
                <a:tab pos="8218488" algn="l"/>
                <a:tab pos="8667750" algn="l"/>
                <a:tab pos="9117013" algn="l"/>
              </a:tabLst>
            </a:pPr>
            <a:r>
              <a:rPr lang="ru-RU" sz="2000" dirty="0" smtClean="0">
                <a:cs typeface="Tahoma" pitchFamily="32" charset="0"/>
              </a:rPr>
              <a:t>Регистрация значимых образований, выявленные в </a:t>
            </a:r>
            <a:r>
              <a:rPr lang="ru-RU" sz="2000" dirty="0" err="1" smtClean="0">
                <a:cs typeface="Tahoma" pitchFamily="32" charset="0"/>
              </a:rPr>
              <a:t>межскрининговый</a:t>
            </a:r>
            <a:r>
              <a:rPr lang="ru-RU" sz="2000" dirty="0" smtClean="0">
                <a:cs typeface="Tahoma" pitchFamily="32" charset="0"/>
              </a:rPr>
              <a:t> период</a:t>
            </a:r>
          </a:p>
          <a:p>
            <a:pPr marL="647700" indent="-514350">
              <a:buClr>
                <a:schemeClr val="tx1"/>
              </a:buClr>
              <a:buFont typeface="+mj-lt"/>
              <a:buAutoNum type="arabicPeriod" startAt="8"/>
              <a:tabLst>
                <a:tab pos="355600" algn="l"/>
                <a:tab pos="581025" algn="l"/>
                <a:tab pos="1030288" algn="l"/>
                <a:tab pos="1479550" algn="l"/>
                <a:tab pos="1928813" algn="l"/>
                <a:tab pos="2378075" algn="l"/>
                <a:tab pos="2827338" algn="l"/>
                <a:tab pos="3276600" algn="l"/>
                <a:tab pos="3725863" algn="l"/>
                <a:tab pos="4175125" algn="l"/>
                <a:tab pos="4624388" algn="l"/>
                <a:tab pos="5073650" algn="l"/>
                <a:tab pos="5522913" algn="l"/>
                <a:tab pos="5972175" algn="l"/>
                <a:tab pos="6421438" algn="l"/>
                <a:tab pos="6870700" algn="l"/>
                <a:tab pos="7319963" algn="l"/>
                <a:tab pos="7769225" algn="l"/>
                <a:tab pos="8218488" algn="l"/>
                <a:tab pos="8667750" algn="l"/>
                <a:tab pos="9117013" algn="l"/>
              </a:tabLst>
            </a:pPr>
            <a:endParaRPr lang="ru-RU" sz="800" dirty="0" smtClean="0">
              <a:ea typeface="Tahoma" pitchFamily="34" charset="0"/>
              <a:cs typeface="Tahoma" pitchFamily="34" charset="0"/>
            </a:endParaRPr>
          </a:p>
          <a:p>
            <a:pPr marL="647700" indent="-514350">
              <a:buClr>
                <a:schemeClr val="tx1"/>
              </a:buClr>
              <a:buFont typeface="+mj-lt"/>
              <a:buAutoNum type="arabicPeriod" startAt="8"/>
              <a:tabLst>
                <a:tab pos="355600" algn="l"/>
                <a:tab pos="581025" algn="l"/>
                <a:tab pos="1030288" algn="l"/>
                <a:tab pos="1479550" algn="l"/>
                <a:tab pos="1928813" algn="l"/>
                <a:tab pos="2378075" algn="l"/>
                <a:tab pos="2827338" algn="l"/>
                <a:tab pos="3276600" algn="l"/>
                <a:tab pos="3725863" algn="l"/>
                <a:tab pos="4175125" algn="l"/>
                <a:tab pos="4624388" algn="l"/>
                <a:tab pos="5073650" algn="l"/>
                <a:tab pos="5522913" algn="l"/>
                <a:tab pos="5972175" algn="l"/>
                <a:tab pos="6421438" algn="l"/>
                <a:tab pos="6870700" algn="l"/>
                <a:tab pos="7319963" algn="l"/>
                <a:tab pos="7769225" algn="l"/>
                <a:tab pos="8218488" algn="l"/>
                <a:tab pos="8667750" algn="l"/>
                <a:tab pos="9117013" algn="l"/>
              </a:tabLst>
            </a:pPr>
            <a:r>
              <a:rPr lang="ru-RU" sz="2000" dirty="0" smtClean="0">
                <a:cs typeface="Tahoma" pitchFamily="32" charset="0"/>
              </a:rPr>
              <a:t>Особенности удаления крупных полипов</a:t>
            </a:r>
          </a:p>
          <a:p>
            <a:pPr marL="647700" indent="-514350">
              <a:buClr>
                <a:schemeClr val="tx1"/>
              </a:buClr>
              <a:buFont typeface="+mj-lt"/>
              <a:buAutoNum type="arabicPeriod" startAt="8"/>
              <a:tabLst>
                <a:tab pos="355600" algn="l"/>
                <a:tab pos="581025" algn="l"/>
                <a:tab pos="1030288" algn="l"/>
                <a:tab pos="1479550" algn="l"/>
                <a:tab pos="1928813" algn="l"/>
                <a:tab pos="2378075" algn="l"/>
                <a:tab pos="2827338" algn="l"/>
                <a:tab pos="3276600" algn="l"/>
                <a:tab pos="3725863" algn="l"/>
                <a:tab pos="4175125" algn="l"/>
                <a:tab pos="4624388" algn="l"/>
                <a:tab pos="5073650" algn="l"/>
                <a:tab pos="5522913" algn="l"/>
                <a:tab pos="5972175" algn="l"/>
                <a:tab pos="6421438" algn="l"/>
                <a:tab pos="6870700" algn="l"/>
                <a:tab pos="7319963" algn="l"/>
                <a:tab pos="7769225" algn="l"/>
                <a:tab pos="8218488" algn="l"/>
                <a:tab pos="8667750" algn="l"/>
                <a:tab pos="9117013" algn="l"/>
              </a:tabLst>
            </a:pPr>
            <a:endParaRPr lang="ru-RU" sz="800" dirty="0" smtClean="0">
              <a:cs typeface="Tahoma" pitchFamily="32" charset="0"/>
            </a:endParaRPr>
          </a:p>
          <a:p>
            <a:pPr marL="647700" indent="-514350">
              <a:buClr>
                <a:schemeClr val="tx1"/>
              </a:buClr>
              <a:buFont typeface="+mj-lt"/>
              <a:buAutoNum type="arabicPeriod" startAt="8"/>
              <a:tabLst>
                <a:tab pos="355600" algn="l"/>
                <a:tab pos="581025" algn="l"/>
                <a:tab pos="1030288" algn="l"/>
                <a:tab pos="1479550" algn="l"/>
                <a:tab pos="1928813" algn="l"/>
                <a:tab pos="2378075" algn="l"/>
                <a:tab pos="2827338" algn="l"/>
                <a:tab pos="3276600" algn="l"/>
                <a:tab pos="3725863" algn="l"/>
                <a:tab pos="4175125" algn="l"/>
                <a:tab pos="4624388" algn="l"/>
                <a:tab pos="5073650" algn="l"/>
                <a:tab pos="5522913" algn="l"/>
                <a:tab pos="5972175" algn="l"/>
                <a:tab pos="6421438" algn="l"/>
                <a:tab pos="6870700" algn="l"/>
                <a:tab pos="7319963" algn="l"/>
                <a:tab pos="7769225" algn="l"/>
                <a:tab pos="8218488" algn="l"/>
                <a:tab pos="8667750" algn="l"/>
                <a:tab pos="9117013" algn="l"/>
              </a:tabLst>
            </a:pPr>
            <a:r>
              <a:rPr lang="ru-RU" sz="2000" dirty="0" smtClean="0">
                <a:cs typeface="Tahoma" pitchFamily="32" charset="0"/>
              </a:rPr>
              <a:t>Обработка и дезинфекция оборудования</a:t>
            </a:r>
          </a:p>
          <a:p>
            <a:pPr marL="647700" indent="-514350">
              <a:buClr>
                <a:schemeClr val="tx1"/>
              </a:buClr>
              <a:buFont typeface="+mj-lt"/>
              <a:buAutoNum type="arabicPeriod" startAt="8"/>
              <a:tabLst>
                <a:tab pos="355600" algn="l"/>
                <a:tab pos="581025" algn="l"/>
                <a:tab pos="1030288" algn="l"/>
                <a:tab pos="1479550" algn="l"/>
                <a:tab pos="1928813" algn="l"/>
                <a:tab pos="2378075" algn="l"/>
                <a:tab pos="2827338" algn="l"/>
                <a:tab pos="3276600" algn="l"/>
                <a:tab pos="3725863" algn="l"/>
                <a:tab pos="4175125" algn="l"/>
                <a:tab pos="4624388" algn="l"/>
                <a:tab pos="5073650" algn="l"/>
                <a:tab pos="5522913" algn="l"/>
                <a:tab pos="5972175" algn="l"/>
                <a:tab pos="6421438" algn="l"/>
                <a:tab pos="6870700" algn="l"/>
                <a:tab pos="7319963" algn="l"/>
                <a:tab pos="7769225" algn="l"/>
                <a:tab pos="8218488" algn="l"/>
                <a:tab pos="8667750" algn="l"/>
                <a:tab pos="9117013" algn="l"/>
              </a:tabLst>
            </a:pPr>
            <a:endParaRPr lang="ru-RU" sz="900" dirty="0" smtClean="0">
              <a:ea typeface="Tahoma" pitchFamily="34" charset="0"/>
              <a:cs typeface="Tahoma" pitchFamily="34" charset="0"/>
            </a:endParaRPr>
          </a:p>
          <a:p>
            <a:pPr marL="647700" indent="-514350">
              <a:buClr>
                <a:schemeClr val="tx1"/>
              </a:buClr>
              <a:buFont typeface="+mj-lt"/>
              <a:buAutoNum type="arabicPeriod" startAt="8"/>
              <a:tabLst>
                <a:tab pos="355600" algn="l"/>
                <a:tab pos="581025" algn="l"/>
                <a:tab pos="1030288" algn="l"/>
                <a:tab pos="1479550" algn="l"/>
                <a:tab pos="1928813" algn="l"/>
                <a:tab pos="2378075" algn="l"/>
                <a:tab pos="2827338" algn="l"/>
                <a:tab pos="3276600" algn="l"/>
                <a:tab pos="3725863" algn="l"/>
                <a:tab pos="4175125" algn="l"/>
                <a:tab pos="4624388" algn="l"/>
                <a:tab pos="5073650" algn="l"/>
                <a:tab pos="5522913" algn="l"/>
                <a:tab pos="5972175" algn="l"/>
                <a:tab pos="6421438" algn="l"/>
                <a:tab pos="6870700" algn="l"/>
                <a:tab pos="7319963" algn="l"/>
                <a:tab pos="7769225" algn="l"/>
                <a:tab pos="8218488" algn="l"/>
                <a:tab pos="8667750" algn="l"/>
                <a:tab pos="9117013" algn="l"/>
              </a:tabLst>
            </a:pPr>
            <a:r>
              <a:rPr lang="ru-RU" sz="2000" dirty="0" smtClean="0">
                <a:cs typeface="Tahoma" pitchFamily="32" charset="0"/>
              </a:rPr>
              <a:t> Маркировка полипов с подозрением на малигнизацию и рак</a:t>
            </a:r>
            <a:endParaRPr lang="ru-RU" sz="2000" dirty="0" smtClean="0">
              <a:ea typeface="Tahoma" pitchFamily="34" charset="0"/>
              <a:cs typeface="Tahoma" pitchFamily="34" charset="0"/>
            </a:endParaRPr>
          </a:p>
          <a:p>
            <a:pPr marL="647700" indent="-514350">
              <a:buClr>
                <a:schemeClr val="tx1"/>
              </a:buClr>
              <a:buFont typeface="+mj-lt"/>
              <a:buAutoNum type="arabicPeriod" startAt="8"/>
              <a:tabLst>
                <a:tab pos="355600" algn="l"/>
                <a:tab pos="581025" algn="l"/>
                <a:tab pos="1030288" algn="l"/>
                <a:tab pos="1479550" algn="l"/>
                <a:tab pos="1928813" algn="l"/>
                <a:tab pos="2378075" algn="l"/>
                <a:tab pos="2827338" algn="l"/>
                <a:tab pos="3276600" algn="l"/>
                <a:tab pos="3725863" algn="l"/>
                <a:tab pos="4175125" algn="l"/>
                <a:tab pos="4624388" algn="l"/>
                <a:tab pos="5073650" algn="l"/>
                <a:tab pos="5522913" algn="l"/>
                <a:tab pos="5972175" algn="l"/>
                <a:tab pos="6421438" algn="l"/>
                <a:tab pos="6870700" algn="l"/>
                <a:tab pos="7319963" algn="l"/>
                <a:tab pos="7769225" algn="l"/>
                <a:tab pos="8218488" algn="l"/>
                <a:tab pos="8667750" algn="l"/>
                <a:tab pos="9117013" algn="l"/>
              </a:tabLst>
            </a:pPr>
            <a:endParaRPr lang="ru-RU" sz="900" dirty="0" smtClean="0">
              <a:ea typeface="Tahoma" pitchFamily="34" charset="0"/>
              <a:cs typeface="Tahoma" pitchFamily="34" charset="0"/>
            </a:endParaRPr>
          </a:p>
          <a:p>
            <a:pPr marL="647700" indent="-514350">
              <a:buClr>
                <a:schemeClr val="tx1"/>
              </a:buClr>
              <a:buFont typeface="+mj-lt"/>
              <a:buAutoNum type="arabicPeriod" startAt="8"/>
              <a:tabLst>
                <a:tab pos="355600" algn="l"/>
                <a:tab pos="581025" algn="l"/>
                <a:tab pos="1030288" algn="l"/>
                <a:tab pos="1479550" algn="l"/>
                <a:tab pos="1928813" algn="l"/>
                <a:tab pos="2378075" algn="l"/>
                <a:tab pos="2827338" algn="l"/>
                <a:tab pos="3276600" algn="l"/>
                <a:tab pos="3725863" algn="l"/>
                <a:tab pos="4175125" algn="l"/>
                <a:tab pos="4624388" algn="l"/>
                <a:tab pos="5073650" algn="l"/>
                <a:tab pos="5522913" algn="l"/>
                <a:tab pos="5972175" algn="l"/>
                <a:tab pos="6421438" algn="l"/>
                <a:tab pos="6870700" algn="l"/>
                <a:tab pos="7319963" algn="l"/>
                <a:tab pos="7769225" algn="l"/>
                <a:tab pos="8218488" algn="l"/>
                <a:tab pos="8667750" algn="l"/>
                <a:tab pos="9117013" algn="l"/>
              </a:tabLst>
            </a:pPr>
            <a:r>
              <a:rPr lang="ru-RU" sz="2000" dirty="0" smtClean="0">
                <a:cs typeface="Tahoma" pitchFamily="32" charset="0"/>
              </a:rPr>
              <a:t>Регистрация ранних и отсроченных осложнений</a:t>
            </a:r>
          </a:p>
          <a:p>
            <a:pPr marL="647700" indent="-514350">
              <a:buClr>
                <a:schemeClr val="tx1"/>
              </a:buClr>
              <a:buFont typeface="+mj-lt"/>
              <a:buAutoNum type="arabicPeriod" startAt="8"/>
              <a:tabLst>
                <a:tab pos="355600" algn="l"/>
                <a:tab pos="581025" algn="l"/>
                <a:tab pos="1030288" algn="l"/>
                <a:tab pos="1479550" algn="l"/>
                <a:tab pos="1928813" algn="l"/>
                <a:tab pos="2378075" algn="l"/>
                <a:tab pos="2827338" algn="l"/>
                <a:tab pos="3276600" algn="l"/>
                <a:tab pos="3725863" algn="l"/>
                <a:tab pos="4175125" algn="l"/>
                <a:tab pos="4624388" algn="l"/>
                <a:tab pos="5073650" algn="l"/>
                <a:tab pos="5522913" algn="l"/>
                <a:tab pos="5972175" algn="l"/>
                <a:tab pos="6421438" algn="l"/>
                <a:tab pos="6870700" algn="l"/>
                <a:tab pos="7319963" algn="l"/>
                <a:tab pos="7769225" algn="l"/>
                <a:tab pos="8218488" algn="l"/>
                <a:tab pos="8667750" algn="l"/>
                <a:tab pos="9117013" algn="l"/>
              </a:tabLst>
            </a:pPr>
            <a:endParaRPr lang="ru-RU" sz="900" dirty="0" smtClean="0">
              <a:ea typeface="Tahoma" pitchFamily="34" charset="0"/>
              <a:cs typeface="Tahoma" pitchFamily="34" charset="0"/>
            </a:endParaRPr>
          </a:p>
          <a:p>
            <a:pPr marL="647700" indent="-514350">
              <a:buClr>
                <a:schemeClr val="tx1"/>
              </a:buClr>
              <a:buFont typeface="+mj-lt"/>
              <a:buAutoNum type="arabicPeriod" startAt="8"/>
              <a:tabLst>
                <a:tab pos="355600" algn="l"/>
                <a:tab pos="581025" algn="l"/>
                <a:tab pos="1030288" algn="l"/>
                <a:tab pos="1479550" algn="l"/>
                <a:tab pos="1928813" algn="l"/>
                <a:tab pos="2378075" algn="l"/>
                <a:tab pos="2827338" algn="l"/>
                <a:tab pos="3276600" algn="l"/>
                <a:tab pos="3725863" algn="l"/>
                <a:tab pos="4175125" algn="l"/>
                <a:tab pos="4624388" algn="l"/>
                <a:tab pos="5073650" algn="l"/>
                <a:tab pos="5522913" algn="l"/>
                <a:tab pos="5972175" algn="l"/>
                <a:tab pos="6421438" algn="l"/>
                <a:tab pos="6870700" algn="l"/>
                <a:tab pos="7319963" algn="l"/>
                <a:tab pos="7769225" algn="l"/>
                <a:tab pos="8218488" algn="l"/>
                <a:tab pos="8667750" algn="l"/>
                <a:tab pos="9117013" algn="l"/>
              </a:tabLst>
            </a:pPr>
            <a:r>
              <a:rPr lang="ru-RU" sz="2000" dirty="0" smtClean="0">
                <a:cs typeface="Tahoma" pitchFamily="32" charset="0"/>
              </a:rPr>
              <a:t>Частота перфораций</a:t>
            </a:r>
          </a:p>
          <a:p>
            <a:pPr marL="647700" indent="-514350">
              <a:buClr>
                <a:schemeClr val="tx1"/>
              </a:buClr>
              <a:buFont typeface="+mj-lt"/>
              <a:buAutoNum type="arabicPeriod" startAt="8"/>
              <a:tabLst>
                <a:tab pos="355600" algn="l"/>
                <a:tab pos="581025" algn="l"/>
                <a:tab pos="1030288" algn="l"/>
                <a:tab pos="1479550" algn="l"/>
                <a:tab pos="1928813" algn="l"/>
                <a:tab pos="2378075" algn="l"/>
                <a:tab pos="2827338" algn="l"/>
                <a:tab pos="3276600" algn="l"/>
                <a:tab pos="3725863" algn="l"/>
                <a:tab pos="4175125" algn="l"/>
                <a:tab pos="4624388" algn="l"/>
                <a:tab pos="5073650" algn="l"/>
                <a:tab pos="5522913" algn="l"/>
                <a:tab pos="5972175" algn="l"/>
                <a:tab pos="6421438" algn="l"/>
                <a:tab pos="6870700" algn="l"/>
                <a:tab pos="7319963" algn="l"/>
                <a:tab pos="7769225" algn="l"/>
                <a:tab pos="8218488" algn="l"/>
                <a:tab pos="8667750" algn="l"/>
                <a:tab pos="9117013" algn="l"/>
              </a:tabLst>
            </a:pPr>
            <a:endParaRPr lang="ru-RU" sz="900" dirty="0" smtClean="0">
              <a:ea typeface="Tahoma" pitchFamily="34" charset="0"/>
              <a:cs typeface="Tahoma" pitchFamily="34" charset="0"/>
            </a:endParaRPr>
          </a:p>
          <a:p>
            <a:pPr marL="647700" indent="-514350">
              <a:buClr>
                <a:schemeClr val="tx1"/>
              </a:buClr>
              <a:buFont typeface="+mj-lt"/>
              <a:buAutoNum type="arabicPeriod" startAt="8"/>
              <a:tabLst>
                <a:tab pos="355600" algn="l"/>
                <a:tab pos="581025" algn="l"/>
                <a:tab pos="1030288" algn="l"/>
                <a:tab pos="1479550" algn="l"/>
                <a:tab pos="1928813" algn="l"/>
                <a:tab pos="2378075" algn="l"/>
                <a:tab pos="2827338" algn="l"/>
                <a:tab pos="3276600" algn="l"/>
                <a:tab pos="3725863" algn="l"/>
                <a:tab pos="4175125" algn="l"/>
                <a:tab pos="4624388" algn="l"/>
                <a:tab pos="5073650" algn="l"/>
                <a:tab pos="5522913" algn="l"/>
                <a:tab pos="5972175" algn="l"/>
                <a:tab pos="6421438" algn="l"/>
                <a:tab pos="6870700" algn="l"/>
                <a:tab pos="7319963" algn="l"/>
                <a:tab pos="7769225" algn="l"/>
                <a:tab pos="8218488" algn="l"/>
                <a:tab pos="8667750" algn="l"/>
                <a:tab pos="9117013" algn="l"/>
              </a:tabLst>
            </a:pPr>
            <a:r>
              <a:rPr lang="ru-RU" sz="2000" dirty="0" smtClean="0">
                <a:cs typeface="Tahoma" pitchFamily="32" charset="0"/>
              </a:rPr>
              <a:t>Частота кровотечений</a:t>
            </a:r>
            <a:endParaRPr lang="ru-RU" sz="2000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51520" y="345976"/>
            <a:ext cx="8712968" cy="1066800"/>
          </a:xfrm>
        </p:spPr>
        <p:txBody>
          <a:bodyPr>
            <a:noAutofit/>
          </a:bodyPr>
          <a:lstStyle/>
          <a:p>
            <a:r>
              <a:rPr lang="ru-RU" sz="3000" dirty="0" smtClean="0"/>
              <a:t>Критерии качества </a:t>
            </a:r>
            <a:r>
              <a:rPr lang="ru-RU" sz="3000" dirty="0" err="1" smtClean="0"/>
              <a:t>скрининговой</a:t>
            </a:r>
            <a:r>
              <a:rPr lang="ru-RU" sz="3000" dirty="0" smtClean="0"/>
              <a:t> колоноскопии</a:t>
            </a:r>
            <a:endParaRPr lang="ru-RU" sz="30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6641"/>
          <a:stretch/>
        </p:blipFill>
        <p:spPr bwMode="auto">
          <a:xfrm>
            <a:off x="5364088" y="1273835"/>
            <a:ext cx="3718442" cy="551215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21900" y="1628800"/>
            <a:ext cx="3515696" cy="4972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066800"/>
          </a:xfrm>
        </p:spPr>
        <p:txBody>
          <a:bodyPr>
            <a:noAutofit/>
          </a:bodyPr>
          <a:lstStyle/>
          <a:p>
            <a:r>
              <a:rPr lang="ru-RU" sz="2800" dirty="0" smtClean="0"/>
              <a:t>Критерии качества </a:t>
            </a:r>
            <a:r>
              <a:rPr lang="ru-RU" sz="2800" dirty="0" err="1" smtClean="0"/>
              <a:t>скрининговой</a:t>
            </a:r>
            <a:r>
              <a:rPr lang="ru-RU" sz="2800" dirty="0" smtClean="0"/>
              <a:t> колоноскопии</a:t>
            </a:r>
            <a:endParaRPr lang="ru-RU" sz="28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 l="35138" t="15705" r="32969" b="13421"/>
          <a:stretch>
            <a:fillRect/>
          </a:stretch>
        </p:blipFill>
        <p:spPr bwMode="auto">
          <a:xfrm>
            <a:off x="827584" y="1340768"/>
            <a:ext cx="3888432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исследования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Определение отношения </a:t>
            </a:r>
            <a:r>
              <a:rPr lang="ru-RU" dirty="0" err="1" smtClean="0"/>
              <a:t>эндоскопистов</a:t>
            </a:r>
            <a:r>
              <a:rPr lang="ru-RU" dirty="0" smtClean="0"/>
              <a:t> Казахстана к Европейским стандартам обеспечения качества </a:t>
            </a:r>
            <a:r>
              <a:rPr lang="ru-RU" dirty="0" err="1" smtClean="0"/>
              <a:t>скрининговой</a:t>
            </a:r>
            <a:r>
              <a:rPr lang="ru-RU" dirty="0" smtClean="0"/>
              <a:t> колоноскопии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0872" y="548680"/>
            <a:ext cx="8229600" cy="1066800"/>
          </a:xfrm>
        </p:spPr>
        <p:txBody>
          <a:bodyPr>
            <a:normAutofit/>
          </a:bodyPr>
          <a:lstStyle/>
          <a:p>
            <a:r>
              <a:rPr lang="ru-RU" sz="3000" dirty="0" smtClean="0"/>
              <a:t>Объекты исследования</a:t>
            </a:r>
            <a:endParaRPr lang="ru-RU" sz="3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700808"/>
          <a:ext cx="8229600" cy="4873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0000"/>
                </a:solidFill>
                <a:cs typeface="Tahoma" pitchFamily="32" charset="0"/>
              </a:rPr>
              <a:t>Согласие и отказ от исследования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500" dirty="0" smtClean="0"/>
              <a:t>Пациенты, отказывающиеся от колоноскопии в день исследования и во время проведения исследования должны регистрироваться, этот показатель должен быть не более 5% до колоноскопии и не более 1% во время процедуры </a:t>
            </a:r>
            <a:endParaRPr lang="ru-RU" sz="25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6016"/>
            <a:ext cx="8229600" cy="1066800"/>
          </a:xfrm>
        </p:spPr>
        <p:txBody>
          <a:bodyPr>
            <a:normAutofit/>
          </a:bodyPr>
          <a:lstStyle/>
          <a:p>
            <a:r>
              <a:rPr lang="ru-RU" sz="3000" b="1" dirty="0" smtClean="0">
                <a:cs typeface="Tahoma" pitchFamily="32" charset="0"/>
              </a:rPr>
              <a:t>Согласие и отказ от исследования</a:t>
            </a:r>
            <a:endParaRPr lang="ru-RU" sz="3000" dirty="0"/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1115616" y="1556792"/>
          <a:ext cx="6912768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850776"/>
          </a:xfrm>
        </p:spPr>
        <p:txBody>
          <a:bodyPr>
            <a:noAutofit/>
          </a:bodyPr>
          <a:lstStyle/>
          <a:p>
            <a:pPr algn="just"/>
            <a:r>
              <a:rPr lang="kk-KZ" sz="3000" dirty="0" smtClean="0">
                <a:solidFill>
                  <a:schemeClr val="tx1"/>
                </a:solidFill>
              </a:rPr>
              <a:t>Подготовка и минимальный опыт эндоскописта для выполнения скрининговых исследований</a:t>
            </a:r>
            <a:endParaRPr lang="ru-RU" sz="30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276872"/>
            <a:ext cx="8892480" cy="386561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Рекомендуется согласование уровня минимального количества выполненных исследований для возможности получения сертификата </a:t>
            </a:r>
            <a:r>
              <a:rPr lang="ru-RU" sz="2400" dirty="0" err="1" smtClean="0"/>
              <a:t>колоноскописта</a:t>
            </a:r>
            <a:r>
              <a:rPr lang="ru-RU" sz="2400" dirty="0" smtClean="0"/>
              <a:t>, а также установление количественных критериев ежегодного выполнения исследований.</a:t>
            </a:r>
          </a:p>
          <a:p>
            <a:endParaRPr lang="ru-RU" sz="2400" dirty="0" smtClean="0"/>
          </a:p>
          <a:p>
            <a:pPr algn="just"/>
            <a:r>
              <a:rPr lang="ru-RU" sz="1900" dirty="0" smtClean="0"/>
              <a:t>Результаты популяционного исследования (Канада) показали, что риск развития осложнений (кровотечение и перфорация) в 3 раза выше у </a:t>
            </a:r>
            <a:r>
              <a:rPr lang="ru-RU" sz="1900" dirty="0" err="1" smtClean="0"/>
              <a:t>эндоскопистов</a:t>
            </a:r>
            <a:r>
              <a:rPr lang="ru-RU" sz="1900" dirty="0" smtClean="0"/>
              <a:t>, выполнявших менее 300 </a:t>
            </a:r>
            <a:r>
              <a:rPr lang="ru-RU" sz="1900" dirty="0" err="1" smtClean="0"/>
              <a:t>колоноскопий</a:t>
            </a:r>
            <a:r>
              <a:rPr lang="ru-RU" sz="1900" dirty="0" smtClean="0"/>
              <a:t> в год .</a:t>
            </a:r>
          </a:p>
          <a:p>
            <a:endParaRPr lang="ru-RU" sz="24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6146140"/>
            <a:ext cx="8424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 smtClean="0"/>
              <a:t>Rabeneck</a:t>
            </a:r>
            <a:r>
              <a:rPr lang="en-US" sz="1400" dirty="0" smtClean="0"/>
              <a:t> L, </a:t>
            </a:r>
            <a:r>
              <a:rPr lang="en-US" sz="1400" dirty="0" err="1" smtClean="0"/>
              <a:t>Paszat</a:t>
            </a:r>
            <a:r>
              <a:rPr lang="en-US" sz="1400" dirty="0" smtClean="0"/>
              <a:t> LF, </a:t>
            </a:r>
            <a:r>
              <a:rPr lang="en-US" sz="1400" dirty="0" err="1" smtClean="0"/>
              <a:t>Hilsden</a:t>
            </a:r>
            <a:r>
              <a:rPr lang="en-US" sz="1400" dirty="0" smtClean="0"/>
              <a:t> RJ et al. Bleeding and perforation after outpatient colonoscopy and their risk factors in usual clinical practice. </a:t>
            </a:r>
            <a:r>
              <a:rPr lang="ru-RU" sz="1400" dirty="0" err="1" smtClean="0"/>
              <a:t>Gastroenterology</a:t>
            </a:r>
            <a:r>
              <a:rPr lang="ru-RU" sz="1400" dirty="0" smtClean="0"/>
              <a:t> 2008; 135: 1899–1906.</a:t>
            </a:r>
            <a:endParaRPr lang="ru-RU" sz="1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850032"/>
            <a:ext cx="8820472" cy="1066800"/>
          </a:xfrm>
        </p:spPr>
        <p:txBody>
          <a:bodyPr>
            <a:normAutofit fontScale="90000"/>
          </a:bodyPr>
          <a:lstStyle/>
          <a:p>
            <a:r>
              <a:rPr lang="ru-RU" sz="3000" dirty="0" smtClean="0">
                <a:solidFill>
                  <a:schemeClr val="tx1"/>
                </a:solidFill>
              </a:rPr>
              <a:t>Стандарт «минимальное количество </a:t>
            </a:r>
            <a:r>
              <a:rPr lang="ru-RU" sz="3000" dirty="0" err="1" smtClean="0">
                <a:solidFill>
                  <a:schemeClr val="tx1"/>
                </a:solidFill>
              </a:rPr>
              <a:t>скрининговых</a:t>
            </a:r>
            <a:r>
              <a:rPr lang="ru-RU" sz="3000" dirty="0" smtClean="0">
                <a:solidFill>
                  <a:schemeClr val="tx1"/>
                </a:solidFill>
              </a:rPr>
              <a:t> </a:t>
            </a:r>
            <a:r>
              <a:rPr lang="ru-RU" sz="3000" dirty="0" err="1" smtClean="0">
                <a:solidFill>
                  <a:schemeClr val="tx1"/>
                </a:solidFill>
              </a:rPr>
              <a:t>колоноскопий</a:t>
            </a:r>
            <a:r>
              <a:rPr lang="ru-RU" sz="3000" dirty="0" smtClean="0">
                <a:solidFill>
                  <a:schemeClr val="tx1"/>
                </a:solidFill>
              </a:rPr>
              <a:t>, выполняемое </a:t>
            </a:r>
            <a:r>
              <a:rPr lang="ru-RU" sz="3000" dirty="0" err="1" smtClean="0">
                <a:solidFill>
                  <a:schemeClr val="tx1"/>
                </a:solidFill>
              </a:rPr>
              <a:t>эндоскопистом</a:t>
            </a:r>
            <a:r>
              <a:rPr lang="ru-RU" sz="3000" dirty="0" smtClean="0">
                <a:solidFill>
                  <a:schemeClr val="tx1"/>
                </a:solidFill>
              </a:rPr>
              <a:t> в течение года» в Казахстане</a:t>
            </a:r>
            <a:endParaRPr lang="ru-RU" sz="3000" dirty="0">
              <a:solidFill>
                <a:schemeClr val="tx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43608" y="2276872"/>
          <a:ext cx="7056784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9992"/>
            <a:ext cx="8229600" cy="1066800"/>
          </a:xfrm>
        </p:spPr>
        <p:txBody>
          <a:bodyPr>
            <a:normAutofit/>
          </a:bodyPr>
          <a:lstStyle/>
          <a:p>
            <a:r>
              <a:rPr lang="ru-RU" sz="3000" dirty="0" smtClean="0">
                <a:solidFill>
                  <a:schemeClr val="tx1"/>
                </a:solidFill>
                <a:cs typeface="Tahoma" pitchFamily="32" charset="0"/>
              </a:rPr>
              <a:t>Подготовка толстой кишки к осмотру</a:t>
            </a:r>
            <a:endParaRPr lang="ru-RU" sz="30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700808"/>
            <a:ext cx="8640960" cy="3744416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solidFill>
                  <a:srgbClr val="000000"/>
                </a:solidFill>
                <a:cs typeface="Tahoma" pitchFamily="32" charset="0"/>
              </a:rPr>
              <a:t>Качество подготовки должно фиксироваться (отслеживаться) и быть «адекватным» (или более качественным), по меньшей мере, в 90% всех </a:t>
            </a:r>
            <a:r>
              <a:rPr lang="ru-RU" sz="2400" dirty="0" err="1" smtClean="0">
                <a:solidFill>
                  <a:srgbClr val="000000"/>
                </a:solidFill>
                <a:cs typeface="Tahoma" pitchFamily="32" charset="0"/>
              </a:rPr>
              <a:t>скрининговых</a:t>
            </a:r>
            <a:r>
              <a:rPr lang="ru-RU" sz="2400" dirty="0" smtClean="0">
                <a:solidFill>
                  <a:srgbClr val="000000"/>
                </a:solidFill>
                <a:cs typeface="Tahoma" pitchFamily="32" charset="0"/>
              </a:rPr>
              <a:t> исследований</a:t>
            </a:r>
          </a:p>
          <a:p>
            <a:pPr algn="just">
              <a:buNone/>
            </a:pPr>
            <a:endParaRPr lang="en-US" sz="2400" dirty="0" smtClean="0">
              <a:solidFill>
                <a:srgbClr val="000000"/>
              </a:solidFill>
              <a:cs typeface="Tahoma" pitchFamily="32" charset="0"/>
            </a:endParaRPr>
          </a:p>
          <a:p>
            <a:pPr algn="just"/>
            <a:endParaRPr lang="en-US" sz="2400" dirty="0" smtClean="0">
              <a:solidFill>
                <a:srgbClr val="000000"/>
              </a:solidFill>
              <a:cs typeface="Tahoma" pitchFamily="32" charset="0"/>
            </a:endParaRPr>
          </a:p>
          <a:p>
            <a:pPr algn="just"/>
            <a:r>
              <a:rPr lang="ru-RU" sz="2000" dirty="0" smtClean="0">
                <a:solidFill>
                  <a:srgbClr val="000000"/>
                </a:solidFill>
                <a:cs typeface="Tahoma" pitchFamily="32" charset="0"/>
              </a:rPr>
              <a:t>В английской национальной </a:t>
            </a:r>
            <a:r>
              <a:rPr lang="ru-RU" sz="2000" dirty="0" err="1" smtClean="0">
                <a:solidFill>
                  <a:srgbClr val="000000"/>
                </a:solidFill>
                <a:cs typeface="Tahoma" pitchFamily="32" charset="0"/>
              </a:rPr>
              <a:t>скрининговой</a:t>
            </a:r>
            <a:r>
              <a:rPr lang="ru-RU" sz="2000" dirty="0" smtClean="0">
                <a:solidFill>
                  <a:srgbClr val="000000"/>
                </a:solidFill>
                <a:cs typeface="Tahoma" pitchFamily="32" charset="0"/>
              </a:rPr>
              <a:t> программе 17% (8/48) </a:t>
            </a:r>
            <a:r>
              <a:rPr lang="ru-RU" sz="2000" dirty="0" err="1" smtClean="0">
                <a:solidFill>
                  <a:srgbClr val="000000"/>
                </a:solidFill>
                <a:cs typeface="Tahoma" pitchFamily="32" charset="0"/>
              </a:rPr>
              <a:t>скрининговых</a:t>
            </a:r>
            <a:r>
              <a:rPr lang="ru-RU" sz="2000" dirty="0" smtClean="0">
                <a:solidFill>
                  <a:srgbClr val="000000"/>
                </a:solidFill>
                <a:cs typeface="Tahoma" pitchFamily="32" charset="0"/>
              </a:rPr>
              <a:t> центров были вынуждены внести изменения в режим подготовки к колоноскопии из за неудовлетворительных результатов последней</a:t>
            </a:r>
            <a:r>
              <a:rPr lang="en-US" sz="2000" dirty="0" smtClean="0">
                <a:solidFill>
                  <a:srgbClr val="000000"/>
                </a:solidFill>
                <a:cs typeface="Tahoma" pitchFamily="32" charset="0"/>
              </a:rPr>
              <a:t>.</a:t>
            </a:r>
            <a:endParaRPr lang="ru-RU" sz="2000" dirty="0" smtClean="0">
              <a:solidFill>
                <a:srgbClr val="FF00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6021288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dirty="0" err="1" smtClean="0"/>
              <a:t>Rembacken</a:t>
            </a:r>
            <a:r>
              <a:rPr lang="en-US" dirty="0" smtClean="0"/>
              <a:t> B., </a:t>
            </a:r>
            <a:r>
              <a:rPr lang="en-US" dirty="0" err="1" smtClean="0"/>
              <a:t>Ponchon</a:t>
            </a:r>
            <a:r>
              <a:rPr lang="en-US" dirty="0" smtClean="0"/>
              <a:t> T. et al. Quality in Screening Colonoscopy. Endoscopy 2012; 44: 957–968.</a:t>
            </a:r>
            <a:endParaRPr lang="ru-RU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8904" y="778024"/>
            <a:ext cx="7509520" cy="1066800"/>
          </a:xfrm>
        </p:spPr>
        <p:txBody>
          <a:bodyPr>
            <a:normAutofit/>
          </a:bodyPr>
          <a:lstStyle/>
          <a:p>
            <a:r>
              <a:rPr lang="ru-RU" sz="3000" b="1" dirty="0" smtClean="0">
                <a:cs typeface="Tahoma" pitchFamily="32" charset="0"/>
              </a:rPr>
              <a:t>Подготовка толстой кишки к осмотру</a:t>
            </a:r>
            <a:endParaRPr lang="ru-RU" sz="3000" dirty="0"/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1547664" y="1916832"/>
          <a:ext cx="5832648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66800"/>
          </a:xfrm>
        </p:spPr>
        <p:txBody>
          <a:bodyPr>
            <a:normAutofit/>
          </a:bodyPr>
          <a:lstStyle/>
          <a:p>
            <a:r>
              <a:rPr lang="ru-RU" sz="3000" dirty="0" smtClean="0">
                <a:solidFill>
                  <a:schemeClr val="tx1"/>
                </a:solidFill>
                <a:cs typeface="Tahoma" pitchFamily="32" charset="0"/>
              </a:rPr>
              <a:t>Интубация слепой кишки</a:t>
            </a:r>
            <a:endParaRPr lang="ru-RU" sz="30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73728"/>
          </a:xfrm>
        </p:spPr>
        <p:txBody>
          <a:bodyPr>
            <a:normAutofit/>
          </a:bodyPr>
          <a:lstStyle/>
          <a:p>
            <a:pPr algn="just"/>
            <a:r>
              <a:rPr lang="ru-RU" sz="2500" dirty="0" smtClean="0"/>
              <a:t>Интубация слепой кишки должна осуществляться не менее чем в 90% исследований (в статистический анализ включаются все предпринимаемые </a:t>
            </a:r>
            <a:r>
              <a:rPr lang="ru-RU" sz="2500" dirty="0" err="1" smtClean="0"/>
              <a:t>скрининговые</a:t>
            </a:r>
            <a:r>
              <a:rPr lang="ru-RU" sz="2500" dirty="0" smtClean="0"/>
              <a:t> колоноскопии, в т.ч. незавершённые из-за обнаружения </a:t>
            </a:r>
            <a:r>
              <a:rPr lang="ru-RU" sz="2500" dirty="0" err="1" smtClean="0"/>
              <a:t>стенозирующей</a:t>
            </a:r>
            <a:r>
              <a:rPr lang="ru-RU" sz="2500" dirty="0" smtClean="0"/>
              <a:t> опухоли и прекращённые из-за плохой подготовки) </a:t>
            </a:r>
            <a:endParaRPr lang="ru-RU" sz="25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78024"/>
            <a:ext cx="8229600" cy="1066800"/>
          </a:xfrm>
        </p:spPr>
        <p:txBody>
          <a:bodyPr>
            <a:normAutofit/>
          </a:bodyPr>
          <a:lstStyle/>
          <a:p>
            <a:r>
              <a:rPr lang="ru-RU" sz="3000" b="1" dirty="0" smtClean="0">
                <a:cs typeface="Tahoma" pitchFamily="32" charset="0"/>
              </a:rPr>
              <a:t>Интубация слепой кишки</a:t>
            </a:r>
            <a:endParaRPr lang="ru-RU" sz="30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899592" y="1988840"/>
          <a:ext cx="7416824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424936" cy="1066800"/>
          </a:xfrm>
        </p:spPr>
        <p:txBody>
          <a:bodyPr>
            <a:normAutofit fontScale="90000"/>
          </a:bodyPr>
          <a:lstStyle/>
          <a:p>
            <a:r>
              <a:rPr lang="kk-KZ" sz="3000" dirty="0" smtClean="0">
                <a:solidFill>
                  <a:srgbClr val="FF0000"/>
                </a:solidFill>
              </a:rPr>
              <a:t>Показатель выявления аденом  </a:t>
            </a:r>
            <a:r>
              <a:rPr lang="kk-KZ" sz="3000" dirty="0" smtClean="0">
                <a:solidFill>
                  <a:schemeClr val="tx1"/>
                </a:solidFill>
              </a:rPr>
              <a:t>- </a:t>
            </a:r>
            <a:r>
              <a:rPr lang="ru-RU" sz="3200" dirty="0" smtClean="0">
                <a:solidFill>
                  <a:schemeClr val="tx1"/>
                </a:solidFill>
              </a:rPr>
              <a:t>основной показатель качества выполненных </a:t>
            </a:r>
            <a:r>
              <a:rPr lang="ru-RU" sz="3200" dirty="0" err="1" smtClean="0">
                <a:solidFill>
                  <a:schemeClr val="tx1"/>
                </a:solidFill>
              </a:rPr>
              <a:t>колоноскопий</a:t>
            </a:r>
            <a:endParaRPr lang="ru-RU" sz="3000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95536" y="3501008"/>
            <a:ext cx="8352928" cy="2376264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/>
              <a:t>Великобритания (</a:t>
            </a:r>
            <a:r>
              <a:rPr lang="ru-RU" sz="2000" dirty="0" err="1" smtClean="0"/>
              <a:t>Bowel</a:t>
            </a:r>
            <a:r>
              <a:rPr lang="ru-RU" sz="2000" dirty="0" smtClean="0"/>
              <a:t> </a:t>
            </a:r>
            <a:r>
              <a:rPr lang="ru-RU" sz="2000" dirty="0" err="1" smtClean="0"/>
              <a:t>Cancer</a:t>
            </a:r>
            <a:r>
              <a:rPr lang="ru-RU" sz="2000" dirty="0" smtClean="0"/>
              <a:t> </a:t>
            </a:r>
            <a:r>
              <a:rPr lang="ru-RU" sz="2000" dirty="0" err="1" smtClean="0"/>
              <a:t>Screening</a:t>
            </a:r>
            <a:r>
              <a:rPr lang="ru-RU" sz="2000" dirty="0" smtClean="0"/>
              <a:t> </a:t>
            </a:r>
            <a:r>
              <a:rPr lang="ru-RU" sz="2000" dirty="0" err="1" smtClean="0"/>
              <a:t>Programme</a:t>
            </a:r>
            <a:r>
              <a:rPr lang="ru-RU" sz="2000" dirty="0" smtClean="0"/>
              <a:t>)  на основе </a:t>
            </a:r>
            <a:r>
              <a:rPr lang="ru-RU" sz="2000" dirty="0" err="1" smtClean="0"/>
              <a:t>пилотных</a:t>
            </a:r>
            <a:r>
              <a:rPr lang="ru-RU" sz="2000" dirty="0" smtClean="0"/>
              <a:t> данных установила ADR на уровне  35%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В США аденомы должны быть обнаружены у более 25% мужчин и 15% у женщин </a:t>
            </a:r>
            <a:endParaRPr lang="ru-RU" sz="2000" baseline="300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2464944"/>
            <a:ext cx="5976664" cy="688103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251520" y="6021288"/>
            <a:ext cx="86409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400" dirty="0" smtClean="0"/>
              <a:t>Quality Assurance Guidelines for Colonoscopy. NHS BCSP Publication No 6, February 2011.</a:t>
            </a:r>
            <a:endParaRPr lang="ru-RU" sz="1400" dirty="0" smtClean="0"/>
          </a:p>
          <a:p>
            <a:pPr lvl="0"/>
            <a:r>
              <a:rPr lang="en-US" sz="1400" dirty="0" smtClean="0"/>
              <a:t>Lieberman DA, Weiss DG, Bond JH, et al. Use of colonoscopy to screen asymptomatic adults for colorectal cancer: Veterans Affairs Cooperative Study Group 380. </a:t>
            </a:r>
            <a:r>
              <a:rPr lang="ru-RU" sz="1400" dirty="0" smtClean="0"/>
              <a:t>N </a:t>
            </a:r>
            <a:r>
              <a:rPr lang="ru-RU" sz="1400" dirty="0" err="1" smtClean="0"/>
              <a:t>Engl</a:t>
            </a:r>
            <a:r>
              <a:rPr lang="ru-RU" sz="1400" dirty="0" smtClean="0"/>
              <a:t> J </a:t>
            </a:r>
            <a:r>
              <a:rPr lang="ru-RU" sz="1400" dirty="0" err="1" smtClean="0"/>
              <a:t>Med</a:t>
            </a:r>
            <a:r>
              <a:rPr lang="ru-RU" sz="1400" dirty="0" smtClean="0"/>
              <a:t> 2000;343:162–8.</a:t>
            </a:r>
            <a:endParaRPr lang="ru-RU" sz="1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34008"/>
            <a:ext cx="8229600" cy="1066800"/>
          </a:xfrm>
        </p:spPr>
        <p:txBody>
          <a:bodyPr>
            <a:normAutofit/>
          </a:bodyPr>
          <a:lstStyle/>
          <a:p>
            <a:r>
              <a:rPr lang="kk-KZ" sz="3000" b="1" dirty="0" smtClean="0"/>
              <a:t>Показатель выявления аденом</a:t>
            </a:r>
            <a:endParaRPr lang="ru-RU" sz="3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827584" y="1484784"/>
          <a:ext cx="7355160" cy="4752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773832"/>
          </a:xfrm>
        </p:spPr>
        <p:txBody>
          <a:bodyPr>
            <a:normAutofit/>
          </a:bodyPr>
          <a:lstStyle/>
          <a:p>
            <a:r>
              <a:rPr lang="ru-RU" sz="3000" dirty="0" smtClean="0">
                <a:solidFill>
                  <a:schemeClr val="tx1"/>
                </a:solidFill>
                <a:cs typeface="Tahoma" pitchFamily="32" charset="0"/>
              </a:rPr>
              <a:t>Время извлечения </a:t>
            </a:r>
            <a:r>
              <a:rPr lang="ru-RU" sz="3000" dirty="0" err="1" smtClean="0">
                <a:solidFill>
                  <a:schemeClr val="tx1"/>
                </a:solidFill>
                <a:cs typeface="Tahoma" pitchFamily="32" charset="0"/>
              </a:rPr>
              <a:t>колоноскопа</a:t>
            </a:r>
            <a:endParaRPr lang="ru-RU" sz="30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513688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Рекомендуемый стандарт: не менее 6 минут при выполнении чисто диагностической колоноскопии, как минимум, в 90% всех исследований</a:t>
            </a:r>
          </a:p>
          <a:p>
            <a:endParaRPr lang="ru-RU" dirty="0" smtClean="0"/>
          </a:p>
          <a:p>
            <a:pPr algn="just"/>
            <a:r>
              <a:rPr lang="ru-RU" sz="1900" dirty="0" err="1" smtClean="0"/>
              <a:t>Эндоскописты</a:t>
            </a:r>
            <a:r>
              <a:rPr lang="ru-RU" sz="1900" dirty="0" smtClean="0"/>
              <a:t>, которые осматривали толстую кишку на выходе длительнее 6 минут находили неоплазии значительно чаще (28,3%, против 11,8%). Частота выявления распространенных новообразований толстой кишки также значительно отличалась - 6,4%, против 2,6%.</a:t>
            </a: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467544" y="6334780"/>
            <a:ext cx="83884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Barclay RL,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Vicari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JJ, Doughty AS et.al.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Colonoscopic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withdrawal times and adenoma detection during screening colonoscopy.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N.Engl.J.Med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2006; 355 (24):2533-2541.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94048"/>
            <a:ext cx="8229600" cy="1066800"/>
          </a:xfrm>
        </p:spPr>
        <p:txBody>
          <a:bodyPr>
            <a:normAutofit/>
          </a:bodyPr>
          <a:lstStyle/>
          <a:p>
            <a:r>
              <a:rPr lang="ru-RU" sz="3000" b="1" dirty="0" smtClean="0">
                <a:cs typeface="Tahoma" pitchFamily="32" charset="0"/>
              </a:rPr>
              <a:t>Время извлечения </a:t>
            </a:r>
            <a:r>
              <a:rPr lang="ru-RU" sz="3000" b="1" dirty="0" err="1" smtClean="0">
                <a:cs typeface="Tahoma" pitchFamily="32" charset="0"/>
              </a:rPr>
              <a:t>колоноскопа</a:t>
            </a:r>
            <a:endParaRPr lang="ru-RU" sz="3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899592" y="2249488"/>
          <a:ext cx="7488832" cy="432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9992"/>
            <a:ext cx="8686800" cy="1066800"/>
          </a:xfrm>
        </p:spPr>
        <p:txBody>
          <a:bodyPr>
            <a:normAutofit/>
          </a:bodyPr>
          <a:lstStyle/>
          <a:p>
            <a:r>
              <a:rPr lang="kk-KZ" sz="3000" dirty="0" smtClean="0">
                <a:solidFill>
                  <a:schemeClr val="tx1"/>
                </a:solidFill>
              </a:rPr>
              <a:t>Извлечение полипов с целью гистологической верификации</a:t>
            </a:r>
            <a:endParaRPr lang="ru-RU" sz="30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3051784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/>
              <a:t>Рекомендуется регистрировать число удаленных и извлеченных полипов и стремиться извлекать все полипы для гистологического исследования; предлагаемый стандарт - извлекать для гистологического исследования не менее 90% резецированных полипов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1900" dirty="0" smtClean="0"/>
              <a:t>Результаты проведенной в Англии </a:t>
            </a:r>
            <a:r>
              <a:rPr lang="ru-RU" sz="1900" dirty="0" err="1" smtClean="0"/>
              <a:t>пилотной</a:t>
            </a:r>
            <a:r>
              <a:rPr lang="ru-RU" sz="1900" dirty="0" smtClean="0"/>
              <a:t> </a:t>
            </a:r>
            <a:r>
              <a:rPr lang="ru-RU" sz="1900" dirty="0" err="1" smtClean="0"/>
              <a:t>скрининговой</a:t>
            </a:r>
            <a:r>
              <a:rPr lang="ru-RU" sz="1900" dirty="0" smtClean="0"/>
              <a:t> программы, показали, что 16,6% всех случаев рака толстой кишки были «раками в полипе»</a:t>
            </a:r>
            <a:endParaRPr lang="ru-RU" sz="1900" dirty="0"/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817606" y="6168007"/>
            <a:ext cx="75087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Quality Assurance Guidelines for Colonoscopy. NHS BCSP Publication No 6, February 2011.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850032"/>
            <a:ext cx="8532440" cy="1066800"/>
          </a:xfrm>
        </p:spPr>
        <p:txBody>
          <a:bodyPr>
            <a:normAutofit/>
          </a:bodyPr>
          <a:lstStyle/>
          <a:p>
            <a:r>
              <a:rPr lang="kk-KZ" sz="3000" b="1" dirty="0" smtClean="0">
                <a:solidFill>
                  <a:schemeClr val="tx1"/>
                </a:solidFill>
              </a:rPr>
              <a:t>Извлечение полипов с целью гистологической верификации</a:t>
            </a:r>
            <a:endParaRPr lang="ru-RU" sz="3000" dirty="0">
              <a:solidFill>
                <a:schemeClr val="tx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83568" y="2132856"/>
          <a:ext cx="7704856" cy="4440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066800"/>
          </a:xfrm>
        </p:spPr>
        <p:txBody>
          <a:bodyPr>
            <a:normAutofit/>
          </a:bodyPr>
          <a:lstStyle/>
          <a:p>
            <a:pPr algn="just"/>
            <a:r>
              <a:rPr lang="ru-RU" sz="3000" dirty="0" smtClean="0">
                <a:solidFill>
                  <a:schemeClr val="tx1"/>
                </a:solidFill>
                <a:cs typeface="Tahoma" pitchFamily="32" charset="0"/>
              </a:rPr>
              <a:t>Регистрация значимых образований, выявленные в </a:t>
            </a:r>
            <a:r>
              <a:rPr lang="ru-RU" sz="3000" dirty="0" err="1" smtClean="0">
                <a:solidFill>
                  <a:schemeClr val="tx1"/>
                </a:solidFill>
                <a:cs typeface="Tahoma" pitchFamily="32" charset="0"/>
              </a:rPr>
              <a:t>межскрининговый</a:t>
            </a:r>
            <a:r>
              <a:rPr lang="ru-RU" sz="3000" dirty="0" smtClean="0">
                <a:solidFill>
                  <a:schemeClr val="tx1"/>
                </a:solidFill>
                <a:cs typeface="Tahoma" pitchFamily="32" charset="0"/>
              </a:rPr>
              <a:t> период</a:t>
            </a:r>
            <a:endParaRPr lang="ru-RU" sz="30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49424"/>
            <a:ext cx="7931224" cy="276375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000" dirty="0" smtClean="0"/>
              <a:t>Рекомендуется регистрировать все раковые поражения</a:t>
            </a:r>
            <a:r>
              <a:rPr lang="en-US" sz="2000" dirty="0" smtClean="0"/>
              <a:t> </a:t>
            </a:r>
            <a:r>
              <a:rPr lang="ru-RU" sz="2000" dirty="0" smtClean="0"/>
              <a:t>и все полипы размером более 1 см (размер, внешний вид, локализацию и гистологию), выявленных в </a:t>
            </a:r>
            <a:r>
              <a:rPr lang="ru-RU" sz="2000" dirty="0" err="1" smtClean="0"/>
              <a:t>межскрининговые</a:t>
            </a:r>
            <a:r>
              <a:rPr lang="ru-RU" sz="2000" dirty="0" smtClean="0"/>
              <a:t> периоды и после окончания </a:t>
            </a:r>
            <a:r>
              <a:rPr lang="ru-RU" sz="2000" dirty="0" err="1" smtClean="0"/>
              <a:t>скрининговой</a:t>
            </a:r>
            <a:r>
              <a:rPr lang="ru-RU" sz="2000" dirty="0" smtClean="0"/>
              <a:t> программы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В Канадском исследовании </a:t>
            </a:r>
            <a:r>
              <a:rPr lang="ru-RU" sz="2000" dirty="0" err="1" smtClean="0"/>
              <a:t>колоректальный</a:t>
            </a:r>
            <a:r>
              <a:rPr lang="ru-RU" sz="2000" dirty="0" smtClean="0"/>
              <a:t> рак развился у 2-6% больных, перенесших колоноскопию в предыдущие 3 года </a:t>
            </a:r>
            <a:endParaRPr lang="ru-RU" sz="2000" dirty="0"/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323528" y="6237312"/>
            <a:ext cx="86409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Bressler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B,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Paszat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L, Chen Z et al. Rates of new or missed colorectal cancers after colonoscopy and their risk.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Gastroenterology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2007; 132: 96–102.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06016"/>
            <a:ext cx="8229600" cy="1066800"/>
          </a:xfrm>
        </p:spPr>
        <p:txBody>
          <a:bodyPr>
            <a:normAutofit/>
          </a:bodyPr>
          <a:lstStyle/>
          <a:p>
            <a:r>
              <a:rPr lang="kk-KZ" sz="3000" b="1" dirty="0" smtClean="0">
                <a:solidFill>
                  <a:schemeClr val="tx1"/>
                </a:solidFill>
              </a:rPr>
              <a:t>Фотодокументирование процедуры</a:t>
            </a:r>
            <a:endParaRPr lang="ru-RU" sz="30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331640" y="1772816"/>
          <a:ext cx="6192688" cy="4152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066800"/>
          </a:xfrm>
        </p:spPr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657704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000" dirty="0" smtClean="0"/>
              <a:t>1. Количество индикаторов качества </a:t>
            </a:r>
            <a:r>
              <a:rPr lang="ru-RU" sz="2000" dirty="0" err="1" smtClean="0"/>
              <a:t>скрининговой</a:t>
            </a:r>
            <a:r>
              <a:rPr lang="ru-RU" sz="2000" dirty="0" smtClean="0"/>
              <a:t> колоноскопии, принятых в  Казахстане, существенно меньше рекомендуемых Европейским стандартом обеспечения качества колоноскопии (2 против 15), что, на наш взгляд, может быть обусловлено различиями в подготовленности как врачей, так и медицинских организаций, к применению полного перечня  индикаторов.</a:t>
            </a:r>
          </a:p>
          <a:p>
            <a:pPr algn="just">
              <a:buNone/>
            </a:pPr>
            <a:endParaRPr lang="ru-RU" sz="2000" dirty="0" smtClean="0"/>
          </a:p>
          <a:p>
            <a:pPr algn="just">
              <a:buNone/>
            </a:pPr>
            <a:r>
              <a:rPr lang="ru-RU" sz="2000" dirty="0" smtClean="0"/>
              <a:t>2. По мнению </a:t>
            </a:r>
            <a:r>
              <a:rPr lang="ru-RU" sz="2000" dirty="0" err="1" smtClean="0"/>
              <a:t>эндоскопистов</a:t>
            </a:r>
            <a:r>
              <a:rPr lang="ru-RU" sz="2000" dirty="0" smtClean="0"/>
              <a:t>, наиболее приемлемыми для Казахстана в настоящее время являются следующие индикаторы:</a:t>
            </a:r>
          </a:p>
          <a:p>
            <a:pPr lvl="1" algn="just"/>
            <a:r>
              <a:rPr lang="ru-RU" sz="1800" dirty="0" smtClean="0">
                <a:solidFill>
                  <a:schemeClr val="tx1"/>
                </a:solidFill>
                <a:cs typeface="Tahoma" pitchFamily="32" charset="0"/>
              </a:rPr>
              <a:t>Подготовка толстой кишки к осмотру</a:t>
            </a:r>
          </a:p>
          <a:p>
            <a:pPr lvl="1" algn="just"/>
            <a:r>
              <a:rPr lang="ru-RU" sz="1800" dirty="0" smtClean="0">
                <a:solidFill>
                  <a:schemeClr val="tx1"/>
                </a:solidFill>
              </a:rPr>
              <a:t>Интубация слепой кишки</a:t>
            </a:r>
          </a:p>
          <a:p>
            <a:pPr lvl="1" algn="just"/>
            <a:r>
              <a:rPr lang="kk-KZ" sz="1800" dirty="0" smtClean="0">
                <a:solidFill>
                  <a:schemeClr val="tx1"/>
                </a:solidFill>
              </a:rPr>
              <a:t>Извлечение полипов с целью гистологической верификации</a:t>
            </a:r>
            <a:endParaRPr lang="ru-RU" sz="1800" dirty="0" smtClean="0">
              <a:solidFill>
                <a:schemeClr val="tx1"/>
              </a:solidFill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65770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dirty="0" smtClean="0"/>
              <a:t>3. Отказ от колоноскопии в день исследования, фиксирование времени осмотра толстой кишки на выходе, регламентация ежегодного количества проведенных </a:t>
            </a:r>
            <a:r>
              <a:rPr lang="ru-RU" sz="2000" dirty="0" err="1" smtClean="0"/>
              <a:t>эндоскопистом</a:t>
            </a:r>
            <a:r>
              <a:rPr lang="ru-RU" sz="2000" dirty="0" smtClean="0"/>
              <a:t> </a:t>
            </a:r>
            <a:r>
              <a:rPr lang="ru-RU" sz="2000" dirty="0" err="1" smtClean="0"/>
              <a:t>колоноскопий</a:t>
            </a:r>
            <a:r>
              <a:rPr lang="ru-RU" sz="2000" dirty="0" smtClean="0"/>
              <a:t>, по мнению большинства опрошенных </a:t>
            </a:r>
            <a:r>
              <a:rPr lang="ru-RU" sz="2000" dirty="0" err="1" smtClean="0"/>
              <a:t>эндоскопистов</a:t>
            </a:r>
            <a:r>
              <a:rPr lang="ru-RU" sz="2000" dirty="0" smtClean="0"/>
              <a:t>, не влияют на управление качеством колоноскопии при скрининге. </a:t>
            </a:r>
          </a:p>
          <a:p>
            <a:endParaRPr lang="ru-RU" sz="2000" dirty="0" smtClean="0"/>
          </a:p>
          <a:p>
            <a:pPr algn="just">
              <a:buNone/>
            </a:pPr>
            <a:r>
              <a:rPr lang="ru-RU" sz="2000" dirty="0" smtClean="0"/>
              <a:t>4. Индикатор выявления аденом толстой кишки требует дополнительного исследования с целью внедрения данного показателя управления качеством при скрининге КРР.</a:t>
            </a:r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06216"/>
            <a:ext cx="8229600" cy="106680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822</TotalTime>
  <Words>1150</Words>
  <Application>Microsoft Office PowerPoint</Application>
  <PresentationFormat>Экран (4:3)</PresentationFormat>
  <Paragraphs>121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Городская</vt:lpstr>
      <vt:lpstr>Управление качеством колоноскопии при скрининге колоректального  рака</vt:lpstr>
      <vt:lpstr>Презентация PowerPoint</vt:lpstr>
      <vt:lpstr>Презентация PowerPoint</vt:lpstr>
      <vt:lpstr>Применение колоноскопии при скрининге КРР позволяет:</vt:lpstr>
      <vt:lpstr>Выполнение полипэктомий при колоноскопии снижает смертность от колоректального рака на 53%</vt:lpstr>
      <vt:lpstr>Критерии качества скрининговой колоноскопии</vt:lpstr>
      <vt:lpstr>Критерии качества скрининговой колоноскопии</vt:lpstr>
      <vt:lpstr>Критерии качества скрининговой колоноскопии</vt:lpstr>
      <vt:lpstr>Цель исследования</vt:lpstr>
      <vt:lpstr>Объекты исследования</vt:lpstr>
      <vt:lpstr>Согласие и отказ от исследования</vt:lpstr>
      <vt:lpstr>Согласие и отказ от исследования</vt:lpstr>
      <vt:lpstr>Подготовка и минимальный опыт эндоскописта для выполнения скрининговых исследований</vt:lpstr>
      <vt:lpstr>Стандарт «минимальное количество скрининговых колоноскопий, выполняемое эндоскопистом в течение года» в Казахстане</vt:lpstr>
      <vt:lpstr>Подготовка толстой кишки к осмотру</vt:lpstr>
      <vt:lpstr>Подготовка толстой кишки к осмотру</vt:lpstr>
      <vt:lpstr>Интубация слепой кишки</vt:lpstr>
      <vt:lpstr>Интубация слепой кишки</vt:lpstr>
      <vt:lpstr>Показатель выявления аденом  - основной показатель качества выполненных колоноскопий</vt:lpstr>
      <vt:lpstr>Показатель выявления аденом</vt:lpstr>
      <vt:lpstr>Время извлечения колоноскопа</vt:lpstr>
      <vt:lpstr>Время извлечения колоноскопа</vt:lpstr>
      <vt:lpstr>Извлечение полипов с целью гистологической верификации</vt:lpstr>
      <vt:lpstr>Извлечение полипов с целью гистологической верификации</vt:lpstr>
      <vt:lpstr>Регистрация значимых образований, выявленные в межскрининговый период</vt:lpstr>
      <vt:lpstr>Фотодокументирование процедуры</vt:lpstr>
      <vt:lpstr>Выводы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качеством колоноскопии при скрининге колоректального  рака</dc:title>
  <cp:lastModifiedBy>алия</cp:lastModifiedBy>
  <cp:revision>149</cp:revision>
  <dcterms:modified xsi:type="dcterms:W3CDTF">2014-11-16T07:45:09Z</dcterms:modified>
</cp:coreProperties>
</file>