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61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-852" y="-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EE4711-6F32-4C2A-95A5-A7D9A7271F64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F2C0C6-B688-4B96-9D20-1A3B522763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8118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2EAF69-DDCA-4521-AC07-2A1953724568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611447-56C3-4C98-802B-E8C05DFAAD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355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z="1600" dirty="0" smtClean="0">
                <a:solidFill>
                  <a:srgbClr val="C00000"/>
                </a:solidFill>
              </a:rPr>
              <a:t>Выплывает по порядку сверху вниз, слева на право</a:t>
            </a:r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D64441-BC20-4BA3-81E6-2EDAB0A04163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375C1D-A070-40AA-9B6C-BD47A2B040B0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625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AF948F-DF6D-49F5-BB02-D28971EC50B6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173648-B6E7-424C-8ECA-670C17B7B58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AF948F-DF6D-49F5-BB02-D28971EC50B6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173648-B6E7-424C-8ECA-670C17B7B5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AF948F-DF6D-49F5-BB02-D28971EC50B6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173648-B6E7-424C-8ECA-670C17B7B58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AF948F-DF6D-49F5-BB02-D28971EC50B6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173648-B6E7-424C-8ECA-670C17B7B5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AF948F-DF6D-49F5-BB02-D28971EC50B6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173648-B6E7-424C-8ECA-670C17B7B5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AF948F-DF6D-49F5-BB02-D28971EC50B6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173648-B6E7-424C-8ECA-670C17B7B5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AF948F-DF6D-49F5-BB02-D28971EC50B6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173648-B6E7-424C-8ECA-670C17B7B58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AF948F-DF6D-49F5-BB02-D28971EC50B6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173648-B6E7-424C-8ECA-670C17B7B5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AF948F-DF6D-49F5-BB02-D28971EC50B6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173648-B6E7-424C-8ECA-670C17B7B58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AF948F-DF6D-49F5-BB02-D28971EC50B6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173648-B6E7-424C-8ECA-670C17B7B5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AF948F-DF6D-49F5-BB02-D28971EC50B6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173648-B6E7-424C-8ECA-670C17B7B5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8" name="Rectangle 536"/>
          <p:cNvSpPr>
            <a:spLocks noGrp="1" noChangeArrowheads="1"/>
          </p:cNvSpPr>
          <p:nvPr>
            <p:ph type="ctrTitle" sz="quarter"/>
          </p:nvPr>
        </p:nvSpPr>
        <p:spPr bwMode="black">
          <a:xfrm>
            <a:off x="257175" y="3690938"/>
            <a:ext cx="8486775" cy="817562"/>
          </a:xfrm>
        </p:spPr>
        <p:txBody>
          <a:bodyPr/>
          <a:lstStyle>
            <a:lvl1pPr>
              <a:lnSpc>
                <a:spcPct val="80000"/>
              </a:lnSpc>
              <a:defRPr sz="5000">
                <a:ea typeface="Gulim" pitchFamily="34" charset="-127"/>
              </a:defRPr>
            </a:lvl1pPr>
          </a:lstStyle>
          <a:p>
            <a:r>
              <a:rPr lang="ru-RU" altLang="ko-KR" smtClean="0"/>
              <a:t>Образец заголовка</a:t>
            </a:r>
            <a:endParaRPr lang="en-US" altLang="ko-KR"/>
          </a:p>
        </p:txBody>
      </p:sp>
      <p:sp>
        <p:nvSpPr>
          <p:cNvPr id="3" name="Rectangle 23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457200" y="6553200"/>
            <a:ext cx="2133600" cy="152400"/>
          </a:xfrm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fld id="{85A3B847-AE15-409D-9AC5-E45AD1B9C70D}" type="datetime1">
              <a:rPr lang="en-US"/>
              <a:pPr>
                <a:defRPr/>
              </a:pPr>
              <a:t>11/18/2014</a:t>
            </a:fld>
            <a:endParaRPr lang="en-US" altLang="ko-KR">
              <a:ea typeface="굴림" charset="-127"/>
            </a:endParaRP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200400" y="6629400"/>
            <a:ext cx="2895600" cy="152400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47AF948F-DF6D-49F5-BB02-D28971EC50B6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D173648-B6E7-424C-8ECA-670C17B7B58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538" y="928671"/>
            <a:ext cx="7386662" cy="214314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 принципы организации ПМСП в современных условиях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772300" cy="1752600"/>
          </a:xfrm>
        </p:spPr>
        <p:txBody>
          <a:bodyPr/>
          <a:lstStyle/>
          <a:p>
            <a:pPr algn="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профессор Тулебаев К.А.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Анализ реформирования ПМСП в странах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ападной и Центральной Европы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1428736"/>
            <a:ext cx="8143932" cy="5214974"/>
          </a:xfrm>
        </p:spPr>
        <p:txBody>
          <a:bodyPr>
            <a:normAutofit fontScale="92500" lnSpcReduction="20000"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Приоритетное развитие первичной медицинской помощи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Профилактическая и социальная направленность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Переход от поликлинической модели оказания первичной помощи к формированию общих врачебных практик, развитие семейной медицины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Свободный выбор пациентом врача первичного звена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Врач общей практики – выполняет функции привратника, к которому обязан обратиться пациент для получения любой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неэкстренной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помощи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Механизмы финансирования – полное или частичное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фондодержание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врачей первичного звена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Расширение автономии и самостоятельности  медицинских организаций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Принципы оказания ПМСП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285860"/>
            <a:ext cx="7543824" cy="51435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1. Доступность</a:t>
            </a:r>
          </a:p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2. Бесплатность</a:t>
            </a:r>
          </a:p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3. Обслуживание по месту жительства</a:t>
            </a:r>
          </a:p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4. Обязательность обеспечения комплекса медицинских мероприятий:</a:t>
            </a:r>
          </a:p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лечение наиболее распространенных болезней, а также травм, отравлений и др. неотложных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состояний;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медицинская профилактика важнейших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заболеваний;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санитарно-гигиеническое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образование;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проведение других мероприятий, связанных с оказанием медико-санитарной помощи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гражданам.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98376" y="1285860"/>
            <a:ext cx="8540824" cy="1143008"/>
            <a:chOff x="2918" y="-962"/>
            <a:chExt cx="2659" cy="835"/>
          </a:xfrm>
          <a:solidFill>
            <a:schemeClr val="bg1"/>
          </a:solidFill>
        </p:grpSpPr>
        <p:sp>
          <p:nvSpPr>
            <p:cNvPr id="18473" name="AutoShape 33"/>
            <p:cNvSpPr>
              <a:spLocks noChangeArrowheads="1"/>
            </p:cNvSpPr>
            <p:nvPr/>
          </p:nvSpPr>
          <p:spPr bwMode="gray">
            <a:xfrm>
              <a:off x="2920" y="-962"/>
              <a:ext cx="2599" cy="751"/>
            </a:xfrm>
            <a:prstGeom prst="roundRect">
              <a:avLst>
                <a:gd name="adj" fmla="val 12537"/>
              </a:avLst>
            </a:prstGeom>
            <a:grpFill/>
            <a:ln w="19050" algn="ctr">
              <a:solidFill>
                <a:srgbClr val="009A4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noProof="1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8474" name="Picture 57"/>
            <p:cNvPicPr>
              <a:picLocks noChangeAspect="1" noChangeArrowheads="1"/>
            </p:cNvPicPr>
            <p:nvPr/>
          </p:nvPicPr>
          <p:blipFill>
            <a:blip r:embed="rId3" cstate="print">
              <a:lum bright="24000"/>
            </a:blip>
            <a:srcRect t="50450" r="-420"/>
            <a:stretch>
              <a:fillRect/>
            </a:stretch>
          </p:blipFill>
          <p:spPr bwMode="gray">
            <a:xfrm>
              <a:off x="2982" y="-191"/>
              <a:ext cx="2595" cy="6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sp>
          <p:nvSpPr>
            <p:cNvPr id="18475" name="Rectangle 32"/>
            <p:cNvSpPr>
              <a:spLocks noChangeArrowheads="1"/>
            </p:cNvSpPr>
            <p:nvPr/>
          </p:nvSpPr>
          <p:spPr bwMode="gray">
            <a:xfrm>
              <a:off x="3181" y="-919"/>
              <a:ext cx="2165" cy="67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latin typeface="Times New Roman" pitchFamily="18" charset="0"/>
                  <a:cs typeface="Times New Roman" pitchFamily="18" charset="0"/>
                </a:rPr>
                <a:t>Совершенствование организации, управления и финансирования медицинской помощи в Единой национальной системе здравоохранения</a:t>
              </a:r>
            </a:p>
          </p:txBody>
        </p:sp>
        <p:pic>
          <p:nvPicPr>
            <p:cNvPr id="18477" name="Picture 164"/>
            <p:cNvPicPr>
              <a:picLocks noChangeAspect="1" noChangeArrowheads="1"/>
            </p:cNvPicPr>
            <p:nvPr/>
          </p:nvPicPr>
          <p:blipFill>
            <a:blip r:embed="rId4" cstate="print">
              <a:lum bright="18000"/>
            </a:blip>
            <a:srcRect/>
            <a:stretch>
              <a:fillRect/>
            </a:stretch>
          </p:blipFill>
          <p:spPr bwMode="gray">
            <a:xfrm>
              <a:off x="2918" y="-545"/>
              <a:ext cx="216" cy="3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0" name="Text Box 4"/>
          <p:cNvSpPr txBox="1">
            <a:spLocks noChangeArrowheads="1"/>
          </p:cNvSpPr>
          <p:nvPr/>
        </p:nvSpPr>
        <p:spPr bwMode="gray">
          <a:xfrm>
            <a:off x="1000100" y="26235"/>
            <a:ext cx="8143932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9A46"/>
                </a:solidFill>
                <a:latin typeface="Times New Roman" pitchFamily="18" charset="0"/>
                <a:cs typeface="Times New Roman" pitchFamily="18" charset="0"/>
              </a:rPr>
              <a:t>Государственная программа развития здравоохранения </a:t>
            </a:r>
            <a:r>
              <a:rPr lang="ru-RU" sz="2400" b="1" dirty="0" smtClean="0">
                <a:solidFill>
                  <a:srgbClr val="009A46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2400" b="1" dirty="0" err="1" smtClean="0">
                <a:solidFill>
                  <a:srgbClr val="009A46"/>
                </a:solidFill>
                <a:latin typeface="Times New Roman" pitchFamily="18" charset="0"/>
                <a:cs typeface="Times New Roman" pitchFamily="18" charset="0"/>
              </a:rPr>
              <a:t>Саламатты</a:t>
            </a:r>
            <a:r>
              <a:rPr lang="ru-RU" sz="2400" b="1" dirty="0" smtClean="0">
                <a:solidFill>
                  <a:srgbClr val="009A4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9A46"/>
                </a:solidFill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2400" b="1" dirty="0" smtClean="0">
                <a:solidFill>
                  <a:srgbClr val="009A46"/>
                </a:solidFill>
                <a:latin typeface="Times New Roman" pitchFamily="18" charset="0"/>
                <a:cs typeface="Times New Roman" pitchFamily="18" charset="0"/>
              </a:rPr>
              <a:t>" на </a:t>
            </a:r>
            <a:r>
              <a:rPr lang="ru-RU" sz="2400" b="1" dirty="0">
                <a:solidFill>
                  <a:srgbClr val="009A46"/>
                </a:solidFill>
                <a:latin typeface="Times New Roman" pitchFamily="18" charset="0"/>
                <a:cs typeface="Times New Roman" pitchFamily="18" charset="0"/>
              </a:rPr>
              <a:t>2011 – 2015 годы</a:t>
            </a:r>
          </a:p>
        </p:txBody>
      </p:sp>
      <p:sp>
        <p:nvSpPr>
          <p:cNvPr id="61" name="Text Box 4"/>
          <p:cNvSpPr txBox="1">
            <a:spLocks noChangeArrowheads="1"/>
          </p:cNvSpPr>
          <p:nvPr/>
        </p:nvSpPr>
        <p:spPr bwMode="gray">
          <a:xfrm>
            <a:off x="273050" y="928688"/>
            <a:ext cx="8609013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Четвертое основное направление</a:t>
            </a:r>
          </a:p>
        </p:txBody>
      </p:sp>
      <p:pic>
        <p:nvPicPr>
          <p:cNvPr id="3078" name="Picture 164"/>
          <p:cNvPicPr>
            <a:picLocks noChangeAspect="1" noChangeArrowheads="1"/>
          </p:cNvPicPr>
          <p:nvPr/>
        </p:nvPicPr>
        <p:blipFill>
          <a:blip r:embed="rId4" cstate="print">
            <a:lum bright="18000"/>
          </a:blip>
          <a:srcRect/>
          <a:stretch>
            <a:fillRect/>
          </a:stretch>
        </p:blipFill>
        <p:spPr bwMode="gray">
          <a:xfrm>
            <a:off x="525463" y="3724275"/>
            <a:ext cx="693737" cy="619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27" name="Скругленный прямоугольник 26"/>
          <p:cNvSpPr/>
          <p:nvPr/>
        </p:nvSpPr>
        <p:spPr>
          <a:xfrm>
            <a:off x="5143500" y="2428875"/>
            <a:ext cx="3714750" cy="121443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формирование эффективной системы здравоохранения, основанной на приоритетном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развитии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социально ориентированной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ПМСП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Блок-схема: узел 79"/>
          <p:cNvSpPr/>
          <p:nvPr/>
        </p:nvSpPr>
        <p:spPr>
          <a:xfrm>
            <a:off x="4114800" y="2571744"/>
            <a:ext cx="1295400" cy="623887"/>
          </a:xfrm>
          <a:prstGeom prst="flowChartConnector">
            <a:avLst/>
          </a:prstGeom>
          <a:solidFill>
            <a:schemeClr val="accent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Задача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1500188" y="2428875"/>
            <a:ext cx="2357437" cy="121443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создание эффективной и доступной системы оказания медицинской помощи</a:t>
            </a:r>
          </a:p>
        </p:txBody>
      </p:sp>
      <p:sp>
        <p:nvSpPr>
          <p:cNvPr id="66" name="Блок-схема: узел 65"/>
          <p:cNvSpPr/>
          <p:nvPr/>
        </p:nvSpPr>
        <p:spPr>
          <a:xfrm>
            <a:off x="285720" y="2571744"/>
            <a:ext cx="1358900" cy="625825"/>
          </a:xfrm>
          <a:prstGeom prst="flowChartConnector">
            <a:avLst/>
          </a:prstGeom>
          <a:solidFill>
            <a:schemeClr val="accent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Цель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42938" y="3714750"/>
            <a:ext cx="8429625" cy="3000375"/>
          </a:xfrm>
          <a:prstGeom prst="roundRect">
            <a:avLst/>
          </a:prstGeom>
          <a:ln w="28575">
            <a:prstDash val="dash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300"/>
              </a:spcBef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30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равный доступ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 медицинской помощи;</a:t>
            </a:r>
          </a:p>
          <a:p>
            <a:pPr fontAlgn="auto">
              <a:spcBef>
                <a:spcPts val="30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пересмотр нормативных документов в части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четкого разграничения функций, полномочий и финансирования ПМСП и специализированной помощи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fontAlgn="auto">
              <a:spcBef>
                <a:spcPts val="30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внедрение дополнительного компонента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 тарифу с учетом оценки результатов деятельности организаций ПМСП и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модели частичного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фондодержания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fontAlgn="auto">
              <a:spcBef>
                <a:spcPts val="30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разработка механизмов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перераспределения финансовых потоков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сторону сокращения расходов на стационарную помощь и увеличения расходов на службу ПМСП и профилактику заболеваний;</a:t>
            </a:r>
          </a:p>
          <a:p>
            <a:pPr fontAlgn="auto">
              <a:spcBef>
                <a:spcPts val="30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совершенствование механизмов повышения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мотивации медицинского персонала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fontAlgn="auto">
              <a:spcBef>
                <a:spcPts val="30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делегирование части полномочий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от врача к медицинским сестрам, увеличение количества врачей общей практики от общего числа врачей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ПМСП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/>
          </a:p>
        </p:txBody>
      </p:sp>
      <p:sp>
        <p:nvSpPr>
          <p:cNvPr id="30" name="Левая фигурная скобка 29"/>
          <p:cNvSpPr/>
          <p:nvPr/>
        </p:nvSpPr>
        <p:spPr>
          <a:xfrm>
            <a:off x="285750" y="3857625"/>
            <a:ext cx="428625" cy="2786063"/>
          </a:xfrm>
          <a:prstGeom prst="leftBrac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-142908" y="4286256"/>
            <a:ext cx="622927" cy="1928826"/>
          </a:xfrm>
          <a:prstGeom prst="rect">
            <a:avLst/>
          </a:prstGeom>
        </p:spPr>
        <p:txBody>
          <a:bodyPr vert="wordArtVert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70C0"/>
                </a:solidFill>
                <a:latin typeface="+mn-lt"/>
                <a:cs typeface="+mn-cs"/>
              </a:rPr>
              <a:t>ЕНСЗ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74638"/>
            <a:ext cx="8215370" cy="51115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Модель организации ПМСП в РК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условиях реформирования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572164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317567"/>
            <a:ext cx="5715040" cy="5326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Законодательно-нормативная база ПМСП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357298"/>
            <a:ext cx="7758138" cy="500066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сегодняшний день создана достаточная нормативная база для развития и совершенствования ПМСП в нашей стране.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Отдельные нормативно-правовые документы нуждаются в доработке или в разработке. 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Существует необходимость расширения индикаторов процесса деятельности организации ПМСП для стимулирующего компонента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подушевого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норматива, включив профилактические мероприятия, работу с населением по ФЗОЖ, укреплению и сохранению здоровья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Финансирование ПМСП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071546"/>
            <a:ext cx="7858180" cy="550072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Внедрение принципа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подушевого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финансирования. </a:t>
            </a:r>
          </a:p>
          <a:p>
            <a:pPr>
              <a:buNone/>
            </a:pP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 условиях реформирования предусматривается два вида финансирования – частичное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фондодержание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и глобальный бюджет для села.</a:t>
            </a:r>
          </a:p>
          <a:p>
            <a:pPr>
              <a:buNone/>
            </a:pP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Комплексный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подушевой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норматив на оказание амбулаторно-поликлинической помощи (вариант частичного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фондодержания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) включает: гарантированную часть (средства для оказания первичной медико-санитарной помощи – 65% и консультативно-диагностической помощи – 35%); стимулирующую часть – стимулирующий компонент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подущевого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норматива (из расчета100 тенге на одного прикрепленного жителя в месяц); дополнительно из республиканского бюджета - целевой текущий трансферт на скрининг населения и лизинг.</a:t>
            </a: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Кадровые ресурсы для ПМСП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реализации данного направления существует потребность подготовки ВОП или переобучения порядка 5 тыс. сегодняшних врачей первичного звена (участковых терапевтов, участковых педиатров) и 43% специалистов среднего звена, работающих в условиях ПМСП.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Медицинские технологии для ПМСП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Важным является разработка и применение клинических протоколов диагностики, лечения и профилактики заболеваний, создание системы управления заболеваниями на уровне ПМСП, а также дальнейшее развитие оценки медицинских технологий (ОМТ), оценка лекарственных средств.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Форма организации ПМСП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071546"/>
            <a:ext cx="7858180" cy="514353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наш взгляд будут реализовываться две основные формы организации ПМСП – групповая практика и индивидуальная практика.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Групповая практика предусматривает объединение команды врачей и медицинских сестер на уровне ПМСП и обслуживание населения всей группой (например, терапевт, педиатр, акушер-гинеколог, медицинские сестры по направлениям).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Индивидуальная практика предусматривает реализацию функции ВОП одним врачом и несколькими медицинскими сестрами (1:3).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Групповая форма больше приемлема в условиях города, индивидуальная практика – в сельской местности.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Текущая ситуация </a:t>
            </a:r>
            <a:endParaRPr lang="ru-RU" dirty="0"/>
          </a:p>
        </p:txBody>
      </p:sp>
      <p:grpSp>
        <p:nvGrpSpPr>
          <p:cNvPr id="3" name="Группа 9"/>
          <p:cNvGrpSpPr/>
          <p:nvPr/>
        </p:nvGrpSpPr>
        <p:grpSpPr>
          <a:xfrm>
            <a:off x="1187624" y="2679961"/>
            <a:ext cx="3168352" cy="2448272"/>
            <a:chOff x="2267744" y="2924944"/>
            <a:chExt cx="3168352" cy="2448272"/>
          </a:xfrm>
        </p:grpSpPr>
        <p:sp useBgFill="1">
          <p:nvSpPr>
            <p:cNvPr id="4" name="Равнобедренный треугольник 3"/>
            <p:cNvSpPr/>
            <p:nvPr/>
          </p:nvSpPr>
          <p:spPr>
            <a:xfrm>
              <a:off x="2267744" y="2924944"/>
              <a:ext cx="3168352" cy="2448272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6" name="Прямая соединительная линия 5"/>
            <p:cNvCxnSpPr/>
            <p:nvPr/>
          </p:nvCxnSpPr>
          <p:spPr>
            <a:xfrm flipV="1">
              <a:off x="2987824" y="3501008"/>
              <a:ext cx="1224136" cy="18722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>
              <a:stCxn id="4" idx="3"/>
              <a:endCxn id="4" idx="5"/>
            </p:cNvCxnSpPr>
            <p:nvPr/>
          </p:nvCxnSpPr>
          <p:spPr>
            <a:xfrm flipV="1">
              <a:off x="3851920" y="4149080"/>
              <a:ext cx="792088" cy="12241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Прямоугольник 10"/>
          <p:cNvSpPr/>
          <p:nvPr/>
        </p:nvSpPr>
        <p:spPr>
          <a:xfrm rot="18209773">
            <a:off x="1990176" y="4162111"/>
            <a:ext cx="15632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600" dirty="0" smtClean="0"/>
              <a:t>Стационарначя </a:t>
            </a:r>
          </a:p>
          <a:p>
            <a:pPr algn="ctr"/>
            <a:r>
              <a:rPr lang="kk-KZ" sz="1600" dirty="0" smtClean="0"/>
              <a:t>помощь</a:t>
            </a:r>
            <a:endParaRPr lang="ru-RU" sz="1600" dirty="0"/>
          </a:p>
        </p:txBody>
      </p:sp>
      <p:sp>
        <p:nvSpPr>
          <p:cNvPr id="12" name="Прямоугольник 11"/>
          <p:cNvSpPr/>
          <p:nvPr/>
        </p:nvSpPr>
        <p:spPr>
          <a:xfrm rot="18209773">
            <a:off x="912227" y="3866381"/>
            <a:ext cx="25266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400" dirty="0"/>
              <a:t>Кадры </a:t>
            </a:r>
            <a:r>
              <a:rPr lang="ru-RU" sz="1400" dirty="0"/>
              <a:t>(образование, наука)</a:t>
            </a:r>
          </a:p>
        </p:txBody>
      </p:sp>
      <p:sp>
        <p:nvSpPr>
          <p:cNvPr id="13" name="Прямоугольник 12"/>
          <p:cNvSpPr/>
          <p:nvPr/>
        </p:nvSpPr>
        <p:spPr>
          <a:xfrm rot="18209773">
            <a:off x="3128975" y="4579815"/>
            <a:ext cx="7248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600" dirty="0" smtClean="0"/>
              <a:t>ПМСП</a:t>
            </a:r>
            <a:endParaRPr lang="ru-RU" sz="1600" dirty="0"/>
          </a:p>
        </p:txBody>
      </p:sp>
      <p:grpSp>
        <p:nvGrpSpPr>
          <p:cNvPr id="5" name="Группа 13"/>
          <p:cNvGrpSpPr/>
          <p:nvPr/>
        </p:nvGrpSpPr>
        <p:grpSpPr>
          <a:xfrm flipH="1">
            <a:off x="4355976" y="2679961"/>
            <a:ext cx="3054898" cy="2448272"/>
            <a:chOff x="2267744" y="2924944"/>
            <a:chExt cx="3168352" cy="2448272"/>
          </a:xfrm>
        </p:grpSpPr>
        <p:sp useBgFill="1">
          <p:nvSpPr>
            <p:cNvPr id="15" name="Равнобедренный треугольник 14"/>
            <p:cNvSpPr/>
            <p:nvPr/>
          </p:nvSpPr>
          <p:spPr>
            <a:xfrm>
              <a:off x="2267744" y="2924944"/>
              <a:ext cx="3168352" cy="2448272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6" name="Прямая соединительная линия 15"/>
            <p:cNvCxnSpPr/>
            <p:nvPr/>
          </p:nvCxnSpPr>
          <p:spPr>
            <a:xfrm flipV="1">
              <a:off x="2987824" y="3501008"/>
              <a:ext cx="1224136" cy="18722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>
              <a:stCxn id="15" idx="3"/>
              <a:endCxn id="15" idx="5"/>
            </p:cNvCxnSpPr>
            <p:nvPr/>
          </p:nvCxnSpPr>
          <p:spPr>
            <a:xfrm flipV="1">
              <a:off x="3851920" y="4149080"/>
              <a:ext cx="792088" cy="12241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Прямоугольник 18"/>
          <p:cNvSpPr/>
          <p:nvPr/>
        </p:nvSpPr>
        <p:spPr>
          <a:xfrm rot="3437890">
            <a:off x="5425979" y="3960349"/>
            <a:ext cx="19793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600" dirty="0" smtClean="0"/>
              <a:t>Занятость, миграция</a:t>
            </a:r>
            <a:endParaRPr lang="ru-RU" sz="1600" dirty="0"/>
          </a:p>
        </p:txBody>
      </p:sp>
      <p:sp>
        <p:nvSpPr>
          <p:cNvPr id="21" name="Прямоугольник 20"/>
          <p:cNvSpPr/>
          <p:nvPr/>
        </p:nvSpPr>
        <p:spPr>
          <a:xfrm rot="3437890">
            <a:off x="4947113" y="4222963"/>
            <a:ext cx="18726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400" dirty="0" smtClean="0"/>
              <a:t>Социальная защита</a:t>
            </a:r>
            <a:endParaRPr lang="ru-RU" sz="1400" dirty="0"/>
          </a:p>
        </p:txBody>
      </p:sp>
      <p:sp>
        <p:nvSpPr>
          <p:cNvPr id="22" name="Прямоугольник 21"/>
          <p:cNvSpPr/>
          <p:nvPr/>
        </p:nvSpPr>
        <p:spPr>
          <a:xfrm rot="3437890">
            <a:off x="4631231" y="4341035"/>
            <a:ext cx="12891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1600" dirty="0" smtClean="0"/>
              <a:t>Социальное </a:t>
            </a:r>
          </a:p>
          <a:p>
            <a:pPr algn="ctr"/>
            <a:r>
              <a:rPr lang="kk-KZ" sz="1600" dirty="0" smtClean="0"/>
              <a:t>развитие</a:t>
            </a:r>
            <a:endParaRPr lang="ru-RU" sz="16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1623549" y="5333790"/>
            <a:ext cx="1940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Здравоохранение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4606407" y="5333790"/>
            <a:ext cx="21194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Социальная защита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184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14290"/>
            <a:ext cx="7786742" cy="838446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dirty="0" smtClean="0"/>
              <a:t>Перспективы развития служб социальной защиты и здравоохранения: интеграция </a:t>
            </a:r>
            <a:endParaRPr lang="ru-RU" sz="2800" dirty="0"/>
          </a:p>
        </p:txBody>
      </p:sp>
      <p:grpSp>
        <p:nvGrpSpPr>
          <p:cNvPr id="3" name="Группа 3"/>
          <p:cNvGrpSpPr/>
          <p:nvPr/>
        </p:nvGrpSpPr>
        <p:grpSpPr>
          <a:xfrm>
            <a:off x="1187624" y="3350979"/>
            <a:ext cx="3168352" cy="2448272"/>
            <a:chOff x="2267744" y="2924944"/>
            <a:chExt cx="3168352" cy="2448272"/>
          </a:xfrm>
        </p:grpSpPr>
        <p:sp useBgFill="1">
          <p:nvSpPr>
            <p:cNvPr id="5" name="Равнобедренный треугольник 4"/>
            <p:cNvSpPr/>
            <p:nvPr/>
          </p:nvSpPr>
          <p:spPr>
            <a:xfrm>
              <a:off x="2267744" y="2924944"/>
              <a:ext cx="3168352" cy="2448272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6" name="Прямая соединительная линия 5"/>
            <p:cNvCxnSpPr/>
            <p:nvPr/>
          </p:nvCxnSpPr>
          <p:spPr>
            <a:xfrm flipV="1">
              <a:off x="2987824" y="3501008"/>
              <a:ext cx="1224136" cy="18722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>
              <a:stCxn id="5" idx="3"/>
              <a:endCxn id="5" idx="5"/>
            </p:cNvCxnSpPr>
            <p:nvPr/>
          </p:nvCxnSpPr>
          <p:spPr>
            <a:xfrm flipV="1">
              <a:off x="3851920" y="4149080"/>
              <a:ext cx="792088" cy="12241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Прямоугольник 7"/>
          <p:cNvSpPr/>
          <p:nvPr/>
        </p:nvSpPr>
        <p:spPr>
          <a:xfrm rot="18209773">
            <a:off x="2069123" y="4686931"/>
            <a:ext cx="15632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600" dirty="0" smtClean="0"/>
              <a:t>Стационарначя </a:t>
            </a:r>
          </a:p>
          <a:p>
            <a:pPr algn="ctr"/>
            <a:r>
              <a:rPr lang="kk-KZ" sz="1600" dirty="0" smtClean="0"/>
              <a:t>помощь</a:t>
            </a:r>
            <a:endParaRPr lang="ru-RU" sz="1600" dirty="0"/>
          </a:p>
        </p:txBody>
      </p:sp>
      <p:sp>
        <p:nvSpPr>
          <p:cNvPr id="9" name="Прямоугольник 8"/>
          <p:cNvSpPr/>
          <p:nvPr/>
        </p:nvSpPr>
        <p:spPr>
          <a:xfrm rot="18209773">
            <a:off x="997480" y="4537398"/>
            <a:ext cx="25266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400" dirty="0"/>
              <a:t>Кадры </a:t>
            </a:r>
            <a:r>
              <a:rPr lang="ru-RU" sz="1400" dirty="0"/>
              <a:t>(образование, наука)</a:t>
            </a:r>
          </a:p>
        </p:txBody>
      </p:sp>
      <p:sp>
        <p:nvSpPr>
          <p:cNvPr id="10" name="Прямоугольник 9"/>
          <p:cNvSpPr/>
          <p:nvPr/>
        </p:nvSpPr>
        <p:spPr>
          <a:xfrm rot="18209773">
            <a:off x="3128975" y="5250833"/>
            <a:ext cx="7248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600" dirty="0" smtClean="0"/>
              <a:t>ПМСП</a:t>
            </a:r>
            <a:endParaRPr lang="ru-RU" sz="1600" dirty="0"/>
          </a:p>
        </p:txBody>
      </p:sp>
      <p:grpSp>
        <p:nvGrpSpPr>
          <p:cNvPr id="4" name="Группа 10"/>
          <p:cNvGrpSpPr/>
          <p:nvPr/>
        </p:nvGrpSpPr>
        <p:grpSpPr>
          <a:xfrm flipH="1">
            <a:off x="4325414" y="3350979"/>
            <a:ext cx="3054898" cy="2448272"/>
            <a:chOff x="2267744" y="2924944"/>
            <a:chExt cx="3168352" cy="2448272"/>
          </a:xfrm>
        </p:grpSpPr>
        <p:sp useBgFill="1">
          <p:nvSpPr>
            <p:cNvPr id="12" name="Равнобедренный треугольник 11"/>
            <p:cNvSpPr/>
            <p:nvPr/>
          </p:nvSpPr>
          <p:spPr>
            <a:xfrm>
              <a:off x="2267744" y="2924944"/>
              <a:ext cx="3168352" cy="2448272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3" name="Прямая соединительная линия 12"/>
            <p:cNvCxnSpPr/>
            <p:nvPr/>
          </p:nvCxnSpPr>
          <p:spPr>
            <a:xfrm flipV="1">
              <a:off x="2987824" y="3501008"/>
              <a:ext cx="1224136" cy="18722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>
              <a:stCxn id="12" idx="3"/>
              <a:endCxn id="12" idx="5"/>
            </p:cNvCxnSpPr>
            <p:nvPr/>
          </p:nvCxnSpPr>
          <p:spPr>
            <a:xfrm flipV="1">
              <a:off x="3851920" y="4149080"/>
              <a:ext cx="792088" cy="12241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Прямоугольник 14"/>
          <p:cNvSpPr/>
          <p:nvPr/>
        </p:nvSpPr>
        <p:spPr>
          <a:xfrm rot="3437890">
            <a:off x="5395417" y="4631367"/>
            <a:ext cx="19793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600" dirty="0" smtClean="0"/>
              <a:t>Занятость, миграция</a:t>
            </a:r>
            <a:endParaRPr lang="ru-RU" sz="1600" dirty="0"/>
          </a:p>
        </p:txBody>
      </p:sp>
      <p:sp>
        <p:nvSpPr>
          <p:cNvPr id="16" name="Прямоугольник 15"/>
          <p:cNvSpPr/>
          <p:nvPr/>
        </p:nvSpPr>
        <p:spPr>
          <a:xfrm rot="3437890">
            <a:off x="4916551" y="4893981"/>
            <a:ext cx="18726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400" dirty="0" smtClean="0"/>
              <a:t>Социальная защита</a:t>
            </a:r>
            <a:endParaRPr lang="ru-RU" sz="1400" dirty="0"/>
          </a:p>
        </p:txBody>
      </p:sp>
      <p:sp>
        <p:nvSpPr>
          <p:cNvPr id="17" name="Прямоугольник 16"/>
          <p:cNvSpPr/>
          <p:nvPr/>
        </p:nvSpPr>
        <p:spPr>
          <a:xfrm rot="3437890">
            <a:off x="4600669" y="5012053"/>
            <a:ext cx="12891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1600" dirty="0" smtClean="0"/>
              <a:t>Социальное </a:t>
            </a:r>
          </a:p>
          <a:p>
            <a:pPr algn="ctr"/>
            <a:r>
              <a:rPr lang="kk-KZ" sz="1600" dirty="0" smtClean="0"/>
              <a:t>развитие</a:t>
            </a:r>
            <a:endParaRPr lang="ru-RU" sz="16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623549" y="6004808"/>
            <a:ext cx="1940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Здравоохранение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3632861" y="3429000"/>
            <a:ext cx="14462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/>
              <a:t>Социальная </a:t>
            </a:r>
          </a:p>
          <a:p>
            <a:pPr algn="ctr"/>
            <a:r>
              <a:rPr lang="ru-RU" b="1" dirty="0" smtClean="0"/>
              <a:t>медицина</a:t>
            </a:r>
            <a:endParaRPr lang="ru-RU" b="1" dirty="0"/>
          </a:p>
        </p:txBody>
      </p:sp>
      <p:cxnSp>
        <p:nvCxnSpPr>
          <p:cNvPr id="21" name="Прямая соединительная линия 20"/>
          <p:cNvCxnSpPr>
            <a:stCxn id="5" idx="0"/>
            <a:endCxn id="12" idx="0"/>
          </p:cNvCxnSpPr>
          <p:nvPr/>
        </p:nvCxnSpPr>
        <p:spPr>
          <a:xfrm>
            <a:off x="2771800" y="3350979"/>
            <a:ext cx="3081063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>
            <a:endCxn id="27" idx="3"/>
          </p:cNvCxnSpPr>
          <p:nvPr/>
        </p:nvCxnSpPr>
        <p:spPr>
          <a:xfrm flipH="1" flipV="1">
            <a:off x="4301797" y="3350979"/>
            <a:ext cx="36557" cy="242732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4644008" y="6011996"/>
            <a:ext cx="21194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Социальная защита</a:t>
            </a:r>
            <a:endParaRPr lang="ru-RU" dirty="0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2750730" y="3350979"/>
            <a:ext cx="2804775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7" name="Равнобедренный треугольник 26"/>
          <p:cNvSpPr/>
          <p:nvPr/>
        </p:nvSpPr>
        <p:spPr>
          <a:xfrm>
            <a:off x="2750729" y="1124744"/>
            <a:ext cx="3102135" cy="2226235"/>
          </a:xfrm>
          <a:prstGeom prst="triangle">
            <a:avLst/>
          </a:prstGeom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28" name="Прямоугольник 27"/>
          <p:cNvSpPr/>
          <p:nvPr/>
        </p:nvSpPr>
        <p:spPr>
          <a:xfrm rot="18215938">
            <a:off x="3110977" y="2064494"/>
            <a:ext cx="183415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 smtClean="0"/>
              <a:t>Государственная </a:t>
            </a:r>
          </a:p>
          <a:p>
            <a:pPr algn="ctr"/>
            <a:r>
              <a:rPr lang="ru-RU" sz="1600" dirty="0" smtClean="0"/>
              <a:t>политика</a:t>
            </a:r>
          </a:p>
          <a:p>
            <a:pPr algn="ctr"/>
            <a:r>
              <a:rPr lang="ru-RU" sz="1600" dirty="0" smtClean="0"/>
              <a:t>Регулирование</a:t>
            </a:r>
          </a:p>
          <a:p>
            <a:pPr algn="ctr"/>
            <a:r>
              <a:rPr lang="ru-RU" sz="1600" dirty="0" smtClean="0"/>
              <a:t>Контроль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68333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60648"/>
            <a:ext cx="7786741" cy="585456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Пути развития МЗСР РК: создание совместных программ</a:t>
            </a:r>
            <a:endParaRPr lang="ru-RU" sz="2000" b="1" dirty="0"/>
          </a:p>
        </p:txBody>
      </p:sp>
      <p:grpSp>
        <p:nvGrpSpPr>
          <p:cNvPr id="3" name="Группа 3"/>
          <p:cNvGrpSpPr/>
          <p:nvPr/>
        </p:nvGrpSpPr>
        <p:grpSpPr>
          <a:xfrm>
            <a:off x="206492" y="3267655"/>
            <a:ext cx="3168352" cy="2448272"/>
            <a:chOff x="2267744" y="2924944"/>
            <a:chExt cx="3168352" cy="2448272"/>
          </a:xfrm>
        </p:grpSpPr>
        <p:sp useBgFill="1">
          <p:nvSpPr>
            <p:cNvPr id="5" name="Равнобедренный треугольник 4"/>
            <p:cNvSpPr/>
            <p:nvPr/>
          </p:nvSpPr>
          <p:spPr>
            <a:xfrm>
              <a:off x="2267744" y="2924944"/>
              <a:ext cx="3168352" cy="2448272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6" name="Прямая соединительная линия 5"/>
            <p:cNvCxnSpPr/>
            <p:nvPr/>
          </p:nvCxnSpPr>
          <p:spPr>
            <a:xfrm flipV="1">
              <a:off x="2987824" y="3501008"/>
              <a:ext cx="1224136" cy="18722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>
              <a:stCxn id="5" idx="3"/>
              <a:endCxn id="5" idx="5"/>
            </p:cNvCxnSpPr>
            <p:nvPr/>
          </p:nvCxnSpPr>
          <p:spPr>
            <a:xfrm flipV="1">
              <a:off x="3851920" y="4149080"/>
              <a:ext cx="792088" cy="12241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Прямоугольник 7"/>
          <p:cNvSpPr/>
          <p:nvPr/>
        </p:nvSpPr>
        <p:spPr>
          <a:xfrm rot="18209773">
            <a:off x="1017058" y="4739402"/>
            <a:ext cx="15472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400" dirty="0" smtClean="0"/>
              <a:t>Стационарначя </a:t>
            </a:r>
          </a:p>
          <a:p>
            <a:r>
              <a:rPr lang="kk-KZ" sz="1400" dirty="0" smtClean="0"/>
              <a:t>помощь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 rot="18209773">
            <a:off x="16348" y="4454074"/>
            <a:ext cx="25266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400" dirty="0"/>
              <a:t>Кадры </a:t>
            </a:r>
            <a:r>
              <a:rPr lang="ru-RU" sz="1400" dirty="0"/>
              <a:t>(образование, наука)</a:t>
            </a:r>
          </a:p>
        </p:txBody>
      </p:sp>
      <p:sp>
        <p:nvSpPr>
          <p:cNvPr id="10" name="Прямоугольник 9"/>
          <p:cNvSpPr/>
          <p:nvPr/>
        </p:nvSpPr>
        <p:spPr>
          <a:xfrm rot="18209773">
            <a:off x="2147843" y="5167509"/>
            <a:ext cx="7248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600" dirty="0" smtClean="0"/>
              <a:t>ПМСП</a:t>
            </a:r>
            <a:endParaRPr lang="ru-RU" sz="1600" dirty="0"/>
          </a:p>
        </p:txBody>
      </p:sp>
      <p:grpSp>
        <p:nvGrpSpPr>
          <p:cNvPr id="4" name="Группа 10"/>
          <p:cNvGrpSpPr/>
          <p:nvPr/>
        </p:nvGrpSpPr>
        <p:grpSpPr>
          <a:xfrm flipH="1">
            <a:off x="3389310" y="3267655"/>
            <a:ext cx="3054898" cy="2448272"/>
            <a:chOff x="2267744" y="2924944"/>
            <a:chExt cx="3168352" cy="2448272"/>
          </a:xfrm>
        </p:grpSpPr>
        <p:sp useBgFill="1">
          <p:nvSpPr>
            <p:cNvPr id="12" name="Равнобедренный треугольник 11"/>
            <p:cNvSpPr/>
            <p:nvPr/>
          </p:nvSpPr>
          <p:spPr>
            <a:xfrm>
              <a:off x="2267744" y="2924944"/>
              <a:ext cx="3168352" cy="2448272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3" name="Прямая соединительная линия 12"/>
            <p:cNvCxnSpPr/>
            <p:nvPr/>
          </p:nvCxnSpPr>
          <p:spPr>
            <a:xfrm flipV="1">
              <a:off x="2987824" y="3501008"/>
              <a:ext cx="1224136" cy="18722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>
              <a:stCxn id="12" idx="3"/>
              <a:endCxn id="12" idx="5"/>
            </p:cNvCxnSpPr>
            <p:nvPr/>
          </p:nvCxnSpPr>
          <p:spPr>
            <a:xfrm flipV="1">
              <a:off x="3851920" y="4149080"/>
              <a:ext cx="792088" cy="12241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Прямоугольник 14"/>
          <p:cNvSpPr/>
          <p:nvPr/>
        </p:nvSpPr>
        <p:spPr>
          <a:xfrm rot="3437890">
            <a:off x="4441194" y="4521701"/>
            <a:ext cx="19793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600" dirty="0" smtClean="0"/>
              <a:t>Занятость, миграция</a:t>
            </a:r>
            <a:endParaRPr lang="ru-RU" sz="1600" dirty="0"/>
          </a:p>
        </p:txBody>
      </p:sp>
      <p:sp>
        <p:nvSpPr>
          <p:cNvPr id="16" name="Прямоугольник 15"/>
          <p:cNvSpPr/>
          <p:nvPr/>
        </p:nvSpPr>
        <p:spPr>
          <a:xfrm rot="3437890">
            <a:off x="4318623" y="4786091"/>
            <a:ext cx="12522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400" dirty="0" smtClean="0"/>
              <a:t>Социальная </a:t>
            </a:r>
          </a:p>
          <a:p>
            <a:pPr algn="r"/>
            <a:r>
              <a:rPr lang="kk-KZ" sz="1400" dirty="0" smtClean="0"/>
              <a:t>защита</a:t>
            </a:r>
            <a:endParaRPr lang="ru-RU" sz="1400" dirty="0"/>
          </a:p>
        </p:txBody>
      </p:sp>
      <p:sp>
        <p:nvSpPr>
          <p:cNvPr id="17" name="Прямоугольник 16"/>
          <p:cNvSpPr/>
          <p:nvPr/>
        </p:nvSpPr>
        <p:spPr>
          <a:xfrm rot="3437890">
            <a:off x="3758966" y="5015252"/>
            <a:ext cx="12538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1400" dirty="0" smtClean="0"/>
              <a:t>Социальное </a:t>
            </a:r>
          </a:p>
          <a:p>
            <a:pPr algn="ctr"/>
            <a:r>
              <a:rPr lang="kk-KZ" sz="1400" dirty="0" smtClean="0"/>
              <a:t>развитие</a:t>
            </a:r>
            <a:endParaRPr lang="ru-RU" sz="1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22754" y="5783331"/>
            <a:ext cx="1940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Здравоохранение</a:t>
            </a:r>
            <a:endParaRPr lang="ru-RU" dirty="0"/>
          </a:p>
        </p:txBody>
      </p:sp>
      <p:cxnSp>
        <p:nvCxnSpPr>
          <p:cNvPr id="20" name="Прямая соединительная линия 19"/>
          <p:cNvCxnSpPr>
            <a:stCxn id="5" idx="0"/>
            <a:endCxn id="12" idx="0"/>
          </p:cNvCxnSpPr>
          <p:nvPr/>
        </p:nvCxnSpPr>
        <p:spPr>
          <a:xfrm>
            <a:off x="1790668" y="3267655"/>
            <a:ext cx="3126091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>
            <a:endCxn id="26" idx="3"/>
          </p:cNvCxnSpPr>
          <p:nvPr/>
        </p:nvCxnSpPr>
        <p:spPr>
          <a:xfrm flipH="1" flipV="1">
            <a:off x="3353713" y="3244041"/>
            <a:ext cx="51235" cy="2496443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3643213" y="5790519"/>
            <a:ext cx="21194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Социальная защита</a:t>
            </a:r>
            <a:endParaRPr lang="ru-RU" dirty="0"/>
          </a:p>
        </p:txBody>
      </p:sp>
      <p:sp useBgFill="1">
        <p:nvSpPr>
          <p:cNvPr id="26" name="Равнобедренный треугольник 25"/>
          <p:cNvSpPr/>
          <p:nvPr/>
        </p:nvSpPr>
        <p:spPr>
          <a:xfrm>
            <a:off x="1790667" y="1105926"/>
            <a:ext cx="3126091" cy="213811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23" name="Прямоугольник 22"/>
          <p:cNvSpPr/>
          <p:nvPr/>
        </p:nvSpPr>
        <p:spPr>
          <a:xfrm rot="18215938">
            <a:off x="2225747" y="1936083"/>
            <a:ext cx="183415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 smtClean="0"/>
              <a:t>Государственная </a:t>
            </a:r>
          </a:p>
          <a:p>
            <a:pPr algn="ctr"/>
            <a:r>
              <a:rPr lang="ru-RU" sz="1600" dirty="0" smtClean="0"/>
              <a:t>политика</a:t>
            </a:r>
          </a:p>
          <a:p>
            <a:pPr algn="ctr"/>
            <a:r>
              <a:rPr lang="ru-RU" sz="1600" dirty="0" smtClean="0"/>
              <a:t>Регулирование</a:t>
            </a:r>
          </a:p>
          <a:p>
            <a:pPr algn="ctr"/>
            <a:r>
              <a:rPr lang="ru-RU" sz="1600" dirty="0" smtClean="0"/>
              <a:t>Контроль</a:t>
            </a:r>
            <a:endParaRPr lang="ru-RU" sz="16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2122582" y="3850918"/>
            <a:ext cx="2504521" cy="507831"/>
          </a:xfrm>
          <a:prstGeom prst="rect">
            <a:avLst/>
          </a:prstGeom>
          <a:solidFill>
            <a:schemeClr val="tx2">
              <a:lumMod val="40000"/>
              <a:lumOff val="60000"/>
              <a:alpha val="66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900" b="1" dirty="0" smtClean="0"/>
              <a:t>Программы по снижение и профилактике </a:t>
            </a:r>
          </a:p>
          <a:p>
            <a:pPr algn="ctr"/>
            <a:r>
              <a:rPr lang="ru-RU" sz="900" b="1" dirty="0" smtClean="0"/>
              <a:t>предотвратимых заболеваний</a:t>
            </a:r>
            <a:endParaRPr lang="ru-RU" sz="900" b="1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1934800" y="3243555"/>
            <a:ext cx="2981958" cy="553998"/>
          </a:xfrm>
          <a:prstGeom prst="rect">
            <a:avLst/>
          </a:prstGeom>
          <a:solidFill>
            <a:schemeClr val="tx2">
              <a:lumMod val="40000"/>
              <a:lumOff val="60000"/>
              <a:alpha val="66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000" b="1" dirty="0" smtClean="0"/>
              <a:t>Реабилитация </a:t>
            </a:r>
          </a:p>
          <a:p>
            <a:pPr algn="ctr"/>
            <a:r>
              <a:rPr lang="ru-RU" sz="1000" b="1" dirty="0" smtClean="0"/>
              <a:t>Санитарно-курортное лечение</a:t>
            </a:r>
          </a:p>
          <a:p>
            <a:pPr algn="ctr"/>
            <a:r>
              <a:rPr lang="ru-RU" sz="1000" b="1" dirty="0" smtClean="0"/>
              <a:t>Нетрудоспособность</a:t>
            </a:r>
            <a:endParaRPr lang="ru-RU" sz="1000" b="1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2480809" y="4388163"/>
            <a:ext cx="1817001" cy="507831"/>
          </a:xfrm>
          <a:prstGeom prst="rect">
            <a:avLst/>
          </a:prstGeom>
          <a:solidFill>
            <a:schemeClr val="tx2">
              <a:lumMod val="40000"/>
              <a:lumOff val="60000"/>
              <a:alpha val="65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900" b="1" dirty="0" smtClean="0"/>
              <a:t>Лечение и профилактика </a:t>
            </a:r>
          </a:p>
          <a:p>
            <a:pPr algn="ctr"/>
            <a:r>
              <a:rPr lang="ru-RU" sz="900" b="1" dirty="0" smtClean="0"/>
              <a:t>социально-обусловленных заболеваний</a:t>
            </a:r>
            <a:endParaRPr lang="ru-RU" sz="900" b="1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2610327" y="5044398"/>
            <a:ext cx="1529033" cy="584775"/>
          </a:xfrm>
          <a:prstGeom prst="rect">
            <a:avLst/>
          </a:prstGeom>
          <a:solidFill>
            <a:schemeClr val="tx2">
              <a:lumMod val="40000"/>
              <a:lumOff val="60000"/>
              <a:alpha val="66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800" b="1" dirty="0" smtClean="0"/>
              <a:t>Профилактика заболеваний, </a:t>
            </a:r>
          </a:p>
          <a:p>
            <a:pPr algn="ctr"/>
            <a:r>
              <a:rPr lang="ru-RU" sz="800" b="1" dirty="0" smtClean="0"/>
              <a:t>укрепление и сохранение здоровья</a:t>
            </a:r>
            <a:endParaRPr lang="ru-RU" sz="800" b="1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1811565" y="6237312"/>
            <a:ext cx="28436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Социальное благополучие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8" name="Левая фигурная скобка 37"/>
          <p:cNvSpPr/>
          <p:nvPr/>
        </p:nvSpPr>
        <p:spPr>
          <a:xfrm rot="16200000">
            <a:off x="3102911" y="3448638"/>
            <a:ext cx="360040" cy="5315358"/>
          </a:xfrm>
          <a:prstGeom prst="leftBrace">
            <a:avLst>
              <a:gd name="adj1" fmla="val 8333"/>
              <a:gd name="adj2" fmla="val 5013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003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Благодарю за внимание!</a:t>
            </a:r>
            <a:endParaRPr lang="ru-RU" sz="4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523</TotalTime>
  <Words>725</Words>
  <Application>Microsoft Office PowerPoint</Application>
  <PresentationFormat>Экран (4:3)</PresentationFormat>
  <Paragraphs>115</Paragraphs>
  <Slides>14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Солнцестояние</vt:lpstr>
      <vt:lpstr>Основные принципы организации ПМСП в современных условиях</vt:lpstr>
      <vt:lpstr>Анализ реформирования ПМСП в странах Западной и Центральной Европы</vt:lpstr>
      <vt:lpstr>Принципы оказания ПМСП</vt:lpstr>
      <vt:lpstr>Презентация PowerPoint</vt:lpstr>
      <vt:lpstr>Модель организации ПМСП в РК в условиях реформирования</vt:lpstr>
      <vt:lpstr>Законодательно-нормативная база ПМСП</vt:lpstr>
      <vt:lpstr>Финансирование ПМСП</vt:lpstr>
      <vt:lpstr>Кадровые ресурсы для ПМСП</vt:lpstr>
      <vt:lpstr>Медицинские технологии для ПМСП</vt:lpstr>
      <vt:lpstr>Форма организации ПМСП</vt:lpstr>
      <vt:lpstr>Текущая ситуация </vt:lpstr>
      <vt:lpstr>Перспективы развития служб социальной защиты и здравоохранения: интеграция </vt:lpstr>
      <vt:lpstr>Пути развития МЗСР РК: создание совместных программ</vt:lpstr>
      <vt:lpstr>Презентация PowerPoint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принципы организации ПМСП в современных условиях</dc:title>
  <dc:creator>FHj</dc:creator>
  <cp:lastModifiedBy>user</cp:lastModifiedBy>
  <cp:revision>68</cp:revision>
  <dcterms:created xsi:type="dcterms:W3CDTF">2014-11-05T05:11:10Z</dcterms:created>
  <dcterms:modified xsi:type="dcterms:W3CDTF">2014-11-18T04:12:06Z</dcterms:modified>
</cp:coreProperties>
</file>