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90" r:id="rId2"/>
    <p:sldId id="277" r:id="rId3"/>
    <p:sldId id="291" r:id="rId4"/>
    <p:sldId id="285" r:id="rId5"/>
    <p:sldId id="300" r:id="rId6"/>
    <p:sldId id="301" r:id="rId7"/>
    <p:sldId id="303" r:id="rId8"/>
    <p:sldId id="262" r:id="rId9"/>
    <p:sldId id="263" r:id="rId10"/>
    <p:sldId id="264" r:id="rId11"/>
    <p:sldId id="306" r:id="rId12"/>
    <p:sldId id="307" r:id="rId13"/>
    <p:sldId id="328" r:id="rId14"/>
    <p:sldId id="334" r:id="rId15"/>
    <p:sldId id="326" r:id="rId16"/>
    <p:sldId id="265" r:id="rId17"/>
    <p:sldId id="331" r:id="rId18"/>
    <p:sldId id="293" r:id="rId19"/>
    <p:sldId id="310" r:id="rId20"/>
    <p:sldId id="297" r:id="rId21"/>
    <p:sldId id="314" r:id="rId22"/>
    <p:sldId id="313" r:id="rId23"/>
    <p:sldId id="311" r:id="rId24"/>
    <p:sldId id="312" r:id="rId25"/>
    <p:sldId id="272" r:id="rId26"/>
    <p:sldId id="271" r:id="rId27"/>
    <p:sldId id="316" r:id="rId28"/>
    <p:sldId id="317" r:id="rId29"/>
    <p:sldId id="318" r:id="rId30"/>
    <p:sldId id="319" r:id="rId31"/>
    <p:sldId id="320" r:id="rId32"/>
    <p:sldId id="321" r:id="rId33"/>
    <p:sldId id="330" r:id="rId34"/>
    <p:sldId id="333" r:id="rId35"/>
    <p:sldId id="332" r:id="rId36"/>
    <p:sldId id="329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4CDD"/>
    <a:srgbClr val="000099"/>
    <a:srgbClr val="1658C4"/>
    <a:srgbClr val="005024"/>
    <a:srgbClr val="D89826"/>
    <a:srgbClr val="333333"/>
    <a:srgbClr val="FF5050"/>
    <a:srgbClr val="EDAFEF"/>
    <a:srgbClr val="9B6D65"/>
    <a:srgbClr val="115F9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B050"/>
            </a:solidFill>
            <a:ln w="57150">
              <a:solidFill>
                <a:schemeClr val="bg1"/>
              </a:solidFill>
            </a:ln>
          </c:spPr>
          <c:dPt>
            <c:idx val="0"/>
            <c:spPr>
              <a:solidFill>
                <a:srgbClr val="005024"/>
              </a:solidFill>
              <a:ln w="571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rgbClr val="000099"/>
              </a:solidFill>
              <a:ln w="571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rgbClr val="FF0000"/>
              </a:solidFill>
              <a:ln w="571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rgbClr val="002060"/>
              </a:solidFill>
              <a:ln w="571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rgbClr val="005024"/>
              </a:solidFill>
              <a:ln w="57150">
                <a:solidFill>
                  <a:schemeClr val="bg1"/>
                </a:solidFill>
              </a:ln>
            </c:spPr>
          </c:dPt>
          <c:dPt>
            <c:idx val="5"/>
            <c:spPr>
              <a:solidFill>
                <a:srgbClr val="000099"/>
              </a:solidFill>
              <a:ln w="57150">
                <a:solidFill>
                  <a:schemeClr val="bg1"/>
                </a:solidFill>
              </a:ln>
            </c:spPr>
          </c:dPt>
          <c:dPt>
            <c:idx val="6"/>
            <c:spPr>
              <a:solidFill>
                <a:srgbClr val="FF0000"/>
              </a:solidFill>
              <a:ln w="57150">
                <a:solidFill>
                  <a:schemeClr val="bg1"/>
                </a:solidFill>
              </a:ln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ru-RU" dirty="0" smtClean="0"/>
                      <a:t>36000</a:t>
                    </a:r>
                    <a:endParaRPr lang="en-US" dirty="0"/>
                  </a:p>
                </c:rich>
              </c:tx>
              <c:dLblPos val="outEnd"/>
              <c:showVal val="1"/>
              <c:showCatName val="1"/>
              <c:showSerName val="1"/>
              <c:separator> </c:separator>
            </c:dLbl>
            <c:dLbl>
              <c:idx val="1"/>
              <c:tx>
                <c:rich>
                  <a:bodyPr/>
                  <a:lstStyle/>
                  <a:p>
                    <a:r>
                      <a:rPr lang="ru-RU" dirty="0" smtClean="0"/>
                      <a:t>15</a:t>
                    </a:r>
                    <a:endParaRPr lang="en-US" dirty="0"/>
                  </a:p>
                </c:rich>
              </c:tx>
              <c:dLblPos val="outEnd"/>
              <c:showVal val="1"/>
              <c:showCatName val="1"/>
              <c:showSerName val="1"/>
              <c:separator> </c:separator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 smtClean="0"/>
                      <a:t>117</a:t>
                    </a:r>
                    <a:endParaRPr lang="en-US" dirty="0"/>
                  </a:p>
                </c:rich>
              </c:tx>
              <c:dLblPos val="outEnd"/>
              <c:showVal val="1"/>
              <c:showCatName val="1"/>
              <c:showSerName val="1"/>
              <c:separator> </c:separator>
            </c:dLbl>
            <c:dLbl>
              <c:idx val="4"/>
              <c:tx>
                <c:rich>
                  <a:bodyPr/>
                  <a:lstStyle/>
                  <a:p>
                    <a:r>
                      <a:rPr lang="ru-RU" dirty="0" smtClean="0"/>
                      <a:t>17000</a:t>
                    </a:r>
                    <a:endParaRPr lang="en-US" dirty="0"/>
                  </a:p>
                </c:rich>
              </c:tx>
              <c:dLblPos val="outEnd"/>
              <c:showVal val="1"/>
              <c:showCatName val="1"/>
              <c:showSerName val="1"/>
              <c:separator> </c:separator>
            </c:dLbl>
            <c:dLbl>
              <c:idx val="5"/>
              <c:tx>
                <c:rich>
                  <a:bodyPr/>
                  <a:lstStyle/>
                  <a:p>
                    <a:r>
                      <a:rPr lang="ru-RU" dirty="0" smtClean="0"/>
                      <a:t>67</a:t>
                    </a:r>
                    <a:endParaRPr lang="en-US" dirty="0"/>
                  </a:p>
                </c:rich>
              </c:tx>
              <c:dLblPos val="outEnd"/>
              <c:showVal val="1"/>
              <c:showCatName val="1"/>
              <c:showSerName val="1"/>
              <c:separator> </c:separator>
            </c:dLbl>
            <c:dLbl>
              <c:idx val="6"/>
              <c:tx>
                <c:rich>
                  <a:bodyPr/>
                  <a:lstStyle/>
                  <a:p>
                    <a:r>
                      <a:rPr lang="ru-RU" dirty="0" smtClean="0"/>
                      <a:t>186</a:t>
                    </a:r>
                    <a:endParaRPr lang="en-US" dirty="0"/>
                  </a:p>
                </c:rich>
              </c:tx>
              <c:dLblPos val="outEnd"/>
              <c:showVal val="1"/>
              <c:showCatName val="1"/>
              <c:showSerName val="1"/>
              <c:separator> </c:separator>
            </c:dLbl>
            <c:txPr>
              <a:bodyPr/>
              <a:lstStyle/>
              <a:p>
                <a:pPr>
                  <a:defRPr b="1">
                    <a:latin typeface="Arial Black" pitchFamily="34" charset="0"/>
                  </a:defRPr>
                </a:pPr>
                <a:endParaRPr lang="ru-RU"/>
              </a:p>
            </c:txPr>
            <c:dLblPos val="outEnd"/>
            <c:showVal val="1"/>
            <c:showCatName val="1"/>
            <c:showSerName val="1"/>
            <c:separator> </c:separator>
          </c:dLbls>
          <c:cat>
            <c:numRef>
              <c:f>Лист1!$A$2:$A$8</c:f>
              <c:numCache>
                <c:formatCode>General</c:formatCode>
                <c:ptCount val="7"/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67</c:v>
                </c:pt>
                <c:pt idx="1">
                  <c:v>12</c:v>
                </c:pt>
                <c:pt idx="2">
                  <c:v>88</c:v>
                </c:pt>
                <c:pt idx="4">
                  <c:v>33</c:v>
                </c:pt>
                <c:pt idx="5">
                  <c:v>26</c:v>
                </c:pt>
                <c:pt idx="6">
                  <c:v>74</c:v>
                </c:pt>
              </c:numCache>
            </c:numRef>
          </c:val>
        </c:ser>
        <c:gapWidth val="31"/>
        <c:axId val="57117312"/>
        <c:axId val="57115776"/>
      </c:barChart>
      <c:valAx>
        <c:axId val="57115776"/>
        <c:scaling>
          <c:orientation val="minMax"/>
        </c:scaling>
        <c:delete val="1"/>
        <c:axPos val="l"/>
        <c:numFmt formatCode="General" sourceLinked="1"/>
        <c:tickLblPos val="none"/>
        <c:crossAx val="57117312"/>
        <c:crosses val="autoZero"/>
        <c:crossBetween val="between"/>
      </c:valAx>
      <c:catAx>
        <c:axId val="57117312"/>
        <c:scaling>
          <c:orientation val="minMax"/>
        </c:scaling>
        <c:delete val="1"/>
        <c:axPos val="b"/>
        <c:numFmt formatCode="General" sourceLinked="1"/>
        <c:tickLblPos val="none"/>
        <c:crossAx val="57115776"/>
        <c:crosses val="autoZero"/>
        <c:auto val="1"/>
        <c:lblAlgn val="ctr"/>
        <c:lblOffset val="100"/>
      </c:catAx>
      <c:spPr>
        <a:solidFill>
          <a:schemeClr val="bg1"/>
        </a:solidFill>
        <a:ln w="57150">
          <a:prstDash val="solid"/>
        </a:ln>
      </c:spPr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FC4AB6-ED4A-4CF8-BC22-ABC602CFB49D}" type="doc">
      <dgm:prSet loTypeId="urn:microsoft.com/office/officeart/2005/8/layout/hProcess11" loCatId="process" qsTypeId="urn:microsoft.com/office/officeart/2005/8/quickstyle/simple1" qsCatId="simple" csTypeId="urn:microsoft.com/office/officeart/2005/8/colors/accent2_2" csCatId="accent2" phldr="1"/>
      <dgm:spPr/>
    </dgm:pt>
    <dgm:pt modelId="{4382115B-4E73-48CD-9036-E2EA1DF80A5D}">
      <dgm:prSet phldrT="[Текст]" phldr="1"/>
      <dgm:spPr/>
      <dgm:t>
        <a:bodyPr/>
        <a:lstStyle/>
        <a:p>
          <a:endParaRPr lang="ru-RU" dirty="0"/>
        </a:p>
      </dgm:t>
    </dgm:pt>
    <dgm:pt modelId="{326AE2F3-67D3-4A48-8BF5-FFAD47BCBAAA}" type="parTrans" cxnId="{058C8BEA-5DC4-4FF5-80C7-2FB1C2D7A5DA}">
      <dgm:prSet/>
      <dgm:spPr/>
      <dgm:t>
        <a:bodyPr/>
        <a:lstStyle/>
        <a:p>
          <a:endParaRPr lang="ru-RU"/>
        </a:p>
      </dgm:t>
    </dgm:pt>
    <dgm:pt modelId="{6F2A3C77-418E-4C29-A729-9027C4DAEB2E}" type="sibTrans" cxnId="{058C8BEA-5DC4-4FF5-80C7-2FB1C2D7A5DA}">
      <dgm:prSet/>
      <dgm:spPr/>
      <dgm:t>
        <a:bodyPr/>
        <a:lstStyle/>
        <a:p>
          <a:endParaRPr lang="ru-RU"/>
        </a:p>
      </dgm:t>
    </dgm:pt>
    <dgm:pt modelId="{58D70177-2CB9-4277-8508-FFE71B2EDF3A}">
      <dgm:prSet phldrT="[Текст]" phldr="1"/>
      <dgm:spPr/>
      <dgm:t>
        <a:bodyPr/>
        <a:lstStyle/>
        <a:p>
          <a:endParaRPr lang="ru-RU" dirty="0"/>
        </a:p>
      </dgm:t>
    </dgm:pt>
    <dgm:pt modelId="{7884D540-41DA-4729-9B79-EDB8C7A067A1}" type="parTrans" cxnId="{038BB29B-2C33-48A4-BD79-4AD049D65A20}">
      <dgm:prSet/>
      <dgm:spPr/>
      <dgm:t>
        <a:bodyPr/>
        <a:lstStyle/>
        <a:p>
          <a:endParaRPr lang="ru-RU"/>
        </a:p>
      </dgm:t>
    </dgm:pt>
    <dgm:pt modelId="{76718240-6436-4666-925B-BB130DBC0AF7}" type="sibTrans" cxnId="{038BB29B-2C33-48A4-BD79-4AD049D65A20}">
      <dgm:prSet/>
      <dgm:spPr/>
      <dgm:t>
        <a:bodyPr/>
        <a:lstStyle/>
        <a:p>
          <a:endParaRPr lang="ru-RU"/>
        </a:p>
      </dgm:t>
    </dgm:pt>
    <dgm:pt modelId="{0F2394D6-60FE-4B15-B37B-4B87FAE80B3A}">
      <dgm:prSet/>
      <dgm:spPr/>
      <dgm:t>
        <a:bodyPr/>
        <a:lstStyle/>
        <a:p>
          <a:endParaRPr lang="ru-RU" dirty="0"/>
        </a:p>
      </dgm:t>
    </dgm:pt>
    <dgm:pt modelId="{D26BFA6E-D193-4084-85FE-D643FF5F4798}" type="parTrans" cxnId="{B7C25F70-46E9-48DC-AF97-1010D1269DD3}">
      <dgm:prSet/>
      <dgm:spPr/>
      <dgm:t>
        <a:bodyPr/>
        <a:lstStyle/>
        <a:p>
          <a:endParaRPr lang="ru-RU"/>
        </a:p>
      </dgm:t>
    </dgm:pt>
    <dgm:pt modelId="{5B102E02-4B3D-411D-AF98-8EF53476A14C}" type="sibTrans" cxnId="{B7C25F70-46E9-48DC-AF97-1010D1269DD3}">
      <dgm:prSet/>
      <dgm:spPr/>
      <dgm:t>
        <a:bodyPr/>
        <a:lstStyle/>
        <a:p>
          <a:endParaRPr lang="ru-RU"/>
        </a:p>
      </dgm:t>
    </dgm:pt>
    <dgm:pt modelId="{4F599FE8-7EA0-4243-8FBE-DC4CA820CB3E}">
      <dgm:prSet/>
      <dgm:spPr/>
      <dgm:t>
        <a:bodyPr/>
        <a:lstStyle/>
        <a:p>
          <a:endParaRPr lang="ru-RU" dirty="0"/>
        </a:p>
      </dgm:t>
    </dgm:pt>
    <dgm:pt modelId="{4571822A-7344-4D3D-8A98-01CE15979669}" type="parTrans" cxnId="{753EAA72-7ED9-49C1-8A9B-51229607E1A5}">
      <dgm:prSet/>
      <dgm:spPr/>
      <dgm:t>
        <a:bodyPr/>
        <a:lstStyle/>
        <a:p>
          <a:endParaRPr lang="ru-RU"/>
        </a:p>
      </dgm:t>
    </dgm:pt>
    <dgm:pt modelId="{A687AF9E-9ECE-42CC-9DA0-C79BB5526249}" type="sibTrans" cxnId="{753EAA72-7ED9-49C1-8A9B-51229607E1A5}">
      <dgm:prSet/>
      <dgm:spPr/>
      <dgm:t>
        <a:bodyPr/>
        <a:lstStyle/>
        <a:p>
          <a:endParaRPr lang="ru-RU"/>
        </a:p>
      </dgm:t>
    </dgm:pt>
    <dgm:pt modelId="{63D8823C-E9AB-4EA7-8435-8A2B904C7B4F}">
      <dgm:prSet phldrT="[Текст]" phldr="1"/>
      <dgm:spPr/>
      <dgm:t>
        <a:bodyPr/>
        <a:lstStyle/>
        <a:p>
          <a:endParaRPr lang="ru-RU" dirty="0"/>
        </a:p>
      </dgm:t>
    </dgm:pt>
    <dgm:pt modelId="{4101D5B6-6EE4-4F24-BA6C-0591A590BE8B}" type="sibTrans" cxnId="{E6B2D513-7A14-4684-AE4A-5A9E6D88885A}">
      <dgm:prSet/>
      <dgm:spPr/>
      <dgm:t>
        <a:bodyPr/>
        <a:lstStyle/>
        <a:p>
          <a:endParaRPr lang="ru-RU"/>
        </a:p>
      </dgm:t>
    </dgm:pt>
    <dgm:pt modelId="{EA7B2C68-66D6-4719-B727-E84DFFCCEE48}" type="parTrans" cxnId="{E6B2D513-7A14-4684-AE4A-5A9E6D88885A}">
      <dgm:prSet/>
      <dgm:spPr/>
      <dgm:t>
        <a:bodyPr/>
        <a:lstStyle/>
        <a:p>
          <a:endParaRPr lang="ru-RU"/>
        </a:p>
      </dgm:t>
    </dgm:pt>
    <dgm:pt modelId="{D59FF19A-878C-45F7-A3B5-AB2DDB8C0D51}" type="pres">
      <dgm:prSet presAssocID="{D1FC4AB6-ED4A-4CF8-BC22-ABC602CFB49D}" presName="Name0" presStyleCnt="0">
        <dgm:presLayoutVars>
          <dgm:dir/>
          <dgm:resizeHandles val="exact"/>
        </dgm:presLayoutVars>
      </dgm:prSet>
      <dgm:spPr/>
    </dgm:pt>
    <dgm:pt modelId="{52FC21B2-1B8C-464A-A0A2-66BD4E792BD0}" type="pres">
      <dgm:prSet presAssocID="{D1FC4AB6-ED4A-4CF8-BC22-ABC602CFB49D}" presName="arrow" presStyleLbl="bgShp" presStyleIdx="0" presStyleCnt="1" custScaleX="95516" custScaleY="10748" custLinFactNeighborX="-4605" custLinFactNeighborY="-8331"/>
      <dgm:spPr>
        <a:solidFill>
          <a:srgbClr val="FF0000"/>
        </a:solidFill>
      </dgm:spPr>
    </dgm:pt>
    <dgm:pt modelId="{4DF0F955-5648-4C3C-9AF9-D85E3CA3BAF9}" type="pres">
      <dgm:prSet presAssocID="{D1FC4AB6-ED4A-4CF8-BC22-ABC602CFB49D}" presName="points" presStyleCnt="0"/>
      <dgm:spPr/>
    </dgm:pt>
    <dgm:pt modelId="{1696C5E3-5F55-4F4D-8C93-FD3F0A97BC4D}" type="pres">
      <dgm:prSet presAssocID="{4382115B-4E73-48CD-9036-E2EA1DF80A5D}" presName="compositeA" presStyleCnt="0"/>
      <dgm:spPr/>
    </dgm:pt>
    <dgm:pt modelId="{37DD1306-43E8-4A8A-BF48-887377E6A7F7}" type="pres">
      <dgm:prSet presAssocID="{4382115B-4E73-48CD-9036-E2EA1DF80A5D}" presName="textA" presStyleLbl="revTx" presStyleIdx="0" presStyleCnt="5" custLinFactNeighborX="-2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FDC6E0-6562-472E-A2F2-31ACA3DC83E3}" type="pres">
      <dgm:prSet presAssocID="{4382115B-4E73-48CD-9036-E2EA1DF80A5D}" presName="circleA" presStyleLbl="node1" presStyleIdx="0" presStyleCnt="5" custScaleX="326556" custScaleY="520090" custLinFactNeighborX="59778" custLinFactNeighborY="-23724"/>
      <dgm:spPr>
        <a:prstGeom prst="heart">
          <a:avLst/>
        </a:prstGeom>
        <a:solidFill>
          <a:srgbClr val="FF0000"/>
        </a:solidFill>
        <a:scene3d>
          <a:camera prst="orthographicFront"/>
          <a:lightRig rig="threePt" dir="t"/>
        </a:scene3d>
        <a:sp3d>
          <a:bevelT w="114300" prst="artDeco"/>
        </a:sp3d>
      </dgm:spPr>
    </dgm:pt>
    <dgm:pt modelId="{61CDC1CC-CDD7-4C80-9E86-C4BCF0E09970}" type="pres">
      <dgm:prSet presAssocID="{4382115B-4E73-48CD-9036-E2EA1DF80A5D}" presName="spaceA" presStyleCnt="0"/>
      <dgm:spPr/>
    </dgm:pt>
    <dgm:pt modelId="{D41022B1-D835-42A0-9669-9303B22028E3}" type="pres">
      <dgm:prSet presAssocID="{6F2A3C77-418E-4C29-A729-9027C4DAEB2E}" presName="space" presStyleCnt="0"/>
      <dgm:spPr/>
    </dgm:pt>
    <dgm:pt modelId="{C75C78D2-47D5-410C-AFAB-0F83E2EB17A6}" type="pres">
      <dgm:prSet presAssocID="{4F599FE8-7EA0-4243-8FBE-DC4CA820CB3E}" presName="compositeB" presStyleCnt="0"/>
      <dgm:spPr/>
    </dgm:pt>
    <dgm:pt modelId="{2B6EAAE5-A648-4E32-A6C9-847274AD87EA}" type="pres">
      <dgm:prSet presAssocID="{4F599FE8-7EA0-4243-8FBE-DC4CA820CB3E}" presName="text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4D3B8B-5CA2-4F8A-BB08-6FE71F6F48CA}" type="pres">
      <dgm:prSet presAssocID="{4F599FE8-7EA0-4243-8FBE-DC4CA820CB3E}" presName="circleB" presStyleLbl="node1" presStyleIdx="1" presStyleCnt="5" custScaleX="318339" custScaleY="522904" custLinFactNeighborX="25234" custLinFactNeighborY="3122"/>
      <dgm:spPr>
        <a:prstGeom prst="heart">
          <a:avLst/>
        </a:prstGeom>
        <a:solidFill>
          <a:srgbClr val="FF0000"/>
        </a:solidFill>
        <a:scene3d>
          <a:camera prst="orthographicFront"/>
          <a:lightRig rig="threePt" dir="t"/>
        </a:scene3d>
        <a:sp3d>
          <a:bevelT w="114300" prst="artDeco"/>
        </a:sp3d>
      </dgm:spPr>
    </dgm:pt>
    <dgm:pt modelId="{5FC0486A-1665-484E-AB86-1FDB1DA3A400}" type="pres">
      <dgm:prSet presAssocID="{4F599FE8-7EA0-4243-8FBE-DC4CA820CB3E}" presName="spaceB" presStyleCnt="0"/>
      <dgm:spPr/>
    </dgm:pt>
    <dgm:pt modelId="{53B6D529-6496-47D8-B340-CB22AC70EF86}" type="pres">
      <dgm:prSet presAssocID="{A687AF9E-9ECE-42CC-9DA0-C79BB5526249}" presName="space" presStyleCnt="0"/>
      <dgm:spPr/>
    </dgm:pt>
    <dgm:pt modelId="{F80C001F-F780-4B1C-A443-DA019D6EB797}" type="pres">
      <dgm:prSet presAssocID="{0F2394D6-60FE-4B15-B37B-4B87FAE80B3A}" presName="compositeA" presStyleCnt="0"/>
      <dgm:spPr/>
    </dgm:pt>
    <dgm:pt modelId="{05F03770-B013-47AB-88A3-70DFC82B2144}" type="pres">
      <dgm:prSet presAssocID="{0F2394D6-60FE-4B15-B37B-4B87FAE80B3A}" presName="textA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D136F-D9A4-46A4-A926-94E26BE22C84}" type="pres">
      <dgm:prSet presAssocID="{0F2394D6-60FE-4B15-B37B-4B87FAE80B3A}" presName="circleA" presStyleLbl="node1" presStyleIdx="2" presStyleCnt="5" custScaleX="322932" custScaleY="497467" custLinFactNeighborX="-30254" custLinFactNeighborY="-11005"/>
      <dgm:spPr>
        <a:prstGeom prst="heart">
          <a:avLst/>
        </a:prstGeom>
        <a:solidFill>
          <a:srgbClr val="FF0000"/>
        </a:solidFill>
        <a:scene3d>
          <a:camera prst="orthographicFront"/>
          <a:lightRig rig="threePt" dir="t"/>
        </a:scene3d>
        <a:sp3d>
          <a:bevelT w="114300" prst="artDeco"/>
        </a:sp3d>
      </dgm:spPr>
    </dgm:pt>
    <dgm:pt modelId="{52940C0F-2379-4B35-81FF-1D21AAE3DF62}" type="pres">
      <dgm:prSet presAssocID="{0F2394D6-60FE-4B15-B37B-4B87FAE80B3A}" presName="spaceA" presStyleCnt="0"/>
      <dgm:spPr/>
    </dgm:pt>
    <dgm:pt modelId="{C34C3AE4-7621-4C85-82A2-F245941E1D29}" type="pres">
      <dgm:prSet presAssocID="{5B102E02-4B3D-411D-AF98-8EF53476A14C}" presName="space" presStyleCnt="0"/>
      <dgm:spPr/>
    </dgm:pt>
    <dgm:pt modelId="{28AB62CF-7E53-4385-80E7-8E0484D5A14E}" type="pres">
      <dgm:prSet presAssocID="{63D8823C-E9AB-4EA7-8435-8A2B904C7B4F}" presName="compositeB" presStyleCnt="0"/>
      <dgm:spPr/>
    </dgm:pt>
    <dgm:pt modelId="{B8263AEB-FB22-4983-B387-964218FCE4B8}" type="pres">
      <dgm:prSet presAssocID="{63D8823C-E9AB-4EA7-8435-8A2B904C7B4F}" presName="textB" presStyleLbl="revTx" presStyleIdx="3" presStyleCnt="5" custLinFactX="-3581" custLinFactNeighborX="-100000" custLinFactNeighborY="82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1026A0-0A01-4BB0-B8C7-F8D5BC96E686}" type="pres">
      <dgm:prSet presAssocID="{63D8823C-E9AB-4EA7-8435-8A2B904C7B4F}" presName="circleB" presStyleLbl="node1" presStyleIdx="3" presStyleCnt="5" custScaleX="305591" custScaleY="494650" custLinFactNeighborX="-74502" custLinFactNeighborY="1714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prstGeom prst="heart">
          <a:avLst/>
        </a:prstGeom>
        <a:solidFill>
          <a:srgbClr val="FF0000"/>
        </a:solidFill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</dgm:pt>
    <dgm:pt modelId="{CB184974-0EA4-4B40-9B9E-24D7E4F9E393}" type="pres">
      <dgm:prSet presAssocID="{63D8823C-E9AB-4EA7-8435-8A2B904C7B4F}" presName="spaceB" presStyleCnt="0"/>
      <dgm:spPr/>
    </dgm:pt>
    <dgm:pt modelId="{25949F60-D714-4A00-988A-275784F88C94}" type="pres">
      <dgm:prSet presAssocID="{4101D5B6-6EE4-4F24-BA6C-0591A590BE8B}" presName="space" presStyleCnt="0"/>
      <dgm:spPr/>
    </dgm:pt>
    <dgm:pt modelId="{A5E64C4D-4AAE-44BE-86FD-AA738537B241}" type="pres">
      <dgm:prSet presAssocID="{58D70177-2CB9-4277-8508-FFE71B2EDF3A}" presName="compositeA" presStyleCnt="0"/>
      <dgm:spPr/>
    </dgm:pt>
    <dgm:pt modelId="{1E3D106D-F9CE-4705-A132-95E650ECEA98}" type="pres">
      <dgm:prSet presAssocID="{58D70177-2CB9-4277-8508-FFE71B2EDF3A}" presName="textA" presStyleLbl="revTx" presStyleIdx="4" presStyleCnt="5" custFlipHor="1" custScaleX="506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7B285D-827B-4619-9DA2-C9C5D3C39E43}" type="pres">
      <dgm:prSet presAssocID="{58D70177-2CB9-4277-8508-FFE71B2EDF3A}" presName="circleA" presStyleLbl="node1" presStyleIdx="4" presStyleCnt="5" custScaleX="319454" custScaleY="465783" custLinFactNeighborX="-83749" custLinFactNeighborY="4837"/>
      <dgm:spPr>
        <a:prstGeom prst="heart">
          <a:avLst/>
        </a:prstGeom>
        <a:solidFill>
          <a:srgbClr val="FF0000"/>
        </a:solidFill>
        <a:scene3d>
          <a:camera prst="orthographicFront"/>
          <a:lightRig rig="threePt" dir="t"/>
        </a:scene3d>
        <a:sp3d>
          <a:bevelT w="114300" prst="artDeco"/>
        </a:sp3d>
      </dgm:spPr>
    </dgm:pt>
    <dgm:pt modelId="{A02ED58E-CC73-4D2D-A825-A9D0DD6C1F55}" type="pres">
      <dgm:prSet presAssocID="{58D70177-2CB9-4277-8508-FFE71B2EDF3A}" presName="spaceA" presStyleCnt="0"/>
      <dgm:spPr/>
    </dgm:pt>
  </dgm:ptLst>
  <dgm:cxnLst>
    <dgm:cxn modelId="{058C8BEA-5DC4-4FF5-80C7-2FB1C2D7A5DA}" srcId="{D1FC4AB6-ED4A-4CF8-BC22-ABC602CFB49D}" destId="{4382115B-4E73-48CD-9036-E2EA1DF80A5D}" srcOrd="0" destOrd="0" parTransId="{326AE2F3-67D3-4A48-8BF5-FFAD47BCBAAA}" sibTransId="{6F2A3C77-418E-4C29-A729-9027C4DAEB2E}"/>
    <dgm:cxn modelId="{00DC1BF4-808F-4938-99F7-D81488BF7403}" type="presOf" srcId="{58D70177-2CB9-4277-8508-FFE71B2EDF3A}" destId="{1E3D106D-F9CE-4705-A132-95E650ECEA98}" srcOrd="0" destOrd="0" presId="urn:microsoft.com/office/officeart/2005/8/layout/hProcess11"/>
    <dgm:cxn modelId="{753EAA72-7ED9-49C1-8A9B-51229607E1A5}" srcId="{D1FC4AB6-ED4A-4CF8-BC22-ABC602CFB49D}" destId="{4F599FE8-7EA0-4243-8FBE-DC4CA820CB3E}" srcOrd="1" destOrd="0" parTransId="{4571822A-7344-4D3D-8A98-01CE15979669}" sibTransId="{A687AF9E-9ECE-42CC-9DA0-C79BB5526249}"/>
    <dgm:cxn modelId="{E6B2D513-7A14-4684-AE4A-5A9E6D88885A}" srcId="{D1FC4AB6-ED4A-4CF8-BC22-ABC602CFB49D}" destId="{63D8823C-E9AB-4EA7-8435-8A2B904C7B4F}" srcOrd="3" destOrd="0" parTransId="{EA7B2C68-66D6-4719-B727-E84DFFCCEE48}" sibTransId="{4101D5B6-6EE4-4F24-BA6C-0591A590BE8B}"/>
    <dgm:cxn modelId="{038BB29B-2C33-48A4-BD79-4AD049D65A20}" srcId="{D1FC4AB6-ED4A-4CF8-BC22-ABC602CFB49D}" destId="{58D70177-2CB9-4277-8508-FFE71B2EDF3A}" srcOrd="4" destOrd="0" parTransId="{7884D540-41DA-4729-9B79-EDB8C7A067A1}" sibTransId="{76718240-6436-4666-925B-BB130DBC0AF7}"/>
    <dgm:cxn modelId="{C433E078-3B2C-4ADA-B6A2-3C1DE1A72C6B}" type="presOf" srcId="{4F599FE8-7EA0-4243-8FBE-DC4CA820CB3E}" destId="{2B6EAAE5-A648-4E32-A6C9-847274AD87EA}" srcOrd="0" destOrd="0" presId="urn:microsoft.com/office/officeart/2005/8/layout/hProcess11"/>
    <dgm:cxn modelId="{B7C25F70-46E9-48DC-AF97-1010D1269DD3}" srcId="{D1FC4AB6-ED4A-4CF8-BC22-ABC602CFB49D}" destId="{0F2394D6-60FE-4B15-B37B-4B87FAE80B3A}" srcOrd="2" destOrd="0" parTransId="{D26BFA6E-D193-4084-85FE-D643FF5F4798}" sibTransId="{5B102E02-4B3D-411D-AF98-8EF53476A14C}"/>
    <dgm:cxn modelId="{616CF3CB-AF03-4EA0-ADEB-7F11785F2893}" type="presOf" srcId="{0F2394D6-60FE-4B15-B37B-4B87FAE80B3A}" destId="{05F03770-B013-47AB-88A3-70DFC82B2144}" srcOrd="0" destOrd="0" presId="urn:microsoft.com/office/officeart/2005/8/layout/hProcess11"/>
    <dgm:cxn modelId="{DBBFA439-BF0C-4E53-AC81-005572C2D85D}" type="presOf" srcId="{D1FC4AB6-ED4A-4CF8-BC22-ABC602CFB49D}" destId="{D59FF19A-878C-45F7-A3B5-AB2DDB8C0D51}" srcOrd="0" destOrd="0" presId="urn:microsoft.com/office/officeart/2005/8/layout/hProcess11"/>
    <dgm:cxn modelId="{22A902F0-4CC1-4B23-97E0-72C58E6A12AA}" type="presOf" srcId="{63D8823C-E9AB-4EA7-8435-8A2B904C7B4F}" destId="{B8263AEB-FB22-4983-B387-964218FCE4B8}" srcOrd="0" destOrd="0" presId="urn:microsoft.com/office/officeart/2005/8/layout/hProcess11"/>
    <dgm:cxn modelId="{054B8759-A668-45BF-A2A7-9203627878CE}" type="presOf" srcId="{4382115B-4E73-48CD-9036-E2EA1DF80A5D}" destId="{37DD1306-43E8-4A8A-BF48-887377E6A7F7}" srcOrd="0" destOrd="0" presId="urn:microsoft.com/office/officeart/2005/8/layout/hProcess11"/>
    <dgm:cxn modelId="{B9C2C0FA-0814-4B4E-910C-92E60B6D236C}" type="presParOf" srcId="{D59FF19A-878C-45F7-A3B5-AB2DDB8C0D51}" destId="{52FC21B2-1B8C-464A-A0A2-66BD4E792BD0}" srcOrd="0" destOrd="0" presId="urn:microsoft.com/office/officeart/2005/8/layout/hProcess11"/>
    <dgm:cxn modelId="{E9B02EED-BB33-42B1-9160-B48DB3612834}" type="presParOf" srcId="{D59FF19A-878C-45F7-A3B5-AB2DDB8C0D51}" destId="{4DF0F955-5648-4C3C-9AF9-D85E3CA3BAF9}" srcOrd="1" destOrd="0" presId="urn:microsoft.com/office/officeart/2005/8/layout/hProcess11"/>
    <dgm:cxn modelId="{B768598B-0FE2-4495-BBE9-772A3D938623}" type="presParOf" srcId="{4DF0F955-5648-4C3C-9AF9-D85E3CA3BAF9}" destId="{1696C5E3-5F55-4F4D-8C93-FD3F0A97BC4D}" srcOrd="0" destOrd="0" presId="urn:microsoft.com/office/officeart/2005/8/layout/hProcess11"/>
    <dgm:cxn modelId="{7954F3A4-5254-431A-B497-A75C73AF243E}" type="presParOf" srcId="{1696C5E3-5F55-4F4D-8C93-FD3F0A97BC4D}" destId="{37DD1306-43E8-4A8A-BF48-887377E6A7F7}" srcOrd="0" destOrd="0" presId="urn:microsoft.com/office/officeart/2005/8/layout/hProcess11"/>
    <dgm:cxn modelId="{F5160A0B-291F-4D89-A2DB-792842220B13}" type="presParOf" srcId="{1696C5E3-5F55-4F4D-8C93-FD3F0A97BC4D}" destId="{55FDC6E0-6562-472E-A2F2-31ACA3DC83E3}" srcOrd="1" destOrd="0" presId="urn:microsoft.com/office/officeart/2005/8/layout/hProcess11"/>
    <dgm:cxn modelId="{950BA7B4-0B52-486A-9CC9-2A052FD45584}" type="presParOf" srcId="{1696C5E3-5F55-4F4D-8C93-FD3F0A97BC4D}" destId="{61CDC1CC-CDD7-4C80-9E86-C4BCF0E09970}" srcOrd="2" destOrd="0" presId="urn:microsoft.com/office/officeart/2005/8/layout/hProcess11"/>
    <dgm:cxn modelId="{BD9C7957-A864-4228-83A4-041406EE38DC}" type="presParOf" srcId="{4DF0F955-5648-4C3C-9AF9-D85E3CA3BAF9}" destId="{D41022B1-D835-42A0-9669-9303B22028E3}" srcOrd="1" destOrd="0" presId="urn:microsoft.com/office/officeart/2005/8/layout/hProcess11"/>
    <dgm:cxn modelId="{EA03E44C-BC07-47FF-AC45-7C407FB51D9C}" type="presParOf" srcId="{4DF0F955-5648-4C3C-9AF9-D85E3CA3BAF9}" destId="{C75C78D2-47D5-410C-AFAB-0F83E2EB17A6}" srcOrd="2" destOrd="0" presId="urn:microsoft.com/office/officeart/2005/8/layout/hProcess11"/>
    <dgm:cxn modelId="{AA7B5CBB-2F9A-47AB-83CA-D07B701A7951}" type="presParOf" srcId="{C75C78D2-47D5-410C-AFAB-0F83E2EB17A6}" destId="{2B6EAAE5-A648-4E32-A6C9-847274AD87EA}" srcOrd="0" destOrd="0" presId="urn:microsoft.com/office/officeart/2005/8/layout/hProcess11"/>
    <dgm:cxn modelId="{8A5BF22D-1986-48DB-BC21-418968A55AA8}" type="presParOf" srcId="{C75C78D2-47D5-410C-AFAB-0F83E2EB17A6}" destId="{0F4D3B8B-5CA2-4F8A-BB08-6FE71F6F48CA}" srcOrd="1" destOrd="0" presId="urn:microsoft.com/office/officeart/2005/8/layout/hProcess11"/>
    <dgm:cxn modelId="{3791BFFB-7C66-4E00-B9AA-948CD55D5F91}" type="presParOf" srcId="{C75C78D2-47D5-410C-AFAB-0F83E2EB17A6}" destId="{5FC0486A-1665-484E-AB86-1FDB1DA3A400}" srcOrd="2" destOrd="0" presId="urn:microsoft.com/office/officeart/2005/8/layout/hProcess11"/>
    <dgm:cxn modelId="{12EE8A55-DA31-46F1-BF2D-6A7131B6FEE5}" type="presParOf" srcId="{4DF0F955-5648-4C3C-9AF9-D85E3CA3BAF9}" destId="{53B6D529-6496-47D8-B340-CB22AC70EF86}" srcOrd="3" destOrd="0" presId="urn:microsoft.com/office/officeart/2005/8/layout/hProcess11"/>
    <dgm:cxn modelId="{A191D53A-0F44-46F4-A78A-54E1BCEE84BE}" type="presParOf" srcId="{4DF0F955-5648-4C3C-9AF9-D85E3CA3BAF9}" destId="{F80C001F-F780-4B1C-A443-DA019D6EB797}" srcOrd="4" destOrd="0" presId="urn:microsoft.com/office/officeart/2005/8/layout/hProcess11"/>
    <dgm:cxn modelId="{CD73A43E-07F6-4843-9619-7CB85395D24F}" type="presParOf" srcId="{F80C001F-F780-4B1C-A443-DA019D6EB797}" destId="{05F03770-B013-47AB-88A3-70DFC82B2144}" srcOrd="0" destOrd="0" presId="urn:microsoft.com/office/officeart/2005/8/layout/hProcess11"/>
    <dgm:cxn modelId="{A64AA16B-8DFA-450B-A78E-B5304964C45C}" type="presParOf" srcId="{F80C001F-F780-4B1C-A443-DA019D6EB797}" destId="{DA8D136F-D9A4-46A4-A926-94E26BE22C84}" srcOrd="1" destOrd="0" presId="urn:microsoft.com/office/officeart/2005/8/layout/hProcess11"/>
    <dgm:cxn modelId="{755C747A-86BB-49A2-B230-EA47804978A4}" type="presParOf" srcId="{F80C001F-F780-4B1C-A443-DA019D6EB797}" destId="{52940C0F-2379-4B35-81FF-1D21AAE3DF62}" srcOrd="2" destOrd="0" presId="urn:microsoft.com/office/officeart/2005/8/layout/hProcess11"/>
    <dgm:cxn modelId="{6C631047-C5E8-4050-ADFF-352F27944110}" type="presParOf" srcId="{4DF0F955-5648-4C3C-9AF9-D85E3CA3BAF9}" destId="{C34C3AE4-7621-4C85-82A2-F245941E1D29}" srcOrd="5" destOrd="0" presId="urn:microsoft.com/office/officeart/2005/8/layout/hProcess11"/>
    <dgm:cxn modelId="{5F6DC7B0-4338-4F45-9C92-7EF939B66FFC}" type="presParOf" srcId="{4DF0F955-5648-4C3C-9AF9-D85E3CA3BAF9}" destId="{28AB62CF-7E53-4385-80E7-8E0484D5A14E}" srcOrd="6" destOrd="0" presId="urn:microsoft.com/office/officeart/2005/8/layout/hProcess11"/>
    <dgm:cxn modelId="{7D70425E-6F86-4DE1-A984-342462F56213}" type="presParOf" srcId="{28AB62CF-7E53-4385-80E7-8E0484D5A14E}" destId="{B8263AEB-FB22-4983-B387-964218FCE4B8}" srcOrd="0" destOrd="0" presId="urn:microsoft.com/office/officeart/2005/8/layout/hProcess11"/>
    <dgm:cxn modelId="{C4759006-5377-494C-9C7D-F7CBD11B22D7}" type="presParOf" srcId="{28AB62CF-7E53-4385-80E7-8E0484D5A14E}" destId="{791026A0-0A01-4BB0-B8C7-F8D5BC96E686}" srcOrd="1" destOrd="0" presId="urn:microsoft.com/office/officeart/2005/8/layout/hProcess11"/>
    <dgm:cxn modelId="{4E6C1F00-E30F-458E-A367-822315E57067}" type="presParOf" srcId="{28AB62CF-7E53-4385-80E7-8E0484D5A14E}" destId="{CB184974-0EA4-4B40-9B9E-24D7E4F9E393}" srcOrd="2" destOrd="0" presId="urn:microsoft.com/office/officeart/2005/8/layout/hProcess11"/>
    <dgm:cxn modelId="{2FE18368-0DD4-400A-A3F5-1FE5A481668C}" type="presParOf" srcId="{4DF0F955-5648-4C3C-9AF9-D85E3CA3BAF9}" destId="{25949F60-D714-4A00-988A-275784F88C94}" srcOrd="7" destOrd="0" presId="urn:microsoft.com/office/officeart/2005/8/layout/hProcess11"/>
    <dgm:cxn modelId="{AC84A091-48B0-48CE-8B21-743C4C8C7BFF}" type="presParOf" srcId="{4DF0F955-5648-4C3C-9AF9-D85E3CA3BAF9}" destId="{A5E64C4D-4AAE-44BE-86FD-AA738537B241}" srcOrd="8" destOrd="0" presId="urn:microsoft.com/office/officeart/2005/8/layout/hProcess11"/>
    <dgm:cxn modelId="{83911022-1BA8-41AC-AD5C-6E9B3FC09B67}" type="presParOf" srcId="{A5E64C4D-4AAE-44BE-86FD-AA738537B241}" destId="{1E3D106D-F9CE-4705-A132-95E650ECEA98}" srcOrd="0" destOrd="0" presId="urn:microsoft.com/office/officeart/2005/8/layout/hProcess11"/>
    <dgm:cxn modelId="{39EDB4B6-A759-4D99-AAAF-BD13751EC83A}" type="presParOf" srcId="{A5E64C4D-4AAE-44BE-86FD-AA738537B241}" destId="{217B285D-827B-4619-9DA2-C9C5D3C39E43}" srcOrd="1" destOrd="0" presId="urn:microsoft.com/office/officeart/2005/8/layout/hProcess11"/>
    <dgm:cxn modelId="{965FE492-1A8A-4971-90E2-BC106F93A4D5}" type="presParOf" srcId="{A5E64C4D-4AAE-44BE-86FD-AA738537B241}" destId="{A02ED58E-CC73-4D2D-A825-A9D0DD6C1F55}" srcOrd="2" destOrd="0" presId="urn:microsoft.com/office/officeart/2005/8/layout/hProcess11"/>
  </dgm:cxnLst>
  <dgm:bg>
    <a:solidFill>
      <a:srgbClr val="0086EA"/>
    </a:solidFill>
  </dgm:bg>
  <dgm:whole>
    <a:ln>
      <a:solidFill>
        <a:schemeClr val="accent3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FC4AB6-ED4A-4CF8-BC22-ABC602CFB49D}" type="doc">
      <dgm:prSet loTypeId="urn:microsoft.com/office/officeart/2005/8/layout/hProcess11" loCatId="process" qsTypeId="urn:microsoft.com/office/officeart/2005/8/quickstyle/simple1" qsCatId="simple" csTypeId="urn:microsoft.com/office/officeart/2005/8/colors/accent2_2" csCatId="accent2" phldr="1"/>
      <dgm:spPr/>
    </dgm:pt>
    <dgm:pt modelId="{4382115B-4E73-48CD-9036-E2EA1DF80A5D}">
      <dgm:prSet phldrT="[Текст]" phldr="1"/>
      <dgm:spPr/>
      <dgm:t>
        <a:bodyPr/>
        <a:lstStyle/>
        <a:p>
          <a:endParaRPr lang="ru-RU" b="1" dirty="0"/>
        </a:p>
      </dgm:t>
    </dgm:pt>
    <dgm:pt modelId="{326AE2F3-67D3-4A48-8BF5-FFAD47BCBAAA}" type="parTrans" cxnId="{058C8BEA-5DC4-4FF5-80C7-2FB1C2D7A5DA}">
      <dgm:prSet/>
      <dgm:spPr/>
      <dgm:t>
        <a:bodyPr/>
        <a:lstStyle/>
        <a:p>
          <a:endParaRPr lang="ru-RU"/>
        </a:p>
      </dgm:t>
    </dgm:pt>
    <dgm:pt modelId="{6F2A3C77-418E-4C29-A729-9027C4DAEB2E}" type="sibTrans" cxnId="{058C8BEA-5DC4-4FF5-80C7-2FB1C2D7A5DA}">
      <dgm:prSet/>
      <dgm:spPr/>
      <dgm:t>
        <a:bodyPr/>
        <a:lstStyle/>
        <a:p>
          <a:endParaRPr lang="ru-RU"/>
        </a:p>
      </dgm:t>
    </dgm:pt>
    <dgm:pt modelId="{58D70177-2CB9-4277-8508-FFE71B2EDF3A}">
      <dgm:prSet phldrT="[Текст]" phldr="1"/>
      <dgm:spPr/>
      <dgm:t>
        <a:bodyPr/>
        <a:lstStyle/>
        <a:p>
          <a:endParaRPr lang="ru-RU" dirty="0"/>
        </a:p>
      </dgm:t>
    </dgm:pt>
    <dgm:pt modelId="{7884D540-41DA-4729-9B79-EDB8C7A067A1}" type="parTrans" cxnId="{038BB29B-2C33-48A4-BD79-4AD049D65A20}">
      <dgm:prSet/>
      <dgm:spPr/>
      <dgm:t>
        <a:bodyPr/>
        <a:lstStyle/>
        <a:p>
          <a:endParaRPr lang="ru-RU"/>
        </a:p>
      </dgm:t>
    </dgm:pt>
    <dgm:pt modelId="{76718240-6436-4666-925B-BB130DBC0AF7}" type="sibTrans" cxnId="{038BB29B-2C33-48A4-BD79-4AD049D65A20}">
      <dgm:prSet/>
      <dgm:spPr/>
      <dgm:t>
        <a:bodyPr/>
        <a:lstStyle/>
        <a:p>
          <a:endParaRPr lang="ru-RU"/>
        </a:p>
      </dgm:t>
    </dgm:pt>
    <dgm:pt modelId="{0F2394D6-60FE-4B15-B37B-4B87FAE80B3A}">
      <dgm:prSet/>
      <dgm:spPr/>
      <dgm:t>
        <a:bodyPr/>
        <a:lstStyle/>
        <a:p>
          <a:endParaRPr lang="ru-RU" dirty="0"/>
        </a:p>
      </dgm:t>
    </dgm:pt>
    <dgm:pt modelId="{D26BFA6E-D193-4084-85FE-D643FF5F4798}" type="parTrans" cxnId="{B7C25F70-46E9-48DC-AF97-1010D1269DD3}">
      <dgm:prSet/>
      <dgm:spPr/>
      <dgm:t>
        <a:bodyPr/>
        <a:lstStyle/>
        <a:p>
          <a:endParaRPr lang="ru-RU"/>
        </a:p>
      </dgm:t>
    </dgm:pt>
    <dgm:pt modelId="{5B102E02-4B3D-411D-AF98-8EF53476A14C}" type="sibTrans" cxnId="{B7C25F70-46E9-48DC-AF97-1010D1269DD3}">
      <dgm:prSet/>
      <dgm:spPr/>
      <dgm:t>
        <a:bodyPr/>
        <a:lstStyle/>
        <a:p>
          <a:endParaRPr lang="ru-RU"/>
        </a:p>
      </dgm:t>
    </dgm:pt>
    <dgm:pt modelId="{4F599FE8-7EA0-4243-8FBE-DC4CA820CB3E}">
      <dgm:prSet/>
      <dgm:spPr/>
      <dgm:t>
        <a:bodyPr/>
        <a:lstStyle/>
        <a:p>
          <a:endParaRPr lang="ru-RU" dirty="0"/>
        </a:p>
      </dgm:t>
    </dgm:pt>
    <dgm:pt modelId="{4571822A-7344-4D3D-8A98-01CE15979669}" type="parTrans" cxnId="{753EAA72-7ED9-49C1-8A9B-51229607E1A5}">
      <dgm:prSet/>
      <dgm:spPr/>
      <dgm:t>
        <a:bodyPr/>
        <a:lstStyle/>
        <a:p>
          <a:endParaRPr lang="ru-RU"/>
        </a:p>
      </dgm:t>
    </dgm:pt>
    <dgm:pt modelId="{A687AF9E-9ECE-42CC-9DA0-C79BB5526249}" type="sibTrans" cxnId="{753EAA72-7ED9-49C1-8A9B-51229607E1A5}">
      <dgm:prSet/>
      <dgm:spPr/>
      <dgm:t>
        <a:bodyPr/>
        <a:lstStyle/>
        <a:p>
          <a:endParaRPr lang="ru-RU"/>
        </a:p>
      </dgm:t>
    </dgm:pt>
    <dgm:pt modelId="{63D8823C-E9AB-4EA7-8435-8A2B904C7B4F}">
      <dgm:prSet phldrT="[Текст]" phldr="1"/>
      <dgm:spPr/>
      <dgm:t>
        <a:bodyPr/>
        <a:lstStyle/>
        <a:p>
          <a:endParaRPr lang="ru-RU" dirty="0"/>
        </a:p>
      </dgm:t>
    </dgm:pt>
    <dgm:pt modelId="{4101D5B6-6EE4-4F24-BA6C-0591A590BE8B}" type="sibTrans" cxnId="{E6B2D513-7A14-4684-AE4A-5A9E6D88885A}">
      <dgm:prSet/>
      <dgm:spPr/>
      <dgm:t>
        <a:bodyPr/>
        <a:lstStyle/>
        <a:p>
          <a:endParaRPr lang="ru-RU"/>
        </a:p>
      </dgm:t>
    </dgm:pt>
    <dgm:pt modelId="{EA7B2C68-66D6-4719-B727-E84DFFCCEE48}" type="parTrans" cxnId="{E6B2D513-7A14-4684-AE4A-5A9E6D88885A}">
      <dgm:prSet/>
      <dgm:spPr/>
      <dgm:t>
        <a:bodyPr/>
        <a:lstStyle/>
        <a:p>
          <a:endParaRPr lang="ru-RU"/>
        </a:p>
      </dgm:t>
    </dgm:pt>
    <dgm:pt modelId="{D59FF19A-878C-45F7-A3B5-AB2DDB8C0D51}" type="pres">
      <dgm:prSet presAssocID="{D1FC4AB6-ED4A-4CF8-BC22-ABC602CFB49D}" presName="Name0" presStyleCnt="0">
        <dgm:presLayoutVars>
          <dgm:dir/>
          <dgm:resizeHandles val="exact"/>
        </dgm:presLayoutVars>
      </dgm:prSet>
      <dgm:spPr/>
    </dgm:pt>
    <dgm:pt modelId="{52FC21B2-1B8C-464A-A0A2-66BD4E792BD0}" type="pres">
      <dgm:prSet presAssocID="{D1FC4AB6-ED4A-4CF8-BC22-ABC602CFB49D}" presName="arrow" presStyleLbl="bgShp" presStyleIdx="0" presStyleCnt="1" custScaleX="16715" custScaleY="16895" custLinFactNeighborX="38852" custLinFactNeighborY="63704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>
            <a:lumMod val="50000"/>
          </a:schemeClr>
        </a:solidFill>
      </dgm:spPr>
    </dgm:pt>
    <dgm:pt modelId="{4DF0F955-5648-4C3C-9AF9-D85E3CA3BAF9}" type="pres">
      <dgm:prSet presAssocID="{D1FC4AB6-ED4A-4CF8-BC22-ABC602CFB49D}" presName="points" presStyleCnt="0"/>
      <dgm:spPr/>
    </dgm:pt>
    <dgm:pt modelId="{1696C5E3-5F55-4F4D-8C93-FD3F0A97BC4D}" type="pres">
      <dgm:prSet presAssocID="{4382115B-4E73-48CD-9036-E2EA1DF80A5D}" presName="compositeA" presStyleCnt="0"/>
      <dgm:spPr/>
    </dgm:pt>
    <dgm:pt modelId="{37DD1306-43E8-4A8A-BF48-887377E6A7F7}" type="pres">
      <dgm:prSet presAssocID="{4382115B-4E73-48CD-9036-E2EA1DF80A5D}" presName="textA" presStyleLbl="revTx" presStyleIdx="0" presStyleCnt="5" custLinFactNeighborX="-2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FDC6E0-6562-472E-A2F2-31ACA3DC83E3}" type="pres">
      <dgm:prSet presAssocID="{4382115B-4E73-48CD-9036-E2EA1DF80A5D}" presName="circleA" presStyleLbl="node1" presStyleIdx="0" presStyleCnt="5" custScaleX="318145" custScaleY="484976" custLinFactY="100000" custLinFactNeighborX="44150" custLinFactNeighborY="157512"/>
      <dgm:spPr>
        <a:prstGeom prst="heart">
          <a:avLst/>
        </a:prstGeom>
        <a:solidFill>
          <a:srgbClr val="FF0000"/>
        </a:solidFill>
        <a:effectLst>
          <a:glow rad="228600">
            <a:schemeClr val="accent2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prst="slope"/>
        </a:sp3d>
      </dgm:spPr>
    </dgm:pt>
    <dgm:pt modelId="{61CDC1CC-CDD7-4C80-9E86-C4BCF0E09970}" type="pres">
      <dgm:prSet presAssocID="{4382115B-4E73-48CD-9036-E2EA1DF80A5D}" presName="spaceA" presStyleCnt="0"/>
      <dgm:spPr/>
    </dgm:pt>
    <dgm:pt modelId="{D41022B1-D835-42A0-9669-9303B22028E3}" type="pres">
      <dgm:prSet presAssocID="{6F2A3C77-418E-4C29-A729-9027C4DAEB2E}" presName="space" presStyleCnt="0"/>
      <dgm:spPr/>
    </dgm:pt>
    <dgm:pt modelId="{C75C78D2-47D5-410C-AFAB-0F83E2EB17A6}" type="pres">
      <dgm:prSet presAssocID="{4F599FE8-7EA0-4243-8FBE-DC4CA820CB3E}" presName="compositeB" presStyleCnt="0"/>
      <dgm:spPr/>
    </dgm:pt>
    <dgm:pt modelId="{2B6EAAE5-A648-4E32-A6C9-847274AD87EA}" type="pres">
      <dgm:prSet presAssocID="{4F599FE8-7EA0-4243-8FBE-DC4CA820CB3E}" presName="text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4D3B8B-5CA2-4F8A-BB08-6FE71F6F48CA}" type="pres">
      <dgm:prSet presAssocID="{4F599FE8-7EA0-4243-8FBE-DC4CA820CB3E}" presName="circleB" presStyleLbl="node1" presStyleIdx="1" presStyleCnt="5" custScaleX="317395" custScaleY="494652" custLinFactY="100000" custLinFactNeighborX="14325" custLinFactNeighborY="152674"/>
      <dgm:spPr>
        <a:prstGeom prst="heart">
          <a:avLst/>
        </a:prstGeom>
        <a:solidFill>
          <a:srgbClr val="FF0000"/>
        </a:solidFill>
        <a:effectLst>
          <a:glow rad="228600">
            <a:schemeClr val="accent2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gm:spPr>
    </dgm:pt>
    <dgm:pt modelId="{5FC0486A-1665-484E-AB86-1FDB1DA3A400}" type="pres">
      <dgm:prSet presAssocID="{4F599FE8-7EA0-4243-8FBE-DC4CA820CB3E}" presName="spaceB" presStyleCnt="0"/>
      <dgm:spPr/>
    </dgm:pt>
    <dgm:pt modelId="{53B6D529-6496-47D8-B340-CB22AC70EF86}" type="pres">
      <dgm:prSet presAssocID="{A687AF9E-9ECE-42CC-9DA0-C79BB5526249}" presName="space" presStyleCnt="0"/>
      <dgm:spPr/>
    </dgm:pt>
    <dgm:pt modelId="{F80C001F-F780-4B1C-A443-DA019D6EB797}" type="pres">
      <dgm:prSet presAssocID="{0F2394D6-60FE-4B15-B37B-4B87FAE80B3A}" presName="compositeA" presStyleCnt="0"/>
      <dgm:spPr/>
    </dgm:pt>
    <dgm:pt modelId="{05F03770-B013-47AB-88A3-70DFC82B2144}" type="pres">
      <dgm:prSet presAssocID="{0F2394D6-60FE-4B15-B37B-4B87FAE80B3A}" presName="textA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D136F-D9A4-46A4-A926-94E26BE22C84}" type="pres">
      <dgm:prSet presAssocID="{0F2394D6-60FE-4B15-B37B-4B87FAE80B3A}" presName="circleA" presStyleLbl="node1" presStyleIdx="2" presStyleCnt="5" custScaleX="330650" custScaleY="487795" custLinFactY="100000" custLinFactNeighborX="14262" custLinFactNeighborY="156103"/>
      <dgm:spPr>
        <a:prstGeom prst="heart">
          <a:avLst/>
        </a:prstGeom>
        <a:solidFill>
          <a:srgbClr val="FF0000"/>
        </a:solidFill>
        <a:effectLst>
          <a:glow rad="228600">
            <a:schemeClr val="accent2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gm:spPr>
    </dgm:pt>
    <dgm:pt modelId="{52940C0F-2379-4B35-81FF-1D21AAE3DF62}" type="pres">
      <dgm:prSet presAssocID="{0F2394D6-60FE-4B15-B37B-4B87FAE80B3A}" presName="spaceA" presStyleCnt="0"/>
      <dgm:spPr/>
    </dgm:pt>
    <dgm:pt modelId="{C34C3AE4-7621-4C85-82A2-F245941E1D29}" type="pres">
      <dgm:prSet presAssocID="{5B102E02-4B3D-411D-AF98-8EF53476A14C}" presName="space" presStyleCnt="0"/>
      <dgm:spPr/>
    </dgm:pt>
    <dgm:pt modelId="{28AB62CF-7E53-4385-80E7-8E0484D5A14E}" type="pres">
      <dgm:prSet presAssocID="{63D8823C-E9AB-4EA7-8435-8A2B904C7B4F}" presName="compositeB" presStyleCnt="0"/>
      <dgm:spPr/>
    </dgm:pt>
    <dgm:pt modelId="{B8263AEB-FB22-4983-B387-964218FCE4B8}" type="pres">
      <dgm:prSet presAssocID="{63D8823C-E9AB-4EA7-8435-8A2B904C7B4F}" presName="textB" presStyleLbl="revTx" presStyleIdx="3" presStyleCnt="5" custLinFactX="-21579" custLinFactNeighborX="-100000" custLinFactNeighborY="-705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1026A0-0A01-4BB0-B8C7-F8D5BC96E686}" type="pres">
      <dgm:prSet presAssocID="{63D8823C-E9AB-4EA7-8435-8A2B904C7B4F}" presName="circleB" presStyleLbl="node1" presStyleIdx="3" presStyleCnt="5" custScaleX="318054" custScaleY="453446" custLinFactY="100000" custLinFactNeighborX="13663" custLinFactNeighborY="152676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prstGeom prst="heart">
          <a:avLst/>
        </a:prstGeom>
        <a:solidFill>
          <a:srgbClr val="FF0000"/>
        </a:solidFill>
        <a:ln>
          <a:solidFill>
            <a:schemeClr val="bg1"/>
          </a:solidFill>
        </a:ln>
        <a:effectLst>
          <a:glow rad="228600">
            <a:schemeClr val="accent2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gm:spPr>
    </dgm:pt>
    <dgm:pt modelId="{CB184974-0EA4-4B40-9B9E-24D7E4F9E393}" type="pres">
      <dgm:prSet presAssocID="{63D8823C-E9AB-4EA7-8435-8A2B904C7B4F}" presName="spaceB" presStyleCnt="0"/>
      <dgm:spPr/>
    </dgm:pt>
    <dgm:pt modelId="{25949F60-D714-4A00-988A-275784F88C94}" type="pres">
      <dgm:prSet presAssocID="{4101D5B6-6EE4-4F24-BA6C-0591A590BE8B}" presName="space" presStyleCnt="0"/>
      <dgm:spPr/>
    </dgm:pt>
    <dgm:pt modelId="{A5E64C4D-4AAE-44BE-86FD-AA738537B241}" type="pres">
      <dgm:prSet presAssocID="{58D70177-2CB9-4277-8508-FFE71B2EDF3A}" presName="compositeA" presStyleCnt="0"/>
      <dgm:spPr/>
    </dgm:pt>
    <dgm:pt modelId="{1E3D106D-F9CE-4705-A132-95E650ECEA98}" type="pres">
      <dgm:prSet presAssocID="{58D70177-2CB9-4277-8508-FFE71B2EDF3A}" presName="textA" presStyleLbl="revTx" presStyleIdx="4" presStyleCnt="5" custFlipHor="1" custScaleX="506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7B285D-827B-4619-9DA2-C9C5D3C39E43}" type="pres">
      <dgm:prSet presAssocID="{58D70177-2CB9-4277-8508-FFE71B2EDF3A}" presName="circleA" presStyleLbl="node1" presStyleIdx="4" presStyleCnt="5" custScaleX="302448" custScaleY="450019" custLinFactY="100000" custLinFactNeighborX="-8868" custLinFactNeighborY="133788"/>
      <dgm:spPr>
        <a:prstGeom prst="heart">
          <a:avLst/>
        </a:prstGeom>
        <a:solidFill>
          <a:srgbClr val="FF0000"/>
        </a:solidFill>
        <a:ln>
          <a:solidFill>
            <a:schemeClr val="bg1"/>
          </a:solidFill>
        </a:ln>
        <a:effectLst>
          <a:glow rad="228600">
            <a:schemeClr val="accent2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gm:spPr>
    </dgm:pt>
    <dgm:pt modelId="{A02ED58E-CC73-4D2D-A825-A9D0DD6C1F55}" type="pres">
      <dgm:prSet presAssocID="{58D70177-2CB9-4277-8508-FFE71B2EDF3A}" presName="spaceA" presStyleCnt="0"/>
      <dgm:spPr/>
    </dgm:pt>
  </dgm:ptLst>
  <dgm:cxnLst>
    <dgm:cxn modelId="{9F98F5B8-4921-41C7-A4AB-864CC7132F7A}" type="presOf" srcId="{58D70177-2CB9-4277-8508-FFE71B2EDF3A}" destId="{1E3D106D-F9CE-4705-A132-95E650ECEA98}" srcOrd="0" destOrd="0" presId="urn:microsoft.com/office/officeart/2005/8/layout/hProcess11"/>
    <dgm:cxn modelId="{058C8BEA-5DC4-4FF5-80C7-2FB1C2D7A5DA}" srcId="{D1FC4AB6-ED4A-4CF8-BC22-ABC602CFB49D}" destId="{4382115B-4E73-48CD-9036-E2EA1DF80A5D}" srcOrd="0" destOrd="0" parTransId="{326AE2F3-67D3-4A48-8BF5-FFAD47BCBAAA}" sibTransId="{6F2A3C77-418E-4C29-A729-9027C4DAEB2E}"/>
    <dgm:cxn modelId="{ECED6A02-73C2-4CF5-B764-DCBF8CF8E921}" type="presOf" srcId="{63D8823C-E9AB-4EA7-8435-8A2B904C7B4F}" destId="{B8263AEB-FB22-4983-B387-964218FCE4B8}" srcOrd="0" destOrd="0" presId="urn:microsoft.com/office/officeart/2005/8/layout/hProcess11"/>
    <dgm:cxn modelId="{753EAA72-7ED9-49C1-8A9B-51229607E1A5}" srcId="{D1FC4AB6-ED4A-4CF8-BC22-ABC602CFB49D}" destId="{4F599FE8-7EA0-4243-8FBE-DC4CA820CB3E}" srcOrd="1" destOrd="0" parTransId="{4571822A-7344-4D3D-8A98-01CE15979669}" sibTransId="{A687AF9E-9ECE-42CC-9DA0-C79BB5526249}"/>
    <dgm:cxn modelId="{E6B2D513-7A14-4684-AE4A-5A9E6D88885A}" srcId="{D1FC4AB6-ED4A-4CF8-BC22-ABC602CFB49D}" destId="{63D8823C-E9AB-4EA7-8435-8A2B904C7B4F}" srcOrd="3" destOrd="0" parTransId="{EA7B2C68-66D6-4719-B727-E84DFFCCEE48}" sibTransId="{4101D5B6-6EE4-4F24-BA6C-0591A590BE8B}"/>
    <dgm:cxn modelId="{038BB29B-2C33-48A4-BD79-4AD049D65A20}" srcId="{D1FC4AB6-ED4A-4CF8-BC22-ABC602CFB49D}" destId="{58D70177-2CB9-4277-8508-FFE71B2EDF3A}" srcOrd="4" destOrd="0" parTransId="{7884D540-41DA-4729-9B79-EDB8C7A067A1}" sibTransId="{76718240-6436-4666-925B-BB130DBC0AF7}"/>
    <dgm:cxn modelId="{B7C25F70-46E9-48DC-AF97-1010D1269DD3}" srcId="{D1FC4AB6-ED4A-4CF8-BC22-ABC602CFB49D}" destId="{0F2394D6-60FE-4B15-B37B-4B87FAE80B3A}" srcOrd="2" destOrd="0" parTransId="{D26BFA6E-D193-4084-85FE-D643FF5F4798}" sibTransId="{5B102E02-4B3D-411D-AF98-8EF53476A14C}"/>
    <dgm:cxn modelId="{F9E6921F-297D-4C6A-B4C9-2CDB33991206}" type="presOf" srcId="{4382115B-4E73-48CD-9036-E2EA1DF80A5D}" destId="{37DD1306-43E8-4A8A-BF48-887377E6A7F7}" srcOrd="0" destOrd="0" presId="urn:microsoft.com/office/officeart/2005/8/layout/hProcess11"/>
    <dgm:cxn modelId="{DF20995E-6D47-4F21-8E3D-2BF5BC43558D}" type="presOf" srcId="{D1FC4AB6-ED4A-4CF8-BC22-ABC602CFB49D}" destId="{D59FF19A-878C-45F7-A3B5-AB2DDB8C0D51}" srcOrd="0" destOrd="0" presId="urn:microsoft.com/office/officeart/2005/8/layout/hProcess11"/>
    <dgm:cxn modelId="{4DF676C8-8984-43B9-AB3E-D6E8C6E17C59}" type="presOf" srcId="{4F599FE8-7EA0-4243-8FBE-DC4CA820CB3E}" destId="{2B6EAAE5-A648-4E32-A6C9-847274AD87EA}" srcOrd="0" destOrd="0" presId="urn:microsoft.com/office/officeart/2005/8/layout/hProcess11"/>
    <dgm:cxn modelId="{2805765B-4B41-44B9-B95B-603C3FCEC310}" type="presOf" srcId="{0F2394D6-60FE-4B15-B37B-4B87FAE80B3A}" destId="{05F03770-B013-47AB-88A3-70DFC82B2144}" srcOrd="0" destOrd="0" presId="urn:microsoft.com/office/officeart/2005/8/layout/hProcess11"/>
    <dgm:cxn modelId="{93BF3433-545C-4A9B-8D0D-4A9F1D4F2BC2}" type="presParOf" srcId="{D59FF19A-878C-45F7-A3B5-AB2DDB8C0D51}" destId="{52FC21B2-1B8C-464A-A0A2-66BD4E792BD0}" srcOrd="0" destOrd="0" presId="urn:microsoft.com/office/officeart/2005/8/layout/hProcess11"/>
    <dgm:cxn modelId="{297893D7-5116-4248-BC8C-D1996A0A39D8}" type="presParOf" srcId="{D59FF19A-878C-45F7-A3B5-AB2DDB8C0D51}" destId="{4DF0F955-5648-4C3C-9AF9-D85E3CA3BAF9}" srcOrd="1" destOrd="0" presId="urn:microsoft.com/office/officeart/2005/8/layout/hProcess11"/>
    <dgm:cxn modelId="{71C94B69-BB6C-488B-9323-F7C7F0E02844}" type="presParOf" srcId="{4DF0F955-5648-4C3C-9AF9-D85E3CA3BAF9}" destId="{1696C5E3-5F55-4F4D-8C93-FD3F0A97BC4D}" srcOrd="0" destOrd="0" presId="urn:microsoft.com/office/officeart/2005/8/layout/hProcess11"/>
    <dgm:cxn modelId="{F2E5C18B-1016-4CCE-ACEE-C72C46B61608}" type="presParOf" srcId="{1696C5E3-5F55-4F4D-8C93-FD3F0A97BC4D}" destId="{37DD1306-43E8-4A8A-BF48-887377E6A7F7}" srcOrd="0" destOrd="0" presId="urn:microsoft.com/office/officeart/2005/8/layout/hProcess11"/>
    <dgm:cxn modelId="{0A414E94-9279-48BF-BE94-8BA5234072D2}" type="presParOf" srcId="{1696C5E3-5F55-4F4D-8C93-FD3F0A97BC4D}" destId="{55FDC6E0-6562-472E-A2F2-31ACA3DC83E3}" srcOrd="1" destOrd="0" presId="urn:microsoft.com/office/officeart/2005/8/layout/hProcess11"/>
    <dgm:cxn modelId="{2E9154CF-EB5D-43D7-87BA-3285C6F273E9}" type="presParOf" srcId="{1696C5E3-5F55-4F4D-8C93-FD3F0A97BC4D}" destId="{61CDC1CC-CDD7-4C80-9E86-C4BCF0E09970}" srcOrd="2" destOrd="0" presId="urn:microsoft.com/office/officeart/2005/8/layout/hProcess11"/>
    <dgm:cxn modelId="{CE84C43F-3E61-4778-BE99-4515329A60CB}" type="presParOf" srcId="{4DF0F955-5648-4C3C-9AF9-D85E3CA3BAF9}" destId="{D41022B1-D835-42A0-9669-9303B22028E3}" srcOrd="1" destOrd="0" presId="urn:microsoft.com/office/officeart/2005/8/layout/hProcess11"/>
    <dgm:cxn modelId="{717DFA87-9384-474C-9B16-9017CC28C46D}" type="presParOf" srcId="{4DF0F955-5648-4C3C-9AF9-D85E3CA3BAF9}" destId="{C75C78D2-47D5-410C-AFAB-0F83E2EB17A6}" srcOrd="2" destOrd="0" presId="urn:microsoft.com/office/officeart/2005/8/layout/hProcess11"/>
    <dgm:cxn modelId="{CE6D721C-05C4-4F96-8CF2-5C1402A37A3A}" type="presParOf" srcId="{C75C78D2-47D5-410C-AFAB-0F83E2EB17A6}" destId="{2B6EAAE5-A648-4E32-A6C9-847274AD87EA}" srcOrd="0" destOrd="0" presId="urn:microsoft.com/office/officeart/2005/8/layout/hProcess11"/>
    <dgm:cxn modelId="{880C5703-772F-4978-9289-02C79B53A469}" type="presParOf" srcId="{C75C78D2-47D5-410C-AFAB-0F83E2EB17A6}" destId="{0F4D3B8B-5CA2-4F8A-BB08-6FE71F6F48CA}" srcOrd="1" destOrd="0" presId="urn:microsoft.com/office/officeart/2005/8/layout/hProcess11"/>
    <dgm:cxn modelId="{C56FCD9F-18E5-4C3F-B494-97B505834283}" type="presParOf" srcId="{C75C78D2-47D5-410C-AFAB-0F83E2EB17A6}" destId="{5FC0486A-1665-484E-AB86-1FDB1DA3A400}" srcOrd="2" destOrd="0" presId="urn:microsoft.com/office/officeart/2005/8/layout/hProcess11"/>
    <dgm:cxn modelId="{3C2732AF-D4C3-4A7D-B7A4-288AE0CE82A9}" type="presParOf" srcId="{4DF0F955-5648-4C3C-9AF9-D85E3CA3BAF9}" destId="{53B6D529-6496-47D8-B340-CB22AC70EF86}" srcOrd="3" destOrd="0" presId="urn:microsoft.com/office/officeart/2005/8/layout/hProcess11"/>
    <dgm:cxn modelId="{73018D8E-9F6C-4339-AF7E-BE8B3FE58D69}" type="presParOf" srcId="{4DF0F955-5648-4C3C-9AF9-D85E3CA3BAF9}" destId="{F80C001F-F780-4B1C-A443-DA019D6EB797}" srcOrd="4" destOrd="0" presId="urn:microsoft.com/office/officeart/2005/8/layout/hProcess11"/>
    <dgm:cxn modelId="{CCCA071C-14B4-4E91-AF10-6E33F0FE139F}" type="presParOf" srcId="{F80C001F-F780-4B1C-A443-DA019D6EB797}" destId="{05F03770-B013-47AB-88A3-70DFC82B2144}" srcOrd="0" destOrd="0" presId="urn:microsoft.com/office/officeart/2005/8/layout/hProcess11"/>
    <dgm:cxn modelId="{DAD17BDE-CE79-4E03-AD37-5AECC4A3A864}" type="presParOf" srcId="{F80C001F-F780-4B1C-A443-DA019D6EB797}" destId="{DA8D136F-D9A4-46A4-A926-94E26BE22C84}" srcOrd="1" destOrd="0" presId="urn:microsoft.com/office/officeart/2005/8/layout/hProcess11"/>
    <dgm:cxn modelId="{C319050F-4C1E-4F0F-B30F-2A21E917F5FA}" type="presParOf" srcId="{F80C001F-F780-4B1C-A443-DA019D6EB797}" destId="{52940C0F-2379-4B35-81FF-1D21AAE3DF62}" srcOrd="2" destOrd="0" presId="urn:microsoft.com/office/officeart/2005/8/layout/hProcess11"/>
    <dgm:cxn modelId="{78E92BD8-A128-40B7-BCDE-B5ACEC56C7E0}" type="presParOf" srcId="{4DF0F955-5648-4C3C-9AF9-D85E3CA3BAF9}" destId="{C34C3AE4-7621-4C85-82A2-F245941E1D29}" srcOrd="5" destOrd="0" presId="urn:microsoft.com/office/officeart/2005/8/layout/hProcess11"/>
    <dgm:cxn modelId="{20759FF7-2149-4850-96E0-98BBA40A6511}" type="presParOf" srcId="{4DF0F955-5648-4C3C-9AF9-D85E3CA3BAF9}" destId="{28AB62CF-7E53-4385-80E7-8E0484D5A14E}" srcOrd="6" destOrd="0" presId="urn:microsoft.com/office/officeart/2005/8/layout/hProcess11"/>
    <dgm:cxn modelId="{6EA3E2C4-C1BB-4DA8-81DC-4ECD08DD8363}" type="presParOf" srcId="{28AB62CF-7E53-4385-80E7-8E0484D5A14E}" destId="{B8263AEB-FB22-4983-B387-964218FCE4B8}" srcOrd="0" destOrd="0" presId="urn:microsoft.com/office/officeart/2005/8/layout/hProcess11"/>
    <dgm:cxn modelId="{96D36317-53B9-4439-8373-9515C4A4E020}" type="presParOf" srcId="{28AB62CF-7E53-4385-80E7-8E0484D5A14E}" destId="{791026A0-0A01-4BB0-B8C7-F8D5BC96E686}" srcOrd="1" destOrd="0" presId="urn:microsoft.com/office/officeart/2005/8/layout/hProcess11"/>
    <dgm:cxn modelId="{2BB616EC-D1D9-4A8B-9E07-153BC28B576D}" type="presParOf" srcId="{28AB62CF-7E53-4385-80E7-8E0484D5A14E}" destId="{CB184974-0EA4-4B40-9B9E-24D7E4F9E393}" srcOrd="2" destOrd="0" presId="urn:microsoft.com/office/officeart/2005/8/layout/hProcess11"/>
    <dgm:cxn modelId="{A31848E5-563E-4F7D-B807-89F1AD483E5A}" type="presParOf" srcId="{4DF0F955-5648-4C3C-9AF9-D85E3CA3BAF9}" destId="{25949F60-D714-4A00-988A-275784F88C94}" srcOrd="7" destOrd="0" presId="urn:microsoft.com/office/officeart/2005/8/layout/hProcess11"/>
    <dgm:cxn modelId="{CDCF478D-5FD6-4A2B-A128-80A62EA1D99C}" type="presParOf" srcId="{4DF0F955-5648-4C3C-9AF9-D85E3CA3BAF9}" destId="{A5E64C4D-4AAE-44BE-86FD-AA738537B241}" srcOrd="8" destOrd="0" presId="urn:microsoft.com/office/officeart/2005/8/layout/hProcess11"/>
    <dgm:cxn modelId="{6FC3B5B2-DDFC-419E-B6C4-B2CB26AF593D}" type="presParOf" srcId="{A5E64C4D-4AAE-44BE-86FD-AA738537B241}" destId="{1E3D106D-F9CE-4705-A132-95E650ECEA98}" srcOrd="0" destOrd="0" presId="urn:microsoft.com/office/officeart/2005/8/layout/hProcess11"/>
    <dgm:cxn modelId="{4C0ED1CA-5B9D-47E3-880F-935AE4ECBBC7}" type="presParOf" srcId="{A5E64C4D-4AAE-44BE-86FD-AA738537B241}" destId="{217B285D-827B-4619-9DA2-C9C5D3C39E43}" srcOrd="1" destOrd="0" presId="urn:microsoft.com/office/officeart/2005/8/layout/hProcess11"/>
    <dgm:cxn modelId="{DF214A5B-9C1E-4840-AA28-B5981157891E}" type="presParOf" srcId="{A5E64C4D-4AAE-44BE-86FD-AA738537B241}" destId="{A02ED58E-CC73-4D2D-A825-A9D0DD6C1F55}" srcOrd="2" destOrd="0" presId="urn:microsoft.com/office/officeart/2005/8/layout/hProcess11"/>
  </dgm:cxnLst>
  <dgm:bg>
    <a:gradFill flip="none" rotWithShape="1">
      <a:gsLst>
        <a:gs pos="0">
          <a:srgbClr val="0000FF">
            <a:tint val="66000"/>
            <a:satMod val="160000"/>
          </a:srgbClr>
        </a:gs>
        <a:gs pos="50000">
          <a:srgbClr val="0000FF">
            <a:tint val="44500"/>
            <a:satMod val="160000"/>
          </a:srgbClr>
        </a:gs>
        <a:gs pos="100000">
          <a:srgbClr val="0000FF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effectLst>
      <a:glow rad="228600">
        <a:schemeClr val="accent2">
          <a:satMod val="175000"/>
          <a:alpha val="40000"/>
        </a:schemeClr>
      </a:glow>
    </a:effectLst>
  </dgm:bg>
  <dgm:whole>
    <a:ln>
      <a:solidFill>
        <a:schemeClr val="accent3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FC4AB6-ED4A-4CF8-BC22-ABC602CFB49D}" type="doc">
      <dgm:prSet loTypeId="urn:microsoft.com/office/officeart/2005/8/layout/hProcess11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4382115B-4E73-48CD-9036-E2EA1DF80A5D}">
      <dgm:prSet phldrT="[Текст]" phldr="1"/>
      <dgm:spPr/>
      <dgm:t>
        <a:bodyPr/>
        <a:lstStyle/>
        <a:p>
          <a:endParaRPr lang="ru-RU" dirty="0"/>
        </a:p>
      </dgm:t>
    </dgm:pt>
    <dgm:pt modelId="{326AE2F3-67D3-4A48-8BF5-FFAD47BCBAAA}" type="parTrans" cxnId="{058C8BEA-5DC4-4FF5-80C7-2FB1C2D7A5DA}">
      <dgm:prSet/>
      <dgm:spPr/>
      <dgm:t>
        <a:bodyPr/>
        <a:lstStyle/>
        <a:p>
          <a:endParaRPr lang="ru-RU"/>
        </a:p>
      </dgm:t>
    </dgm:pt>
    <dgm:pt modelId="{6F2A3C77-418E-4C29-A729-9027C4DAEB2E}" type="sibTrans" cxnId="{058C8BEA-5DC4-4FF5-80C7-2FB1C2D7A5DA}">
      <dgm:prSet/>
      <dgm:spPr/>
      <dgm:t>
        <a:bodyPr/>
        <a:lstStyle/>
        <a:p>
          <a:endParaRPr lang="ru-RU"/>
        </a:p>
      </dgm:t>
    </dgm:pt>
    <dgm:pt modelId="{58D70177-2CB9-4277-8508-FFE71B2EDF3A}">
      <dgm:prSet phldrT="[Текст]" phldr="1"/>
      <dgm:spPr/>
      <dgm:t>
        <a:bodyPr/>
        <a:lstStyle/>
        <a:p>
          <a:endParaRPr lang="ru-RU" dirty="0"/>
        </a:p>
      </dgm:t>
    </dgm:pt>
    <dgm:pt modelId="{7884D540-41DA-4729-9B79-EDB8C7A067A1}" type="parTrans" cxnId="{038BB29B-2C33-48A4-BD79-4AD049D65A20}">
      <dgm:prSet/>
      <dgm:spPr/>
      <dgm:t>
        <a:bodyPr/>
        <a:lstStyle/>
        <a:p>
          <a:endParaRPr lang="ru-RU"/>
        </a:p>
      </dgm:t>
    </dgm:pt>
    <dgm:pt modelId="{76718240-6436-4666-925B-BB130DBC0AF7}" type="sibTrans" cxnId="{038BB29B-2C33-48A4-BD79-4AD049D65A20}">
      <dgm:prSet/>
      <dgm:spPr/>
      <dgm:t>
        <a:bodyPr/>
        <a:lstStyle/>
        <a:p>
          <a:endParaRPr lang="ru-RU"/>
        </a:p>
      </dgm:t>
    </dgm:pt>
    <dgm:pt modelId="{0F2394D6-60FE-4B15-B37B-4B87FAE80B3A}">
      <dgm:prSet/>
      <dgm:spPr/>
      <dgm:t>
        <a:bodyPr/>
        <a:lstStyle/>
        <a:p>
          <a:endParaRPr lang="ru-RU" dirty="0"/>
        </a:p>
      </dgm:t>
    </dgm:pt>
    <dgm:pt modelId="{D26BFA6E-D193-4084-85FE-D643FF5F4798}" type="parTrans" cxnId="{B7C25F70-46E9-48DC-AF97-1010D1269DD3}">
      <dgm:prSet/>
      <dgm:spPr/>
      <dgm:t>
        <a:bodyPr/>
        <a:lstStyle/>
        <a:p>
          <a:endParaRPr lang="ru-RU"/>
        </a:p>
      </dgm:t>
    </dgm:pt>
    <dgm:pt modelId="{5B102E02-4B3D-411D-AF98-8EF53476A14C}" type="sibTrans" cxnId="{B7C25F70-46E9-48DC-AF97-1010D1269DD3}">
      <dgm:prSet/>
      <dgm:spPr/>
      <dgm:t>
        <a:bodyPr/>
        <a:lstStyle/>
        <a:p>
          <a:endParaRPr lang="ru-RU"/>
        </a:p>
      </dgm:t>
    </dgm:pt>
    <dgm:pt modelId="{4F599FE8-7EA0-4243-8FBE-DC4CA820CB3E}">
      <dgm:prSet/>
      <dgm:spPr/>
      <dgm:t>
        <a:bodyPr/>
        <a:lstStyle/>
        <a:p>
          <a:endParaRPr lang="ru-RU" dirty="0"/>
        </a:p>
      </dgm:t>
    </dgm:pt>
    <dgm:pt modelId="{4571822A-7344-4D3D-8A98-01CE15979669}" type="parTrans" cxnId="{753EAA72-7ED9-49C1-8A9B-51229607E1A5}">
      <dgm:prSet/>
      <dgm:spPr/>
      <dgm:t>
        <a:bodyPr/>
        <a:lstStyle/>
        <a:p>
          <a:endParaRPr lang="ru-RU"/>
        </a:p>
      </dgm:t>
    </dgm:pt>
    <dgm:pt modelId="{A687AF9E-9ECE-42CC-9DA0-C79BB5526249}" type="sibTrans" cxnId="{753EAA72-7ED9-49C1-8A9B-51229607E1A5}">
      <dgm:prSet/>
      <dgm:spPr/>
      <dgm:t>
        <a:bodyPr/>
        <a:lstStyle/>
        <a:p>
          <a:endParaRPr lang="ru-RU"/>
        </a:p>
      </dgm:t>
    </dgm:pt>
    <dgm:pt modelId="{63D8823C-E9AB-4EA7-8435-8A2B904C7B4F}">
      <dgm:prSet phldrT="[Текст]" phldr="1"/>
      <dgm:spPr/>
      <dgm:t>
        <a:bodyPr/>
        <a:lstStyle/>
        <a:p>
          <a:endParaRPr lang="ru-RU" dirty="0"/>
        </a:p>
      </dgm:t>
    </dgm:pt>
    <dgm:pt modelId="{4101D5B6-6EE4-4F24-BA6C-0591A590BE8B}" type="sibTrans" cxnId="{E6B2D513-7A14-4684-AE4A-5A9E6D88885A}">
      <dgm:prSet/>
      <dgm:spPr/>
      <dgm:t>
        <a:bodyPr/>
        <a:lstStyle/>
        <a:p>
          <a:endParaRPr lang="ru-RU"/>
        </a:p>
      </dgm:t>
    </dgm:pt>
    <dgm:pt modelId="{EA7B2C68-66D6-4719-B727-E84DFFCCEE48}" type="parTrans" cxnId="{E6B2D513-7A14-4684-AE4A-5A9E6D88885A}">
      <dgm:prSet/>
      <dgm:spPr/>
      <dgm:t>
        <a:bodyPr/>
        <a:lstStyle/>
        <a:p>
          <a:endParaRPr lang="ru-RU"/>
        </a:p>
      </dgm:t>
    </dgm:pt>
    <dgm:pt modelId="{D59FF19A-878C-45F7-A3B5-AB2DDB8C0D51}" type="pres">
      <dgm:prSet presAssocID="{D1FC4AB6-ED4A-4CF8-BC22-ABC602CFB49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FC21B2-1B8C-464A-A0A2-66BD4E792BD0}" type="pres">
      <dgm:prSet presAssocID="{D1FC4AB6-ED4A-4CF8-BC22-ABC602CFB49D}" presName="arrow" presStyleLbl="bgShp" presStyleIdx="0" presStyleCnt="1" custFlipVert="1" custFlipHor="1" custScaleX="10747" custScaleY="87064" custLinFactNeighborX="-4605" custLinFactNeighborY="-8331"/>
      <dgm:spPr>
        <a:solidFill>
          <a:srgbClr val="FF0000"/>
        </a:solidFill>
      </dgm:spPr>
    </dgm:pt>
    <dgm:pt modelId="{4DF0F955-5648-4C3C-9AF9-D85E3CA3BAF9}" type="pres">
      <dgm:prSet presAssocID="{D1FC4AB6-ED4A-4CF8-BC22-ABC602CFB49D}" presName="points" presStyleCnt="0"/>
      <dgm:spPr/>
    </dgm:pt>
    <dgm:pt modelId="{1696C5E3-5F55-4F4D-8C93-FD3F0A97BC4D}" type="pres">
      <dgm:prSet presAssocID="{4382115B-4E73-48CD-9036-E2EA1DF80A5D}" presName="compositeA" presStyleCnt="0"/>
      <dgm:spPr/>
    </dgm:pt>
    <dgm:pt modelId="{37DD1306-43E8-4A8A-BF48-887377E6A7F7}" type="pres">
      <dgm:prSet presAssocID="{4382115B-4E73-48CD-9036-E2EA1DF80A5D}" presName="textA" presStyleLbl="revTx" presStyleIdx="0" presStyleCnt="5" custLinFactNeighborX="-2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FDC6E0-6562-472E-A2F2-31ACA3DC83E3}" type="pres">
      <dgm:prSet presAssocID="{4382115B-4E73-48CD-9036-E2EA1DF80A5D}" presName="circleA" presStyleLbl="node1" presStyleIdx="0" presStyleCnt="5" custScaleX="326556" custScaleY="520090" custLinFactNeighborX="59778" custLinFactNeighborY="1715"/>
      <dgm:spPr>
        <a:prstGeom prst="heart">
          <a:avLst/>
        </a:prstGeom>
        <a:solidFill>
          <a:srgbClr val="FF0000"/>
        </a:solidFill>
        <a:scene3d>
          <a:camera prst="orthographicFront"/>
          <a:lightRig rig="threePt" dir="t"/>
        </a:scene3d>
        <a:sp3d>
          <a:bevelT w="114300" prst="artDeco"/>
        </a:sp3d>
      </dgm:spPr>
    </dgm:pt>
    <dgm:pt modelId="{61CDC1CC-CDD7-4C80-9E86-C4BCF0E09970}" type="pres">
      <dgm:prSet presAssocID="{4382115B-4E73-48CD-9036-E2EA1DF80A5D}" presName="spaceA" presStyleCnt="0"/>
      <dgm:spPr/>
    </dgm:pt>
    <dgm:pt modelId="{D41022B1-D835-42A0-9669-9303B22028E3}" type="pres">
      <dgm:prSet presAssocID="{6F2A3C77-418E-4C29-A729-9027C4DAEB2E}" presName="space" presStyleCnt="0"/>
      <dgm:spPr/>
    </dgm:pt>
    <dgm:pt modelId="{C75C78D2-47D5-410C-AFAB-0F83E2EB17A6}" type="pres">
      <dgm:prSet presAssocID="{4F599FE8-7EA0-4243-8FBE-DC4CA820CB3E}" presName="compositeB" presStyleCnt="0"/>
      <dgm:spPr/>
    </dgm:pt>
    <dgm:pt modelId="{2B6EAAE5-A648-4E32-A6C9-847274AD87EA}" type="pres">
      <dgm:prSet presAssocID="{4F599FE8-7EA0-4243-8FBE-DC4CA820CB3E}" presName="text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4D3B8B-5CA2-4F8A-BB08-6FE71F6F48CA}" type="pres">
      <dgm:prSet presAssocID="{4F599FE8-7EA0-4243-8FBE-DC4CA820CB3E}" presName="circleB" presStyleLbl="node1" presStyleIdx="1" presStyleCnt="5" custScaleX="318339" custScaleY="522904" custLinFactNeighborX="25234" custLinFactNeighborY="3122"/>
      <dgm:spPr>
        <a:prstGeom prst="heart">
          <a:avLst/>
        </a:prstGeom>
        <a:solidFill>
          <a:srgbClr val="FF0000"/>
        </a:solidFill>
        <a:scene3d>
          <a:camera prst="orthographicFront"/>
          <a:lightRig rig="threePt" dir="t"/>
        </a:scene3d>
        <a:sp3d>
          <a:bevelT w="114300" prst="artDeco"/>
        </a:sp3d>
      </dgm:spPr>
    </dgm:pt>
    <dgm:pt modelId="{5FC0486A-1665-484E-AB86-1FDB1DA3A400}" type="pres">
      <dgm:prSet presAssocID="{4F599FE8-7EA0-4243-8FBE-DC4CA820CB3E}" presName="spaceB" presStyleCnt="0"/>
      <dgm:spPr/>
    </dgm:pt>
    <dgm:pt modelId="{53B6D529-6496-47D8-B340-CB22AC70EF86}" type="pres">
      <dgm:prSet presAssocID="{A687AF9E-9ECE-42CC-9DA0-C79BB5526249}" presName="space" presStyleCnt="0"/>
      <dgm:spPr/>
    </dgm:pt>
    <dgm:pt modelId="{F80C001F-F780-4B1C-A443-DA019D6EB797}" type="pres">
      <dgm:prSet presAssocID="{0F2394D6-60FE-4B15-B37B-4B87FAE80B3A}" presName="compositeA" presStyleCnt="0"/>
      <dgm:spPr/>
    </dgm:pt>
    <dgm:pt modelId="{05F03770-B013-47AB-88A3-70DFC82B2144}" type="pres">
      <dgm:prSet presAssocID="{0F2394D6-60FE-4B15-B37B-4B87FAE80B3A}" presName="textA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D136F-D9A4-46A4-A926-94E26BE22C84}" type="pres">
      <dgm:prSet presAssocID="{0F2394D6-60FE-4B15-B37B-4B87FAE80B3A}" presName="circleA" presStyleLbl="node1" presStyleIdx="2" presStyleCnt="5" custScaleX="322932" custScaleY="497467" custLinFactNeighborX="-30254" custLinFactNeighborY="-11005"/>
      <dgm:spPr>
        <a:prstGeom prst="heart">
          <a:avLst/>
        </a:prstGeom>
        <a:solidFill>
          <a:srgbClr val="FF0000"/>
        </a:solidFill>
        <a:scene3d>
          <a:camera prst="orthographicFront"/>
          <a:lightRig rig="threePt" dir="t"/>
        </a:scene3d>
        <a:sp3d>
          <a:bevelT w="114300" prst="artDeco"/>
        </a:sp3d>
      </dgm:spPr>
    </dgm:pt>
    <dgm:pt modelId="{52940C0F-2379-4B35-81FF-1D21AAE3DF62}" type="pres">
      <dgm:prSet presAssocID="{0F2394D6-60FE-4B15-B37B-4B87FAE80B3A}" presName="spaceA" presStyleCnt="0"/>
      <dgm:spPr/>
    </dgm:pt>
    <dgm:pt modelId="{C34C3AE4-7621-4C85-82A2-F245941E1D29}" type="pres">
      <dgm:prSet presAssocID="{5B102E02-4B3D-411D-AF98-8EF53476A14C}" presName="space" presStyleCnt="0"/>
      <dgm:spPr/>
    </dgm:pt>
    <dgm:pt modelId="{28AB62CF-7E53-4385-80E7-8E0484D5A14E}" type="pres">
      <dgm:prSet presAssocID="{63D8823C-E9AB-4EA7-8435-8A2B904C7B4F}" presName="compositeB" presStyleCnt="0"/>
      <dgm:spPr/>
    </dgm:pt>
    <dgm:pt modelId="{B8263AEB-FB22-4983-B387-964218FCE4B8}" type="pres">
      <dgm:prSet presAssocID="{63D8823C-E9AB-4EA7-8435-8A2B904C7B4F}" presName="textB" presStyleLbl="revTx" presStyleIdx="3" presStyleCnt="5" custLinFactX="-3581" custLinFactNeighborX="-100000" custLinFactNeighborY="82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1026A0-0A01-4BB0-B8C7-F8D5BC96E686}" type="pres">
      <dgm:prSet presAssocID="{63D8823C-E9AB-4EA7-8435-8A2B904C7B4F}" presName="circleB" presStyleLbl="node1" presStyleIdx="3" presStyleCnt="5" custScaleX="305591" custScaleY="494650" custLinFactNeighborX="-57451" custLinFactNeighborY="1714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prstGeom prst="heart">
          <a:avLst/>
        </a:prstGeom>
        <a:noFill/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</dgm:pt>
    <dgm:pt modelId="{CB184974-0EA4-4B40-9B9E-24D7E4F9E393}" type="pres">
      <dgm:prSet presAssocID="{63D8823C-E9AB-4EA7-8435-8A2B904C7B4F}" presName="spaceB" presStyleCnt="0"/>
      <dgm:spPr/>
    </dgm:pt>
    <dgm:pt modelId="{25949F60-D714-4A00-988A-275784F88C94}" type="pres">
      <dgm:prSet presAssocID="{4101D5B6-6EE4-4F24-BA6C-0591A590BE8B}" presName="space" presStyleCnt="0"/>
      <dgm:spPr/>
    </dgm:pt>
    <dgm:pt modelId="{A5E64C4D-4AAE-44BE-86FD-AA738537B241}" type="pres">
      <dgm:prSet presAssocID="{58D70177-2CB9-4277-8508-FFE71B2EDF3A}" presName="compositeA" presStyleCnt="0"/>
      <dgm:spPr/>
    </dgm:pt>
    <dgm:pt modelId="{1E3D106D-F9CE-4705-A132-95E650ECEA98}" type="pres">
      <dgm:prSet presAssocID="{58D70177-2CB9-4277-8508-FFE71B2EDF3A}" presName="textA" presStyleLbl="revTx" presStyleIdx="4" presStyleCnt="5" custFlipHor="1" custScaleX="506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7B285D-827B-4619-9DA2-C9C5D3C39E43}" type="pres">
      <dgm:prSet presAssocID="{58D70177-2CB9-4277-8508-FFE71B2EDF3A}" presName="circleA" presStyleLbl="node1" presStyleIdx="4" presStyleCnt="5" custScaleX="344893" custScaleY="500896" custLinFactNeighborX="-83749" custLinFactNeighborY="4837"/>
      <dgm:spPr>
        <a:prstGeom prst="heart">
          <a:avLst/>
        </a:prstGeom>
        <a:solidFill>
          <a:srgbClr val="FF0000"/>
        </a:solidFill>
        <a:scene3d>
          <a:camera prst="orthographicFront"/>
          <a:lightRig rig="threePt" dir="t"/>
        </a:scene3d>
        <a:sp3d>
          <a:bevelT w="114300" prst="artDeco"/>
        </a:sp3d>
      </dgm:spPr>
    </dgm:pt>
    <dgm:pt modelId="{A02ED58E-CC73-4D2D-A825-A9D0DD6C1F55}" type="pres">
      <dgm:prSet presAssocID="{58D70177-2CB9-4277-8508-FFE71B2EDF3A}" presName="spaceA" presStyleCnt="0"/>
      <dgm:spPr/>
    </dgm:pt>
  </dgm:ptLst>
  <dgm:cxnLst>
    <dgm:cxn modelId="{058C8BEA-5DC4-4FF5-80C7-2FB1C2D7A5DA}" srcId="{D1FC4AB6-ED4A-4CF8-BC22-ABC602CFB49D}" destId="{4382115B-4E73-48CD-9036-E2EA1DF80A5D}" srcOrd="0" destOrd="0" parTransId="{326AE2F3-67D3-4A48-8BF5-FFAD47BCBAAA}" sibTransId="{6F2A3C77-418E-4C29-A729-9027C4DAEB2E}"/>
    <dgm:cxn modelId="{BBB7F00A-D50D-4AF2-87A3-CC4510694EB4}" type="presOf" srcId="{58D70177-2CB9-4277-8508-FFE71B2EDF3A}" destId="{1E3D106D-F9CE-4705-A132-95E650ECEA98}" srcOrd="0" destOrd="0" presId="urn:microsoft.com/office/officeart/2005/8/layout/hProcess11"/>
    <dgm:cxn modelId="{753EAA72-7ED9-49C1-8A9B-51229607E1A5}" srcId="{D1FC4AB6-ED4A-4CF8-BC22-ABC602CFB49D}" destId="{4F599FE8-7EA0-4243-8FBE-DC4CA820CB3E}" srcOrd="1" destOrd="0" parTransId="{4571822A-7344-4D3D-8A98-01CE15979669}" sibTransId="{A687AF9E-9ECE-42CC-9DA0-C79BB5526249}"/>
    <dgm:cxn modelId="{58FFE6C5-19EA-439D-A94C-DA993E203D11}" type="presOf" srcId="{4382115B-4E73-48CD-9036-E2EA1DF80A5D}" destId="{37DD1306-43E8-4A8A-BF48-887377E6A7F7}" srcOrd="0" destOrd="0" presId="urn:microsoft.com/office/officeart/2005/8/layout/hProcess11"/>
    <dgm:cxn modelId="{81AD87CD-C548-4286-8C2A-2B2E8EFB2E2C}" type="presOf" srcId="{0F2394D6-60FE-4B15-B37B-4B87FAE80B3A}" destId="{05F03770-B013-47AB-88A3-70DFC82B2144}" srcOrd="0" destOrd="0" presId="urn:microsoft.com/office/officeart/2005/8/layout/hProcess11"/>
    <dgm:cxn modelId="{E6B2D513-7A14-4684-AE4A-5A9E6D88885A}" srcId="{D1FC4AB6-ED4A-4CF8-BC22-ABC602CFB49D}" destId="{63D8823C-E9AB-4EA7-8435-8A2B904C7B4F}" srcOrd="3" destOrd="0" parTransId="{EA7B2C68-66D6-4719-B727-E84DFFCCEE48}" sibTransId="{4101D5B6-6EE4-4F24-BA6C-0591A590BE8B}"/>
    <dgm:cxn modelId="{038BB29B-2C33-48A4-BD79-4AD049D65A20}" srcId="{D1FC4AB6-ED4A-4CF8-BC22-ABC602CFB49D}" destId="{58D70177-2CB9-4277-8508-FFE71B2EDF3A}" srcOrd="4" destOrd="0" parTransId="{7884D540-41DA-4729-9B79-EDB8C7A067A1}" sibTransId="{76718240-6436-4666-925B-BB130DBC0AF7}"/>
    <dgm:cxn modelId="{257295BC-180C-4660-A6AC-394BA4CFCAA7}" type="presOf" srcId="{D1FC4AB6-ED4A-4CF8-BC22-ABC602CFB49D}" destId="{D59FF19A-878C-45F7-A3B5-AB2DDB8C0D51}" srcOrd="0" destOrd="0" presId="urn:microsoft.com/office/officeart/2005/8/layout/hProcess11"/>
    <dgm:cxn modelId="{B7C25F70-46E9-48DC-AF97-1010D1269DD3}" srcId="{D1FC4AB6-ED4A-4CF8-BC22-ABC602CFB49D}" destId="{0F2394D6-60FE-4B15-B37B-4B87FAE80B3A}" srcOrd="2" destOrd="0" parTransId="{D26BFA6E-D193-4084-85FE-D643FF5F4798}" sibTransId="{5B102E02-4B3D-411D-AF98-8EF53476A14C}"/>
    <dgm:cxn modelId="{77F4BA6E-F27D-4653-B318-2B5EBE16FEC1}" type="presOf" srcId="{63D8823C-E9AB-4EA7-8435-8A2B904C7B4F}" destId="{B8263AEB-FB22-4983-B387-964218FCE4B8}" srcOrd="0" destOrd="0" presId="urn:microsoft.com/office/officeart/2005/8/layout/hProcess11"/>
    <dgm:cxn modelId="{1B232FE6-5E2A-48BA-A23F-F26011DE4602}" type="presOf" srcId="{4F599FE8-7EA0-4243-8FBE-DC4CA820CB3E}" destId="{2B6EAAE5-A648-4E32-A6C9-847274AD87EA}" srcOrd="0" destOrd="0" presId="urn:microsoft.com/office/officeart/2005/8/layout/hProcess11"/>
    <dgm:cxn modelId="{620E3332-704C-4F4F-9DFE-9635B11D8E8C}" type="presParOf" srcId="{D59FF19A-878C-45F7-A3B5-AB2DDB8C0D51}" destId="{52FC21B2-1B8C-464A-A0A2-66BD4E792BD0}" srcOrd="0" destOrd="0" presId="urn:microsoft.com/office/officeart/2005/8/layout/hProcess11"/>
    <dgm:cxn modelId="{AC7EE77F-6842-46E7-9192-8D6D38F699AB}" type="presParOf" srcId="{D59FF19A-878C-45F7-A3B5-AB2DDB8C0D51}" destId="{4DF0F955-5648-4C3C-9AF9-D85E3CA3BAF9}" srcOrd="1" destOrd="0" presId="urn:microsoft.com/office/officeart/2005/8/layout/hProcess11"/>
    <dgm:cxn modelId="{B41B1057-EA2B-4AFA-A123-A9CF2703E10E}" type="presParOf" srcId="{4DF0F955-5648-4C3C-9AF9-D85E3CA3BAF9}" destId="{1696C5E3-5F55-4F4D-8C93-FD3F0A97BC4D}" srcOrd="0" destOrd="0" presId="urn:microsoft.com/office/officeart/2005/8/layout/hProcess11"/>
    <dgm:cxn modelId="{5E182788-B565-4011-94DB-F7B88BBA6A6B}" type="presParOf" srcId="{1696C5E3-5F55-4F4D-8C93-FD3F0A97BC4D}" destId="{37DD1306-43E8-4A8A-BF48-887377E6A7F7}" srcOrd="0" destOrd="0" presId="urn:microsoft.com/office/officeart/2005/8/layout/hProcess11"/>
    <dgm:cxn modelId="{24DCF324-02AD-4DFA-BDD2-5107B0539D23}" type="presParOf" srcId="{1696C5E3-5F55-4F4D-8C93-FD3F0A97BC4D}" destId="{55FDC6E0-6562-472E-A2F2-31ACA3DC83E3}" srcOrd="1" destOrd="0" presId="urn:microsoft.com/office/officeart/2005/8/layout/hProcess11"/>
    <dgm:cxn modelId="{151F8863-77FB-4145-B612-C39A2737C5E9}" type="presParOf" srcId="{1696C5E3-5F55-4F4D-8C93-FD3F0A97BC4D}" destId="{61CDC1CC-CDD7-4C80-9E86-C4BCF0E09970}" srcOrd="2" destOrd="0" presId="urn:microsoft.com/office/officeart/2005/8/layout/hProcess11"/>
    <dgm:cxn modelId="{EC6E2BBD-BE34-422E-9192-6582FB688CC0}" type="presParOf" srcId="{4DF0F955-5648-4C3C-9AF9-D85E3CA3BAF9}" destId="{D41022B1-D835-42A0-9669-9303B22028E3}" srcOrd="1" destOrd="0" presId="urn:microsoft.com/office/officeart/2005/8/layout/hProcess11"/>
    <dgm:cxn modelId="{CBD0AED8-B917-4027-BB25-36BE0D63E9C4}" type="presParOf" srcId="{4DF0F955-5648-4C3C-9AF9-D85E3CA3BAF9}" destId="{C75C78D2-47D5-410C-AFAB-0F83E2EB17A6}" srcOrd="2" destOrd="0" presId="urn:microsoft.com/office/officeart/2005/8/layout/hProcess11"/>
    <dgm:cxn modelId="{72189018-E306-4877-922E-1A17E8B9A150}" type="presParOf" srcId="{C75C78D2-47D5-410C-AFAB-0F83E2EB17A6}" destId="{2B6EAAE5-A648-4E32-A6C9-847274AD87EA}" srcOrd="0" destOrd="0" presId="urn:microsoft.com/office/officeart/2005/8/layout/hProcess11"/>
    <dgm:cxn modelId="{07D8B041-46D2-4046-A3AF-FF15B5CC2938}" type="presParOf" srcId="{C75C78D2-47D5-410C-AFAB-0F83E2EB17A6}" destId="{0F4D3B8B-5CA2-4F8A-BB08-6FE71F6F48CA}" srcOrd="1" destOrd="0" presId="urn:microsoft.com/office/officeart/2005/8/layout/hProcess11"/>
    <dgm:cxn modelId="{5ADF84B7-71D6-480B-A853-006462C88962}" type="presParOf" srcId="{C75C78D2-47D5-410C-AFAB-0F83E2EB17A6}" destId="{5FC0486A-1665-484E-AB86-1FDB1DA3A400}" srcOrd="2" destOrd="0" presId="urn:microsoft.com/office/officeart/2005/8/layout/hProcess11"/>
    <dgm:cxn modelId="{847875AB-297F-485B-9730-1B4A25227198}" type="presParOf" srcId="{4DF0F955-5648-4C3C-9AF9-D85E3CA3BAF9}" destId="{53B6D529-6496-47D8-B340-CB22AC70EF86}" srcOrd="3" destOrd="0" presId="urn:microsoft.com/office/officeart/2005/8/layout/hProcess11"/>
    <dgm:cxn modelId="{DC1A491A-6911-49DB-930D-4BF1F8FD7C1F}" type="presParOf" srcId="{4DF0F955-5648-4C3C-9AF9-D85E3CA3BAF9}" destId="{F80C001F-F780-4B1C-A443-DA019D6EB797}" srcOrd="4" destOrd="0" presId="urn:microsoft.com/office/officeart/2005/8/layout/hProcess11"/>
    <dgm:cxn modelId="{858BBC56-2C44-40B9-A90D-B738ED3984E0}" type="presParOf" srcId="{F80C001F-F780-4B1C-A443-DA019D6EB797}" destId="{05F03770-B013-47AB-88A3-70DFC82B2144}" srcOrd="0" destOrd="0" presId="urn:microsoft.com/office/officeart/2005/8/layout/hProcess11"/>
    <dgm:cxn modelId="{40A6C921-6EE6-480C-B0D1-9CA5A3147EFB}" type="presParOf" srcId="{F80C001F-F780-4B1C-A443-DA019D6EB797}" destId="{DA8D136F-D9A4-46A4-A926-94E26BE22C84}" srcOrd="1" destOrd="0" presId="urn:microsoft.com/office/officeart/2005/8/layout/hProcess11"/>
    <dgm:cxn modelId="{BC264FDF-CBB6-41CA-AF9D-6A1191DCB408}" type="presParOf" srcId="{F80C001F-F780-4B1C-A443-DA019D6EB797}" destId="{52940C0F-2379-4B35-81FF-1D21AAE3DF62}" srcOrd="2" destOrd="0" presId="urn:microsoft.com/office/officeart/2005/8/layout/hProcess11"/>
    <dgm:cxn modelId="{7965E4D3-9172-467B-899C-25E97F39EF45}" type="presParOf" srcId="{4DF0F955-5648-4C3C-9AF9-D85E3CA3BAF9}" destId="{C34C3AE4-7621-4C85-82A2-F245941E1D29}" srcOrd="5" destOrd="0" presId="urn:microsoft.com/office/officeart/2005/8/layout/hProcess11"/>
    <dgm:cxn modelId="{CD918271-251B-4BE4-9AC0-8C5B969789F8}" type="presParOf" srcId="{4DF0F955-5648-4C3C-9AF9-D85E3CA3BAF9}" destId="{28AB62CF-7E53-4385-80E7-8E0484D5A14E}" srcOrd="6" destOrd="0" presId="urn:microsoft.com/office/officeart/2005/8/layout/hProcess11"/>
    <dgm:cxn modelId="{334EC85F-85C5-4872-865E-6B0694EE9492}" type="presParOf" srcId="{28AB62CF-7E53-4385-80E7-8E0484D5A14E}" destId="{B8263AEB-FB22-4983-B387-964218FCE4B8}" srcOrd="0" destOrd="0" presId="urn:microsoft.com/office/officeart/2005/8/layout/hProcess11"/>
    <dgm:cxn modelId="{B90FC5E3-7FBB-4531-8877-03676F80D94D}" type="presParOf" srcId="{28AB62CF-7E53-4385-80E7-8E0484D5A14E}" destId="{791026A0-0A01-4BB0-B8C7-F8D5BC96E686}" srcOrd="1" destOrd="0" presId="urn:microsoft.com/office/officeart/2005/8/layout/hProcess11"/>
    <dgm:cxn modelId="{7D917EC0-68E6-4645-BCE8-008F217DA27B}" type="presParOf" srcId="{28AB62CF-7E53-4385-80E7-8E0484D5A14E}" destId="{CB184974-0EA4-4B40-9B9E-24D7E4F9E393}" srcOrd="2" destOrd="0" presId="urn:microsoft.com/office/officeart/2005/8/layout/hProcess11"/>
    <dgm:cxn modelId="{E63EDCDB-D16B-4618-AF35-D79E60D8A573}" type="presParOf" srcId="{4DF0F955-5648-4C3C-9AF9-D85E3CA3BAF9}" destId="{25949F60-D714-4A00-988A-275784F88C94}" srcOrd="7" destOrd="0" presId="urn:microsoft.com/office/officeart/2005/8/layout/hProcess11"/>
    <dgm:cxn modelId="{B7540FD5-67E7-480E-B3A2-0D093A417A5B}" type="presParOf" srcId="{4DF0F955-5648-4C3C-9AF9-D85E3CA3BAF9}" destId="{A5E64C4D-4AAE-44BE-86FD-AA738537B241}" srcOrd="8" destOrd="0" presId="urn:microsoft.com/office/officeart/2005/8/layout/hProcess11"/>
    <dgm:cxn modelId="{9505A824-39F1-45AF-81B7-7E0B661E9CF7}" type="presParOf" srcId="{A5E64C4D-4AAE-44BE-86FD-AA738537B241}" destId="{1E3D106D-F9CE-4705-A132-95E650ECEA98}" srcOrd="0" destOrd="0" presId="urn:microsoft.com/office/officeart/2005/8/layout/hProcess11"/>
    <dgm:cxn modelId="{341E875A-C1AE-46E1-8393-EA47B43CF14F}" type="presParOf" srcId="{A5E64C4D-4AAE-44BE-86FD-AA738537B241}" destId="{217B285D-827B-4619-9DA2-C9C5D3C39E43}" srcOrd="1" destOrd="0" presId="urn:microsoft.com/office/officeart/2005/8/layout/hProcess11"/>
    <dgm:cxn modelId="{81446579-CEB8-4666-9150-866E06941D8B}" type="presParOf" srcId="{A5E64C4D-4AAE-44BE-86FD-AA738537B241}" destId="{A02ED58E-CC73-4D2D-A825-A9D0DD6C1F55}" srcOrd="2" destOrd="0" presId="urn:microsoft.com/office/officeart/2005/8/layout/hProcess11"/>
  </dgm:cxnLst>
  <dgm:bg>
    <a:solidFill>
      <a:srgbClr val="0086EA"/>
    </a:solidFill>
  </dgm:bg>
  <dgm:whole>
    <a:ln>
      <a:solidFill>
        <a:schemeClr val="accent3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0.02818</cdr:x>
      <cdr:y>0.35266</cdr:y>
    </cdr:from>
    <cdr:to>
      <cdr:x>0.12226</cdr:x>
      <cdr:y>0.84127</cdr:y>
    </cdr:to>
    <cdr:sp macro="" textlink="">
      <cdr:nvSpPr>
        <cdr:cNvPr id="2" name="Прямоугольник 1"/>
        <cdr:cNvSpPr/>
      </cdr:nvSpPr>
      <cdr:spPr>
        <a:xfrm xmlns:a="http://schemas.openxmlformats.org/drawingml/2006/main" rot="16200000">
          <a:off x="-420464" y="2277982"/>
          <a:ext cx="2216573" cy="860312"/>
        </a:xfrm>
        <a:prstGeom xmlns:a="http://schemas.openxmlformats.org/drawingml/2006/main" prst="rect">
          <a:avLst/>
        </a:prstGeom>
        <a:solidFill xmlns:a="http://schemas.openxmlformats.org/drawingml/2006/main">
          <a:srgbClr val="005024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r">
            <a:lnSpc>
              <a:spcPct val="200000"/>
            </a:lnSpc>
          </a:pPr>
          <a:r>
            <a:rPr lang="ru-RU" sz="2000" b="1" dirty="0" smtClean="0">
              <a:latin typeface="Arial Black" pitchFamily="34" charset="0"/>
            </a:rPr>
            <a:t>НАСЕЛЕНИЕ </a:t>
          </a:r>
          <a:endParaRPr lang="ru-RU" sz="2000" b="1" dirty="0">
            <a:latin typeface="Arial Black" pitchFamily="34" charset="0"/>
          </a:endParaRPr>
        </a:p>
      </cdr:txBody>
    </cdr:sp>
  </cdr:relSizeAnchor>
  <cdr:relSizeAnchor xmlns:cdr="http://schemas.openxmlformats.org/drawingml/2006/chartDrawing">
    <cdr:from>
      <cdr:x>0.16138</cdr:x>
      <cdr:y>0.87896</cdr:y>
    </cdr:from>
    <cdr:to>
      <cdr:x>0.26375</cdr:x>
      <cdr:y>0.95159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475656" y="5229200"/>
          <a:ext cx="936116" cy="432096"/>
        </a:xfrm>
        <a:prstGeom xmlns:a="http://schemas.openxmlformats.org/drawingml/2006/main" prst="rect">
          <a:avLst/>
        </a:prstGeom>
        <a:solidFill xmlns:a="http://schemas.openxmlformats.org/drawingml/2006/main">
          <a:srgbClr val="000099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200" dirty="0" smtClean="0">
              <a:latin typeface="Arial Black" pitchFamily="34" charset="0"/>
            </a:rPr>
            <a:t>ВРАЧИ </a:t>
          </a:r>
          <a:endParaRPr lang="ru-RU" sz="1200" dirty="0">
            <a:latin typeface="Arial Black" pitchFamily="34" charset="0"/>
          </a:endParaRPr>
        </a:p>
      </cdr:txBody>
    </cdr:sp>
  </cdr:relSizeAnchor>
  <cdr:relSizeAnchor xmlns:cdr="http://schemas.openxmlformats.org/drawingml/2006/chartDrawing">
    <cdr:from>
      <cdr:x>0.31888</cdr:x>
      <cdr:y>0.46032</cdr:y>
    </cdr:from>
    <cdr:to>
      <cdr:x>0.40471</cdr:x>
      <cdr:y>0.55556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2915816" y="2088232"/>
          <a:ext cx="784814" cy="432048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600" dirty="0" smtClean="0">
              <a:solidFill>
                <a:schemeClr val="bg1"/>
              </a:solidFill>
              <a:latin typeface="Arial Black" pitchFamily="34" charset="0"/>
            </a:rPr>
            <a:t>СМР</a:t>
          </a:r>
          <a:endParaRPr lang="ru-RU" sz="1600" dirty="0">
            <a:solidFill>
              <a:schemeClr val="bg1"/>
            </a:solidFill>
            <a:latin typeface="Arial Black" pitchFamily="34" charset="0"/>
          </a:endParaRPr>
        </a:p>
      </cdr:txBody>
    </cdr:sp>
  </cdr:relSizeAnchor>
  <cdr:relSizeAnchor xmlns:cdr="http://schemas.openxmlformats.org/drawingml/2006/chartDrawing">
    <cdr:from>
      <cdr:x>0.49213</cdr:x>
      <cdr:y>0.04381</cdr:y>
    </cdr:from>
    <cdr:to>
      <cdr:x>0.83075</cdr:x>
      <cdr:y>0.3464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4499992" y="260648"/>
          <a:ext cx="3096344" cy="1800200"/>
        </a:xfrm>
        <a:prstGeom xmlns:a="http://schemas.openxmlformats.org/drawingml/2006/main" prst="rect">
          <a:avLst/>
        </a:prstGeom>
        <a:solidFill xmlns:a="http://schemas.openxmlformats.org/drawingml/2006/main">
          <a:srgbClr val="000099"/>
        </a:solidFill>
        <a:ln xmlns:a="http://schemas.openxmlformats.org/drawingml/2006/main" w="38100">
          <a:solidFill>
            <a:schemeClr val="bg1"/>
          </a:solidFill>
          <a:prstDash val="solid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600" dirty="0" smtClean="0">
              <a:latin typeface="Arial Black" pitchFamily="34" charset="0"/>
            </a:rPr>
            <a:t>НАСЕЛЕНИЕ РАЙОНА – 52772</a:t>
          </a:r>
        </a:p>
        <a:p xmlns:a="http://schemas.openxmlformats.org/drawingml/2006/main">
          <a:r>
            <a:rPr lang="ru-RU" sz="1600" dirty="0">
              <a:latin typeface="Arial Black" pitchFamily="34" charset="0"/>
            </a:rPr>
            <a:t>М</a:t>
          </a:r>
          <a:r>
            <a:rPr lang="ru-RU" sz="1600" dirty="0" smtClean="0">
              <a:latin typeface="Arial Black" pitchFamily="34" charset="0"/>
            </a:rPr>
            <a:t>ЕДИЦИНСКИЙ </a:t>
          </a:r>
        </a:p>
        <a:p xmlns:a="http://schemas.openxmlformats.org/drawingml/2006/main">
          <a:r>
            <a:rPr lang="ru-RU" sz="1600" dirty="0" smtClean="0">
              <a:latin typeface="Arial Black" pitchFamily="34" charset="0"/>
            </a:rPr>
            <a:t>ПЕРСОНАЛ -385 </a:t>
          </a:r>
        </a:p>
        <a:p xmlns:a="http://schemas.openxmlformats.org/drawingml/2006/main">
          <a:r>
            <a:rPr lang="ru-RU" sz="1200" dirty="0" smtClean="0">
              <a:latin typeface="Arial Black" pitchFamily="34" charset="0"/>
            </a:rPr>
            <a:t>ИЗ НИХ</a:t>
          </a:r>
          <a:r>
            <a:rPr lang="ru-RU" sz="1600" dirty="0" smtClean="0">
              <a:latin typeface="Arial Black" pitchFamily="34" charset="0"/>
            </a:rPr>
            <a:t>:</a:t>
          </a:r>
        </a:p>
        <a:p xmlns:a="http://schemas.openxmlformats.org/drawingml/2006/main">
          <a:r>
            <a:rPr lang="ru-RU" sz="1600" dirty="0" smtClean="0">
              <a:latin typeface="Arial Black" pitchFamily="34" charset="0"/>
            </a:rPr>
            <a:t>ВРАЧИ -82</a:t>
          </a:r>
        </a:p>
        <a:p xmlns:a="http://schemas.openxmlformats.org/drawingml/2006/main">
          <a:r>
            <a:rPr lang="ru-RU" sz="1600" dirty="0" smtClean="0">
              <a:latin typeface="Arial Black" pitchFamily="34" charset="0"/>
            </a:rPr>
            <a:t>СМР -303</a:t>
          </a:r>
          <a:endParaRPr lang="ru-RU" sz="1600" dirty="0">
            <a:latin typeface="Arial Black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E8FA81-ED38-4D33-B0EF-E1EC088D245D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39FFD7-BEE6-4C31-A8B5-1A340A8F175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4F53FD-8C47-4ED1-A383-676FCBC0768D}" type="slidenum">
              <a:rPr lang="ru-RU" smtClean="0"/>
              <a:pPr/>
              <a:t>19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171B-E73B-450E-9386-055E71305B43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C22F6-A79D-4A20-A759-BFF3370ED0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171B-E73B-450E-9386-055E71305B43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C22F6-A79D-4A20-A759-BFF3370ED0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171B-E73B-450E-9386-055E71305B43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C22F6-A79D-4A20-A759-BFF3370ED0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171B-E73B-450E-9386-055E71305B43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C22F6-A79D-4A20-A759-BFF3370ED0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171B-E73B-450E-9386-055E71305B43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C22F6-A79D-4A20-A759-BFF3370ED0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171B-E73B-450E-9386-055E71305B43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C22F6-A79D-4A20-A759-BFF3370ED0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171B-E73B-450E-9386-055E71305B43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C22F6-A79D-4A20-A759-BFF3370ED0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171B-E73B-450E-9386-055E71305B43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C22F6-A79D-4A20-A759-BFF3370ED0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171B-E73B-450E-9386-055E71305B43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C22F6-A79D-4A20-A759-BFF3370ED0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171B-E73B-450E-9386-055E71305B43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C22F6-A79D-4A20-A759-BFF3370ED0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171B-E73B-450E-9386-055E71305B43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C22F6-A79D-4A20-A759-BFF3370ED0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6171B-E73B-450E-9386-055E71305B43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C22F6-A79D-4A20-A759-BFF3370ED0C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6552728" cy="3528392"/>
          </a:xfrm>
        </p:spPr>
        <p:txBody>
          <a:bodyPr>
            <a:normAutofit fontScale="90000"/>
          </a:bodyPr>
          <a:lstStyle/>
          <a:p>
            <a:r>
              <a:rPr lang="kk-KZ" sz="2700" b="1" dirty="0" smtClean="0">
                <a:latin typeface="Arial Black" pitchFamily="34" charset="0"/>
              </a:rPr>
              <a:t/>
            </a:r>
            <a:br>
              <a:rPr lang="kk-KZ" sz="2700" b="1" dirty="0" smtClean="0">
                <a:latin typeface="Arial Black" pitchFamily="34" charset="0"/>
              </a:rPr>
            </a:br>
            <a:r>
              <a:rPr lang="kk-KZ" sz="2700" b="1" dirty="0">
                <a:latin typeface="Arial Black" pitchFamily="34" charset="0"/>
              </a:rPr>
              <a:t/>
            </a:r>
            <a:br>
              <a:rPr lang="kk-KZ" sz="2700" b="1" dirty="0">
                <a:latin typeface="Arial Black" pitchFamily="34" charset="0"/>
              </a:rPr>
            </a:br>
            <a:r>
              <a:rPr lang="kk-KZ" sz="2700" b="1" dirty="0" smtClean="0">
                <a:latin typeface="Arial Black" pitchFamily="34" charset="0"/>
              </a:rPr>
              <a:t>Опыт </a:t>
            </a:r>
            <a:r>
              <a:rPr lang="kk-KZ" sz="2700" b="1" dirty="0">
                <a:latin typeface="Arial Black" pitchFamily="34" charset="0"/>
              </a:rPr>
              <a:t>внедрения  интегрированной модели </a:t>
            </a:r>
            <a:r>
              <a:rPr lang="kk-KZ" sz="2700" b="1" dirty="0" smtClean="0">
                <a:latin typeface="Arial Black" pitchFamily="34" charset="0"/>
              </a:rPr>
              <a:t>оказания экстренной </a:t>
            </a:r>
            <a:r>
              <a:rPr lang="kk-KZ" sz="2700" b="1" dirty="0">
                <a:latin typeface="Arial Black" pitchFamily="34" charset="0"/>
              </a:rPr>
              <a:t>и неотложной помощи </a:t>
            </a:r>
            <a:r>
              <a:rPr lang="ru-RU" sz="2700" b="1" dirty="0">
                <a:latin typeface="Arial Black" pitchFamily="34" charset="0"/>
              </a:rPr>
              <a:t>жителям отдаленных сельских территорий </a:t>
            </a:r>
            <a:r>
              <a:rPr lang="ru-RU" sz="2700" dirty="0">
                <a:latin typeface="Arial Black" pitchFamily="34" charset="0"/>
              </a:rPr>
              <a:t/>
            </a:r>
            <a:br>
              <a:rPr lang="ru-RU" sz="2700" dirty="0">
                <a:latin typeface="Arial Black" pitchFamily="34" charset="0"/>
              </a:rPr>
            </a:br>
            <a:r>
              <a:rPr lang="ru-RU" sz="2700" b="1" dirty="0">
                <a:latin typeface="Arial Black" pitchFamily="34" charset="0"/>
              </a:rPr>
              <a:t>Ескельдинского </a:t>
            </a:r>
            <a:r>
              <a:rPr lang="ru-RU" sz="2700" b="1" dirty="0" smtClean="0">
                <a:latin typeface="Arial Black" pitchFamily="34" charset="0"/>
              </a:rPr>
              <a:t>района </a:t>
            </a:r>
            <a:r>
              <a:rPr lang="ru-RU" sz="2700" b="1" dirty="0" err="1" smtClean="0">
                <a:latin typeface="Arial Black" pitchFamily="34" charset="0"/>
              </a:rPr>
              <a:t>Алматинской</a:t>
            </a:r>
            <a:r>
              <a:rPr lang="ru-RU" sz="2700" b="1" dirty="0" smtClean="0">
                <a:latin typeface="Arial Black" pitchFamily="34" charset="0"/>
              </a:rPr>
              <a:t> области </a:t>
            </a:r>
            <a:br>
              <a:rPr lang="ru-RU" sz="2700" b="1" dirty="0" smtClean="0">
                <a:latin typeface="Arial Black" pitchFamily="34" charset="0"/>
              </a:rPr>
            </a:br>
            <a:r>
              <a:rPr lang="ru-RU" sz="2700" dirty="0">
                <a:latin typeface="Arial Black" pitchFamily="34" charset="0"/>
              </a:rPr>
              <a:t/>
            </a:r>
            <a:br>
              <a:rPr lang="ru-RU" sz="2700" dirty="0">
                <a:latin typeface="Arial Black" pitchFamily="34" charset="0"/>
              </a:rPr>
            </a:br>
            <a:r>
              <a:rPr lang="ru-RU" sz="2000" b="1" dirty="0" smtClean="0">
                <a:latin typeface="Arial Black" pitchFamily="34" charset="0"/>
              </a:rPr>
              <a:t>на </a:t>
            </a:r>
            <a:r>
              <a:rPr lang="ru-RU" sz="2000" b="1" dirty="0">
                <a:latin typeface="Arial Black" pitchFamily="34" charset="0"/>
              </a:rPr>
              <a:t>примере </a:t>
            </a:r>
            <a:r>
              <a:rPr lang="kk-KZ" sz="2000" b="1" dirty="0" smtClean="0">
                <a:latin typeface="Arial Black" pitchFamily="34" charset="0"/>
              </a:rPr>
              <a:t>пациентов</a:t>
            </a:r>
            <a:br>
              <a:rPr lang="kk-KZ" sz="2000" b="1" dirty="0" smtClean="0">
                <a:latin typeface="Arial Black" pitchFamily="34" charset="0"/>
              </a:rPr>
            </a:br>
            <a:r>
              <a:rPr lang="kk-KZ" sz="2000" b="1" dirty="0" smtClean="0">
                <a:latin typeface="Arial Black" pitchFamily="34" charset="0"/>
              </a:rPr>
              <a:t> </a:t>
            </a:r>
            <a:r>
              <a:rPr lang="kk-KZ" sz="2000" b="1" dirty="0">
                <a:latin typeface="Arial Black" pitchFamily="34" charset="0"/>
              </a:rPr>
              <a:t>с острым коронарным </a:t>
            </a:r>
            <a:r>
              <a:rPr lang="kk-KZ" sz="2000" b="1" dirty="0" smtClean="0">
                <a:latin typeface="Arial Black" pitchFamily="34" charset="0"/>
              </a:rPr>
              <a:t>синдромом (ОКС)</a:t>
            </a:r>
            <a:br>
              <a:rPr lang="kk-KZ" sz="2000" b="1" dirty="0" smtClean="0">
                <a:latin typeface="Arial Black" pitchFamily="34" charset="0"/>
              </a:rPr>
            </a:br>
            <a:r>
              <a:rPr lang="ru-RU" sz="3200" dirty="0"/>
              <a:t/>
            </a:r>
            <a:br>
              <a:rPr lang="ru-RU" sz="3200" dirty="0"/>
            </a:br>
            <a:r>
              <a:rPr lang="kk-KZ" sz="3200" b="1" dirty="0"/>
              <a:t> 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91680" y="4797152"/>
            <a:ext cx="6048672" cy="1728192"/>
          </a:xfrm>
        </p:spPr>
        <p:txBody>
          <a:bodyPr>
            <a:noAutofit/>
          </a:bodyPr>
          <a:lstStyle/>
          <a:p>
            <a:endParaRPr lang="ru-RU" sz="1600" b="1" dirty="0" smtClean="0">
              <a:solidFill>
                <a:schemeClr val="tx1"/>
              </a:solidFill>
            </a:endParaRPr>
          </a:p>
          <a:p>
            <a:endParaRPr lang="ru-RU" sz="1600" b="1" i="1" dirty="0" smtClean="0">
              <a:solidFill>
                <a:schemeClr val="tx1"/>
              </a:solidFill>
            </a:endParaRPr>
          </a:p>
          <a:p>
            <a:r>
              <a:rPr lang="ru-RU" sz="2000" b="1" dirty="0" smtClean="0">
                <a:solidFill>
                  <a:schemeClr val="tx1"/>
                </a:solidFill>
                <a:latin typeface="Arial Black" pitchFamily="34" charset="0"/>
              </a:rPr>
              <a:t>ГКП </a:t>
            </a:r>
            <a:r>
              <a:rPr lang="ru-RU" sz="2000" b="1" dirty="0">
                <a:solidFill>
                  <a:schemeClr val="tx1"/>
                </a:solidFill>
                <a:latin typeface="Arial Black" pitchFamily="34" charset="0"/>
              </a:rPr>
              <a:t>на ПХВ </a:t>
            </a:r>
            <a:r>
              <a:rPr lang="ru-RU" sz="2000" b="1" dirty="0" smtClean="0">
                <a:solidFill>
                  <a:schemeClr val="tx1"/>
                </a:solidFill>
                <a:latin typeface="Arial Black" pitchFamily="34" charset="0"/>
              </a:rPr>
              <a:t>«Ескельдинская ЦРБ»                  </a:t>
            </a:r>
            <a:r>
              <a:rPr lang="ru-RU" sz="2000" b="1" dirty="0" err="1" smtClean="0">
                <a:solidFill>
                  <a:schemeClr val="tx1"/>
                </a:solidFill>
                <a:latin typeface="Arial Black" pitchFamily="34" charset="0"/>
              </a:rPr>
              <a:t>Алматинская</a:t>
            </a:r>
            <a:r>
              <a:rPr lang="ru-RU" sz="2000" b="1" dirty="0" smtClean="0">
                <a:solidFill>
                  <a:schemeClr val="tx1"/>
                </a:solidFill>
                <a:latin typeface="Arial Black" pitchFamily="34" charset="0"/>
              </a:rPr>
              <a:t> область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Arial Black" pitchFamily="34" charset="0"/>
              </a:rPr>
              <a:t>Директор </a:t>
            </a:r>
            <a:r>
              <a:rPr lang="ru-RU" sz="2000" b="1" dirty="0" err="1" smtClean="0">
                <a:solidFill>
                  <a:schemeClr val="tx1"/>
                </a:solidFill>
                <a:latin typeface="Arial Black" pitchFamily="34" charset="0"/>
              </a:rPr>
              <a:t>Албаков</a:t>
            </a:r>
            <a:r>
              <a:rPr lang="ru-RU" sz="2000" b="1" dirty="0" smtClean="0">
                <a:solidFill>
                  <a:schemeClr val="tx1"/>
                </a:solidFill>
                <a:latin typeface="Arial Black" pitchFamily="34" charset="0"/>
              </a:rPr>
              <a:t> И.Н. </a:t>
            </a:r>
            <a:endParaRPr lang="ru-RU" sz="2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5" name="Picture 2" descr="C:\Users\Zam1\Documents\поликлин   нью\emblema.jpg"/>
          <p:cNvPicPr>
            <a:picLocks noChangeAspect="1" noChangeArrowheads="1"/>
          </p:cNvPicPr>
          <p:nvPr/>
        </p:nvPicPr>
        <p:blipFill>
          <a:blip r:embed="rId2" cstate="print">
            <a:lum bright="-10000" contrast="10000"/>
          </a:blip>
          <a:srcRect l="4101" t="8400" r="4113" b="15069"/>
          <a:stretch>
            <a:fillRect/>
          </a:stretch>
        </p:blipFill>
        <p:spPr bwMode="auto">
          <a:xfrm>
            <a:off x="3779912" y="3356992"/>
            <a:ext cx="2088232" cy="19773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88640"/>
            <a:ext cx="856895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 smtClean="0">
              <a:latin typeface="Arial Black" pitchFamily="34" charset="0"/>
            </a:endParaRPr>
          </a:p>
          <a:p>
            <a:endParaRPr lang="ru-RU" sz="2400" b="1" dirty="0" smtClean="0">
              <a:latin typeface="Arial Black" pitchFamily="34" charset="0"/>
            </a:endParaRPr>
          </a:p>
          <a:p>
            <a:endParaRPr lang="ru-RU" sz="2400" b="1" dirty="0" smtClean="0">
              <a:latin typeface="Arial Black" pitchFamily="34" charset="0"/>
            </a:endParaRPr>
          </a:p>
          <a:p>
            <a:endParaRPr lang="ru-RU" sz="2400" b="1" dirty="0" smtClean="0">
              <a:latin typeface="Arial Black" pitchFamily="34" charset="0"/>
            </a:endParaRPr>
          </a:p>
          <a:p>
            <a:r>
              <a:rPr lang="ru-RU" sz="2400" b="1" dirty="0" smtClean="0">
                <a:latin typeface="Arial Black" pitchFamily="34" charset="0"/>
              </a:rPr>
              <a:t>В презентации  представлен опыт создания интегрированной модели оказания медицинской помощи больным с острым коронарным синдромом (ОКС)  на примере</a:t>
            </a:r>
            <a:r>
              <a:rPr lang="ru-RU" sz="2400" dirty="0" smtClean="0">
                <a:latin typeface="Arial Black" pitchFamily="34" charset="0"/>
                <a:ea typeface="Calibri" pitchFamily="34" charset="0"/>
                <a:cs typeface="Times New Roman" pitchFamily="18" charset="0"/>
              </a:rPr>
              <a:t> Ескельдинской Центральной районной больницы.</a:t>
            </a:r>
          </a:p>
          <a:p>
            <a:r>
              <a:rPr lang="ru-RU" sz="2400" b="1" dirty="0" smtClean="0">
                <a:latin typeface="Arial Black" pitchFamily="34" charset="0"/>
              </a:rPr>
              <a:t> </a:t>
            </a:r>
          </a:p>
          <a:p>
            <a:r>
              <a:rPr lang="ru-RU" sz="2400" b="1" dirty="0" smtClean="0">
                <a:latin typeface="Arial Black" pitchFamily="34" charset="0"/>
              </a:rPr>
              <a:t>В современных условиях этот процесс </a:t>
            </a:r>
            <a:r>
              <a:rPr lang="kk-KZ" sz="2400" dirty="0" smtClean="0">
                <a:latin typeface="Arial Black" pitchFamily="34" charset="0"/>
              </a:rPr>
              <a:t>невозможно осуществить без внедрения новых форм менеджмента, информационных и медицинских  технологий.</a:t>
            </a:r>
            <a:endParaRPr lang="ru-RU" sz="2400" b="1" dirty="0" smtClean="0">
              <a:latin typeface="Arial Black" pitchFamily="34" charset="0"/>
            </a:endParaRPr>
          </a:p>
          <a:p>
            <a:endParaRPr lang="ru-RU" sz="2000" b="1" dirty="0" smtClean="0">
              <a:latin typeface="Arial Black" pitchFamily="34" charset="0"/>
            </a:endParaRPr>
          </a:p>
          <a:p>
            <a:endParaRPr lang="ru-RU" sz="2000" b="1" dirty="0" smtClean="0">
              <a:latin typeface="Arial Black" pitchFamily="34" charset="0"/>
            </a:endParaRPr>
          </a:p>
          <a:p>
            <a:r>
              <a:rPr lang="ru-RU" sz="2000" b="1" dirty="0" smtClean="0">
                <a:latin typeface="Arial Black" pitchFamily="34" charset="0"/>
              </a:rPr>
              <a:t>                                  </a:t>
            </a:r>
            <a:endParaRPr lang="ru-RU" sz="2000" b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latin typeface="Arial Black" pitchFamily="34" charset="0"/>
              </a:rPr>
              <a:t>СТРУКТУРА </a:t>
            </a:r>
            <a:br>
              <a:rPr lang="ru-RU" sz="2800" b="1" dirty="0" smtClean="0">
                <a:latin typeface="Arial Black" pitchFamily="34" charset="0"/>
              </a:rPr>
            </a:br>
            <a:r>
              <a:rPr lang="ru-RU" sz="2800" b="1" dirty="0" smtClean="0">
                <a:latin typeface="Arial Black" pitchFamily="34" charset="0"/>
              </a:rPr>
              <a:t> </a:t>
            </a:r>
            <a:r>
              <a:rPr lang="ru-RU" sz="2000" b="1" dirty="0" smtClean="0">
                <a:latin typeface="Arial Black" pitchFamily="34" charset="0"/>
              </a:rPr>
              <a:t>ЕСКЕЛЬДИНСКОГО РАЙОННОГО ЗДРАВООХРАНЕНИЯ</a:t>
            </a:r>
            <a:endParaRPr lang="ru-RU" sz="2000" b="1" dirty="0">
              <a:latin typeface="Arial Black" pitchFamily="34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600200"/>
            <a:ext cx="8075240" cy="4709120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sz="1800" b="1" dirty="0" smtClean="0">
                <a:latin typeface="Arial Black" pitchFamily="34" charset="0"/>
              </a:rPr>
              <a:t>Население: 52774                                           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sz="1800" b="1" dirty="0" smtClean="0">
                <a:latin typeface="Arial Black" pitchFamily="34" charset="0"/>
              </a:rPr>
              <a:t>Общая площадь: 4300 км кв.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sz="1800" b="1" dirty="0" smtClean="0">
                <a:latin typeface="Arial Black" pitchFamily="34" charset="0"/>
              </a:rPr>
              <a:t>Плотность населения: 11,9 ч. м. кв.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sz="1800" b="1" dirty="0" smtClean="0">
                <a:latin typeface="Arial Black" pitchFamily="34" charset="0"/>
              </a:rPr>
              <a:t>Количество ЛПУ 37:</a:t>
            </a:r>
          </a:p>
          <a:p>
            <a:pPr marL="0" lvl="0" indent="0">
              <a:lnSpc>
                <a:spcPct val="90000"/>
              </a:lnSpc>
              <a:buNone/>
              <a:defRPr/>
            </a:pPr>
            <a:r>
              <a:rPr lang="ru-RU" sz="1800" b="1" dirty="0" smtClean="0">
                <a:latin typeface="Arial Black" pitchFamily="34" charset="0"/>
              </a:rPr>
              <a:t> 1 ЦРБ (поликлиника, стационар)</a:t>
            </a:r>
          </a:p>
          <a:p>
            <a:pPr marL="0" lvl="0" indent="0">
              <a:lnSpc>
                <a:spcPct val="90000"/>
              </a:lnSpc>
              <a:buNone/>
              <a:defRPr/>
            </a:pPr>
            <a:r>
              <a:rPr lang="ru-RU" sz="1800" b="1" dirty="0" smtClean="0">
                <a:latin typeface="Arial Black" pitchFamily="34" charset="0"/>
              </a:rPr>
              <a:t> 10  ВА</a:t>
            </a:r>
          </a:p>
          <a:p>
            <a:pPr marL="0" lvl="0" indent="0">
              <a:lnSpc>
                <a:spcPct val="90000"/>
              </a:lnSpc>
              <a:buNone/>
              <a:defRPr/>
            </a:pPr>
            <a:r>
              <a:rPr lang="ru-RU" sz="1800" b="1" dirty="0" smtClean="0">
                <a:latin typeface="Arial Black" pitchFamily="34" charset="0"/>
              </a:rPr>
              <a:t> 5 ФАП</a:t>
            </a:r>
          </a:p>
          <a:p>
            <a:pPr marL="0" lvl="0" indent="0">
              <a:lnSpc>
                <a:spcPct val="90000"/>
              </a:lnSpc>
              <a:buNone/>
              <a:defRPr/>
            </a:pPr>
            <a:r>
              <a:rPr lang="ru-RU" sz="1800" b="1" dirty="0" smtClean="0">
                <a:latin typeface="Arial Black" pitchFamily="34" charset="0"/>
              </a:rPr>
              <a:t> 21  МП                                                                                            7  машин СП </a:t>
            </a:r>
          </a:p>
          <a:p>
            <a:pPr marL="0" lvl="0" indent="0">
              <a:lnSpc>
                <a:spcPct val="90000"/>
              </a:lnSpc>
              <a:buNone/>
              <a:defRPr/>
            </a:pPr>
            <a:r>
              <a:rPr lang="ru-RU" sz="1800" b="1" dirty="0" smtClean="0">
                <a:latin typeface="Arial Black" pitchFamily="34" charset="0"/>
              </a:rPr>
              <a:t> 6  машин Сан/Т. ВА  </a:t>
            </a:r>
          </a:p>
          <a:p>
            <a:pPr marL="0" lvl="0" indent="0">
              <a:lnSpc>
                <a:spcPct val="90000"/>
              </a:lnSpc>
              <a:buNone/>
              <a:defRPr/>
            </a:pPr>
            <a:r>
              <a:rPr lang="ru-RU" sz="1800" b="1" dirty="0" smtClean="0">
                <a:latin typeface="Arial Black" pitchFamily="34" charset="0"/>
              </a:rPr>
              <a:t>Количество МП, труднодоступных в зимнее время - 17 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sz="1800" b="1" dirty="0" smtClean="0">
                <a:latin typeface="Arial Black" pitchFamily="34" charset="0"/>
              </a:rPr>
              <a:t>Отдаленность ЦРБ от города Талдыкоргана  - 10 км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sz="1800" b="1" dirty="0" smtClean="0">
                <a:latin typeface="Arial Black" pitchFamily="34" charset="0"/>
              </a:rPr>
              <a:t>Расстояние до самого отдаленного населенного                                       пункта района – 160 км.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endParaRPr lang="ru-RU" sz="1800" dirty="0" smtClean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424936" cy="126876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b="1" dirty="0" smtClean="0">
                <a:latin typeface="Arial Black" pitchFamily="34" charset="0"/>
              </a:rPr>
              <a:t>Инновационные проекты, реализованные                                                                   </a:t>
            </a:r>
            <a:br>
              <a:rPr lang="ru-RU" sz="2400" b="1" dirty="0" smtClean="0">
                <a:latin typeface="Arial Black" pitchFamily="34" charset="0"/>
              </a:rPr>
            </a:br>
            <a:r>
              <a:rPr lang="ru-RU" sz="2400" b="1" dirty="0" smtClean="0">
                <a:latin typeface="Arial Black" pitchFamily="34" charset="0"/>
              </a:rPr>
              <a:t>в ГКП на ПХВ«Ескельдинская  ЦРБ»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052736"/>
            <a:ext cx="8642350" cy="5156200"/>
          </a:xfrm>
        </p:spPr>
        <p:txBody>
          <a:bodyPr rtlCol="0">
            <a:noAutofit/>
          </a:bodyPr>
          <a:lstStyle/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1800" b="1" dirty="0" smtClean="0"/>
          </a:p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b="1" dirty="0" smtClean="0">
                <a:latin typeface="Arial Black" pitchFamily="34" charset="0"/>
              </a:rPr>
              <a:t>Электронный документооборот</a:t>
            </a:r>
          </a:p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1800" b="1" dirty="0" smtClean="0">
              <a:latin typeface="Arial Black" pitchFamily="34" charset="0"/>
            </a:endParaRPr>
          </a:p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b="1" dirty="0" smtClean="0">
                <a:latin typeface="Arial Black" pitchFamily="34" charset="0"/>
              </a:rPr>
              <a:t>Поликлиника без очереди</a:t>
            </a:r>
          </a:p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800" b="1" dirty="0" smtClean="0">
              <a:latin typeface="Arial Black" pitchFamily="34" charset="0"/>
            </a:endParaRPr>
          </a:p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b="1" dirty="0" smtClean="0">
                <a:latin typeface="Arial Black" pitchFamily="34" charset="0"/>
              </a:rPr>
              <a:t>Создание  технологии оказания экстренной и неотложной помощи  пациентам  отдаленных сельский территорий с ОКС и другими экстренными состояниями</a:t>
            </a:r>
          </a:p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1800" b="1" dirty="0" smtClean="0">
                <a:latin typeface="Arial Black" pitchFamily="34" charset="0"/>
              </a:rPr>
              <a:t>    на догоспитальном  этапе</a:t>
            </a:r>
          </a:p>
          <a:p>
            <a:pPr marL="438912" indent="-320040" algn="ctr">
              <a:spcBef>
                <a:spcPts val="0"/>
              </a:spcBef>
              <a:defRPr/>
            </a:pPr>
            <a:endParaRPr lang="ru-RU" sz="1800" b="1" dirty="0" smtClean="0">
              <a:latin typeface="Arial Black" pitchFamily="34" charset="0"/>
            </a:endParaRPr>
          </a:p>
          <a:p>
            <a:pPr marL="438912" indent="-320040" algn="ctr">
              <a:spcBef>
                <a:spcPts val="0"/>
              </a:spcBef>
              <a:defRPr/>
            </a:pPr>
            <a:r>
              <a:rPr lang="ru-RU" sz="1800" b="1" dirty="0" smtClean="0">
                <a:latin typeface="Arial Black" pitchFamily="34" charset="0"/>
              </a:rPr>
              <a:t>Применение   автоматизированных маркетинговых коммуникаций</a:t>
            </a:r>
          </a:p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1800" b="1" dirty="0" smtClean="0">
              <a:latin typeface="Arial Black" pitchFamily="34" charset="0"/>
            </a:endParaRPr>
          </a:p>
          <a:p>
            <a:pPr marL="438912" indent="-320040" algn="ctr">
              <a:spcBef>
                <a:spcPts val="0"/>
              </a:spcBef>
              <a:defRPr/>
            </a:pPr>
            <a:r>
              <a:rPr lang="ru-RU" sz="1800" b="1" dirty="0" smtClean="0">
                <a:latin typeface="Arial Black" pitchFamily="34" charset="0"/>
              </a:rPr>
              <a:t>Внедрение основ современного менеджмента в  ЦРБ</a:t>
            </a:r>
          </a:p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1800" b="1" dirty="0" smtClean="0">
              <a:latin typeface="Arial Black" pitchFamily="34" charset="0"/>
            </a:endParaRPr>
          </a:p>
          <a:p>
            <a:pPr marL="438912" indent="-320040" algn="ctr">
              <a:spcBef>
                <a:spcPts val="0"/>
              </a:spcBef>
              <a:defRPr/>
            </a:pPr>
            <a:r>
              <a:rPr lang="ru-RU" sz="1800" b="1" dirty="0" smtClean="0">
                <a:latin typeface="Arial Black" pitchFamily="34" charset="0"/>
              </a:rPr>
              <a:t>Создание районного Центра </a:t>
            </a:r>
            <a:r>
              <a:rPr lang="ru-RU" sz="1800" b="1" smtClean="0">
                <a:latin typeface="Arial Black" pitchFamily="34" charset="0"/>
              </a:rPr>
              <a:t>Семейного Здоровья</a:t>
            </a:r>
            <a:endParaRPr lang="ru-RU" sz="1800" b="1" dirty="0" smtClean="0">
              <a:latin typeface="Arial Black" pitchFamily="34" charset="0"/>
            </a:endParaRPr>
          </a:p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800" b="1" dirty="0" smtClean="0">
              <a:latin typeface="Arial Black" pitchFamily="34" charset="0"/>
            </a:endParaRPr>
          </a:p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b="1" dirty="0" smtClean="0">
                <a:latin typeface="Arial Black" pitchFamily="34" charset="0"/>
              </a:rPr>
              <a:t>Развитие основных положений  непрерывного постдипломного  образования  для сотрудников  ЦРБ.  Создание Учебного Центра в ЦРБ  оснащенного современными симуляционными технологиями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03040" y="260648"/>
            <a:ext cx="864096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 Black" pitchFamily="34" charset="0"/>
              </a:rPr>
              <a:t>Острые коронарные синдромы (ОКС) представляют собой обострение стабильного течения ишемической болезни сердца и клинически проявляются формированием инфаркта миокарда (ИМ), развитием нестабильной стенокардии (НС) или внезапной смертью. </a:t>
            </a:r>
          </a:p>
          <a:p>
            <a:r>
              <a:rPr lang="ru-RU" sz="2400" dirty="0" smtClean="0">
                <a:latin typeface="Arial Black" pitchFamily="34" charset="0"/>
              </a:rPr>
              <a:t>Внедрение термина ОКС было обусловлено необходимостью быстрого решения вопроса о целесообразности проведения тромболитической терапии до окончательного установления диагноза крупноочагового инфаркта миокарда. ОКС является актуальной патологией, приводящей к высокому уровню тяжелых последствий, </a:t>
            </a:r>
            <a:r>
              <a:rPr lang="ru-RU" sz="2400" dirty="0" err="1" smtClean="0">
                <a:latin typeface="Arial Black" pitchFamily="34" charset="0"/>
              </a:rPr>
              <a:t>инвалидизации</a:t>
            </a:r>
            <a:r>
              <a:rPr lang="ru-RU" sz="2400" dirty="0" smtClean="0">
                <a:latin typeface="Arial Black" pitchFamily="34" charset="0"/>
              </a:rPr>
              <a:t> и смертности не только у нас в стране, но и во всем мире. </a:t>
            </a:r>
            <a:endParaRPr lang="ru-RU" sz="24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Arial Black" pitchFamily="34" charset="0"/>
              </a:rPr>
              <a:t>Мониторинг смертности от БСК 2010 Ескельдинская ЦРБ </a:t>
            </a:r>
            <a:endParaRPr lang="ru-RU" sz="2400" b="1" dirty="0">
              <a:latin typeface="Arial Black" pitchFamily="34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39554" y="1628801"/>
          <a:ext cx="7776862" cy="3937482"/>
        </p:xfrm>
        <a:graphic>
          <a:graphicData uri="http://schemas.openxmlformats.org/drawingml/2006/table">
            <a:tbl>
              <a:tblPr/>
              <a:tblGrid>
                <a:gridCol w="4560505"/>
                <a:gridCol w="3216357"/>
              </a:tblGrid>
              <a:tr h="5365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Arial Black"/>
                          <a:ea typeface="Calibri"/>
                          <a:cs typeface="Times New Roman"/>
                        </a:rPr>
                        <a:t>        </a:t>
                      </a:r>
                      <a:endParaRPr lang="ru-RU" sz="2400" b="1" dirty="0" smtClean="0">
                        <a:latin typeface="Arial Black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Arial Black"/>
                          <a:ea typeface="Calibri"/>
                          <a:cs typeface="Times New Roman"/>
                        </a:rPr>
                        <a:t> 2010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759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СМЕРТНОСТЬ </a:t>
                      </a:r>
                      <a:r>
                        <a:rPr lang="ru-RU" sz="18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ОТ БСК  В СТРУКТУРЕ ОБЩЕЙ </a:t>
                      </a:r>
                      <a:endParaRPr lang="ru-RU" sz="1800" b="1" dirty="0" smtClean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СМЕРТНОСТИ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из </a:t>
                      </a:r>
                      <a:r>
                        <a:rPr lang="ru-RU" sz="18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них</a:t>
                      </a:r>
                      <a:endParaRPr lang="ru-RU" sz="18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НА  ДОГОСПИТАЛЬНОМ ЭТАПЕ</a:t>
                      </a:r>
                      <a:endParaRPr lang="ru-RU" sz="18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63%</a:t>
                      </a: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94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86</a:t>
                      </a:r>
                      <a:r>
                        <a:rPr lang="ru-RU" sz="24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%</a:t>
                      </a: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5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ПОКАЗАТЕЛЬ </a:t>
                      </a:r>
                      <a:r>
                        <a:rPr lang="ru-RU" sz="18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СМЕРТНОСТИ ОТ БСК НА 100 000 НАСЕЛЕНИЯ</a:t>
                      </a:r>
                      <a:endParaRPr lang="ru-RU" sz="18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 smtClean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530,0</a:t>
                      </a: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59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10800000" flipV="1">
            <a:off x="4644008" y="5733256"/>
            <a:ext cx="4499992" cy="1124744"/>
          </a:xfrm>
          <a:prstGeom prst="rect">
            <a:avLst/>
          </a:prstGeom>
          <a:solidFill>
            <a:schemeClr val="bg2">
              <a:lumMod val="2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Arial Black" pitchFamily="34" charset="0"/>
              </a:rPr>
              <a:t>РАЙОННЫЙ ЦЕНТР П. КАРАБУЛАК</a:t>
            </a:r>
            <a:endParaRPr lang="ru-RU" sz="1400" b="1" dirty="0">
              <a:latin typeface="Arial Black" pitchFamily="34" charset="0"/>
            </a:endParaRPr>
          </a:p>
        </p:txBody>
      </p:sp>
      <p:sp>
        <p:nvSpPr>
          <p:cNvPr id="7" name="Заголовок 5"/>
          <p:cNvSpPr txBox="1">
            <a:spLocks/>
          </p:cNvSpPr>
          <p:nvPr/>
        </p:nvSpPr>
        <p:spPr>
          <a:xfrm rot="10800000" flipV="1">
            <a:off x="0" y="5733256"/>
            <a:ext cx="4716016" cy="1124744"/>
          </a:xfrm>
          <a:prstGeom prst="rect">
            <a:avLst/>
          </a:prstGeom>
          <a:solidFill>
            <a:srgbClr val="2F4CDD"/>
          </a:solidFill>
          <a:ln w="762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latin typeface="Arial Black" pitchFamily="34" charset="0"/>
              </a:rPr>
              <a:t>ОТДАЛЕННЫЕ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latin typeface="Arial Black" pitchFamily="34" charset="0"/>
              </a:rPr>
              <a:t>  СЕЛЬСКИЕ ТЕРРИТОРИИ  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РАЙОНА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6200000">
            <a:off x="5292080" y="4365104"/>
            <a:ext cx="1296144" cy="720080"/>
          </a:xfrm>
          <a:prstGeom prst="rect">
            <a:avLst/>
          </a:prstGeom>
          <a:solidFill>
            <a:srgbClr val="005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b="1" dirty="0" smtClean="0">
                <a:latin typeface="Arial Black" pitchFamily="34" charset="0"/>
              </a:rPr>
              <a:t>НАСЕЛЕНИЕ</a:t>
            </a:r>
            <a:r>
              <a:rPr lang="ru-RU" sz="1600" b="1" dirty="0" smtClean="0">
                <a:latin typeface="Arial Black" pitchFamily="34" charset="0"/>
              </a:rPr>
              <a:t> </a:t>
            </a:r>
            <a:endParaRPr lang="ru-RU" sz="1600" b="1" dirty="0"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732240" y="4653136"/>
            <a:ext cx="864096" cy="360040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>
                <a:latin typeface="Arial Black" pitchFamily="34" charset="0"/>
              </a:rPr>
              <a:t>ВРАЧИ </a:t>
            </a:r>
            <a:endParaRPr lang="ru-RU" sz="1200" dirty="0">
              <a:latin typeface="Arial Blac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028384" y="3068960"/>
            <a:ext cx="784814" cy="43204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 Black" pitchFamily="34" charset="0"/>
              </a:rPr>
              <a:t> СМР</a:t>
            </a:r>
            <a:endParaRPr lang="ru-RU" sz="16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0" y="1196752"/>
          <a:ext cx="9144000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-171400"/>
            <a:ext cx="9144000" cy="1368375"/>
          </a:xfrm>
          <a:prstGeom prst="rect">
            <a:avLst/>
          </a:prstGeom>
          <a:solidFill>
            <a:srgbClr val="0000FF"/>
          </a:solidFill>
          <a:ln w="28575">
            <a:solidFill>
              <a:srgbClr val="E81E0E"/>
            </a:solidFill>
            <a:prstDash val="solid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/>
                </a:solidFill>
                <a:latin typeface="Arial Black" pitchFamily="34" charset="0"/>
              </a:rPr>
              <a:t>ЭТАПЫ  </a:t>
            </a:r>
            <a:r>
              <a:rPr lang="ru-RU" b="1" dirty="0">
                <a:solidFill>
                  <a:schemeClr val="bg1"/>
                </a:solidFill>
                <a:latin typeface="Arial Black" pitchFamily="34" charset="0"/>
              </a:rPr>
              <a:t>ОКАЗАНИЯ  ЭКСТРЕННОЙ МЕДИЦИНСКОЙ ПОМОЩИ ЖИТЕЛЯМ ОТДАЛЕННЫХ СЕЛЬСКИХ ТЕРРИТОРИЙ                                        </a:t>
            </a:r>
            <a:r>
              <a:rPr lang="ru-RU" b="1" dirty="0" smtClean="0">
                <a:solidFill>
                  <a:schemeClr val="bg1"/>
                </a:solidFill>
                <a:latin typeface="Arial Black" pitchFamily="34" charset="0"/>
              </a:rPr>
              <a:t>                                           В МО Ескельдинского района до процесса интеграции (2011)</a:t>
            </a:r>
            <a:endParaRPr lang="ru-RU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5" name="Крест 4"/>
          <p:cNvSpPr/>
          <p:nvPr/>
        </p:nvSpPr>
        <p:spPr>
          <a:xfrm>
            <a:off x="7380312" y="1484784"/>
            <a:ext cx="864096" cy="792088"/>
          </a:xfrm>
          <a:prstGeom prst="plus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Arial Black" pitchFamily="34" charset="0"/>
              </a:rPr>
              <a:t>ОРИТ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Arial Black" pitchFamily="34" charset="0"/>
              </a:rPr>
              <a:t>ЦРБ</a:t>
            </a:r>
          </a:p>
        </p:txBody>
      </p:sp>
      <p:sp>
        <p:nvSpPr>
          <p:cNvPr id="6" name="Улыбающееся лицо 5"/>
          <p:cNvSpPr/>
          <p:nvPr/>
        </p:nvSpPr>
        <p:spPr>
          <a:xfrm>
            <a:off x="611560" y="1484785"/>
            <a:ext cx="936104" cy="720080"/>
          </a:xfrm>
          <a:prstGeom prst="smileyFace">
            <a:avLst>
              <a:gd name="adj" fmla="val 3674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Крест 8"/>
          <p:cNvSpPr/>
          <p:nvPr/>
        </p:nvSpPr>
        <p:spPr>
          <a:xfrm>
            <a:off x="2267745" y="1412776"/>
            <a:ext cx="864096" cy="792088"/>
          </a:xfrm>
          <a:prstGeom prst="plus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Arial Black" pitchFamily="34" charset="0"/>
              </a:rPr>
              <a:t>М П</a:t>
            </a:r>
          </a:p>
        </p:txBody>
      </p:sp>
      <p:sp>
        <p:nvSpPr>
          <p:cNvPr id="10" name="Крест 9"/>
          <p:cNvSpPr/>
          <p:nvPr/>
        </p:nvSpPr>
        <p:spPr>
          <a:xfrm>
            <a:off x="3851920" y="1412776"/>
            <a:ext cx="1008112" cy="864096"/>
          </a:xfrm>
          <a:prstGeom prst="plus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latin typeface="Arial Black" pitchFamily="34" charset="0"/>
              </a:rPr>
              <a:t>ВА</a:t>
            </a:r>
            <a:endParaRPr lang="ru-RU" sz="1400" b="1" dirty="0">
              <a:latin typeface="Arial Black" pitchFamily="34" charset="0"/>
            </a:endParaRPr>
          </a:p>
        </p:txBody>
      </p:sp>
      <p:sp>
        <p:nvSpPr>
          <p:cNvPr id="12" name="Крест 11"/>
          <p:cNvSpPr/>
          <p:nvPr/>
        </p:nvSpPr>
        <p:spPr>
          <a:xfrm>
            <a:off x="5796136" y="1484784"/>
            <a:ext cx="864096" cy="792088"/>
          </a:xfrm>
          <a:prstGeom prst="plus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Arial Black" pitchFamily="34" charset="0"/>
              </a:rPr>
              <a:t>ЦРБ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5589240"/>
            <a:ext cx="1728192" cy="864095"/>
          </a:xfrm>
          <a:prstGeom prst="rect">
            <a:avLst/>
          </a:prstGeom>
          <a:solidFill>
            <a:schemeClr val="bg1"/>
          </a:solidFill>
          <a:ln w="76200">
            <a:solidFill>
              <a:srgbClr val="E81E0E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latin typeface="Arial Black" pitchFamily="34" charset="0"/>
              </a:rPr>
              <a:t>НАСЕЛЕНИЕ О С Т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707904" y="5517232"/>
            <a:ext cx="1440160" cy="864095"/>
          </a:xfrm>
          <a:prstGeom prst="rect">
            <a:avLst/>
          </a:prstGeom>
          <a:solidFill>
            <a:schemeClr val="bg1"/>
          </a:solidFill>
          <a:ln w="76200">
            <a:solidFill>
              <a:srgbClr val="E81E0E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Arial Black" pitchFamily="34" charset="0"/>
              </a:rPr>
              <a:t>ВА</a:t>
            </a:r>
          </a:p>
          <a:p>
            <a:pPr algn="ctr">
              <a:defRPr/>
            </a:pPr>
            <a:r>
              <a:rPr lang="ru-RU" sz="1600" b="1" dirty="0">
                <a:latin typeface="Arial Black" pitchFamily="34" charset="0"/>
              </a:rPr>
              <a:t> </a:t>
            </a:r>
            <a:r>
              <a:rPr lang="ru-RU" sz="1600" b="1" dirty="0" smtClean="0">
                <a:latin typeface="Arial Black" pitchFamily="34" charset="0"/>
              </a:rPr>
              <a:t>ВРАЧ</a:t>
            </a:r>
          </a:p>
          <a:p>
            <a:pPr algn="ctr">
              <a:defRPr/>
            </a:pPr>
            <a:endParaRPr lang="ru-RU" sz="1600" b="1" dirty="0">
              <a:latin typeface="Arial Black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51720" y="5517232"/>
            <a:ext cx="1440160" cy="864096"/>
          </a:xfrm>
          <a:prstGeom prst="rect">
            <a:avLst/>
          </a:prstGeom>
          <a:solidFill>
            <a:schemeClr val="bg1"/>
          </a:solidFill>
          <a:ln w="76200">
            <a:solidFill>
              <a:srgbClr val="E81E0E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latin typeface="Arial Black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1400" b="1" dirty="0" smtClean="0">
                <a:latin typeface="Arial Black" pitchFamily="34" charset="0"/>
              </a:rPr>
              <a:t>ФАП</a:t>
            </a:r>
            <a:r>
              <a:rPr lang="ru-RU" sz="1400" b="1" dirty="0">
                <a:latin typeface="Arial Black" pitchFamily="34" charset="0"/>
              </a:rPr>
              <a:t>, МП</a:t>
            </a:r>
          </a:p>
          <a:p>
            <a:pPr algn="ctr">
              <a:defRPr/>
            </a:pPr>
            <a:r>
              <a:rPr lang="ru-RU" sz="1400" b="1" dirty="0" smtClean="0">
                <a:latin typeface="Arial Black" pitchFamily="34" charset="0"/>
              </a:rPr>
              <a:t>СМР</a:t>
            </a:r>
          </a:p>
          <a:p>
            <a:pPr algn="ctr">
              <a:defRPr/>
            </a:pPr>
            <a:endParaRPr lang="ru-RU" sz="1400" b="1" dirty="0">
              <a:latin typeface="Arial Black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364088" y="5517232"/>
            <a:ext cx="1512168" cy="864095"/>
          </a:xfrm>
          <a:prstGeom prst="rect">
            <a:avLst/>
          </a:prstGeom>
          <a:solidFill>
            <a:schemeClr val="bg1"/>
          </a:solidFill>
          <a:ln w="76200">
            <a:solidFill>
              <a:srgbClr val="E81E0E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latin typeface="Arial Black" pitchFamily="34" charset="0"/>
              </a:rPr>
              <a:t>ЦРБ</a:t>
            </a:r>
          </a:p>
          <a:p>
            <a:pPr algn="ctr">
              <a:defRPr/>
            </a:pPr>
            <a:r>
              <a:rPr lang="ru-RU" sz="1400" b="1" dirty="0" smtClean="0">
                <a:latin typeface="Arial Black" pitchFamily="34" charset="0"/>
              </a:rPr>
              <a:t>ПРИЕМНЫЙ ПОКОЙ</a:t>
            </a:r>
            <a:endParaRPr lang="ru-RU" sz="1400" b="1" dirty="0">
              <a:latin typeface="Arial Black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236296" y="5517232"/>
            <a:ext cx="1656184" cy="792088"/>
          </a:xfrm>
          <a:prstGeom prst="rect">
            <a:avLst/>
          </a:prstGeom>
          <a:solidFill>
            <a:schemeClr val="bg1"/>
          </a:solidFill>
          <a:ln w="76200">
            <a:solidFill>
              <a:srgbClr val="E81E0E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latin typeface="Arial Black" pitchFamily="34" charset="0"/>
              </a:rPr>
              <a:t>ЦРБ </a:t>
            </a:r>
          </a:p>
          <a:p>
            <a:pPr algn="ctr">
              <a:defRPr/>
            </a:pPr>
            <a:r>
              <a:rPr lang="ru-RU" sz="1400" b="1" dirty="0">
                <a:latin typeface="Arial Black" pitchFamily="34" charset="0"/>
              </a:rPr>
              <a:t>ОРИТ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4860032" y="3645024"/>
            <a:ext cx="4283968" cy="2996952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>
            <a:solidFill>
              <a:srgbClr val="E81E0E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 Black" pitchFamily="34" charset="0"/>
              </a:rPr>
              <a:t>ПЕРИОД ВОЗНИКНОВЕНИЯ ОСЛОЖНЕНИЙ ОСЛОЖНЕНИЙ</a:t>
            </a:r>
            <a:endParaRPr lang="ru-RU" sz="14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0" y="3284984"/>
            <a:ext cx="5652120" cy="3573016"/>
          </a:xfrm>
          <a:prstGeom prst="rect">
            <a:avLst/>
          </a:prstGeom>
          <a:solidFill>
            <a:srgbClr val="FFFF00"/>
          </a:solidFill>
          <a:ln w="19050">
            <a:solidFill>
              <a:srgbClr val="E81E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 Black" pitchFamily="34" charset="0"/>
              </a:rPr>
              <a:t>ПЕРИОД «ЗОЛОТОГО ЧАСА»</a:t>
            </a:r>
            <a:endParaRPr lang="ru-RU" sz="16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graphicFrame>
        <p:nvGraphicFramePr>
          <p:cNvPr id="2" name="Схема 1"/>
          <p:cNvGraphicFramePr/>
          <p:nvPr/>
        </p:nvGraphicFramePr>
        <p:xfrm>
          <a:off x="0" y="1196752"/>
          <a:ext cx="9144000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000FF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МОНИТОРИНГ КАЧЕСТВА ОКАЗАНИЯ ЭКСТРЕННОЙ МЕДИЦИНСКОЙ ПОМОЩИ НА ДОГОСПИТАЛЬНОМ ЭТАПЕ                                                  </a:t>
            </a:r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                                                           </a:t>
            </a: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(по данным </a:t>
            </a:r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оценки Службы </a:t>
            </a: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В</a:t>
            </a:r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нутреннего </a:t>
            </a: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А</a:t>
            </a:r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удита </a:t>
            </a: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ЦРБ  2011г.) </a:t>
            </a:r>
          </a:p>
        </p:txBody>
      </p:sp>
      <p:sp>
        <p:nvSpPr>
          <p:cNvPr id="5" name="Крест 4"/>
          <p:cNvSpPr/>
          <p:nvPr/>
        </p:nvSpPr>
        <p:spPr>
          <a:xfrm>
            <a:off x="8172400" y="5877272"/>
            <a:ext cx="792163" cy="792162"/>
          </a:xfrm>
          <a:prstGeom prst="plus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Arial Black" pitchFamily="34" charset="0"/>
              </a:rPr>
              <a:t>ОРИТ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Arial Black" pitchFamily="34" charset="0"/>
              </a:rPr>
              <a:t>ЦРБ</a:t>
            </a:r>
          </a:p>
        </p:txBody>
      </p:sp>
      <p:sp>
        <p:nvSpPr>
          <p:cNvPr id="9" name="Крест 8"/>
          <p:cNvSpPr/>
          <p:nvPr/>
        </p:nvSpPr>
        <p:spPr>
          <a:xfrm>
            <a:off x="2987824" y="5949280"/>
            <a:ext cx="792163" cy="720725"/>
          </a:xfrm>
          <a:prstGeom prst="plus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Arial Black" pitchFamily="34" charset="0"/>
              </a:rPr>
              <a:t>М П</a:t>
            </a:r>
          </a:p>
        </p:txBody>
      </p:sp>
      <p:sp>
        <p:nvSpPr>
          <p:cNvPr id="10" name="Крест 9"/>
          <p:cNvSpPr/>
          <p:nvPr/>
        </p:nvSpPr>
        <p:spPr>
          <a:xfrm>
            <a:off x="4860032" y="5949280"/>
            <a:ext cx="792162" cy="719137"/>
          </a:xfrm>
          <a:prstGeom prst="plus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Arial Black" pitchFamily="34" charset="0"/>
              </a:rPr>
              <a:t>С 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Arial Black" pitchFamily="34" charset="0"/>
              </a:rPr>
              <a:t>СП</a:t>
            </a:r>
          </a:p>
        </p:txBody>
      </p:sp>
      <p:sp>
        <p:nvSpPr>
          <p:cNvPr id="12" name="Крест 11"/>
          <p:cNvSpPr/>
          <p:nvPr/>
        </p:nvSpPr>
        <p:spPr>
          <a:xfrm>
            <a:off x="6588224" y="5877272"/>
            <a:ext cx="864170" cy="791145"/>
          </a:xfrm>
          <a:prstGeom prst="plus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latin typeface="Arial Black" pitchFamily="34" charset="0"/>
              </a:rPr>
              <a:t>ЦРБ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latin typeface="Arial Black" pitchFamily="34" charset="0"/>
              </a:rPr>
              <a:t>ПП</a:t>
            </a:r>
            <a:endParaRPr lang="ru-RU" sz="1400" b="1" dirty="0">
              <a:latin typeface="Arial Black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1340768"/>
            <a:ext cx="1656184" cy="1728192"/>
          </a:xfrm>
          <a:prstGeom prst="rect">
            <a:avLst/>
          </a:prstGeom>
          <a:solidFill>
            <a:srgbClr val="FFC000"/>
          </a:solidFill>
          <a:ln>
            <a:solidFill>
              <a:srgbClr val="0000FF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400" dirty="0">
                <a:solidFill>
                  <a:srgbClr val="002060"/>
                </a:solidFill>
                <a:latin typeface="Arial Black" pitchFamily="34" charset="0"/>
              </a:rPr>
              <a:t>t =</a:t>
            </a:r>
            <a:r>
              <a:rPr lang="ru-RU" sz="1400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sz="1400" dirty="0" smtClean="0">
                <a:solidFill>
                  <a:srgbClr val="002060"/>
                </a:solidFill>
                <a:latin typeface="Arial Black" pitchFamily="34" charset="0"/>
              </a:rPr>
              <a:t>от 40мин </a:t>
            </a:r>
            <a:r>
              <a:rPr lang="ru-RU" sz="1400" dirty="0">
                <a:solidFill>
                  <a:srgbClr val="002060"/>
                </a:solidFill>
                <a:latin typeface="Arial Black" pitchFamily="34" charset="0"/>
              </a:rPr>
              <a:t>до свыше 24 часов</a:t>
            </a:r>
            <a:endParaRPr lang="ru-RU" sz="1400" dirty="0">
              <a:latin typeface="Arial Black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979613" y="1341438"/>
            <a:ext cx="1512887" cy="1727522"/>
          </a:xfrm>
          <a:prstGeom prst="rect">
            <a:avLst/>
          </a:prstGeom>
          <a:solidFill>
            <a:srgbClr val="FFC000"/>
          </a:solidFill>
          <a:ln>
            <a:solidFill>
              <a:srgbClr val="0000FF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rgbClr val="002060"/>
                </a:solidFill>
                <a:latin typeface="Arial Black" pitchFamily="34" charset="0"/>
              </a:rPr>
              <a:t>t =</a:t>
            </a:r>
            <a:r>
              <a:rPr lang="ru-RU" sz="1400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sz="1400" dirty="0" smtClean="0">
                <a:solidFill>
                  <a:srgbClr val="002060"/>
                </a:solidFill>
                <a:latin typeface="Arial Black" pitchFamily="34" charset="0"/>
              </a:rPr>
              <a:t>от </a:t>
            </a:r>
            <a:r>
              <a:rPr lang="ru-RU" sz="1400" dirty="0">
                <a:solidFill>
                  <a:srgbClr val="002060"/>
                </a:solidFill>
                <a:latin typeface="Arial Black" pitchFamily="34" charset="0"/>
              </a:rPr>
              <a:t>20 мин до 6 часов</a:t>
            </a:r>
            <a:endParaRPr lang="ru-RU" sz="1400" dirty="0">
              <a:latin typeface="Arial Black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11560" y="4797152"/>
            <a:ext cx="1150937" cy="1081088"/>
          </a:xfrm>
          <a:prstGeom prst="ellipse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 smtClean="0"/>
              <a:t>5</a:t>
            </a:r>
            <a:r>
              <a:rPr lang="ru-RU" sz="4000" b="1" dirty="0"/>
              <a:t>%</a:t>
            </a:r>
          </a:p>
        </p:txBody>
      </p:sp>
      <p:sp>
        <p:nvSpPr>
          <p:cNvPr id="21" name="Овал 20"/>
          <p:cNvSpPr/>
          <p:nvPr/>
        </p:nvSpPr>
        <p:spPr>
          <a:xfrm>
            <a:off x="2339752" y="4797152"/>
            <a:ext cx="1081088" cy="10096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7%</a:t>
            </a:r>
          </a:p>
        </p:txBody>
      </p:sp>
      <p:sp>
        <p:nvSpPr>
          <p:cNvPr id="22" name="Овал 21"/>
          <p:cNvSpPr/>
          <p:nvPr/>
        </p:nvSpPr>
        <p:spPr>
          <a:xfrm>
            <a:off x="4139952" y="4725144"/>
            <a:ext cx="1297111" cy="100806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/>
              <a:t>17%</a:t>
            </a:r>
          </a:p>
        </p:txBody>
      </p:sp>
      <p:sp>
        <p:nvSpPr>
          <p:cNvPr id="23" name="Овал 22"/>
          <p:cNvSpPr/>
          <p:nvPr/>
        </p:nvSpPr>
        <p:spPr>
          <a:xfrm>
            <a:off x="5868144" y="4869160"/>
            <a:ext cx="1440160" cy="10080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bg1"/>
                </a:solidFill>
              </a:rPr>
              <a:t>0%</a:t>
            </a:r>
          </a:p>
        </p:txBody>
      </p:sp>
      <p:sp>
        <p:nvSpPr>
          <p:cNvPr id="6" name="Улыбающееся лицо 5"/>
          <p:cNvSpPr/>
          <p:nvPr/>
        </p:nvSpPr>
        <p:spPr>
          <a:xfrm>
            <a:off x="1187624" y="5949280"/>
            <a:ext cx="792162" cy="647700"/>
          </a:xfrm>
          <a:prstGeom prst="smileyFace">
            <a:avLst>
              <a:gd name="adj" fmla="val -465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3923928" y="1340769"/>
            <a:ext cx="1512168" cy="1728192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400" dirty="0">
                <a:solidFill>
                  <a:srgbClr val="002060"/>
                </a:solidFill>
                <a:latin typeface="Arial Black" pitchFamily="34" charset="0"/>
              </a:rPr>
              <a:t>t =</a:t>
            </a:r>
            <a:r>
              <a:rPr lang="ru-RU" sz="1400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sz="1400" dirty="0" smtClean="0">
                <a:solidFill>
                  <a:srgbClr val="002060"/>
                </a:solidFill>
                <a:latin typeface="Arial Black" pitchFamily="34" charset="0"/>
              </a:rPr>
              <a:t>от 60 мин </a:t>
            </a:r>
            <a:r>
              <a:rPr lang="ru-RU" sz="1400" dirty="0">
                <a:solidFill>
                  <a:srgbClr val="002060"/>
                </a:solidFill>
                <a:latin typeface="Arial Black" pitchFamily="34" charset="0"/>
              </a:rPr>
              <a:t>до  2  часов</a:t>
            </a:r>
            <a:endParaRPr lang="ru-RU" sz="1400" dirty="0">
              <a:latin typeface="Arial Black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652120" y="1340768"/>
            <a:ext cx="1440830" cy="1728191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400" dirty="0">
                <a:solidFill>
                  <a:srgbClr val="002060"/>
                </a:solidFill>
                <a:latin typeface="Arial Black" pitchFamily="34" charset="0"/>
              </a:rPr>
              <a:t>t =</a:t>
            </a:r>
            <a:r>
              <a:rPr lang="ru-RU" sz="1400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sz="1400" dirty="0" smtClean="0">
                <a:solidFill>
                  <a:srgbClr val="002060"/>
                </a:solidFill>
                <a:latin typeface="Arial Black" pitchFamily="34" charset="0"/>
              </a:rPr>
              <a:t>от 10мин              до </a:t>
            </a:r>
            <a:r>
              <a:rPr lang="ru-RU" sz="1400" dirty="0">
                <a:solidFill>
                  <a:srgbClr val="002060"/>
                </a:solidFill>
                <a:latin typeface="Arial Black" pitchFamily="34" charset="0"/>
              </a:rPr>
              <a:t>30 мин</a:t>
            </a:r>
            <a:endParaRPr lang="ru-RU" sz="1400" dirty="0">
              <a:latin typeface="Arial Black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380312" y="1340769"/>
            <a:ext cx="1584871" cy="1656184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rgbClr val="002060"/>
                </a:solidFill>
                <a:latin typeface="Arial Black" pitchFamily="34" charset="0"/>
              </a:rPr>
              <a:t>t =</a:t>
            </a:r>
            <a:r>
              <a:rPr lang="ru-RU" sz="1400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sz="1400" dirty="0" smtClean="0">
                <a:solidFill>
                  <a:srgbClr val="002060"/>
                </a:solidFill>
                <a:latin typeface="Arial Black" pitchFamily="34" charset="0"/>
              </a:rPr>
              <a:t>от </a:t>
            </a:r>
            <a:r>
              <a:rPr lang="ru-RU" sz="1400" dirty="0">
                <a:solidFill>
                  <a:srgbClr val="002060"/>
                </a:solidFill>
                <a:latin typeface="Arial Black" pitchFamily="34" charset="0"/>
              </a:rPr>
              <a:t>3 часов до свыше 24 часов</a:t>
            </a:r>
            <a:endParaRPr lang="ru-RU" sz="1400" dirty="0">
              <a:latin typeface="Arial Black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79512" y="3212976"/>
            <a:ext cx="3672408" cy="720080"/>
          </a:xfrm>
          <a:prstGeom prst="rect">
            <a:avLst/>
          </a:prstGeom>
          <a:solidFill>
            <a:srgbClr val="FFC000"/>
          </a:solidFill>
          <a:ln w="57150">
            <a:solidFill>
              <a:srgbClr val="FFC000"/>
            </a:solidFill>
            <a:prstDash val="solid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latin typeface="Arial Black" pitchFamily="34" charset="0"/>
              </a:rPr>
              <a:t>«ЗОЛОТОЙ ЧАС»  -                                      ВРЕМЯ ЭФФЕКТИВНОГО ТРОМБОЛИЗИСА</a:t>
            </a:r>
            <a:endParaRPr lang="ru-RU" sz="1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851920" y="3212976"/>
            <a:ext cx="5292080" cy="72008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00FF"/>
                </a:solidFill>
                <a:latin typeface="Arial Black" pitchFamily="34" charset="0"/>
              </a:rPr>
              <a:t>ПЕРИОД ФОРМИРОВАНИЯ ОСЛОЖНЕНИЙ</a:t>
            </a:r>
            <a:endParaRPr lang="ru-RU" sz="1400" b="1" dirty="0">
              <a:solidFill>
                <a:srgbClr val="0000FF"/>
              </a:solidFill>
              <a:latin typeface="Arial Black" pitchFamily="34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7524328" y="4869160"/>
            <a:ext cx="1440160" cy="10080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Блок-схема: процесс 15"/>
          <p:cNvSpPr/>
          <p:nvPr/>
        </p:nvSpPr>
        <p:spPr>
          <a:xfrm>
            <a:off x="0" y="0"/>
            <a:ext cx="9144000" cy="1340768"/>
          </a:xfrm>
          <a:prstGeom prst="flowChartProcess">
            <a:avLst/>
          </a:prstGeom>
          <a:solidFill>
            <a:srgbClr val="0000FF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 Black" pitchFamily="34" charset="0"/>
              </a:rPr>
              <a:t>ДЕФЕКТЫ  ДОГОСПИТАЛЬНОГО ЭТАПА</a:t>
            </a:r>
          </a:p>
          <a:p>
            <a:pPr algn="ctr"/>
            <a:r>
              <a:rPr lang="ru-RU" sz="1600" b="1" dirty="0" smtClean="0">
                <a:latin typeface="Arial Black" pitchFamily="34" charset="0"/>
              </a:rPr>
              <a:t> ОКАЗАНИЯ ЭКСТРЕННОЙ ПОМОЩИ ПАЦИЕНТАМ</a:t>
            </a:r>
          </a:p>
          <a:p>
            <a:pPr algn="ctr"/>
            <a:r>
              <a:rPr lang="ru-RU" sz="1600" b="1" dirty="0" smtClean="0">
                <a:latin typeface="Arial Black" pitchFamily="34" charset="0"/>
              </a:rPr>
              <a:t>НА УРОВНЕ  РАЙОННОГО ЗДРАВООХРАНЕНИЯ                                                        </a:t>
            </a:r>
            <a:r>
              <a:rPr lang="ru-RU" sz="1400" b="1" dirty="0" smtClean="0">
                <a:latin typeface="Arial Black" pitchFamily="34" charset="0"/>
              </a:rPr>
              <a:t>ПО РЕЗУЛЬТАТАМ АНАЛИЗА СЛУЖБЫ ВНУТРЕННЕГО АУДИТА ЦРБ                                             И МАРКЕТИНГОВОГО  ИССЛЕДОВАНИЯ  (2011год)   </a:t>
            </a:r>
            <a:endParaRPr lang="ru-RU" sz="1400" b="1" dirty="0">
              <a:latin typeface="Arial Black" pitchFamily="34" charset="0"/>
            </a:endParaRPr>
          </a:p>
        </p:txBody>
      </p:sp>
      <p:sp>
        <p:nvSpPr>
          <p:cNvPr id="19" name="Прямоугольная выноска 18"/>
          <p:cNvSpPr/>
          <p:nvPr/>
        </p:nvSpPr>
        <p:spPr>
          <a:xfrm>
            <a:off x="0" y="1340768"/>
            <a:ext cx="2123728" cy="3384376"/>
          </a:xfrm>
          <a:prstGeom prst="wedgeRectCallout">
            <a:avLst>
              <a:gd name="adj1" fmla="val -1233"/>
              <a:gd name="adj2" fmla="val 69137"/>
            </a:avLst>
          </a:prstGeom>
          <a:solidFill>
            <a:srgbClr val="00206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0000"/>
                </a:solidFill>
                <a:latin typeface="Arial Black" pitchFamily="34" charset="0"/>
              </a:rPr>
              <a:t>НЕ ЗНАЕТ </a:t>
            </a:r>
            <a:r>
              <a:rPr lang="ru-RU" b="1" dirty="0" smtClean="0">
                <a:latin typeface="Arial Black" pitchFamily="34" charset="0"/>
              </a:rPr>
              <a:t>опасных симптомов ОКС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Arial Black" pitchFamily="34" charset="0"/>
              </a:rPr>
              <a:t>НЕ ЗНАЕТ </a:t>
            </a:r>
            <a:r>
              <a:rPr lang="ru-RU" b="1" dirty="0" smtClean="0">
                <a:latin typeface="Arial Black" pitchFamily="34" charset="0"/>
              </a:rPr>
              <a:t>чем и как  себе помочь</a:t>
            </a:r>
          </a:p>
          <a:p>
            <a:pPr marL="228600" indent="-228600"/>
            <a:r>
              <a:rPr lang="ru-RU" b="1" dirty="0" smtClean="0">
                <a:solidFill>
                  <a:srgbClr val="FF0000"/>
                </a:solidFill>
                <a:latin typeface="Arial Black" pitchFamily="34" charset="0"/>
              </a:rPr>
              <a:t>НЕ ЗНАЕТ </a:t>
            </a:r>
            <a:r>
              <a:rPr lang="ru-RU" sz="1400" b="1" dirty="0" smtClean="0">
                <a:solidFill>
                  <a:schemeClr val="bg1"/>
                </a:solidFill>
                <a:latin typeface="Arial Black" pitchFamily="34" charset="0"/>
              </a:rPr>
              <a:t>номер  телефона  медицинского работника своего МП </a:t>
            </a:r>
          </a:p>
          <a:p>
            <a:pPr algn="ctr"/>
            <a:endParaRPr lang="ru-RU" sz="1000" b="1" dirty="0" smtClean="0">
              <a:latin typeface="Arial Black" pitchFamily="34" charset="0"/>
            </a:endParaRPr>
          </a:p>
        </p:txBody>
      </p:sp>
      <p:sp>
        <p:nvSpPr>
          <p:cNvPr id="20" name="Прямоугольная выноска 19"/>
          <p:cNvSpPr/>
          <p:nvPr/>
        </p:nvSpPr>
        <p:spPr>
          <a:xfrm>
            <a:off x="2123728" y="1340768"/>
            <a:ext cx="2232248" cy="3384376"/>
          </a:xfrm>
          <a:prstGeom prst="wedgeRectCallout">
            <a:avLst>
              <a:gd name="adj1" fmla="val -686"/>
              <a:gd name="adj2" fmla="val 70903"/>
            </a:avLst>
          </a:prstGeom>
          <a:solidFill>
            <a:srgbClr val="00206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sz="16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sz="16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sz="1600" b="1" dirty="0" smtClean="0">
                <a:solidFill>
                  <a:srgbClr val="FF0000"/>
                </a:solidFill>
                <a:latin typeface="Arial Black" pitchFamily="34" charset="0"/>
              </a:rPr>
              <a:t>НЕ ЗНАЕТ </a:t>
            </a:r>
            <a:r>
              <a:rPr lang="ru-RU" sz="1600" b="1" dirty="0" smtClean="0">
                <a:solidFill>
                  <a:schemeClr val="bg1"/>
                </a:solidFill>
                <a:latin typeface="Arial Black" pitchFamily="34" charset="0"/>
              </a:rPr>
              <a:t> диагностических критериев ОКС</a:t>
            </a:r>
          </a:p>
          <a:p>
            <a:r>
              <a:rPr lang="ru-RU" sz="16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  <a:latin typeface="Arial Black" pitchFamily="34" charset="0"/>
              </a:rPr>
              <a:t>НЕ ЗНАЕТ </a:t>
            </a:r>
            <a:r>
              <a:rPr lang="ru-RU" sz="1600" b="1" dirty="0" smtClean="0">
                <a:solidFill>
                  <a:schemeClr val="bg1"/>
                </a:solidFill>
                <a:latin typeface="Arial Black" pitchFamily="34" charset="0"/>
              </a:rPr>
              <a:t>объема оказания эффективной помощи  на своем уровне                              </a:t>
            </a:r>
            <a:r>
              <a:rPr lang="ru-RU" sz="1600" b="1" dirty="0" smtClean="0">
                <a:solidFill>
                  <a:srgbClr val="FF0000"/>
                </a:solidFill>
                <a:latin typeface="Arial Black" pitchFamily="34" charset="0"/>
              </a:rPr>
              <a:t>НЕ ЗНАЕТ </a:t>
            </a:r>
            <a:r>
              <a:rPr lang="ru-RU" sz="1600" b="1" dirty="0" smtClean="0">
                <a:solidFill>
                  <a:schemeClr val="bg1"/>
                </a:solidFill>
                <a:latin typeface="Arial Black" pitchFamily="34" charset="0"/>
              </a:rPr>
              <a:t>ЭКГ (</a:t>
            </a:r>
            <a:r>
              <a:rPr lang="en-US" sz="1600" b="1" dirty="0" smtClean="0">
                <a:solidFill>
                  <a:schemeClr val="bg1"/>
                </a:solidFill>
                <a:latin typeface="Arial Black" pitchFamily="34" charset="0"/>
              </a:rPr>
              <a:t>ST)</a:t>
            </a:r>
            <a:r>
              <a:rPr lang="ru-RU" sz="1600" b="1" dirty="0" smtClean="0">
                <a:solidFill>
                  <a:srgbClr val="FF0000"/>
                </a:solidFill>
                <a:latin typeface="Arial Black" pitchFamily="34" charset="0"/>
              </a:rPr>
              <a:t>                             </a:t>
            </a:r>
            <a:r>
              <a:rPr lang="ru-RU" sz="1600" b="1" dirty="0" smtClean="0">
                <a:solidFill>
                  <a:schemeClr val="bg1"/>
                </a:solidFill>
                <a:latin typeface="Arial Black" pitchFamily="34" charset="0"/>
              </a:rPr>
              <a:t>интерпретацию</a:t>
            </a:r>
          </a:p>
          <a:p>
            <a:endParaRPr lang="ru-RU" sz="16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endParaRPr lang="ru-RU" sz="16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endParaRPr lang="ru-RU" sz="16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endParaRPr lang="ru-RU" sz="14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endParaRPr lang="ru-RU" sz="1400" b="1" dirty="0" smtClean="0">
              <a:latin typeface="Arial Black" pitchFamily="34" charset="0"/>
            </a:endParaRPr>
          </a:p>
        </p:txBody>
      </p:sp>
      <p:sp>
        <p:nvSpPr>
          <p:cNvPr id="22" name="Прямоугольная выноска 21"/>
          <p:cNvSpPr/>
          <p:nvPr/>
        </p:nvSpPr>
        <p:spPr>
          <a:xfrm>
            <a:off x="7308304" y="1340768"/>
            <a:ext cx="1835696" cy="3456384"/>
          </a:xfrm>
          <a:prstGeom prst="wedgeRectCallout">
            <a:avLst>
              <a:gd name="adj1" fmla="val 56"/>
              <a:gd name="adj2" fmla="val 66742"/>
            </a:avLst>
          </a:prstGeom>
          <a:solidFill>
            <a:srgbClr val="00206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 Black" pitchFamily="34" charset="0"/>
              </a:rPr>
              <a:t>Этап заполнения медицинской документации</a:t>
            </a:r>
          </a:p>
          <a:p>
            <a:pPr algn="ctr"/>
            <a:endParaRPr lang="ru-RU" b="1" dirty="0" smtClean="0">
              <a:solidFill>
                <a:srgbClr val="E81E0E"/>
              </a:solidFill>
              <a:latin typeface="Arial Black" pitchFamily="34" charset="0"/>
            </a:endParaRPr>
          </a:p>
          <a:p>
            <a:pPr algn="ctr"/>
            <a:endParaRPr lang="ru-RU" b="1" dirty="0" smtClean="0">
              <a:solidFill>
                <a:srgbClr val="E81E0E"/>
              </a:solidFill>
              <a:latin typeface="Arial Black" pitchFamily="34" charset="0"/>
            </a:endParaRPr>
          </a:p>
          <a:p>
            <a:pPr algn="ctr"/>
            <a:endParaRPr lang="ru-RU" b="1" dirty="0" smtClean="0">
              <a:solidFill>
                <a:srgbClr val="E81E0E"/>
              </a:solidFill>
              <a:latin typeface="Arial Black" pitchFamily="34" charset="0"/>
            </a:endParaRPr>
          </a:p>
          <a:p>
            <a:pPr algn="ctr"/>
            <a:endParaRPr lang="ru-RU" b="1" dirty="0" smtClean="0">
              <a:solidFill>
                <a:srgbClr val="E81E0E"/>
              </a:solidFill>
              <a:latin typeface="Arial Black" pitchFamily="34" charset="0"/>
            </a:endParaRPr>
          </a:p>
        </p:txBody>
      </p:sp>
      <p:sp>
        <p:nvSpPr>
          <p:cNvPr id="24" name="Прямоугольная выноска 23"/>
          <p:cNvSpPr/>
          <p:nvPr/>
        </p:nvSpPr>
        <p:spPr>
          <a:xfrm>
            <a:off x="4355976" y="1340768"/>
            <a:ext cx="2952328" cy="3384376"/>
          </a:xfrm>
          <a:prstGeom prst="wedgeRectCallout">
            <a:avLst>
              <a:gd name="adj1" fmla="val 662"/>
              <a:gd name="adj2" fmla="val 70975"/>
            </a:avLst>
          </a:prstGeom>
          <a:solidFill>
            <a:srgbClr val="00206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sz="14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sz="1400" b="1" dirty="0" smtClean="0">
                <a:solidFill>
                  <a:srgbClr val="FF0000"/>
                </a:solidFill>
                <a:latin typeface="Arial Black" pitchFamily="34" charset="0"/>
              </a:rPr>
              <a:t>НЕ ЗНАЕТ </a:t>
            </a:r>
            <a:r>
              <a:rPr lang="ru-RU" sz="1400" b="1" dirty="0" smtClean="0">
                <a:latin typeface="Arial Black" pitchFamily="34" charset="0"/>
              </a:rPr>
              <a:t>  достоверных  признаков ОКС                                     </a:t>
            </a:r>
            <a:r>
              <a:rPr lang="ru-RU" sz="1400" b="1" dirty="0" smtClean="0">
                <a:solidFill>
                  <a:srgbClr val="FF0000"/>
                </a:solidFill>
                <a:latin typeface="Arial Black" pitchFamily="34" charset="0"/>
              </a:rPr>
              <a:t>НЕ ИМЕЕТ  </a:t>
            </a:r>
            <a:r>
              <a:rPr lang="ru-RU" sz="1400" b="1" dirty="0" smtClean="0">
                <a:latin typeface="Arial Black" pitchFamily="34" charset="0"/>
              </a:rPr>
              <a:t>возможности оказать эффективную   экстренную медицинскую помощь                                                           </a:t>
            </a:r>
            <a:r>
              <a:rPr lang="ru-RU" sz="1400" b="1" dirty="0" smtClean="0">
                <a:solidFill>
                  <a:srgbClr val="FF0000"/>
                </a:solidFill>
                <a:latin typeface="Arial Black" pitchFamily="34" charset="0"/>
              </a:rPr>
              <a:t>НЕ  ВЛАДЕЕТ  </a:t>
            </a:r>
            <a:r>
              <a:rPr lang="ru-RU" sz="1400" b="1" dirty="0" smtClean="0">
                <a:latin typeface="Arial Black" pitchFamily="34" charset="0"/>
              </a:rPr>
              <a:t>четкой схемой взаимодействия   всех  догоспитальных этапов  оказания  помощи   пациенту  ОСТ</a:t>
            </a:r>
          </a:p>
          <a:p>
            <a:pPr algn="ctr"/>
            <a:r>
              <a:rPr lang="ru-RU" sz="1100" b="1" dirty="0" smtClean="0">
                <a:latin typeface="Arial Black" pitchFamily="34" charset="0"/>
              </a:rPr>
              <a:t>        </a:t>
            </a:r>
            <a:r>
              <a:rPr lang="ru-RU" sz="1100" b="1" dirty="0" smtClean="0">
                <a:solidFill>
                  <a:srgbClr val="E81E0E"/>
                </a:solidFill>
                <a:latin typeface="Arial Black" pitchFamily="34" charset="0"/>
              </a:rPr>
              <a:t>ВРАЧ ВА</a:t>
            </a:r>
            <a:r>
              <a:rPr lang="ru-RU" sz="1100" b="1" dirty="0" smtClean="0">
                <a:latin typeface="Arial Black" pitchFamily="34" charset="0"/>
              </a:rPr>
              <a:t>  </a:t>
            </a:r>
            <a:r>
              <a:rPr lang="ru-RU" sz="1100" b="1" dirty="0" smtClean="0">
                <a:solidFill>
                  <a:srgbClr val="FF0000"/>
                </a:solidFill>
                <a:latin typeface="Arial Black" pitchFamily="34" charset="0"/>
              </a:rPr>
              <a:t>НЕ ВСЕГДА  ИМЕЕТ   ВОЗМОЖНОСТЬ СОПРОВОЖДАТЬ  ПАЦИЕНТА</a:t>
            </a:r>
            <a:r>
              <a:rPr lang="ru-RU" sz="1100" b="1" dirty="0" smtClean="0">
                <a:latin typeface="Arial Black" pitchFamily="34" charset="0"/>
              </a:rPr>
              <a:t>   </a:t>
            </a:r>
            <a:r>
              <a:rPr lang="ru-RU" sz="1100" b="1" dirty="0" smtClean="0">
                <a:solidFill>
                  <a:srgbClr val="E81E0E"/>
                </a:solidFill>
                <a:latin typeface="Arial Black" pitchFamily="34" charset="0"/>
              </a:rPr>
              <a:t>ВО ВРЕМЯ ТРАНСПОРТИРОВКИ  </a:t>
            </a:r>
          </a:p>
          <a:p>
            <a:pPr algn="ctr"/>
            <a:endParaRPr lang="ru-RU" sz="1000" b="1" dirty="0" smtClean="0">
              <a:solidFill>
                <a:srgbClr val="E81E0E"/>
              </a:solidFill>
              <a:latin typeface="Arial Black" pitchFamily="34" charset="0"/>
            </a:endParaRPr>
          </a:p>
          <a:p>
            <a:endParaRPr lang="ru-RU" sz="1000" b="1" dirty="0" smtClean="0">
              <a:latin typeface="Arial Black" pitchFamily="34" charset="0"/>
            </a:endParaRPr>
          </a:p>
          <a:p>
            <a:pPr algn="ctr"/>
            <a:endParaRPr lang="ru-RU" sz="1000" b="1" dirty="0" smtClean="0">
              <a:latin typeface="Arial Black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5536" y="5517232"/>
            <a:ext cx="1475656" cy="864095"/>
          </a:xfrm>
          <a:prstGeom prst="rect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 Black" pitchFamily="34" charset="0"/>
              </a:rPr>
              <a:t>ПАЦИЕНТ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411760" y="5517232"/>
            <a:ext cx="1800200" cy="864095"/>
          </a:xfrm>
          <a:prstGeom prst="rect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 Black" pitchFamily="34" charset="0"/>
              </a:rPr>
              <a:t>ФАП, МП</a:t>
            </a:r>
          </a:p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 Black" pitchFamily="34" charset="0"/>
              </a:rPr>
              <a:t>СМР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788024" y="5517232"/>
            <a:ext cx="1872208" cy="936103"/>
          </a:xfrm>
          <a:prstGeom prst="rect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 Black" pitchFamily="34" charset="0"/>
              </a:rPr>
              <a:t>ВА</a:t>
            </a:r>
          </a:p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 Black" pitchFamily="34" charset="0"/>
              </a:rPr>
              <a:t> ВРАЧ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092280" y="5445224"/>
            <a:ext cx="1656184" cy="936103"/>
          </a:xfrm>
          <a:prstGeom prst="rect">
            <a:avLst/>
          </a:prstGeom>
          <a:noFill/>
          <a:ln w="76200"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Arial Black" pitchFamily="34" charset="0"/>
              </a:rPr>
              <a:t>ЦРБ</a:t>
            </a:r>
          </a:p>
          <a:p>
            <a:pPr algn="ctr">
              <a:defRPr/>
            </a:pPr>
            <a:r>
              <a:rPr lang="ru-RU" sz="1050" b="1" dirty="0" smtClean="0">
                <a:solidFill>
                  <a:srgbClr val="002060"/>
                </a:solidFill>
                <a:latin typeface="Arial Black" pitchFamily="34" charset="0"/>
              </a:rPr>
              <a:t>ПРИЕМНЫЙ ПОКОЙ</a:t>
            </a:r>
            <a:endParaRPr lang="ru-RU" sz="105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26" name="Стрелка вверх 25"/>
          <p:cNvSpPr/>
          <p:nvPr/>
        </p:nvSpPr>
        <p:spPr>
          <a:xfrm>
            <a:off x="7740352" y="6497960"/>
            <a:ext cx="504056" cy="360040"/>
          </a:xfrm>
          <a:prstGeom prst="upArrow">
            <a:avLst>
              <a:gd name="adj1" fmla="val 32585"/>
              <a:gd name="adj2" fmla="val 47355"/>
            </a:avLst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трелка вверх 26"/>
          <p:cNvSpPr/>
          <p:nvPr/>
        </p:nvSpPr>
        <p:spPr>
          <a:xfrm>
            <a:off x="3131840" y="6497960"/>
            <a:ext cx="504056" cy="360040"/>
          </a:xfrm>
          <a:prstGeom prst="upArrow">
            <a:avLst>
              <a:gd name="adj1" fmla="val 32585"/>
              <a:gd name="adj2" fmla="val 47355"/>
            </a:avLst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Стрелка вверх 31"/>
          <p:cNvSpPr/>
          <p:nvPr/>
        </p:nvSpPr>
        <p:spPr>
          <a:xfrm>
            <a:off x="827584" y="6497960"/>
            <a:ext cx="504056" cy="360040"/>
          </a:xfrm>
          <a:prstGeom prst="upArrow">
            <a:avLst>
              <a:gd name="adj1" fmla="val 32585"/>
              <a:gd name="adj2" fmla="val 47355"/>
            </a:avLst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Стрелка вверх 32"/>
          <p:cNvSpPr/>
          <p:nvPr/>
        </p:nvSpPr>
        <p:spPr>
          <a:xfrm>
            <a:off x="5436096" y="6497960"/>
            <a:ext cx="504056" cy="360040"/>
          </a:xfrm>
          <a:prstGeom prst="upArrow">
            <a:avLst>
              <a:gd name="adj1" fmla="val 32585"/>
              <a:gd name="adj2" fmla="val 47355"/>
            </a:avLst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0294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i="1" dirty="0" smtClean="0">
                <a:solidFill>
                  <a:schemeClr val="tx1"/>
                </a:solidFill>
                <a:latin typeface="Arial Black" pitchFamily="34" charset="0"/>
              </a:rPr>
              <a:t> «…</a:t>
            </a:r>
            <a:r>
              <a:rPr lang="ru-RU" sz="2800" b="1" dirty="0" smtClean="0">
                <a:solidFill>
                  <a:schemeClr val="tx1"/>
                </a:solidFill>
                <a:latin typeface="Arial Black" pitchFamily="34" charset="0"/>
              </a:rPr>
              <a:t>Лечение пациента с ОКС  -                       это  процесс, который должен начинаться на догоспитальном этапе и             продолжаться в стационаре.                                   Для этого медицинские работники Ескельдинской ЦРБ  всех уровней   должны  работать по единому алгоритму, основанному на единых принципах диагностики, лечения и единому пониманию тактических вопросов…» </a:t>
            </a:r>
          </a:p>
          <a:p>
            <a:endParaRPr lang="ru-RU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 Из  приказа директора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ГКП на ПХВ «Ескельдинская ЦРБ  АЛБАКОВА  И.Н.</a:t>
            </a:r>
            <a:endParaRPr lang="ru-RU" b="1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 flipH="1">
            <a:off x="0" y="-184666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Основные этапы создания интегрированной модели                                 оказания  экстренной и неотложной помощи                                         жителям  отдаленных сельских  территорий Ескельдинского района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251520" y="1793144"/>
            <a:ext cx="889248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Создание единого информационного пространства между МО Ескельдинского  района  и</a:t>
            </a:r>
            <a:r>
              <a:rPr kumimoji="0" lang="ru-RU" sz="16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областными центрами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1600" dirty="0" smtClean="0">
                <a:latin typeface="Arial Black" pitchFamily="34" charset="0"/>
                <a:cs typeface="Times New Roman" pitchFamily="18" charset="0"/>
              </a:rPr>
              <a:t> 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1600" dirty="0" smtClean="0">
                <a:latin typeface="Arial Black" pitchFamily="34" charset="0"/>
                <a:ea typeface="Calibri" pitchFamily="34" charset="0"/>
                <a:cs typeface="Times New Roman" pitchFamily="18" charset="0"/>
              </a:rPr>
              <a:t>Современное о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снащение и модернизация  санитарного автотранспорта ЦРБ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Создание Единого диспетчерского пункта на уровне ЦРБ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Изменение основных бизнес – процессов в  организации  при оказании экстренной и неотложной помощи  пациентам на догоспитальном этапе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Создание технологии информационной поддержки СМР, оказывающего помощь пациенту на догоспитальном этапе в режиме онлайн специалистами  ЦРБ и областных</a:t>
            </a:r>
            <a:r>
              <a:rPr kumimoji="0" lang="ru-RU" sz="16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медучреждений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Разработка  методического  материала, Алгоритмов, 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СОПов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и других нормативных документов, направленных на обучение медицинского персонала (МП)  ПМСП и в первую очередь СМР</a:t>
            </a:r>
            <a:r>
              <a:rPr kumimoji="0" lang="ru-RU" sz="16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медицинских пунктов. 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Zam1\Desktop\актобе\image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68544" cy="7101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  <a:noFill/>
        </p:spPr>
        <p:txBody>
          <a:bodyPr/>
          <a:lstStyle/>
          <a:p>
            <a:endParaRPr lang="ru-RU" sz="1800" b="1" dirty="0">
              <a:ln w="10541" cmpd="sng">
                <a:solidFill>
                  <a:srgbClr val="0000FF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 Black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2" descr="C:\Users\Zam1\Desktop\Карта Ескельды района  верная.jpg"/>
          <p:cNvPicPr>
            <a:picLocks noChangeAspect="1" noChangeArrowheads="1"/>
          </p:cNvPicPr>
          <p:nvPr/>
        </p:nvPicPr>
        <p:blipFill>
          <a:blip r:embed="rId2" cstate="print">
            <a:lum bright="-20000" contrast="40000"/>
          </a:blip>
          <a:srcRect l="20055" t="26870" r="20978" b="2948"/>
          <a:stretch>
            <a:fillRect/>
          </a:stretch>
        </p:blipFill>
        <p:spPr bwMode="auto">
          <a:xfrm>
            <a:off x="-540568" y="1268760"/>
            <a:ext cx="10070375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-540568" y="0"/>
            <a:ext cx="10009112" cy="1274440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 Black" pitchFamily="34" charset="0"/>
              </a:rPr>
              <a:t>СТРУКТУРА И МАТЕРИАЛЬНО – ТЕХНИЧЕСКОЕ ОСНАЩЕНИЕ ОРГАНИЗАЦИЙ ПМСП РАЙОНА</a:t>
            </a:r>
            <a:endParaRPr lang="ru-RU" b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8204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 Black" pitchFamily="34" charset="0"/>
              </a:rPr>
              <a:t>Схема интеграции сотрудников подразделений ЦРБ, участвующих в технологии оказания экстренной и неотложной помощи  пациентам отдаленных сельских территорий</a:t>
            </a:r>
            <a:br>
              <a:rPr lang="ru-RU" sz="2000" b="1" dirty="0" smtClean="0">
                <a:latin typeface="Arial Black" pitchFamily="34" charset="0"/>
              </a:rPr>
            </a:b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988840"/>
            <a:ext cx="8496944" cy="3545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2000" b="1" dirty="0" smtClean="0">
                <a:latin typeface="Arial Black" pitchFamily="34" charset="0"/>
              </a:rPr>
              <a:t>Средний медицинский работник организаций  ПМСП района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ru-RU" sz="2000" b="1" dirty="0" smtClean="0">
              <a:latin typeface="Arial Black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2000" b="1" dirty="0" smtClean="0">
                <a:latin typeface="Arial Black" pitchFamily="34" charset="0"/>
              </a:rPr>
              <a:t>Диспетчер отделения Скорой Помощи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ru-RU" sz="2000" b="1" dirty="0" smtClean="0">
              <a:latin typeface="Arial Black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2000" b="1" dirty="0" smtClean="0">
                <a:latin typeface="Arial Black" pitchFamily="34" charset="0"/>
              </a:rPr>
              <a:t>Санитарная машина ВА или СП 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ru-RU" sz="2000" b="1" dirty="0" smtClean="0">
              <a:latin typeface="Arial Black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2000" b="1" dirty="0" smtClean="0">
                <a:latin typeface="Arial Black" pitchFamily="34" charset="0"/>
              </a:rPr>
              <a:t>Медсестра приемного покоя ЦРБ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ru-RU" sz="2000" b="1" dirty="0" smtClean="0">
              <a:latin typeface="Arial Black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2000" b="1" dirty="0" smtClean="0">
                <a:latin typeface="Arial Black" pitchFamily="34" charset="0"/>
              </a:rPr>
              <a:t> Информационная поддержка СМР специалистами ЦРБ, ОКЦ, др. областных центров.</a:t>
            </a:r>
          </a:p>
          <a:p>
            <a:pPr>
              <a:lnSpc>
                <a:spcPct val="80000"/>
              </a:lnSpc>
            </a:pPr>
            <a:r>
              <a:rPr lang="ru-RU" sz="2000" b="1" dirty="0" smtClean="0">
                <a:latin typeface="Arial Black" pitchFamily="34" charset="0"/>
              </a:rPr>
              <a:t>                                                               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2000" b="1" dirty="0" smtClean="0">
                <a:latin typeface="Arial Black" pitchFamily="34" charset="0"/>
              </a:rPr>
              <a:t>Областной кардиологический центр города Талдыкоргана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трелка вверх 25"/>
          <p:cNvSpPr/>
          <p:nvPr/>
        </p:nvSpPr>
        <p:spPr>
          <a:xfrm>
            <a:off x="7740352" y="3933056"/>
            <a:ext cx="811387" cy="909980"/>
          </a:xfrm>
          <a:prstGeom prst="upArrow">
            <a:avLst>
              <a:gd name="adj1" fmla="val 41051"/>
              <a:gd name="adj2" fmla="val 45491"/>
            </a:avLst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Стрелка вверх 24"/>
          <p:cNvSpPr/>
          <p:nvPr/>
        </p:nvSpPr>
        <p:spPr>
          <a:xfrm>
            <a:off x="2843808" y="3933056"/>
            <a:ext cx="829672" cy="715555"/>
          </a:xfrm>
          <a:prstGeom prst="upArrow">
            <a:avLst>
              <a:gd name="adj1" fmla="val 41051"/>
              <a:gd name="adj2" fmla="val 52293"/>
            </a:avLst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ая выноска 21"/>
          <p:cNvSpPr/>
          <p:nvPr/>
        </p:nvSpPr>
        <p:spPr>
          <a:xfrm>
            <a:off x="7308304" y="1484784"/>
            <a:ext cx="1656184" cy="1152128"/>
          </a:xfrm>
          <a:prstGeom prst="wedgeRectCallout">
            <a:avLst>
              <a:gd name="adj1" fmla="val 811"/>
              <a:gd name="adj2" fmla="val 78340"/>
            </a:avLst>
          </a:prstGeom>
          <a:solidFill>
            <a:schemeClr val="tx2">
              <a:lumMod val="50000"/>
            </a:schemeClr>
          </a:solidFill>
          <a:ln>
            <a:solidFill>
              <a:srgbClr val="E81E0E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b="1" dirty="0" smtClean="0">
              <a:solidFill>
                <a:srgbClr val="E81E0E"/>
              </a:solidFill>
              <a:latin typeface="Arial Black" pitchFamily="34" charset="0"/>
            </a:endParaRPr>
          </a:p>
          <a:p>
            <a:pPr algn="ctr"/>
            <a:r>
              <a:rPr lang="ru-RU" sz="1000" b="1" dirty="0" smtClean="0">
                <a:solidFill>
                  <a:schemeClr val="bg1"/>
                </a:solidFill>
                <a:latin typeface="Arial Black" pitchFamily="34" charset="0"/>
              </a:rPr>
              <a:t>ВНЕДРЕНИЕ </a:t>
            </a:r>
          </a:p>
          <a:p>
            <a:pPr algn="ctr"/>
            <a:endParaRPr lang="ru-RU" sz="1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endParaRPr lang="ru-RU" sz="1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endParaRPr lang="ru-RU" sz="1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ru-RU" sz="1000" b="1" dirty="0" smtClean="0">
                <a:solidFill>
                  <a:schemeClr val="bg1"/>
                </a:solidFill>
                <a:latin typeface="Arial Black" pitchFamily="34" charset="0"/>
              </a:rPr>
              <a:t>РАЗВИТИЕ </a:t>
            </a:r>
          </a:p>
          <a:p>
            <a:pPr algn="ctr"/>
            <a:r>
              <a:rPr lang="ru-RU" sz="1000" b="1" dirty="0" smtClean="0">
                <a:solidFill>
                  <a:schemeClr val="bg1"/>
                </a:solidFill>
                <a:latin typeface="Arial Black" pitchFamily="34" charset="0"/>
              </a:rPr>
              <a:t>ТЕХНОЛОГИЙ ОКАЗАНИЯ ВСМП МО ОБЛАСТНОГО УРОВНЯ</a:t>
            </a:r>
          </a:p>
          <a:p>
            <a:pPr algn="ctr"/>
            <a:endParaRPr lang="ru-RU" sz="1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endParaRPr lang="ru-RU" b="1" dirty="0" smtClean="0">
              <a:solidFill>
                <a:srgbClr val="E81E0E"/>
              </a:solidFill>
              <a:latin typeface="Arial Black" pitchFamily="34" charset="0"/>
            </a:endParaRPr>
          </a:p>
          <a:p>
            <a:pPr algn="ctr"/>
            <a:endParaRPr lang="ru-RU" b="1" dirty="0" smtClean="0">
              <a:solidFill>
                <a:srgbClr val="E81E0E"/>
              </a:solidFill>
              <a:latin typeface="Arial Black" pitchFamily="34" charset="0"/>
            </a:endParaRPr>
          </a:p>
        </p:txBody>
      </p:sp>
      <p:sp>
        <p:nvSpPr>
          <p:cNvPr id="19" name="Прямоугольная выноска 18"/>
          <p:cNvSpPr/>
          <p:nvPr/>
        </p:nvSpPr>
        <p:spPr>
          <a:xfrm>
            <a:off x="179512" y="1484784"/>
            <a:ext cx="1800200" cy="1080120"/>
          </a:xfrm>
          <a:prstGeom prst="wedgeRectCallout">
            <a:avLst>
              <a:gd name="adj1" fmla="val -1233"/>
              <a:gd name="adj2" fmla="val 88185"/>
            </a:avLst>
          </a:prstGeom>
          <a:solidFill>
            <a:schemeClr val="tx2">
              <a:lumMod val="50000"/>
            </a:schemeClr>
          </a:solidFill>
          <a:ln>
            <a:solidFill>
              <a:srgbClr val="E81E0E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b="1" dirty="0" smtClean="0">
                <a:solidFill>
                  <a:srgbClr val="FF0000"/>
                </a:solidFill>
                <a:latin typeface="Arial Black" pitchFamily="34" charset="0"/>
              </a:rPr>
              <a:t>НЕ ЗНАЕТ </a:t>
            </a:r>
            <a:r>
              <a:rPr lang="ru-RU" sz="900" b="1" dirty="0" smtClean="0">
                <a:latin typeface="Arial Black" pitchFamily="34" charset="0"/>
              </a:rPr>
              <a:t>опасных симптомов</a:t>
            </a:r>
          </a:p>
          <a:p>
            <a:pPr marL="228600" indent="-228600"/>
            <a:r>
              <a:rPr lang="ru-RU" sz="900" b="1" dirty="0" smtClean="0">
                <a:solidFill>
                  <a:srgbClr val="FF0000"/>
                </a:solidFill>
                <a:latin typeface="Arial Black" pitchFamily="34" charset="0"/>
              </a:rPr>
              <a:t>НЕ ЗНАЕТ </a:t>
            </a:r>
            <a:r>
              <a:rPr lang="ru-RU" sz="900" b="1" dirty="0" smtClean="0">
                <a:latin typeface="Arial Black" pitchFamily="34" charset="0"/>
              </a:rPr>
              <a:t>чем  себе помочь</a:t>
            </a:r>
          </a:p>
          <a:p>
            <a:pPr marL="228600" indent="-228600"/>
            <a:r>
              <a:rPr lang="ru-RU" sz="900" b="1" dirty="0" smtClean="0">
                <a:solidFill>
                  <a:srgbClr val="FF0000"/>
                </a:solidFill>
                <a:latin typeface="Arial Black" pitchFamily="34" charset="0"/>
              </a:rPr>
              <a:t>НЕ ЗНАЕТ </a:t>
            </a:r>
            <a:r>
              <a:rPr lang="ru-RU" sz="900" b="1" dirty="0" smtClean="0">
                <a:latin typeface="Arial Black" pitchFamily="34" charset="0"/>
              </a:rPr>
              <a:t>куда обратиться</a:t>
            </a:r>
          </a:p>
          <a:p>
            <a:pPr algn="ctr"/>
            <a:endParaRPr lang="ru-RU" sz="900" b="1" dirty="0" smtClean="0">
              <a:latin typeface="Arial Black" pitchFamily="34" charset="0"/>
            </a:endParaRPr>
          </a:p>
        </p:txBody>
      </p:sp>
      <p:sp>
        <p:nvSpPr>
          <p:cNvPr id="20" name="Прямоугольная выноска 19"/>
          <p:cNvSpPr/>
          <p:nvPr/>
        </p:nvSpPr>
        <p:spPr>
          <a:xfrm>
            <a:off x="2123728" y="1484784"/>
            <a:ext cx="2232248" cy="1080120"/>
          </a:xfrm>
          <a:prstGeom prst="wedgeRectCallout">
            <a:avLst>
              <a:gd name="adj1" fmla="val -4782"/>
              <a:gd name="adj2" fmla="val 89716"/>
            </a:avLst>
          </a:prstGeom>
          <a:solidFill>
            <a:schemeClr val="tx2">
              <a:lumMod val="50000"/>
            </a:schemeClr>
          </a:solidFill>
          <a:ln>
            <a:solidFill>
              <a:srgbClr val="E81E0E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8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sz="8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sz="8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sz="8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sz="8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sz="8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sz="8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sz="8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sz="8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sz="900" b="1" dirty="0" smtClean="0">
                <a:solidFill>
                  <a:srgbClr val="FF0000"/>
                </a:solidFill>
                <a:latin typeface="Arial Black" pitchFamily="34" charset="0"/>
              </a:rPr>
              <a:t>НЕ ЗНАЕТ </a:t>
            </a:r>
            <a:r>
              <a:rPr lang="ru-RU" sz="900" b="1" dirty="0" smtClean="0">
                <a:solidFill>
                  <a:schemeClr val="bg1"/>
                </a:solidFill>
                <a:latin typeface="Arial Black" pitchFamily="34" charset="0"/>
              </a:rPr>
              <a:t> диагностических критериев ОКС</a:t>
            </a:r>
          </a:p>
          <a:p>
            <a:r>
              <a:rPr lang="ru-RU" sz="9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ru-RU" sz="900" b="1" dirty="0" smtClean="0">
                <a:solidFill>
                  <a:srgbClr val="FF0000"/>
                </a:solidFill>
                <a:latin typeface="Arial Black" pitchFamily="34" charset="0"/>
              </a:rPr>
              <a:t>НЕ ЗНАЕТ </a:t>
            </a:r>
            <a:r>
              <a:rPr lang="ru-RU" sz="900" b="1" dirty="0" smtClean="0">
                <a:solidFill>
                  <a:schemeClr val="bg1"/>
                </a:solidFill>
                <a:latin typeface="Arial Black" pitchFamily="34" charset="0"/>
              </a:rPr>
              <a:t>объема оказания эффективной помощи                                </a:t>
            </a:r>
            <a:r>
              <a:rPr lang="ru-RU" sz="900" b="1" dirty="0" smtClean="0">
                <a:solidFill>
                  <a:srgbClr val="FF0000"/>
                </a:solidFill>
                <a:latin typeface="Arial Black" pitchFamily="34" charset="0"/>
              </a:rPr>
              <a:t>НЕ ЗНАЕТ </a:t>
            </a:r>
            <a:r>
              <a:rPr lang="ru-RU" sz="900" b="1" dirty="0" smtClean="0">
                <a:solidFill>
                  <a:schemeClr val="bg1"/>
                </a:solidFill>
                <a:latin typeface="Arial Black" pitchFamily="34" charset="0"/>
              </a:rPr>
              <a:t>ЭКГ (</a:t>
            </a:r>
            <a:r>
              <a:rPr lang="en-US" sz="900" b="1" dirty="0" smtClean="0">
                <a:solidFill>
                  <a:schemeClr val="bg1"/>
                </a:solidFill>
                <a:latin typeface="Arial Black" pitchFamily="34" charset="0"/>
              </a:rPr>
              <a:t>ST)</a:t>
            </a:r>
            <a:r>
              <a:rPr lang="ru-RU" sz="900" b="1" dirty="0" smtClean="0">
                <a:solidFill>
                  <a:srgbClr val="FF0000"/>
                </a:solidFill>
                <a:latin typeface="Arial Black" pitchFamily="34" charset="0"/>
              </a:rPr>
              <a:t>                             </a:t>
            </a:r>
            <a:r>
              <a:rPr lang="ru-RU" sz="900" b="1" dirty="0" smtClean="0">
                <a:solidFill>
                  <a:schemeClr val="bg1"/>
                </a:solidFill>
                <a:latin typeface="Arial Black" pitchFamily="34" charset="0"/>
              </a:rPr>
              <a:t>интерпретацию</a:t>
            </a:r>
          </a:p>
          <a:p>
            <a:endParaRPr lang="ru-RU" sz="16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endParaRPr lang="ru-RU" sz="16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endParaRPr lang="ru-RU" sz="16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endParaRPr lang="ru-RU" sz="14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endParaRPr lang="ru-RU" sz="1400" b="1" dirty="0" smtClean="0">
              <a:latin typeface="Arial Black" pitchFamily="34" charset="0"/>
            </a:endParaRPr>
          </a:p>
        </p:txBody>
      </p:sp>
      <p:sp>
        <p:nvSpPr>
          <p:cNvPr id="24" name="Прямоугольная выноска 23"/>
          <p:cNvSpPr/>
          <p:nvPr/>
        </p:nvSpPr>
        <p:spPr>
          <a:xfrm>
            <a:off x="4499992" y="1484784"/>
            <a:ext cx="2664296" cy="1080120"/>
          </a:xfrm>
          <a:prstGeom prst="wedgeRectCallout">
            <a:avLst>
              <a:gd name="adj1" fmla="val 1746"/>
              <a:gd name="adj2" fmla="val 79441"/>
            </a:avLst>
          </a:prstGeom>
          <a:solidFill>
            <a:schemeClr val="tx2">
              <a:lumMod val="50000"/>
            </a:schemeClr>
          </a:solidFill>
          <a:ln>
            <a:solidFill>
              <a:srgbClr val="E81E0E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sz="14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sz="600" b="1" dirty="0" smtClean="0">
                <a:solidFill>
                  <a:srgbClr val="FF0000"/>
                </a:solidFill>
                <a:latin typeface="Arial Black" pitchFamily="34" charset="0"/>
              </a:rPr>
              <a:t>НЕ ЗНАЕТ </a:t>
            </a:r>
            <a:r>
              <a:rPr lang="ru-RU" sz="600" b="1" dirty="0" smtClean="0">
                <a:latin typeface="Arial Black" pitchFamily="34" charset="0"/>
              </a:rPr>
              <a:t>  достоверных  признаков ОКС                                     </a:t>
            </a:r>
            <a:r>
              <a:rPr lang="ru-RU" sz="600" b="1" dirty="0" smtClean="0">
                <a:solidFill>
                  <a:srgbClr val="FF0000"/>
                </a:solidFill>
                <a:latin typeface="Arial Black" pitchFamily="34" charset="0"/>
              </a:rPr>
              <a:t>НЕ ИМЕЕТ  </a:t>
            </a:r>
            <a:r>
              <a:rPr lang="ru-RU" sz="600" b="1" dirty="0" smtClean="0">
                <a:latin typeface="Arial Black" pitchFamily="34" charset="0"/>
              </a:rPr>
              <a:t>возможности оказать эффективную   экстренную медицинскую помощь                                                           </a:t>
            </a:r>
            <a:r>
              <a:rPr lang="ru-RU" sz="600" b="1" dirty="0" smtClean="0">
                <a:solidFill>
                  <a:srgbClr val="FF0000"/>
                </a:solidFill>
                <a:latin typeface="Arial Black" pitchFamily="34" charset="0"/>
              </a:rPr>
              <a:t>НЕ  ВЛАДЕЕТ  </a:t>
            </a:r>
            <a:r>
              <a:rPr lang="ru-RU" sz="600" b="1" dirty="0" smtClean="0">
                <a:latin typeface="Arial Black" pitchFamily="34" charset="0"/>
              </a:rPr>
              <a:t>четкой схемой взаимодействия   всех  догоспитальных этапов  оказания  помощи   пациенту  ОСТ</a:t>
            </a:r>
          </a:p>
          <a:p>
            <a:pPr algn="ctr"/>
            <a:r>
              <a:rPr lang="ru-RU" sz="600" b="1" dirty="0" smtClean="0">
                <a:latin typeface="Arial Black" pitchFamily="34" charset="0"/>
              </a:rPr>
              <a:t>        </a:t>
            </a:r>
            <a:r>
              <a:rPr lang="ru-RU" sz="600" b="1" dirty="0" smtClean="0">
                <a:solidFill>
                  <a:schemeClr val="bg1"/>
                </a:solidFill>
                <a:latin typeface="Arial Black" pitchFamily="34" charset="0"/>
              </a:rPr>
              <a:t>ВРАЧ ВА  НЕ ВСЕГДА  ИМЕЕТ   ВОЗМОЖНОСТЬ СОПРОВОЖДАТЬ  ПАЦИЕНТА   ВО ВРЕМЯ </a:t>
            </a:r>
            <a:r>
              <a:rPr lang="ru-RU" sz="800" b="1" dirty="0" smtClean="0">
                <a:solidFill>
                  <a:schemeClr val="bg1"/>
                </a:solidFill>
                <a:latin typeface="Arial Black" pitchFamily="34" charset="0"/>
              </a:rPr>
              <a:t>ТРАНСПОРТИРОВКИ  </a:t>
            </a:r>
          </a:p>
          <a:p>
            <a:pPr algn="ctr"/>
            <a:endParaRPr lang="ru-RU" sz="8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endParaRPr lang="ru-RU" sz="800" b="1" dirty="0" smtClean="0">
              <a:latin typeface="Arial Black" pitchFamily="34" charset="0"/>
            </a:endParaRPr>
          </a:p>
          <a:p>
            <a:pPr algn="ctr"/>
            <a:endParaRPr lang="ru-RU" sz="1000" b="1" dirty="0" smtClean="0">
              <a:latin typeface="Arial Black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5536" y="2996952"/>
            <a:ext cx="1475656" cy="864095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 Black" pitchFamily="34" charset="0"/>
              </a:rPr>
              <a:t>ПАЦИЕНТ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411760" y="2996952"/>
            <a:ext cx="1800200" cy="864095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 Black" pitchFamily="34" charset="0"/>
              </a:rPr>
              <a:t>ФАП, МП</a:t>
            </a:r>
          </a:p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 Black" pitchFamily="34" charset="0"/>
              </a:rPr>
              <a:t>СМР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716016" y="2924944"/>
            <a:ext cx="1872208" cy="936103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 Black" pitchFamily="34" charset="0"/>
              </a:rPr>
              <a:t>ВА</a:t>
            </a:r>
          </a:p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 Black" pitchFamily="34" charset="0"/>
              </a:rPr>
              <a:t> ВРАЧ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876256" y="2924944"/>
            <a:ext cx="2267744" cy="1008111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 smtClean="0">
                <a:solidFill>
                  <a:srgbClr val="002060"/>
                </a:solidFill>
                <a:latin typeface="Arial Black" pitchFamily="34" charset="0"/>
              </a:rPr>
              <a:t>ОБЛАСТНЫЕ СПЕЦИАЛИЗИРОВАННЫЕ  МЕДИЦИНСКИЕ ЦЕНТРЫ</a:t>
            </a:r>
            <a:endParaRPr lang="ru-RU" sz="105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21" name="Выноска со стрелкой вверх 20"/>
          <p:cNvSpPr/>
          <p:nvPr/>
        </p:nvSpPr>
        <p:spPr>
          <a:xfrm>
            <a:off x="2915816" y="3861048"/>
            <a:ext cx="5544616" cy="2996952"/>
          </a:xfrm>
          <a:prstGeom prst="upArrowCallout">
            <a:avLst>
              <a:gd name="adj1" fmla="val 15873"/>
              <a:gd name="adj2" fmla="val 19841"/>
              <a:gd name="adj3" fmla="val 16402"/>
              <a:gd name="adj4" fmla="val 78867"/>
            </a:avLst>
          </a:prstGeom>
          <a:solidFill>
            <a:srgbClr val="C00000"/>
          </a:solidFill>
          <a:ln>
            <a:solidFill>
              <a:srgbClr val="E81E0E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9138" indent="-185738">
              <a:buFont typeface="+mj-lt"/>
              <a:buAutoNum type="arabicPeriod"/>
            </a:pPr>
            <a:r>
              <a:rPr lang="ru-RU" sz="1400" b="1" dirty="0" smtClean="0">
                <a:solidFill>
                  <a:schemeClr val="bg1"/>
                </a:solidFill>
                <a:latin typeface="Arial Black" pitchFamily="34" charset="0"/>
              </a:rPr>
              <a:t>ЕДИНАЯ СХЕМА ВЗАИМОДЕЙСТВИЯ</a:t>
            </a:r>
          </a:p>
          <a:p>
            <a:pPr marL="533400">
              <a:buFont typeface="+mj-lt"/>
              <a:buAutoNum type="arabicPeriod"/>
            </a:pPr>
            <a:r>
              <a:rPr lang="ru-RU" sz="1400" b="1" dirty="0" smtClean="0">
                <a:solidFill>
                  <a:schemeClr val="bg1"/>
                </a:solidFill>
                <a:latin typeface="Arial Black" pitchFamily="34" charset="0"/>
              </a:rPr>
              <a:t>СОЗДАНИЕ АЛГОРИТМОВ</a:t>
            </a:r>
          </a:p>
          <a:p>
            <a:pPr marL="533400">
              <a:buFont typeface="+mj-lt"/>
              <a:buAutoNum type="arabicPeriod"/>
            </a:pPr>
            <a:r>
              <a:rPr lang="ru-RU" sz="1400" b="1" dirty="0" smtClean="0">
                <a:solidFill>
                  <a:schemeClr val="bg1"/>
                </a:solidFill>
                <a:latin typeface="Arial Black" pitchFamily="34" charset="0"/>
              </a:rPr>
              <a:t>УКРЕПЛЕНИЕ  МАТ. – ТЕХ.  БАЗЫ</a:t>
            </a:r>
          </a:p>
          <a:p>
            <a:pPr marL="533400">
              <a:buFont typeface="+mj-lt"/>
              <a:buAutoNum type="arabicPeriod"/>
            </a:pPr>
            <a:r>
              <a:rPr lang="ru-RU" sz="1400" b="1" dirty="0" smtClean="0">
                <a:solidFill>
                  <a:schemeClr val="bg1"/>
                </a:solidFill>
                <a:latin typeface="Arial Black" pitchFamily="34" charset="0"/>
              </a:rPr>
              <a:t>ВНЕДРЕНИЕ </a:t>
            </a:r>
            <a:r>
              <a:rPr lang="en-US" sz="1400" b="1" dirty="0" smtClean="0">
                <a:solidFill>
                  <a:schemeClr val="bg1"/>
                </a:solidFill>
                <a:latin typeface="Arial Black" pitchFamily="34" charset="0"/>
              </a:rPr>
              <a:t>WEB-</a:t>
            </a:r>
            <a:r>
              <a:rPr lang="ru-RU" sz="1400" b="1" dirty="0" smtClean="0">
                <a:solidFill>
                  <a:schemeClr val="bg1"/>
                </a:solidFill>
                <a:latin typeface="Arial Black" pitchFamily="34" charset="0"/>
              </a:rPr>
              <a:t>ТЕХНОЛОГИЙ</a:t>
            </a:r>
          </a:p>
          <a:p>
            <a:pPr marL="533400">
              <a:buFont typeface="+mj-lt"/>
              <a:buAutoNum type="arabicPeriod"/>
            </a:pPr>
            <a:r>
              <a:rPr lang="ru-RU" sz="1400" b="1" dirty="0" smtClean="0">
                <a:solidFill>
                  <a:schemeClr val="bg1"/>
                </a:solidFill>
                <a:latin typeface="Arial Black" pitchFamily="34" charset="0"/>
              </a:rPr>
              <a:t>СОЗДАНИЕ ЕДИНОГО ДИСПЕТЧЕРСКОГО ПУНКТА</a:t>
            </a:r>
          </a:p>
          <a:p>
            <a:pPr marL="719138" indent="-179388"/>
            <a:r>
              <a:rPr lang="ru-RU" sz="1400" b="1" dirty="0" smtClean="0">
                <a:solidFill>
                  <a:schemeClr val="bg1"/>
                </a:solidFill>
                <a:latin typeface="Arial Black" pitchFamily="34" charset="0"/>
              </a:rPr>
              <a:t>6.ИНФОРМАЦИОННАЯ (ОНЛАЙН)     ПОДДЕРЖКА СМР  ПМСП ВО  ВРЕМЯ ТРАНСПОРТИРОВКИ  ПАЦИЕНТА   ИЗ  О С Т</a:t>
            </a:r>
          </a:p>
        </p:txBody>
      </p:sp>
      <p:sp>
        <p:nvSpPr>
          <p:cNvPr id="23" name="Выноска со стрелкой вверх 22"/>
          <p:cNvSpPr/>
          <p:nvPr/>
        </p:nvSpPr>
        <p:spPr>
          <a:xfrm>
            <a:off x="179512" y="4005064"/>
            <a:ext cx="1728192" cy="2852936"/>
          </a:xfrm>
          <a:prstGeom prst="upArrowCallout">
            <a:avLst>
              <a:gd name="adj1" fmla="val 16534"/>
              <a:gd name="adj2" fmla="val 25000"/>
              <a:gd name="adj3" fmla="val 25000"/>
              <a:gd name="adj4" fmla="val 76221"/>
            </a:avLst>
          </a:prstGeom>
          <a:solidFill>
            <a:srgbClr val="C00000"/>
          </a:solidFill>
          <a:ln>
            <a:solidFill>
              <a:srgbClr val="E81E0E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Arial Black" pitchFamily="34" charset="0"/>
              </a:rPr>
              <a:t>АЛГОРИТМ ПАЦИЕНТА</a:t>
            </a:r>
          </a:p>
          <a:p>
            <a:pPr algn="ctr"/>
            <a:endParaRPr lang="ru-RU" sz="1400" dirty="0" smtClean="0">
              <a:latin typeface="Arial Black" pitchFamily="34" charset="0"/>
            </a:endParaRPr>
          </a:p>
          <a:p>
            <a:pPr algn="ctr"/>
            <a:r>
              <a:rPr lang="ru-RU" sz="1100" dirty="0" smtClean="0">
                <a:latin typeface="Arial Black" pitchFamily="34" charset="0"/>
              </a:rPr>
              <a:t>МАРШРУТИЗАТОР ДЛЯ ПАЦИЕНТА (контакты, транспортировка)</a:t>
            </a:r>
          </a:p>
          <a:p>
            <a:pPr algn="ctr"/>
            <a:endParaRPr lang="ru-RU" sz="1100" dirty="0" smtClean="0">
              <a:latin typeface="Arial Black" pitchFamily="34" charset="0"/>
            </a:endParaRPr>
          </a:p>
          <a:p>
            <a:pPr algn="ctr"/>
            <a:r>
              <a:rPr lang="ru-RU" sz="1400" dirty="0" smtClean="0">
                <a:latin typeface="Arial Black" pitchFamily="34" charset="0"/>
              </a:rPr>
              <a:t>ЗОЖ</a:t>
            </a:r>
          </a:p>
          <a:p>
            <a:pPr algn="ctr"/>
            <a:endParaRPr lang="ru-RU" dirty="0" smtClean="0"/>
          </a:p>
        </p:txBody>
      </p:sp>
      <p:sp>
        <p:nvSpPr>
          <p:cNvPr id="18" name="Блок-схема: процесс 17"/>
          <p:cNvSpPr/>
          <p:nvPr/>
        </p:nvSpPr>
        <p:spPr>
          <a:xfrm>
            <a:off x="0" y="0"/>
            <a:ext cx="9144000" cy="1340768"/>
          </a:xfrm>
          <a:prstGeom prst="flowChartProcess">
            <a:avLst/>
          </a:prstGeom>
          <a:solidFill>
            <a:srgbClr val="2F4CDD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 Black" pitchFamily="34" charset="0"/>
              </a:rPr>
              <a:t>ПЛАН МЕРОПРИЯТИЙ </a:t>
            </a:r>
          </a:p>
          <a:p>
            <a:pPr algn="ctr"/>
            <a:r>
              <a:rPr lang="ru-RU" sz="1600" b="1" dirty="0" smtClean="0">
                <a:latin typeface="Arial Black" pitchFamily="34" charset="0"/>
              </a:rPr>
              <a:t>ПО СОЗДАНИЮ ЕДИНОЙ СХЕМЫ ВЗАИМОДЕЙСТВИЯ</a:t>
            </a:r>
          </a:p>
          <a:p>
            <a:pPr algn="ctr"/>
            <a:r>
              <a:rPr lang="ru-RU" sz="1600" b="1" dirty="0" smtClean="0">
                <a:latin typeface="Arial Black" pitchFamily="34" charset="0"/>
              </a:rPr>
              <a:t> ПОДРАЗДЕЛЕНИЙ  ЦРБ И ОРГАНИЗАЦИЙ ПМСП РАЙОНА</a:t>
            </a:r>
            <a:endParaRPr lang="ru-RU" sz="1600" b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0" y="1196752"/>
          <a:ext cx="9144000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Крест 4"/>
          <p:cNvSpPr/>
          <p:nvPr/>
        </p:nvSpPr>
        <p:spPr>
          <a:xfrm>
            <a:off x="7380312" y="1484784"/>
            <a:ext cx="864096" cy="792088"/>
          </a:xfrm>
          <a:prstGeom prst="plus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Arial Black" pitchFamily="34" charset="0"/>
              </a:rPr>
              <a:t>ОРИТ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Arial Black" pitchFamily="34" charset="0"/>
              </a:rPr>
              <a:t>ЦРБ</a:t>
            </a:r>
          </a:p>
        </p:txBody>
      </p:sp>
      <p:sp>
        <p:nvSpPr>
          <p:cNvPr id="6" name="Улыбающееся лицо 5"/>
          <p:cNvSpPr/>
          <p:nvPr/>
        </p:nvSpPr>
        <p:spPr>
          <a:xfrm>
            <a:off x="611560" y="1484785"/>
            <a:ext cx="936104" cy="720080"/>
          </a:xfrm>
          <a:prstGeom prst="smileyFace">
            <a:avLst>
              <a:gd name="adj" fmla="val -465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Крест 8"/>
          <p:cNvSpPr/>
          <p:nvPr/>
        </p:nvSpPr>
        <p:spPr>
          <a:xfrm>
            <a:off x="2267745" y="1412776"/>
            <a:ext cx="864096" cy="792088"/>
          </a:xfrm>
          <a:prstGeom prst="plus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Arial Black" pitchFamily="34" charset="0"/>
              </a:rPr>
              <a:t>М П</a:t>
            </a:r>
          </a:p>
        </p:txBody>
      </p:sp>
      <p:sp>
        <p:nvSpPr>
          <p:cNvPr id="10" name="Крест 9"/>
          <p:cNvSpPr/>
          <p:nvPr/>
        </p:nvSpPr>
        <p:spPr>
          <a:xfrm>
            <a:off x="3851920" y="1412776"/>
            <a:ext cx="1008112" cy="864096"/>
          </a:xfrm>
          <a:prstGeom prst="plus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latin typeface="Arial Black" pitchFamily="34" charset="0"/>
              </a:rPr>
              <a:t>С </a:t>
            </a:r>
            <a:r>
              <a:rPr lang="ru-RU" sz="900" b="1" dirty="0" smtClean="0">
                <a:latin typeface="Arial Black" pitchFamily="34" charset="0"/>
              </a:rPr>
              <a:t>П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 smtClean="0">
                <a:latin typeface="Arial Black" pitchFamily="34" charset="0"/>
              </a:rPr>
              <a:t>С/Т ВА</a:t>
            </a:r>
            <a:endParaRPr lang="ru-RU" sz="900" b="1" dirty="0">
              <a:latin typeface="Arial Black" pitchFamily="34" charset="0"/>
            </a:endParaRPr>
          </a:p>
        </p:txBody>
      </p:sp>
      <p:sp>
        <p:nvSpPr>
          <p:cNvPr id="12" name="Крест 11"/>
          <p:cNvSpPr/>
          <p:nvPr/>
        </p:nvSpPr>
        <p:spPr>
          <a:xfrm>
            <a:off x="5652120" y="1484784"/>
            <a:ext cx="864096" cy="792088"/>
          </a:xfrm>
          <a:prstGeom prst="plus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Arial Black" pitchFamily="34" charset="0"/>
              </a:rPr>
              <a:t>ЦРБ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5589240"/>
            <a:ext cx="1728192" cy="864095"/>
          </a:xfrm>
          <a:prstGeom prst="rect">
            <a:avLst/>
          </a:prstGeom>
          <a:solidFill>
            <a:schemeClr val="bg1"/>
          </a:solidFill>
          <a:ln w="76200">
            <a:solidFill>
              <a:srgbClr val="E81E0E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latin typeface="Arial Black" pitchFamily="34" charset="0"/>
              </a:rPr>
              <a:t>ПАЦИЕНТ ОСТ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707904" y="5589240"/>
            <a:ext cx="1440160" cy="864095"/>
          </a:xfrm>
          <a:prstGeom prst="rect">
            <a:avLst/>
          </a:prstGeom>
          <a:solidFill>
            <a:schemeClr val="bg1"/>
          </a:solidFill>
          <a:ln w="76200">
            <a:solidFill>
              <a:srgbClr val="E81E0E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Arial Black" pitchFamily="34" charset="0"/>
              </a:rPr>
              <a:t>ВА</a:t>
            </a:r>
          </a:p>
          <a:p>
            <a:pPr algn="ctr">
              <a:defRPr/>
            </a:pPr>
            <a:r>
              <a:rPr lang="ru-RU" sz="1600" b="1" dirty="0">
                <a:latin typeface="Arial Black" pitchFamily="34" charset="0"/>
              </a:rPr>
              <a:t> </a:t>
            </a:r>
            <a:r>
              <a:rPr lang="ru-RU" sz="1600" b="1" dirty="0" smtClean="0">
                <a:latin typeface="Arial Black" pitchFamily="34" charset="0"/>
              </a:rPr>
              <a:t>ВРАЧ</a:t>
            </a:r>
          </a:p>
          <a:p>
            <a:pPr algn="ctr">
              <a:defRPr/>
            </a:pPr>
            <a:endParaRPr lang="ru-RU" sz="1600" b="1" dirty="0">
              <a:latin typeface="Arial Black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23728" y="5589240"/>
            <a:ext cx="1368153" cy="864095"/>
          </a:xfrm>
          <a:prstGeom prst="rect">
            <a:avLst/>
          </a:prstGeom>
          <a:solidFill>
            <a:schemeClr val="bg1"/>
          </a:solidFill>
          <a:ln w="76200">
            <a:solidFill>
              <a:srgbClr val="E81E0E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Arial Black" pitchFamily="34" charset="0"/>
              </a:rPr>
              <a:t>ФАП, МП</a:t>
            </a:r>
          </a:p>
          <a:p>
            <a:pPr algn="ctr">
              <a:defRPr/>
            </a:pPr>
            <a:r>
              <a:rPr lang="ru-RU" sz="1600" b="1" dirty="0" smtClean="0">
                <a:latin typeface="Arial Black" pitchFamily="34" charset="0"/>
              </a:rPr>
              <a:t>СМР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08104" y="5589240"/>
            <a:ext cx="1512168" cy="864095"/>
          </a:xfrm>
          <a:prstGeom prst="rect">
            <a:avLst/>
          </a:prstGeom>
          <a:noFill/>
          <a:ln w="762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latin typeface="Arial Black" pitchFamily="34" charset="0"/>
              </a:rPr>
              <a:t>ЦРБ</a:t>
            </a:r>
          </a:p>
          <a:p>
            <a:pPr algn="ctr">
              <a:defRPr/>
            </a:pPr>
            <a:r>
              <a:rPr lang="ru-RU" sz="1400" b="1" dirty="0" smtClean="0">
                <a:latin typeface="Arial Black" pitchFamily="34" charset="0"/>
              </a:rPr>
              <a:t>ПРИЕМНЫЙ ПОКОЙ</a:t>
            </a:r>
            <a:endParaRPr lang="ru-RU" sz="1400" b="1" dirty="0">
              <a:latin typeface="Arial Black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308304" y="5589240"/>
            <a:ext cx="1656184" cy="792088"/>
          </a:xfrm>
          <a:prstGeom prst="rect">
            <a:avLst/>
          </a:prstGeom>
          <a:solidFill>
            <a:schemeClr val="bg1"/>
          </a:solidFill>
          <a:ln w="76200">
            <a:solidFill>
              <a:srgbClr val="E81E0E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latin typeface="Arial Black" pitchFamily="34" charset="0"/>
              </a:rPr>
              <a:t>ЦРБ </a:t>
            </a:r>
          </a:p>
          <a:p>
            <a:pPr algn="ctr">
              <a:defRPr/>
            </a:pPr>
            <a:r>
              <a:rPr lang="ru-RU" sz="1400" b="1" dirty="0">
                <a:latin typeface="Arial Black" pitchFamily="34" charset="0"/>
              </a:rPr>
              <a:t>ОРИТ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436096" y="3429000"/>
            <a:ext cx="1346448" cy="576064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ИСКЛЮЧИТЬ!</a:t>
            </a: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Zam1\Desktop\актобе\АЛГОРИТМ ДЛЯ ПАЦИЕНТ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4608512" cy="6284780"/>
          </a:xfrm>
          <a:prstGeom prst="rect">
            <a:avLst/>
          </a:prstGeom>
          <a:noFill/>
        </p:spPr>
      </p:pic>
      <p:pic>
        <p:nvPicPr>
          <p:cNvPr id="8" name="Picture 2" descr="C:\Users\Zam1\Desktop\актобе\image (1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7672" y="612304"/>
            <a:ext cx="2915816" cy="416829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</p:pic>
      <p:pic>
        <p:nvPicPr>
          <p:cNvPr id="9" name="Picture 2" descr="C:\Users\Zam1\Desktop\актобе\image (1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764704"/>
            <a:ext cx="2915816" cy="416829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</p:pic>
      <p:pic>
        <p:nvPicPr>
          <p:cNvPr id="10" name="Picture 2" descr="C:\Users\Zam1\Desktop\актобе\image (1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72472" y="917104"/>
            <a:ext cx="2915816" cy="416829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</p:pic>
      <p:pic>
        <p:nvPicPr>
          <p:cNvPr id="11" name="Picture 2" descr="C:\Users\Zam1\Desktop\актобе\image (1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4872" y="1069504"/>
            <a:ext cx="2915816" cy="416829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</p:pic>
      <p:pic>
        <p:nvPicPr>
          <p:cNvPr id="12" name="Picture 2" descr="C:\Users\Zam1\Desktop\актобе\image (1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77272" y="1221904"/>
            <a:ext cx="2915816" cy="416829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</p:pic>
      <p:pic>
        <p:nvPicPr>
          <p:cNvPr id="13" name="Picture 2" descr="C:\Users\Zam1\Desktop\актобе\image (1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29672" y="1374304"/>
            <a:ext cx="2915816" cy="416829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</p:pic>
      <p:pic>
        <p:nvPicPr>
          <p:cNvPr id="14" name="Picture 2" descr="C:\Users\Zam1\Desktop\актобе\image (1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94920" y="1099592"/>
            <a:ext cx="2915816" cy="416829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</p:pic>
      <p:pic>
        <p:nvPicPr>
          <p:cNvPr id="15" name="Picture 2" descr="C:\Users\Zam1\Desktop\актобе\image (1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7320" y="1251992"/>
            <a:ext cx="2915816" cy="416829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</p:pic>
      <p:pic>
        <p:nvPicPr>
          <p:cNvPr id="16" name="Picture 2" descr="C:\Users\Zam1\Desktop\актобе\image (1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9720" y="1404392"/>
            <a:ext cx="2915816" cy="416829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</p:pic>
      <p:pic>
        <p:nvPicPr>
          <p:cNvPr id="17" name="Picture 2" descr="C:\Users\Zam1\Desktop\актобе\image (1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556792"/>
            <a:ext cx="2915816" cy="416829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</p:pic>
      <p:pic>
        <p:nvPicPr>
          <p:cNvPr id="18" name="Picture 2" descr="C:\Users\Zam1\Desktop\актобе\image (1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844824"/>
            <a:ext cx="2915816" cy="416829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</p:pic>
      <p:pic>
        <p:nvPicPr>
          <p:cNvPr id="19" name="Picture 2" descr="C:\Users\Zam1\Desktop\актобе\image (1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6920" y="1861592"/>
            <a:ext cx="2915816" cy="416829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</p:pic>
      <p:pic>
        <p:nvPicPr>
          <p:cNvPr id="20" name="Picture 2" descr="C:\Users\Zam1\Desktop\актобе\image (1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844824"/>
            <a:ext cx="2915816" cy="416829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pPr>
              <a:tabLst>
                <a:tab pos="1619250" algn="l"/>
              </a:tabLst>
            </a:pPr>
            <a:r>
              <a:rPr lang="ru-RU" sz="2800" dirty="0" smtClean="0">
                <a:solidFill>
                  <a:srgbClr val="0000FF"/>
                </a:solidFill>
                <a:latin typeface="Arial Black" pitchFamily="34" charset="0"/>
              </a:rPr>
              <a:t>АЛГОРИТМ                                                          </a:t>
            </a:r>
            <a:r>
              <a:rPr lang="ru-RU" sz="2000" dirty="0" smtClean="0">
                <a:solidFill>
                  <a:srgbClr val="0000FF"/>
                </a:solidFill>
                <a:latin typeface="Arial Black" pitchFamily="34" charset="0"/>
              </a:rPr>
              <a:t>ДИАГНОСТИКИ ОКС ДЛЯ МЕДИЦИНСКОГО  </a:t>
            </a:r>
            <a:r>
              <a:rPr lang="ru-RU" sz="2400" dirty="0" smtClean="0">
                <a:solidFill>
                  <a:srgbClr val="0000FF"/>
                </a:solidFill>
                <a:latin typeface="Arial Black" pitchFamily="34" charset="0"/>
              </a:rPr>
              <a:t>сотрудника</a:t>
            </a:r>
            <a:r>
              <a:rPr lang="ru-RU" sz="2000" dirty="0" smtClean="0">
                <a:solidFill>
                  <a:srgbClr val="0000FF"/>
                </a:solidFill>
                <a:latin typeface="Arial Black" pitchFamily="34" charset="0"/>
              </a:rPr>
              <a:t>  ЛЮБОГО УРОВНЯ </a:t>
            </a:r>
            <a:r>
              <a:rPr lang="ru-RU" sz="2400" dirty="0" smtClean="0">
                <a:solidFill>
                  <a:srgbClr val="0000FF"/>
                </a:solidFill>
                <a:latin typeface="Arial Black" pitchFamily="34" charset="0"/>
              </a:rPr>
              <a:t>на догоспитальном этапе</a:t>
            </a:r>
          </a:p>
        </p:txBody>
      </p:sp>
      <p:pic>
        <p:nvPicPr>
          <p:cNvPr id="15363" name="Picture 3" descr="DiagnostikaInfarkta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268760"/>
            <a:ext cx="4395385" cy="3528392"/>
          </a:xfrm>
          <a:ln w="57150">
            <a:solidFill>
              <a:srgbClr val="E81E0E"/>
            </a:solidFill>
          </a:ln>
        </p:spPr>
      </p:pic>
      <p:pic>
        <p:nvPicPr>
          <p:cNvPr id="4" name="Picture 4" descr="600px-HWI_aku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268760"/>
            <a:ext cx="4177109" cy="3528392"/>
          </a:xfrm>
          <a:prstGeom prst="rect">
            <a:avLst/>
          </a:prstGeom>
          <a:noFill/>
          <a:ln w="38100">
            <a:solidFill>
              <a:srgbClr val="E81E0E"/>
            </a:solidFill>
            <a:miter lim="800000"/>
            <a:headEnd/>
            <a:tailEnd/>
          </a:ln>
        </p:spPr>
      </p:pic>
      <p:sp>
        <p:nvSpPr>
          <p:cNvPr id="5" name="Кольцо 4"/>
          <p:cNvSpPr/>
          <p:nvPr/>
        </p:nvSpPr>
        <p:spPr>
          <a:xfrm>
            <a:off x="4644008" y="1412776"/>
            <a:ext cx="1296144" cy="3528392"/>
          </a:xfrm>
          <a:prstGeom prst="donut">
            <a:avLst>
              <a:gd name="adj" fmla="val 0"/>
            </a:avLst>
          </a:prstGeom>
          <a:solidFill>
            <a:srgbClr val="E81E0E"/>
          </a:solidFill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5157192"/>
            <a:ext cx="5256584" cy="1296144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err="1" smtClean="0">
                <a:solidFill>
                  <a:srgbClr val="0000FF"/>
                </a:solidFill>
                <a:latin typeface="Arial Black" pitchFamily="34" charset="0"/>
              </a:rPr>
              <a:t>Тропонинтест</a:t>
            </a:r>
            <a:endParaRPr lang="ru-RU" sz="4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Zam1\Desktop\маш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2816"/>
            <a:ext cx="7524328" cy="5085184"/>
          </a:xfrm>
          <a:prstGeom prst="rect">
            <a:avLst/>
          </a:prstGeom>
          <a:noFill/>
        </p:spPr>
      </p:pic>
      <p:pic>
        <p:nvPicPr>
          <p:cNvPr id="6" name="Picture 2" descr="C:\Users\Zam1\Desktop\СП ОБОРУД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2478" y="1"/>
            <a:ext cx="4371521" cy="3573016"/>
          </a:xfrm>
          <a:prstGeom prst="rect">
            <a:avLst/>
          </a:prstGeom>
          <a:noFill/>
        </p:spPr>
      </p:pic>
      <p:pic>
        <p:nvPicPr>
          <p:cNvPr id="8" name="Picture 2" descr="C:\Users\Zam1\Desktop\ОБОРУДОВАНИЕ СП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4716016" y="3356992"/>
            <a:ext cx="4427984" cy="4118517"/>
          </a:xfrm>
          <a:prstGeom prst="rect">
            <a:avLst/>
          </a:prstGeom>
          <a:noFill/>
        </p:spPr>
      </p:pic>
      <p:pic>
        <p:nvPicPr>
          <p:cNvPr id="1026" name="Picture 2" descr="C:\Users\Zam1\Desktop\УАЗ ИК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"/>
            <a:ext cx="4895528" cy="3168154"/>
          </a:xfrm>
          <a:prstGeom prst="rect">
            <a:avLst/>
          </a:prstGeom>
          <a:noFill/>
        </p:spPr>
      </p:pic>
      <p:pic>
        <p:nvPicPr>
          <p:cNvPr id="3" name="Picture 2" descr="C:\Users\Zam1\Desktop\инет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188640"/>
            <a:ext cx="1521700" cy="64807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004048" y="5157192"/>
            <a:ext cx="4139952" cy="1512168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>
                <a:solidFill>
                  <a:srgbClr val="000099"/>
                </a:solidFill>
                <a:latin typeface="Arial Black" pitchFamily="34" charset="0"/>
              </a:rPr>
              <a:t>МОДЕРНИЗАЦИЯ</a:t>
            </a:r>
          </a:p>
          <a:p>
            <a:pPr algn="r"/>
            <a:r>
              <a:rPr lang="ru-RU" sz="1400" b="1" dirty="0" smtClean="0">
                <a:solidFill>
                  <a:srgbClr val="000099"/>
                </a:solidFill>
                <a:latin typeface="Arial Black" pitchFamily="34" charset="0"/>
              </a:rPr>
              <a:t> АВТОТРАНСПОРТА ЦРБ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СОЗДАНИЕ МОДУЛЯ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 ВСТРОЕННОЙ МЕДИЦИНСКОЙ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 МЕБЕЛИ С СИСТЕМОЙ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 КОНСОЛЕЙ И КРЕПЕЖЕЙ 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НА БАЗЕ А/М УАЗ -3962 </a:t>
            </a:r>
          </a:p>
        </p:txBody>
      </p:sp>
      <p:pic>
        <p:nvPicPr>
          <p:cNvPr id="9" name="Picture 2" descr="C:\Users\Zam1\Documents\поликлин   нью\emblema.jpg"/>
          <p:cNvPicPr>
            <a:picLocks noChangeAspect="1" noChangeArrowheads="1"/>
          </p:cNvPicPr>
          <p:nvPr/>
        </p:nvPicPr>
        <p:blipFill>
          <a:blip r:embed="rId7" cstate="print">
            <a:lum bright="-10000" contrast="10000"/>
          </a:blip>
          <a:srcRect l="4101" t="8400" r="4113" b="15069"/>
          <a:stretch>
            <a:fillRect/>
          </a:stretch>
        </p:blipFill>
        <p:spPr bwMode="auto">
          <a:xfrm>
            <a:off x="5148064" y="5229200"/>
            <a:ext cx="1008112" cy="1008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E:\фото\Фотки\IMG_006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40568" y="0"/>
            <a:ext cx="993710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247456" y="5201816"/>
            <a:ext cx="4896544" cy="1656184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ЕДИНЫЙ ДИСПЕТЧЕРСКИЙ ПУНКТ</a:t>
            </a:r>
          </a:p>
          <a:p>
            <a:pPr algn="r"/>
            <a:endParaRPr lang="ru-RU" sz="1200" b="1" dirty="0" smtClean="0">
              <a:solidFill>
                <a:srgbClr val="000099"/>
              </a:solidFill>
              <a:latin typeface="Arial Black" pitchFamily="34" charset="0"/>
            </a:endParaRP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АВТОТРАНСПОРТ ЦРБ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 С СИСТЕМОЙ НАВИГАЦИИ 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И МОБИЛЬНЫМ ИНТЕРНЕТОМ 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БЕЗ ФИКСИРОВАНИЯ  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ЗОНЫ ОБСЛУЖИВАНИЯ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  </a:t>
            </a:r>
          </a:p>
        </p:txBody>
      </p:sp>
      <p:pic>
        <p:nvPicPr>
          <p:cNvPr id="7" name="Picture 2" descr="C:\Users\Zam1\Documents\поликлин   нью\emblema.jpg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 l="4101" t="8400" r="4113" b="15069"/>
          <a:stretch>
            <a:fillRect/>
          </a:stretch>
        </p:blipFill>
        <p:spPr bwMode="auto">
          <a:xfrm>
            <a:off x="4499992" y="5301208"/>
            <a:ext cx="1368152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Zam1\Desktop\ЕНЕЕ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8560" y="0"/>
            <a:ext cx="9612560" cy="713684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67944" y="4941168"/>
            <a:ext cx="4824536" cy="1584176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b="1" dirty="0" smtClean="0">
              <a:solidFill>
                <a:srgbClr val="000099"/>
              </a:solidFill>
              <a:latin typeface="Arial Black" pitchFamily="34" charset="0"/>
            </a:endParaRPr>
          </a:p>
          <a:p>
            <a:pPr algn="r"/>
            <a:r>
              <a:rPr lang="ru-RU" sz="1400" b="1" dirty="0" smtClean="0">
                <a:solidFill>
                  <a:srgbClr val="000099"/>
                </a:solidFill>
                <a:latin typeface="Arial Black" pitchFamily="34" charset="0"/>
              </a:rPr>
              <a:t>ИНТЕГРАЦИЯ</a:t>
            </a:r>
          </a:p>
          <a:p>
            <a:pPr algn="r"/>
            <a:r>
              <a:rPr lang="ru-RU" sz="1400" b="1" dirty="0" smtClean="0">
                <a:solidFill>
                  <a:srgbClr val="000099"/>
                </a:solidFill>
                <a:latin typeface="Arial Black" pitchFamily="34" charset="0"/>
              </a:rPr>
              <a:t> ПОДРАЗДЕЛЕНИЙ ЦРБ               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   ДИСПЕТЧЕР СП И  М/С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 ПРИЕМНОГО ПОКОЯ, 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ПОСРЕДСТВОМ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  </a:t>
            </a:r>
            <a:r>
              <a:rPr lang="en-US" sz="1200" b="1" dirty="0" smtClean="0">
                <a:solidFill>
                  <a:srgbClr val="000099"/>
                </a:solidFill>
                <a:latin typeface="Arial Black" pitchFamily="34" charset="0"/>
              </a:rPr>
              <a:t>WI –FI </a:t>
            </a:r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СЕТИ  МЕЖДУ 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ПОДРАЗДЕЛЕНИЯМИ В ЦРБ  </a:t>
            </a:r>
          </a:p>
          <a:p>
            <a:pPr algn="r"/>
            <a:r>
              <a:rPr lang="ru-RU" sz="1600" b="1" dirty="0" smtClean="0">
                <a:solidFill>
                  <a:srgbClr val="000099"/>
                </a:solidFill>
                <a:latin typeface="Arial Black" pitchFamily="34" charset="0"/>
              </a:rPr>
              <a:t> </a:t>
            </a:r>
            <a:endParaRPr lang="ru-RU" sz="1600" b="1" dirty="0">
              <a:solidFill>
                <a:srgbClr val="000099"/>
              </a:solidFill>
              <a:latin typeface="Arial Black" pitchFamily="34" charset="0"/>
            </a:endParaRPr>
          </a:p>
        </p:txBody>
      </p:sp>
      <p:pic>
        <p:nvPicPr>
          <p:cNvPr id="7" name="Picture 2" descr="C:\Users\Zam1\Documents\поликлин   нью\emblema.jpg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 l="4101" t="8400" r="4113" b="15069"/>
          <a:stretch>
            <a:fillRect/>
          </a:stretch>
        </p:blipFill>
        <p:spPr bwMode="auto">
          <a:xfrm>
            <a:off x="4283968" y="5013176"/>
            <a:ext cx="1296144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Zam1\Desktop\СЕРГЕ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5489848"/>
            <a:ext cx="4283968" cy="1368152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>
                <a:solidFill>
                  <a:srgbClr val="000099"/>
                </a:solidFill>
                <a:latin typeface="Arial Black" pitchFamily="34" charset="0"/>
              </a:rPr>
              <a:t>ИНТЕГРАЦИЯ</a:t>
            </a:r>
          </a:p>
          <a:p>
            <a:pPr algn="r"/>
            <a:r>
              <a:rPr lang="ru-RU" sz="1400" b="1" dirty="0" smtClean="0">
                <a:solidFill>
                  <a:srgbClr val="000099"/>
                </a:solidFill>
                <a:latin typeface="Arial Black" pitchFamily="34" charset="0"/>
              </a:rPr>
              <a:t> ПОДРАЗДЕЛЕНИЙ ЦРБ               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ВРАЧ-КАРДИОЛОГ ЦРБ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  ИНТЕРПРЕТИРУЕТ ЭКГ ПЕРЕДАННУЮ ВО ВРЕМЯ ТРАНСПОРТИРОВКИ ПАЦИЕНТА В РЕЖИМЕ ОНЛАЙН  </a:t>
            </a:r>
            <a:endParaRPr lang="ru-RU" sz="1200" b="1" dirty="0">
              <a:solidFill>
                <a:srgbClr val="000099"/>
              </a:solidFill>
              <a:latin typeface="Arial Black" pitchFamily="34" charset="0"/>
            </a:endParaRPr>
          </a:p>
        </p:txBody>
      </p:sp>
      <p:pic>
        <p:nvPicPr>
          <p:cNvPr id="6" name="Picture 2" descr="C:\Users\Zam1\Documents\поликлин   нью\emblema.jpg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 l="4101" t="8400" r="4113" b="15069"/>
          <a:stretch>
            <a:fillRect/>
          </a:stretch>
        </p:blipFill>
        <p:spPr bwMode="auto">
          <a:xfrm>
            <a:off x="179512" y="5517232"/>
            <a:ext cx="648072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Zam1\Desktop\СЕРГГ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2129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89040" y="-1467544"/>
            <a:ext cx="18414277" cy="983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183560" y="5301208"/>
            <a:ext cx="3960440" cy="1556792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ИНФОРМАЦИОННАЯ 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ПОДДЕРЖКА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 В РЕЖИМЕ ОНЛАЙН 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СПЕЦИАЛИСТОМ ЦРБ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 ФЕЛЬДШЕРА СП,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 ТРАНСПОРТИРУЮЩЕГО ПАЦИЕНТА</a:t>
            </a:r>
            <a:endParaRPr lang="ru-RU" sz="1200" b="1" dirty="0">
              <a:solidFill>
                <a:srgbClr val="000099"/>
              </a:solidFill>
              <a:latin typeface="Arial Black" pitchFamily="34" charset="0"/>
            </a:endParaRPr>
          </a:p>
        </p:txBody>
      </p:sp>
      <p:pic>
        <p:nvPicPr>
          <p:cNvPr id="6" name="Picture 2" descr="C:\Users\Zam1\Documents\поликлин   нью\emblema.jpg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 l="4101" t="8400" r="4113" b="15069"/>
          <a:stretch>
            <a:fillRect/>
          </a:stretch>
        </p:blipFill>
        <p:spPr bwMode="auto">
          <a:xfrm rot="10800000" flipV="1">
            <a:off x="5220072" y="5301208"/>
            <a:ext cx="1135185" cy="1015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Zam1\Desktop\ОБОРУДОВАНИЕ СП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07222"/>
            <a:ext cx="9144000" cy="706522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5373216"/>
            <a:ext cx="4536504" cy="1484784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ОСНАЩЕНИЕ САНИТАРНОГО 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ТРАНСПОРТА ВА (УАЗ 3269)  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 МЕДИЦИНСКИМ ОБОРУДОВАНИЕМ 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С ОПЦИЕЙ ЦИФРОВОЙ ПЕРЕДАЧЕЙ ДАННЫХ      </a:t>
            </a:r>
            <a:endParaRPr lang="ru-RU" sz="1200" b="1" dirty="0">
              <a:solidFill>
                <a:srgbClr val="000099"/>
              </a:solidFill>
              <a:latin typeface="Arial Black" pitchFamily="34" charset="0"/>
            </a:endParaRPr>
          </a:p>
        </p:txBody>
      </p:sp>
      <p:pic>
        <p:nvPicPr>
          <p:cNvPr id="4" name="Picture 2" descr="C:\Users\Zam1\Documents\поликлин   нью\emblema.jpg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 l="4101" t="8400" r="4113" b="15069"/>
          <a:stretch>
            <a:fillRect/>
          </a:stretch>
        </p:blipFill>
        <p:spPr bwMode="auto">
          <a:xfrm>
            <a:off x="251520" y="5373216"/>
            <a:ext cx="827584" cy="827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Zam1\Desktop\актобе\image (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126" y="260648"/>
            <a:ext cx="9150126" cy="602128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499992" y="5201816"/>
            <a:ext cx="4644008" cy="1656184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6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r"/>
            <a:endParaRPr lang="ru-RU" sz="16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r"/>
            <a:r>
              <a:rPr lang="ru-RU" sz="1600" b="1" dirty="0" smtClean="0">
                <a:solidFill>
                  <a:srgbClr val="000099"/>
                </a:solidFill>
                <a:latin typeface="Arial Black" pitchFamily="34" charset="0"/>
              </a:rPr>
              <a:t>УЧЕБНЫЙ ЦЕНТР ЦРБ</a:t>
            </a:r>
          </a:p>
          <a:p>
            <a:pPr algn="r"/>
            <a:r>
              <a:rPr lang="ru-RU" sz="1600" b="1" dirty="0" smtClean="0">
                <a:solidFill>
                  <a:srgbClr val="000099"/>
                </a:solidFill>
                <a:latin typeface="Arial Black" pitchFamily="34" charset="0"/>
              </a:rPr>
              <a:t>оснащенный современным  </a:t>
            </a:r>
            <a:r>
              <a:rPr lang="en-US" sz="1600" b="1" dirty="0" smtClean="0">
                <a:solidFill>
                  <a:srgbClr val="000099"/>
                </a:solidFill>
                <a:latin typeface="Arial Black" pitchFamily="34" charset="0"/>
              </a:rPr>
              <a:t>WEB</a:t>
            </a:r>
            <a:r>
              <a:rPr lang="ru-RU" sz="1600" b="1" dirty="0" smtClean="0">
                <a:solidFill>
                  <a:srgbClr val="000099"/>
                </a:solidFill>
                <a:latin typeface="Arial Black" pitchFamily="34" charset="0"/>
              </a:rPr>
              <a:t> – оборудованием </a:t>
            </a:r>
            <a:r>
              <a:rPr lang="en-US" sz="1600" b="1" dirty="0" smtClean="0">
                <a:solidFill>
                  <a:srgbClr val="000099"/>
                </a:solidFill>
                <a:latin typeface="Arial Black" pitchFamily="34" charset="0"/>
              </a:rPr>
              <a:t> </a:t>
            </a:r>
            <a:r>
              <a:rPr lang="ru-RU" sz="1600" b="1" dirty="0" smtClean="0">
                <a:solidFill>
                  <a:srgbClr val="000099"/>
                </a:solidFill>
                <a:latin typeface="Arial Black" pitchFamily="34" charset="0"/>
              </a:rPr>
              <a:t>и </a:t>
            </a:r>
            <a:r>
              <a:rPr lang="ru-RU" sz="1600" b="1" dirty="0" err="1" smtClean="0">
                <a:solidFill>
                  <a:srgbClr val="000099"/>
                </a:solidFill>
                <a:latin typeface="Arial Black" pitchFamily="34" charset="0"/>
              </a:rPr>
              <a:t>симуляциоными</a:t>
            </a:r>
            <a:r>
              <a:rPr lang="ru-RU" sz="1600" b="1" dirty="0" smtClean="0">
                <a:solidFill>
                  <a:srgbClr val="000099"/>
                </a:solidFill>
                <a:latin typeface="Arial Black" pitchFamily="34" charset="0"/>
              </a:rPr>
              <a:t> технологиями </a:t>
            </a:r>
          </a:p>
          <a:p>
            <a:pPr algn="r"/>
            <a:r>
              <a:rPr lang="ru-RU" sz="1200" b="1" dirty="0" smtClean="0">
                <a:solidFill>
                  <a:srgbClr val="000099"/>
                </a:solidFill>
                <a:latin typeface="Arial Black" pitchFamily="34" charset="0"/>
              </a:rPr>
              <a:t> </a:t>
            </a:r>
          </a:p>
        </p:txBody>
      </p:sp>
      <p:pic>
        <p:nvPicPr>
          <p:cNvPr id="4" name="Picture 2" descr="C:\Users\Zam1\Documents\поликлин   нью\emblema.jpg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 l="4101" t="8400" r="4113" b="15069"/>
          <a:stretch>
            <a:fillRect/>
          </a:stretch>
        </p:blipFill>
        <p:spPr bwMode="auto">
          <a:xfrm>
            <a:off x="4572000" y="5157192"/>
            <a:ext cx="827584" cy="827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Zam1\Desktop\актобе\image (8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55956" cy="6165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Zam1\Desktop\актобе\image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8113452" cy="508518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5589240"/>
            <a:ext cx="4644008" cy="1268760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 smtClean="0">
                <a:solidFill>
                  <a:srgbClr val="000099"/>
                </a:solidFill>
                <a:latin typeface="Arial Black" pitchFamily="34" charset="0"/>
              </a:rPr>
              <a:t>УЧЕБНЫЙ ЦЕНТР ЦРБ</a:t>
            </a:r>
          </a:p>
          <a:p>
            <a:pPr algn="r"/>
            <a:r>
              <a:rPr lang="ru-RU" sz="1600" b="1" dirty="0" smtClean="0">
                <a:solidFill>
                  <a:srgbClr val="000099"/>
                </a:solidFill>
                <a:latin typeface="Arial Black" pitchFamily="34" charset="0"/>
              </a:rPr>
              <a:t>Занятие в учебном центре  для акушерок ЦРБ</a:t>
            </a:r>
          </a:p>
        </p:txBody>
      </p:sp>
      <p:pic>
        <p:nvPicPr>
          <p:cNvPr id="4" name="Picture 2" descr="C:\Users\Zam1\Documents\поликлин   нью\emblema.jpg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 l="4101" t="8400" r="4113" b="15069"/>
          <a:stretch>
            <a:fillRect/>
          </a:stretch>
        </p:blipFill>
        <p:spPr bwMode="auto">
          <a:xfrm>
            <a:off x="0" y="5373216"/>
            <a:ext cx="827584" cy="827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Zam1\Desktop\актобе\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6354" y="360353"/>
            <a:ext cx="8506125" cy="61649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Zam1\Desktop\актобе\image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257" y="548680"/>
            <a:ext cx="8403438" cy="56886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Zam1\Desktop\актобе\image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6552728" cy="62906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Zam1\Desktop\схема окс индиго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4742" y="0"/>
            <a:ext cx="9208742" cy="68580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</p:pic>
      <p:sp>
        <p:nvSpPr>
          <p:cNvPr id="5" name="Овал 4"/>
          <p:cNvSpPr/>
          <p:nvPr/>
        </p:nvSpPr>
        <p:spPr>
          <a:xfrm>
            <a:off x="3419872" y="5157192"/>
            <a:ext cx="1368152" cy="1296144"/>
          </a:xfrm>
          <a:prstGeom prst="ellipse">
            <a:avLst/>
          </a:prstGeom>
          <a:solidFill>
            <a:srgbClr val="0000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latin typeface="Arial Black" pitchFamily="34" charset="0"/>
              </a:rPr>
              <a:t>ЕДИНЫЙ ДИСПЕТЧЕРСКИЙ ПУНКТ</a:t>
            </a:r>
          </a:p>
          <a:p>
            <a:pPr algn="ctr"/>
            <a:r>
              <a:rPr lang="ru-RU" sz="800" dirty="0" smtClean="0">
                <a:latin typeface="Arial Black" pitchFamily="34" charset="0"/>
              </a:rPr>
              <a:t>ИНТЕРНЕТ</a:t>
            </a:r>
          </a:p>
          <a:p>
            <a:pPr algn="ctr"/>
            <a:r>
              <a:rPr lang="en-US" sz="800" dirty="0" smtClean="0">
                <a:latin typeface="Arial Black" pitchFamily="34" charset="0"/>
              </a:rPr>
              <a:t>GPS</a:t>
            </a:r>
            <a:endParaRPr lang="ru-RU" sz="800" dirty="0">
              <a:latin typeface="Arial Black" pitchFamily="34" charset="0"/>
            </a:endParaRPr>
          </a:p>
        </p:txBody>
      </p:sp>
      <p:sp>
        <p:nvSpPr>
          <p:cNvPr id="6" name="Кольцо 5"/>
          <p:cNvSpPr/>
          <p:nvPr/>
        </p:nvSpPr>
        <p:spPr>
          <a:xfrm>
            <a:off x="2627784" y="1340768"/>
            <a:ext cx="2880320" cy="1728192"/>
          </a:xfrm>
          <a:prstGeom prst="donut">
            <a:avLst>
              <a:gd name="adj" fmla="val 4040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644008" y="2996952"/>
            <a:ext cx="1008112" cy="2088232"/>
          </a:xfrm>
          <a:prstGeom prst="straightConnector1">
            <a:avLst/>
          </a:prstGeom>
          <a:ln w="133350">
            <a:solidFill>
              <a:srgbClr val="0000FF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6012160" y="5589240"/>
            <a:ext cx="1368152" cy="1268760"/>
          </a:xfrm>
          <a:prstGeom prst="ellipse">
            <a:avLst/>
          </a:prstGeom>
          <a:solidFill>
            <a:srgbClr val="0000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latin typeface="Arial Black" pitchFamily="34" charset="0"/>
              </a:rPr>
              <a:t>МИС</a:t>
            </a:r>
          </a:p>
          <a:p>
            <a:pPr algn="ctr"/>
            <a:r>
              <a:rPr lang="ru-RU" sz="800" dirty="0" smtClean="0">
                <a:latin typeface="Arial Black" pitchFamily="34" charset="0"/>
              </a:rPr>
              <a:t>ИНТЕРНЕТ</a:t>
            </a:r>
          </a:p>
          <a:p>
            <a:pPr algn="ctr"/>
            <a:r>
              <a:rPr lang="en-US" sz="800" dirty="0" smtClean="0">
                <a:latin typeface="Arial Black" pitchFamily="34" charset="0"/>
              </a:rPr>
              <a:t>GPS</a:t>
            </a:r>
            <a:endParaRPr lang="ru-RU" sz="800" dirty="0" smtClean="0">
              <a:latin typeface="Arial Black" pitchFamily="34" charset="0"/>
            </a:endParaRPr>
          </a:p>
          <a:p>
            <a:pPr algn="ctr"/>
            <a:r>
              <a:rPr lang="ru-RU" sz="800" dirty="0" smtClean="0">
                <a:latin typeface="Arial Black" pitchFamily="34" charset="0"/>
              </a:rPr>
              <a:t>ИНФОРМАЦИОННАЯ ПОДДЕРКА</a:t>
            </a:r>
          </a:p>
          <a:p>
            <a:pPr algn="ctr"/>
            <a:r>
              <a:rPr lang="ru-RU" sz="800" dirty="0" smtClean="0">
                <a:latin typeface="Arial Black" pitchFamily="34" charset="0"/>
              </a:rPr>
              <a:t>ЦИФРОВОЕ </a:t>
            </a:r>
            <a:r>
              <a:rPr lang="ru-RU" sz="1000" dirty="0" smtClean="0">
                <a:latin typeface="Arial Black" pitchFamily="34" charset="0"/>
              </a:rPr>
              <a:t>ФОТО</a:t>
            </a:r>
            <a:endParaRPr lang="ru-RU" sz="1000" dirty="0">
              <a:latin typeface="Arial Black" pitchFamily="34" charset="0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3923928" y="2492896"/>
            <a:ext cx="360040" cy="2736304"/>
          </a:xfrm>
          <a:prstGeom prst="straightConnector1">
            <a:avLst/>
          </a:prstGeom>
          <a:ln w="139700">
            <a:solidFill>
              <a:srgbClr val="0000FF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endCxn id="5" idx="0"/>
          </p:cNvCxnSpPr>
          <p:nvPr/>
        </p:nvCxnSpPr>
        <p:spPr>
          <a:xfrm>
            <a:off x="2483768" y="3789040"/>
            <a:ext cx="1620180" cy="1368152"/>
          </a:xfrm>
          <a:prstGeom prst="straightConnector1">
            <a:avLst/>
          </a:prstGeom>
          <a:ln w="117475">
            <a:solidFill>
              <a:srgbClr val="0000FF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2411760" y="2348880"/>
            <a:ext cx="1512168" cy="1224136"/>
          </a:xfrm>
          <a:prstGeom prst="straightConnector1">
            <a:avLst/>
          </a:prstGeom>
          <a:ln w="231775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Выноска 1 (с границей) 32"/>
          <p:cNvSpPr/>
          <p:nvPr/>
        </p:nvSpPr>
        <p:spPr>
          <a:xfrm>
            <a:off x="5508104" y="1412776"/>
            <a:ext cx="2088232" cy="1296144"/>
          </a:xfrm>
          <a:prstGeom prst="accentCallout1">
            <a:avLst>
              <a:gd name="adj1" fmla="val 52424"/>
              <a:gd name="adj2" fmla="val 786"/>
              <a:gd name="adj3" fmla="val 65396"/>
              <a:gd name="adj4" fmla="val -54250"/>
            </a:avLst>
          </a:prstGeom>
          <a:solidFill>
            <a:srgbClr val="FF0000"/>
          </a:solidFill>
          <a:ln w="107950">
            <a:solidFill>
              <a:srgbClr val="FF0000"/>
            </a:solidFill>
            <a:tailEnd type="stealt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Arial Black" pitchFamily="34" charset="0"/>
              </a:rPr>
              <a:t>ПАЦИЕНТ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Arial Black" pitchFamily="34" charset="0"/>
              </a:rPr>
              <a:t>ВЫПИЛ АСПИРИН В ТЕЧЕНИИ  10 МИН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Arial Black" pitchFamily="34" charset="0"/>
              </a:rPr>
              <a:t>ВЫЗВАЛ 103</a:t>
            </a:r>
            <a:endParaRPr lang="ru-RU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4" name="Выноска 1 (с границей) 33"/>
          <p:cNvSpPr/>
          <p:nvPr/>
        </p:nvSpPr>
        <p:spPr>
          <a:xfrm>
            <a:off x="179512" y="1412776"/>
            <a:ext cx="1728192" cy="1368152"/>
          </a:xfrm>
          <a:prstGeom prst="accentCallout1">
            <a:avLst>
              <a:gd name="adj1" fmla="val 20126"/>
              <a:gd name="adj2" fmla="val -1624"/>
              <a:gd name="adj3" fmla="val 68466"/>
              <a:gd name="adj4" fmla="val 191615"/>
            </a:avLst>
          </a:prstGeom>
          <a:solidFill>
            <a:srgbClr val="FF0000"/>
          </a:solidFill>
          <a:ln w="107950">
            <a:solidFill>
              <a:srgbClr val="FF0000"/>
            </a:solidFill>
            <a:headEnd type="none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Arial Black" pitchFamily="34" charset="0"/>
              </a:rPr>
              <a:t>МЕДСЕСТРА</a:t>
            </a:r>
          </a:p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Arial Black" pitchFamily="34" charset="0"/>
              </a:rPr>
              <a:t>СИМПТОМЫ</a:t>
            </a:r>
          </a:p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Arial Black" pitchFamily="34" charset="0"/>
              </a:rPr>
              <a:t>ЭКГ</a:t>
            </a:r>
          </a:p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Arial Black" pitchFamily="34" charset="0"/>
              </a:rPr>
              <a:t>ТРОПОНИНТЕСТ</a:t>
            </a:r>
            <a:endParaRPr lang="ru-RU" sz="11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-180528" y="-387424"/>
            <a:ext cx="9505056" cy="1440160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СХЕМА ИНТЕГРАЦИИ ЭТАПОВ ОКАЗАНИЯ МЕДИЦИНСКОЙ ПОМОЩИ ПРИ  ПРОВЕДЕНИИ ВНУТРИВЕННОГО ТРОМБОЛИЗИСА                                  НА ДОГОСПИТАЛЬНОМ ЭТАПЕ  ПАЦИЕНТУ ОСТ 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rial Black" pitchFamily="34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 flipH="1" flipV="1">
            <a:off x="3995936" y="2276872"/>
            <a:ext cx="504056" cy="216024"/>
          </a:xfrm>
          <a:prstGeom prst="straightConnector1">
            <a:avLst/>
          </a:prstGeom>
          <a:ln w="104775">
            <a:solidFill>
              <a:srgbClr val="0000FF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ая выноска 51"/>
          <p:cNvSpPr/>
          <p:nvPr/>
        </p:nvSpPr>
        <p:spPr>
          <a:xfrm>
            <a:off x="6156176" y="3356992"/>
            <a:ext cx="2808312" cy="1800200"/>
          </a:xfrm>
          <a:prstGeom prst="wedgeRectCallout">
            <a:avLst>
              <a:gd name="adj1" fmla="val -91195"/>
              <a:gd name="adj2" fmla="val -81965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ЗОНА ВНУТРИВЕННОГО ТРОМБОЛИЗИСА</a:t>
            </a:r>
            <a:endParaRPr lang="ru-RU" sz="200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1187624" y="3573016"/>
            <a:ext cx="936104" cy="792088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Arial Black" pitchFamily="34" charset="0"/>
              </a:rPr>
              <a:t>ОКЦ</a:t>
            </a:r>
            <a:endParaRPr lang="ru-RU" sz="1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860032" y="5733256"/>
            <a:ext cx="1008112" cy="936104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Arial Black" pitchFamily="34" charset="0"/>
              </a:rPr>
              <a:t>УЦ</a:t>
            </a:r>
            <a:endParaRPr lang="ru-RU" sz="1400" dirty="0">
              <a:latin typeface="Arial Black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4499992" y="4653136"/>
            <a:ext cx="792088" cy="648072"/>
          </a:xfrm>
          <a:prstGeom prst="ellipse">
            <a:avLst/>
          </a:prstGeom>
          <a:solidFill>
            <a:schemeClr val="bg1"/>
          </a:solidFill>
          <a:ln w="57150">
            <a:solidFill>
              <a:srgbClr val="E81E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E81E0E"/>
                </a:solidFill>
                <a:latin typeface="Arial Black" pitchFamily="34" charset="0"/>
              </a:rPr>
              <a:t>ЦРБ</a:t>
            </a:r>
            <a:endParaRPr lang="ru-RU" sz="1200" dirty="0">
              <a:solidFill>
                <a:srgbClr val="E81E0E"/>
              </a:solidFill>
              <a:latin typeface="Arial Black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2843808" y="1268760"/>
            <a:ext cx="936104" cy="6480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E81E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E81E0E"/>
                </a:solidFill>
                <a:latin typeface="Arial Black" pitchFamily="34" charset="0"/>
              </a:rPr>
              <a:t>МП</a:t>
            </a:r>
          </a:p>
          <a:p>
            <a:pPr algn="ctr"/>
            <a:r>
              <a:rPr lang="ru-RU" sz="900" dirty="0" smtClean="0">
                <a:solidFill>
                  <a:srgbClr val="E81E0E"/>
                </a:solidFill>
                <a:latin typeface="Arial Black" pitchFamily="34" charset="0"/>
              </a:rPr>
              <a:t>74 КМ</a:t>
            </a:r>
            <a:endParaRPr lang="ru-RU" sz="900" dirty="0">
              <a:solidFill>
                <a:srgbClr val="E81E0E"/>
              </a:solidFill>
              <a:latin typeface="Arial Black" pitchFamily="34" charset="0"/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 flipH="1">
            <a:off x="4644008" y="5301208"/>
            <a:ext cx="72008" cy="360040"/>
          </a:xfrm>
          <a:prstGeom prst="straightConnector1">
            <a:avLst/>
          </a:prstGeom>
          <a:ln w="762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5004048" y="5301208"/>
            <a:ext cx="288032" cy="576064"/>
          </a:xfrm>
          <a:prstGeom prst="straightConnector1">
            <a:avLst/>
          </a:prstGeom>
          <a:ln w="8255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20" idx="5"/>
          </p:cNvCxnSpPr>
          <p:nvPr/>
        </p:nvCxnSpPr>
        <p:spPr>
          <a:xfrm>
            <a:off x="5176081" y="5206300"/>
            <a:ext cx="1124111" cy="454948"/>
          </a:xfrm>
          <a:prstGeom prst="straightConnector1">
            <a:avLst/>
          </a:prstGeom>
          <a:ln w="889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/>
          <p:cNvSpPr/>
          <p:nvPr/>
        </p:nvSpPr>
        <p:spPr>
          <a:xfrm>
            <a:off x="0" y="5517232"/>
            <a:ext cx="1259632" cy="1340768"/>
          </a:xfrm>
          <a:prstGeom prst="rect">
            <a:avLst/>
          </a:prstGeom>
          <a:solidFill>
            <a:srgbClr val="008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746144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Zam1\Desktop\актобе\золотой ча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0"/>
            <a:ext cx="7653170" cy="6858000"/>
          </a:xfrm>
          <a:prstGeom prst="rect">
            <a:avLst/>
          </a:prstGeom>
          <a:noFill/>
        </p:spPr>
      </p:pic>
      <p:cxnSp>
        <p:nvCxnSpPr>
          <p:cNvPr id="8" name="Прямая со стрелкой 7"/>
          <p:cNvCxnSpPr/>
          <p:nvPr/>
        </p:nvCxnSpPr>
        <p:spPr>
          <a:xfrm flipH="1" flipV="1">
            <a:off x="4499992" y="2564904"/>
            <a:ext cx="72008" cy="1008112"/>
          </a:xfrm>
          <a:prstGeom prst="straightConnector1">
            <a:avLst/>
          </a:prstGeom>
          <a:ln w="76200">
            <a:solidFill>
              <a:srgbClr val="FF990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4572000" y="3501008"/>
            <a:ext cx="1224136" cy="72008"/>
          </a:xfrm>
          <a:prstGeom prst="straightConnector1">
            <a:avLst/>
          </a:prstGeom>
          <a:ln w="76200">
            <a:solidFill>
              <a:srgbClr val="FF990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C:\Users\Zam1\Desktop\актобе\image (1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404664"/>
            <a:ext cx="957054" cy="1368152"/>
          </a:xfrm>
          <a:prstGeom prst="rect">
            <a:avLst/>
          </a:prstGeom>
          <a:noFill/>
          <a:ln w="76200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Arial Black" pitchFamily="34" charset="0"/>
              </a:rPr>
              <a:t>Мониторинг смертности от БСК 2010, 2013гг  Ескельдинская ЦРБ </a:t>
            </a:r>
            <a:endParaRPr lang="ru-RU" sz="2400" b="1" dirty="0">
              <a:latin typeface="Arial Black" pitchFamily="34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39554" y="1628801"/>
          <a:ext cx="8064893" cy="4223833"/>
        </p:xfrm>
        <a:graphic>
          <a:graphicData uri="http://schemas.openxmlformats.org/drawingml/2006/table">
            <a:tbl>
              <a:tblPr/>
              <a:tblGrid>
                <a:gridCol w="3412218"/>
                <a:gridCol w="2406512"/>
                <a:gridCol w="2246163"/>
              </a:tblGrid>
              <a:tr h="5365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Arial Black"/>
                          <a:ea typeface="Calibri"/>
                          <a:cs typeface="Times New Roman"/>
                        </a:rPr>
                        <a:t>        </a:t>
                      </a:r>
                      <a:endParaRPr lang="ru-RU" sz="2400" b="1" dirty="0" smtClean="0">
                        <a:latin typeface="Arial Black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Arial Black"/>
                          <a:ea typeface="Calibri"/>
                          <a:cs typeface="Times New Roman"/>
                        </a:rPr>
                        <a:t> 2010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Arial Black"/>
                          <a:ea typeface="Calibri"/>
                          <a:cs typeface="Times New Roman"/>
                        </a:rPr>
                        <a:t>2013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759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СМЕРТНОСТЬ ОТ БСК  В СТРУКТУРЕ ОБЩЕЙ </a:t>
                      </a:r>
                      <a:endParaRPr lang="ru-RU" sz="1800" b="1" dirty="0" smtClean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СМЕРТНОСТИ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из </a:t>
                      </a:r>
                      <a:r>
                        <a:rPr lang="ru-RU" sz="18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них</a:t>
                      </a:r>
                      <a:endParaRPr lang="ru-RU" sz="18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НА  ДОГОСПИТАЛЬНОМ ЭТАПЕ</a:t>
                      </a:r>
                      <a:endParaRPr lang="ru-RU" sz="18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63%</a:t>
                      </a: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26%</a:t>
                      </a: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94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86</a:t>
                      </a:r>
                      <a:r>
                        <a:rPr lang="ru-RU" sz="24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%</a:t>
                      </a: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indent="1581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31</a:t>
                      </a:r>
                      <a:r>
                        <a:rPr lang="ru-RU" sz="24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%</a:t>
                      </a: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5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ПОКАЗАТЕЛЬ </a:t>
                      </a:r>
                      <a:r>
                        <a:rPr lang="ru-RU" sz="18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СМЕРТНОСТИ ОТ БСК НА 100 000 НАСЕЛЕНИЯ</a:t>
                      </a:r>
                      <a:endParaRPr lang="ru-RU" sz="18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 smtClean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530,0</a:t>
                      </a: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 smtClean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205,0</a:t>
                      </a: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2204864"/>
            <a:ext cx="67665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Arial Black" pitchFamily="34" charset="0"/>
              </a:rPr>
              <a:t>БЛАГОДАРЮ ЗА ВНИМАНИЕ</a:t>
            </a:r>
            <a:endParaRPr lang="ru-RU" sz="32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</TotalTime>
  <Words>1144</Words>
  <Application>Microsoft Office PowerPoint</Application>
  <PresentationFormat>Экран (4:3)</PresentationFormat>
  <Paragraphs>338</Paragraphs>
  <Slides>36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  Опыт внедрения  интегрированной модели оказания экстренной и неотложной помощи жителям отдаленных сельских территорий  Ескельдинского района Алматинской области   на примере пациентов  с острым коронарным синдромом (ОКС)    </vt:lpstr>
      <vt:lpstr>Слайд 2</vt:lpstr>
      <vt:lpstr>СТРУКТУРА   ЕСКЕЛЬДИНСКОГО РАЙОННОГО ЗДРАВООХРАНЕНИЯ</vt:lpstr>
      <vt:lpstr>Инновационные проекты, реализованные                                                                    в ГКП на ПХВ«Ескельдинская  ЦРБ»</vt:lpstr>
      <vt:lpstr>Слайд 5</vt:lpstr>
      <vt:lpstr>Мониторинг смертности от БСК 2010 Ескельдинская ЦРБ </vt:lpstr>
      <vt:lpstr>РАЙОННЫЙ ЦЕНТР П. КАРАБУЛАК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АЛГОРИТМ                                                          ДИАГНОСТИКИ ОКС ДЛЯ МЕДИЦИНСКОГО  сотрудника  ЛЮБОГО УРОВНЯ на догоспитальном этапе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Мониторинг смертности от БСК 2010, 2013гг  Ескельдинская ЦРБ 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Zam1</dc:creator>
  <cp:lastModifiedBy>Пользователь</cp:lastModifiedBy>
  <cp:revision>92</cp:revision>
  <dcterms:created xsi:type="dcterms:W3CDTF">2014-09-28T16:18:18Z</dcterms:created>
  <dcterms:modified xsi:type="dcterms:W3CDTF">2014-11-18T03:28:52Z</dcterms:modified>
</cp:coreProperties>
</file>