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71" r:id="rId4"/>
    <p:sldId id="273" r:id="rId5"/>
    <p:sldId id="258" r:id="rId6"/>
    <p:sldId id="259" r:id="rId7"/>
    <p:sldId id="265" r:id="rId8"/>
    <p:sldId id="269" r:id="rId9"/>
    <p:sldId id="270" r:id="rId10"/>
    <p:sldId id="264" r:id="rId11"/>
    <p:sldId id="262" r:id="rId12"/>
    <p:sldId id="263" r:id="rId13"/>
    <p:sldId id="260" r:id="rId14"/>
    <p:sldId id="274" r:id="rId15"/>
    <p:sldId id="275" r:id="rId16"/>
    <p:sldId id="266" r:id="rId17"/>
    <p:sldId id="261" r:id="rId18"/>
    <p:sldId id="268" r:id="rId19"/>
    <p:sldId id="267" r:id="rId20"/>
  </p:sldIdLst>
  <p:sldSz cx="12192000" cy="6858000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8970" autoAdjust="0"/>
    <p:restoredTop sz="94660" autoAdjust="0"/>
  </p:normalViewPr>
  <p:slideViewPr>
    <p:cSldViewPr snapToGrid="0">
      <p:cViewPr varScale="1">
        <p:scale>
          <a:sx n="75" d="100"/>
          <a:sy n="75" d="100"/>
        </p:scale>
        <p:origin x="-378" y="-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5F7C54-CA1C-4473-9784-774FC50629D3}" type="doc">
      <dgm:prSet loTypeId="urn:microsoft.com/office/officeart/2005/8/layout/equation1" loCatId="process" qsTypeId="urn:microsoft.com/office/officeart/2005/8/quickstyle/simple1" qsCatId="simple" csTypeId="urn:microsoft.com/office/officeart/2005/8/colors/accent1_2" csCatId="accent1" phldr="1"/>
      <dgm:spPr/>
    </dgm:pt>
    <dgm:pt modelId="{25292BCB-0B34-4971-AD4C-744DEBCAEF1F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оценка здоровья ребенка </a:t>
          </a:r>
          <a:endParaRPr lang="ru-RU" dirty="0">
            <a:solidFill>
              <a:schemeClr val="tx1"/>
            </a:solidFill>
          </a:endParaRPr>
        </a:p>
      </dgm:t>
    </dgm:pt>
    <dgm:pt modelId="{24054D52-44A3-4BE2-B82E-2C791552FF45}" type="parTrans" cxnId="{D9DEA2D6-94F0-488F-9A36-1AEF6262A763}">
      <dgm:prSet/>
      <dgm:spPr/>
      <dgm:t>
        <a:bodyPr/>
        <a:lstStyle/>
        <a:p>
          <a:endParaRPr lang="ru-RU"/>
        </a:p>
      </dgm:t>
    </dgm:pt>
    <dgm:pt modelId="{170AA5DE-099B-4B89-8DEB-CCB98A52DE8C}" type="sibTrans" cxnId="{D9DEA2D6-94F0-488F-9A36-1AEF6262A763}">
      <dgm:prSet/>
      <dgm:spPr/>
      <dgm:t>
        <a:bodyPr/>
        <a:lstStyle/>
        <a:p>
          <a:endParaRPr lang="ru-RU"/>
        </a:p>
      </dgm:t>
    </dgm:pt>
    <dgm:pt modelId="{C68F1444-DA1B-4084-B137-28BFDD764DD6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оценка его развития</a:t>
          </a:r>
          <a:endParaRPr lang="ru-RU" dirty="0">
            <a:solidFill>
              <a:schemeClr val="tx1"/>
            </a:solidFill>
          </a:endParaRPr>
        </a:p>
      </dgm:t>
    </dgm:pt>
    <dgm:pt modelId="{14CD0FA2-C5AF-4411-9D5B-0761FD1F7F40}" type="parTrans" cxnId="{77A83C44-A066-49A3-8F86-F944F568E786}">
      <dgm:prSet/>
      <dgm:spPr/>
      <dgm:t>
        <a:bodyPr/>
        <a:lstStyle/>
        <a:p>
          <a:endParaRPr lang="ru-RU"/>
        </a:p>
      </dgm:t>
    </dgm:pt>
    <dgm:pt modelId="{273083D9-CB73-47F9-B963-AA419938F37E}" type="sibTrans" cxnId="{77A83C44-A066-49A3-8F86-F944F568E786}">
      <dgm:prSet/>
      <dgm:spPr/>
      <dgm:t>
        <a:bodyPr/>
        <a:lstStyle/>
        <a:p>
          <a:endParaRPr lang="ru-RU"/>
        </a:p>
      </dgm:t>
    </dgm:pt>
    <dgm:pt modelId="{EBB959B7-42BA-46AA-9F32-115602D3C3F7}" type="pres">
      <dgm:prSet presAssocID="{465F7C54-CA1C-4473-9784-774FC50629D3}" presName="linearFlow" presStyleCnt="0">
        <dgm:presLayoutVars>
          <dgm:dir/>
          <dgm:resizeHandles val="exact"/>
        </dgm:presLayoutVars>
      </dgm:prSet>
      <dgm:spPr/>
    </dgm:pt>
    <dgm:pt modelId="{BDCB9F1F-D80B-4635-A633-3ED774768460}" type="pres">
      <dgm:prSet presAssocID="{25292BCB-0B34-4971-AD4C-744DEBCAEF1F}" presName="node" presStyleLbl="node1" presStyleIdx="0" presStyleCnt="2" custLinFactX="-32521" custLinFactNeighborX="-100000" custLinFactNeighborY="9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13D497-4364-42F8-8B9D-423DF17FEC2C}" type="pres">
      <dgm:prSet presAssocID="{170AA5DE-099B-4B89-8DEB-CCB98A52DE8C}" presName="spacerL" presStyleCnt="0"/>
      <dgm:spPr/>
    </dgm:pt>
    <dgm:pt modelId="{07F6099A-B14D-416B-BB9D-FF4240C20D0F}" type="pres">
      <dgm:prSet presAssocID="{170AA5DE-099B-4B89-8DEB-CCB98A52DE8C}" presName="sibTrans" presStyleLbl="sibTrans2D1" presStyleIdx="0" presStyleCnt="1"/>
      <dgm:spPr/>
      <dgm:t>
        <a:bodyPr/>
        <a:lstStyle/>
        <a:p>
          <a:endParaRPr lang="ru-RU"/>
        </a:p>
      </dgm:t>
    </dgm:pt>
    <dgm:pt modelId="{BDF4C1AC-09D7-4CA0-AB92-768CF017F2DA}" type="pres">
      <dgm:prSet presAssocID="{170AA5DE-099B-4B89-8DEB-CCB98A52DE8C}" presName="spacerR" presStyleCnt="0"/>
      <dgm:spPr/>
    </dgm:pt>
    <dgm:pt modelId="{91254FC8-D73E-47F1-8590-098C7721F2F6}" type="pres">
      <dgm:prSet presAssocID="{C68F1444-DA1B-4084-B137-28BFDD764DD6}" presName="node" presStyleLbl="node1" presStyleIdx="1" presStyleCnt="2" custLinFactNeighborX="-23697" custLinFactNeighborY="-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9DEA2D6-94F0-488F-9A36-1AEF6262A763}" srcId="{465F7C54-CA1C-4473-9784-774FC50629D3}" destId="{25292BCB-0B34-4971-AD4C-744DEBCAEF1F}" srcOrd="0" destOrd="0" parTransId="{24054D52-44A3-4BE2-B82E-2C791552FF45}" sibTransId="{170AA5DE-099B-4B89-8DEB-CCB98A52DE8C}"/>
    <dgm:cxn modelId="{996BF315-E88B-474A-B2F7-6519F43D288C}" type="presOf" srcId="{25292BCB-0B34-4971-AD4C-744DEBCAEF1F}" destId="{BDCB9F1F-D80B-4635-A633-3ED774768460}" srcOrd="0" destOrd="0" presId="urn:microsoft.com/office/officeart/2005/8/layout/equation1"/>
    <dgm:cxn modelId="{77A83C44-A066-49A3-8F86-F944F568E786}" srcId="{465F7C54-CA1C-4473-9784-774FC50629D3}" destId="{C68F1444-DA1B-4084-B137-28BFDD764DD6}" srcOrd="1" destOrd="0" parTransId="{14CD0FA2-C5AF-4411-9D5B-0761FD1F7F40}" sibTransId="{273083D9-CB73-47F9-B963-AA419938F37E}"/>
    <dgm:cxn modelId="{1B768B4C-5B7F-4932-9A6B-D5B639A78B0C}" type="presOf" srcId="{170AA5DE-099B-4B89-8DEB-CCB98A52DE8C}" destId="{07F6099A-B14D-416B-BB9D-FF4240C20D0F}" srcOrd="0" destOrd="0" presId="urn:microsoft.com/office/officeart/2005/8/layout/equation1"/>
    <dgm:cxn modelId="{4722C828-CF3B-480E-A69D-4CCDD5E3F0C2}" type="presOf" srcId="{465F7C54-CA1C-4473-9784-774FC50629D3}" destId="{EBB959B7-42BA-46AA-9F32-115602D3C3F7}" srcOrd="0" destOrd="0" presId="urn:microsoft.com/office/officeart/2005/8/layout/equation1"/>
    <dgm:cxn modelId="{44EC80E0-4138-4951-955E-B41DA25E8A84}" type="presOf" srcId="{C68F1444-DA1B-4084-B137-28BFDD764DD6}" destId="{91254FC8-D73E-47F1-8590-098C7721F2F6}" srcOrd="0" destOrd="0" presId="urn:microsoft.com/office/officeart/2005/8/layout/equation1"/>
    <dgm:cxn modelId="{91D2AE20-87B7-4325-A4CB-25554C810735}" type="presParOf" srcId="{EBB959B7-42BA-46AA-9F32-115602D3C3F7}" destId="{BDCB9F1F-D80B-4635-A633-3ED774768460}" srcOrd="0" destOrd="0" presId="urn:microsoft.com/office/officeart/2005/8/layout/equation1"/>
    <dgm:cxn modelId="{4C89B99F-F474-45E4-97ED-14991FB4F377}" type="presParOf" srcId="{EBB959B7-42BA-46AA-9F32-115602D3C3F7}" destId="{BF13D497-4364-42F8-8B9D-423DF17FEC2C}" srcOrd="1" destOrd="0" presId="urn:microsoft.com/office/officeart/2005/8/layout/equation1"/>
    <dgm:cxn modelId="{B1F5D5CF-5D5E-4ED6-A71E-4DE815E959F9}" type="presParOf" srcId="{EBB959B7-42BA-46AA-9F32-115602D3C3F7}" destId="{07F6099A-B14D-416B-BB9D-FF4240C20D0F}" srcOrd="2" destOrd="0" presId="urn:microsoft.com/office/officeart/2005/8/layout/equation1"/>
    <dgm:cxn modelId="{5D843849-F1D9-40FF-82EB-7CCD3BE16F5C}" type="presParOf" srcId="{EBB959B7-42BA-46AA-9F32-115602D3C3F7}" destId="{BDF4C1AC-09D7-4CA0-AB92-768CF017F2DA}" srcOrd="3" destOrd="0" presId="urn:microsoft.com/office/officeart/2005/8/layout/equation1"/>
    <dgm:cxn modelId="{B96A8155-AD14-4A5F-94C4-D7C5FBAF71B0}" type="presParOf" srcId="{EBB959B7-42BA-46AA-9F32-115602D3C3F7}" destId="{91254FC8-D73E-47F1-8590-098C7721F2F6}" srcOrd="4" destOrd="0" presId="urn:microsoft.com/office/officeart/2005/8/layout/equation1"/>
  </dgm:cxnLst>
  <dgm:bg/>
  <dgm:whole/>
  <dgm:extLst>
    <a:ext uri="http://schemas.microsoft.com/office/drawing/2008/diagram">
      <dsp:dataModelExt xmlns=""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DCB9F1F-D80B-4635-A633-3ED774768460}">
      <dsp:nvSpPr>
        <dsp:cNvPr id="0" name=""/>
        <dsp:cNvSpPr/>
      </dsp:nvSpPr>
      <dsp:spPr>
        <a:xfrm>
          <a:off x="0" y="896652"/>
          <a:ext cx="1728995" cy="17289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solidFill>
                <a:schemeClr val="tx1"/>
              </a:solidFill>
            </a:rPr>
            <a:t>оценка здоровья ребенка </a:t>
          </a:r>
          <a:endParaRPr lang="ru-RU" sz="2300" kern="1200" dirty="0">
            <a:solidFill>
              <a:schemeClr val="tx1"/>
            </a:solidFill>
          </a:endParaRPr>
        </a:p>
      </dsp:txBody>
      <dsp:txXfrm>
        <a:off x="0" y="896652"/>
        <a:ext cx="1728995" cy="1728995"/>
      </dsp:txXfrm>
    </dsp:sp>
    <dsp:sp modelId="{07F6099A-B14D-416B-BB9D-FF4240C20D0F}">
      <dsp:nvSpPr>
        <dsp:cNvPr id="0" name=""/>
        <dsp:cNvSpPr/>
      </dsp:nvSpPr>
      <dsp:spPr>
        <a:xfrm>
          <a:off x="1871904" y="1243782"/>
          <a:ext cx="1002817" cy="1002817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>
        <a:off x="1871904" y="1243782"/>
        <a:ext cx="1002817" cy="1002817"/>
      </dsp:txXfrm>
    </dsp:sp>
    <dsp:sp modelId="{91254FC8-D73E-47F1-8590-098C7721F2F6}">
      <dsp:nvSpPr>
        <dsp:cNvPr id="0" name=""/>
        <dsp:cNvSpPr/>
      </dsp:nvSpPr>
      <dsp:spPr>
        <a:xfrm>
          <a:off x="2981846" y="880572"/>
          <a:ext cx="1728995" cy="17289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solidFill>
                <a:schemeClr val="tx1"/>
              </a:solidFill>
            </a:rPr>
            <a:t>оценка его развития</a:t>
          </a:r>
          <a:endParaRPr lang="ru-RU" sz="2300" kern="1200" dirty="0">
            <a:solidFill>
              <a:schemeClr val="tx1"/>
            </a:solidFill>
          </a:endParaRPr>
        </a:p>
      </dsp:txBody>
      <dsp:txXfrm>
        <a:off x="2981846" y="880572"/>
        <a:ext cx="1728995" cy="17289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6B013D-5762-45F7-BCC5-BC34533F6BCB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F798E8-1D60-473A-93FB-FECD70421CE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94A38-DBDA-44A9-88B9-3263536B940B}" type="datetime1">
              <a:rPr lang="ru-RU" smtClean="0"/>
              <a:pPr/>
              <a:t>18.11.2014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E4774-94AA-4DA0-AA1D-7762CBE1FB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123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BF1F5-E415-48E8-99F0-F09146570B73}" type="datetime1">
              <a:rPr lang="ru-RU" smtClean="0"/>
              <a:pPr/>
              <a:t>18.11.2014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E4774-94AA-4DA0-AA1D-7762CBE1FB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26434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B37FD-87D0-4733-83C8-07ECC6AA5AA8}" type="datetime1">
              <a:rPr lang="ru-RU" smtClean="0"/>
              <a:pPr/>
              <a:t>18.11.2014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E4774-94AA-4DA0-AA1D-7762CBE1FB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28471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3A6B3-419B-4626-B5D5-EEEBB71C1536}" type="datetime1">
              <a:rPr lang="ru-RU" smtClean="0"/>
              <a:pPr/>
              <a:t>18.11.2014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E4774-94AA-4DA0-AA1D-7762CBE1FB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62908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2EA66-35F7-4D10-BD4A-48CB27A3209A}" type="datetime1">
              <a:rPr lang="ru-RU" smtClean="0"/>
              <a:pPr/>
              <a:t>18.11.2014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E4774-94AA-4DA0-AA1D-7762CBE1FB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36140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12596-52E8-4864-9E6F-47B5A248A50A}" type="datetime1">
              <a:rPr lang="ru-RU" smtClean="0"/>
              <a:pPr/>
              <a:t>18.11.2014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E4774-94AA-4DA0-AA1D-7762CBE1FB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37406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A88C0-E355-4A9E-B4B4-EEC603C7710B}" type="datetime1">
              <a:rPr lang="ru-RU" smtClean="0"/>
              <a:pPr/>
              <a:t>18.11.2014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E4774-94AA-4DA0-AA1D-7762CBE1FB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90946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95387-6F6A-4774-98E5-34A304D36E83}" type="datetime1">
              <a:rPr lang="ru-RU" smtClean="0"/>
              <a:pPr/>
              <a:t>18.11.2014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E4774-94AA-4DA0-AA1D-7762CBE1FB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29619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6636C-7DCC-4DAE-B4EE-86FDAE7000C9}" type="datetime1">
              <a:rPr lang="ru-RU" smtClean="0"/>
              <a:pPr/>
              <a:t>18.11.2014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E4774-94AA-4DA0-AA1D-7762CBE1FB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6947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FB390-9851-4F8E-AD6A-82E5E04FF503}" type="datetime1">
              <a:rPr lang="ru-RU" smtClean="0"/>
              <a:pPr/>
              <a:t>18.11.2014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E4774-94AA-4DA0-AA1D-7762CBE1FB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1430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FE22-C4E6-486A-90D4-5BC4AD1A6D95}" type="datetime1">
              <a:rPr lang="ru-RU" smtClean="0"/>
              <a:pPr/>
              <a:t>18.11.2014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E4774-94AA-4DA0-AA1D-7762CBE1FB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01036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1F0138-2C36-4401-A921-40560413F874}" type="datetime1">
              <a:rPr lang="ru-RU" smtClean="0"/>
              <a:pPr/>
              <a:t>18.11.2014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2E4774-94AA-4DA0-AA1D-7762CBE1FB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68663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3200" y="124936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Состояние здоровья и качества жизни детей дошкольного </a:t>
            </a:r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возраста</a:t>
            </a:r>
            <a:endParaRPr lang="ru-RU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448174"/>
            <a:ext cx="9144000" cy="1889126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ru-RU" i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Докладчик</a:t>
            </a:r>
          </a:p>
          <a:p>
            <a:pPr algn="r"/>
            <a:r>
              <a:rPr lang="ru-RU" i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Главный врач</a:t>
            </a:r>
          </a:p>
          <a:p>
            <a:pPr algn="r"/>
            <a:r>
              <a:rPr lang="ru-RU" i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ГКП на ПХВ Городская детская поликлиника №1 г. </a:t>
            </a:r>
            <a:r>
              <a:rPr lang="ru-RU" i="1" dirty="0" err="1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Алматы</a:t>
            </a:r>
            <a:r>
              <a:rPr lang="ru-RU" i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Шегебаева</a:t>
            </a:r>
            <a:r>
              <a:rPr lang="ru-RU" i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М.Т.</a:t>
            </a:r>
          </a:p>
          <a:p>
            <a:pPr algn="r"/>
            <a:r>
              <a:rPr lang="ru-RU" i="1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 год</a:t>
            </a:r>
            <a:endParaRPr lang="ru-RU" i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https://encrypted-tbn2.gstatic.com/images?q=tbn:ANd9GcTp8r9OwC10-oM_Zckjp-oS1CcqDn7FoKj13IoT3cwfmuECkQzLb6CUkjO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91650" y="1504949"/>
            <a:ext cx="24003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35838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79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</a:t>
            </a:r>
            <a:endParaRPr lang="ru-RU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43026"/>
            <a:ext cx="10515600" cy="4833937"/>
          </a:xfrm>
        </p:spPr>
        <p:txBody>
          <a:bodyPr/>
          <a:lstStyle/>
          <a:p>
            <a:r>
              <a:rPr lang="ru-RU" dirty="0"/>
              <a:t>здоровье – это не только отсутствие болезней или физических дефектов, но и состояние полного физического, духовного и социального благополучия человека</a:t>
            </a:r>
          </a:p>
        </p:txBody>
      </p:sp>
      <p:pic>
        <p:nvPicPr>
          <p:cNvPr id="1028" name="Picture 4" descr="http://900igr.net/datas/fizkultura/Zdorove-rebjonka/0006-006-Sostavljajuschie-zdorovj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52570" y="3016249"/>
            <a:ext cx="4939430" cy="384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sad70.ru/IMG_025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761706"/>
            <a:ext cx="2840567" cy="213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2445201586"/>
              </p:ext>
            </p:extLst>
          </p:nvPr>
        </p:nvGraphicFramePr>
        <p:xfrm>
          <a:off x="2584450" y="2048141"/>
          <a:ext cx="4746626" cy="34903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E4774-94AA-4DA0-AA1D-7762CBE1FBBE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54070034"/>
      </p:ext>
    </p:extLst>
  </p:cSld>
  <p:clrMapOvr>
    <a:masterClrMapping/>
  </p:clrMapOvr>
  <p:transition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Состояние здоровья детей определяет здоровье нации. Снижение рождаемости, рост социально—бытовых проблем, ухудшение экологической среды обитания и ослабление здоровья населения ставит проблему сохранения и укрепления здоровья в ряд приоритетных. </a:t>
            </a:r>
          </a:p>
          <a:p>
            <a:pPr>
              <a:buNone/>
            </a:pPr>
            <a:r>
              <a:rPr lang="ru-RU" dirty="0" smtClean="0"/>
              <a:t>   Организм ребенка чутко реагирует на различные неблагоприятные факторы среды, ухудшающие здоровье.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E4774-94AA-4DA0-AA1D-7762CBE1FBBE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В нашей стране отмечаются неблагоприятные демографические процессы, которые сопровождаются резким ухудшением здоровья детского населения. Так, общая заболеваемость детей всех возрастов ежегодно увеличивается на 8 - 12%. Отмечается преимущественный рост хронической патологии, доля которой в структуре всех нарушений здоровья достигает 35 - 38%. Установлено, что за последние годы у детей всех возрастных групп частота болезней костно-мышечной системы увеличилась на 40%, мочеполовой - на 70%, нервной системы и органов чувств - на 55%, системы кровообращения - на 56%, болезней крови и кроветворных органов -на 123%, болезней эндокринной системы - на 70%.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E4774-94AA-4DA0-AA1D-7762CBE1FBBE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3590926" y="1733550"/>
            <a:ext cx="5305424" cy="9144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оказатели здоровья или болезни</a:t>
            </a:r>
            <a:endParaRPr lang="ru-RU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76276" y="504825"/>
            <a:ext cx="5305424" cy="9144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Для детей младшего возраста </a:t>
            </a:r>
            <a:endParaRPr lang="ru-RU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76276" y="2962275"/>
            <a:ext cx="2257424" cy="9144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МАССА ТЕЛА</a:t>
            </a:r>
            <a:endParaRPr lang="ru-RU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1" name="Picture 3" descr="http://news.kompass.ua/_nw/127/s385864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59574" y="3457575"/>
            <a:ext cx="2184400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676276" y="4067175"/>
            <a:ext cx="2257424" cy="9144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рост (длина тела)</a:t>
            </a:r>
            <a:endParaRPr lang="ru-RU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76276" y="5257800"/>
            <a:ext cx="2257424" cy="9144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окружность головы</a:t>
            </a:r>
            <a:endParaRPr lang="ru-RU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394075" y="5715000"/>
            <a:ext cx="2257424" cy="9144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нервно-психическое развитие</a:t>
            </a:r>
            <a:endParaRPr lang="ru-RU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429376" y="504825"/>
            <a:ext cx="5305424" cy="9144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детей старшего возраста </a:t>
            </a:r>
          </a:p>
        </p:txBody>
      </p:sp>
      <p:pic>
        <p:nvPicPr>
          <p:cNvPr id="2053" name="Picture 5" descr="http://mamanet.com.ua/wp-content/uploads/2011/06/zdor-300x26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90909" y="2769393"/>
            <a:ext cx="2308816" cy="2024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Скругленный прямоугольник 14"/>
          <p:cNvSpPr/>
          <p:nvPr/>
        </p:nvSpPr>
        <p:spPr>
          <a:xfrm>
            <a:off x="6824664" y="5257799"/>
            <a:ext cx="2257424" cy="140017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характеристики </a:t>
            </a:r>
            <a:r>
              <a:rPr lang="ru-RU" sz="2000" b="1" dirty="0" smtClean="0">
                <a:solidFill>
                  <a:schemeClr val="tx1"/>
                </a:solidFill>
              </a:rPr>
              <a:t>социальной </a:t>
            </a:r>
            <a:r>
              <a:rPr lang="ru-RU" sz="2000" b="1" dirty="0">
                <a:solidFill>
                  <a:schemeClr val="tx1"/>
                </a:solidFill>
              </a:rPr>
              <a:t>адаптации в обществе</a:t>
            </a:r>
            <a:endParaRPr lang="ru-RU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9558339" y="5305424"/>
            <a:ext cx="2257424" cy="135254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характеристики полового развития </a:t>
            </a:r>
            <a:endParaRPr lang="ru-RU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8296275" y="4852462"/>
            <a:ext cx="484632" cy="34633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>
            <a:off x="10015093" y="4852462"/>
            <a:ext cx="484632" cy="34633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>
            <a:off x="4280471" y="5295899"/>
            <a:ext cx="484632" cy="34633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 rot="5400000">
            <a:off x="2876995" y="3365943"/>
            <a:ext cx="484632" cy="34633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 rot="5400000">
            <a:off x="2936653" y="4280344"/>
            <a:ext cx="484632" cy="34633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 rot="5400000">
            <a:off x="2936653" y="5299519"/>
            <a:ext cx="484632" cy="34633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низ 22"/>
          <p:cNvSpPr/>
          <p:nvPr/>
        </p:nvSpPr>
        <p:spPr>
          <a:xfrm>
            <a:off x="9396117" y="1525857"/>
            <a:ext cx="484632" cy="11220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>
            <a:off x="2909443" y="1502663"/>
            <a:ext cx="484632" cy="12489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Номер слайда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E4774-94AA-4DA0-AA1D-7762CBE1FBBE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1682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676276" y="504825"/>
            <a:ext cx="5305424" cy="9144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РАБОТА ПЕДИАТРА </a:t>
            </a:r>
            <a:endParaRPr lang="ru-RU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http://zdorovie.komi-nao.ru/sites/default/files/imgs/pediat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3988" y="1766888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5905501" y="1657350"/>
            <a:ext cx="5305424" cy="116205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работа со здоровым </a:t>
            </a:r>
            <a:r>
              <a:rPr lang="ru-RU" sz="2400" b="1" dirty="0" smtClean="0">
                <a:solidFill>
                  <a:schemeClr val="tx1"/>
                </a:solidFill>
              </a:rPr>
              <a:t>ребенком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905501" y="3195638"/>
            <a:ext cx="5305424" cy="116205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создание </a:t>
            </a:r>
            <a:r>
              <a:rPr lang="ru-RU" sz="2400" b="1" dirty="0">
                <a:solidFill>
                  <a:schemeClr val="tx1"/>
                </a:solidFill>
              </a:rPr>
              <a:t>благоприятных условий для его </a:t>
            </a:r>
            <a:r>
              <a:rPr lang="ru-RU" sz="2400" b="1" dirty="0" smtClean="0">
                <a:solidFill>
                  <a:schemeClr val="tx1"/>
                </a:solidFill>
              </a:rPr>
              <a:t>развития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09625" y="4972051"/>
            <a:ext cx="1543050" cy="100012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учитель</a:t>
            </a:r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628900" y="4972052"/>
            <a:ext cx="1543050" cy="100012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помощник</a:t>
            </a:r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333876" y="4972051"/>
            <a:ext cx="1543050" cy="100012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советник</a:t>
            </a:r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038852" y="4962527"/>
            <a:ext cx="1543050" cy="100012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лекарь</a:t>
            </a:r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E4774-94AA-4DA0-AA1D-7762CBE1FBBE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34478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733424" y="457201"/>
            <a:ext cx="11020425" cy="101917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Критериями </a:t>
            </a:r>
            <a:r>
              <a:rPr lang="ru-RU" sz="2000" b="1" dirty="0">
                <a:solidFill>
                  <a:srgbClr val="FF0000"/>
                </a:solidFill>
              </a:rPr>
              <a:t>комплексной оценки состояния здоровья по </a:t>
            </a:r>
            <a:r>
              <a:rPr lang="ru-RU" sz="2000" b="1" dirty="0" err="1">
                <a:solidFill>
                  <a:srgbClr val="FF0000"/>
                </a:solidFill>
              </a:rPr>
              <a:t>Громбаху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</a:rPr>
              <a:t>являются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33424" y="2133601"/>
            <a:ext cx="11020425" cy="232409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AutoNum type="arabicParenR"/>
            </a:pPr>
            <a:r>
              <a:rPr lang="ru-RU" sz="2000" dirty="0" smtClean="0">
                <a:solidFill>
                  <a:schemeClr val="tx1"/>
                </a:solidFill>
              </a:rPr>
              <a:t>сбор </a:t>
            </a:r>
            <a:r>
              <a:rPr lang="ru-RU" sz="2000" dirty="0">
                <a:solidFill>
                  <a:schemeClr val="tx1"/>
                </a:solidFill>
              </a:rPr>
              <a:t>биологического и генеалогического анамнеза; </a:t>
            </a:r>
            <a:endParaRPr lang="ru-RU" sz="2000" dirty="0" smtClean="0">
              <a:solidFill>
                <a:schemeClr val="tx1"/>
              </a:solidFill>
            </a:endParaRPr>
          </a:p>
          <a:p>
            <a:pPr marL="457200" indent="-457200">
              <a:buAutoNum type="arabicParenR"/>
            </a:pPr>
            <a:r>
              <a:rPr lang="ru-RU" sz="2000" dirty="0" smtClean="0">
                <a:solidFill>
                  <a:schemeClr val="tx1"/>
                </a:solidFill>
              </a:rPr>
              <a:t>оценка </a:t>
            </a:r>
            <a:r>
              <a:rPr lang="ru-RU" sz="2000" dirty="0">
                <a:solidFill>
                  <a:schemeClr val="tx1"/>
                </a:solidFill>
              </a:rPr>
              <a:t>физического развития; </a:t>
            </a:r>
            <a:endParaRPr lang="ru-RU" sz="2000" dirty="0" smtClean="0">
              <a:solidFill>
                <a:schemeClr val="tx1"/>
              </a:solidFill>
            </a:endParaRPr>
          </a:p>
          <a:p>
            <a:pPr marL="457200" indent="-457200">
              <a:buAutoNum type="arabicParenR"/>
            </a:pPr>
            <a:r>
              <a:rPr lang="ru-RU" sz="2000" dirty="0" smtClean="0">
                <a:solidFill>
                  <a:schemeClr val="tx1"/>
                </a:solidFill>
              </a:rPr>
              <a:t>оценка </a:t>
            </a:r>
            <a:r>
              <a:rPr lang="ru-RU" sz="2000" dirty="0">
                <a:solidFill>
                  <a:schemeClr val="tx1"/>
                </a:solidFill>
              </a:rPr>
              <a:t>нервно-психического развития; </a:t>
            </a:r>
            <a:endParaRPr lang="ru-RU" sz="2000" dirty="0" smtClean="0">
              <a:solidFill>
                <a:schemeClr val="tx1"/>
              </a:solidFill>
            </a:endParaRPr>
          </a:p>
          <a:p>
            <a:pPr marL="457200" indent="-457200">
              <a:buAutoNum type="arabicParenR"/>
            </a:pPr>
            <a:r>
              <a:rPr lang="ru-RU" sz="2000" dirty="0" smtClean="0">
                <a:solidFill>
                  <a:schemeClr val="tx1"/>
                </a:solidFill>
              </a:rPr>
              <a:t>резистентность </a:t>
            </a:r>
            <a:r>
              <a:rPr lang="ru-RU" sz="2000" dirty="0">
                <a:solidFill>
                  <a:schemeClr val="tx1"/>
                </a:solidFill>
              </a:rPr>
              <a:t>и реактивность; </a:t>
            </a:r>
          </a:p>
          <a:p>
            <a:pPr marL="457200" indent="-457200">
              <a:buAutoNum type="arabicParenR"/>
            </a:pPr>
            <a:r>
              <a:rPr lang="ru-RU" sz="2000" dirty="0" smtClean="0">
                <a:solidFill>
                  <a:schemeClr val="tx1"/>
                </a:solidFill>
              </a:rPr>
              <a:t>функциональное </a:t>
            </a:r>
            <a:r>
              <a:rPr lang="ru-RU" sz="2000" dirty="0">
                <a:solidFill>
                  <a:schemeClr val="tx1"/>
                </a:solidFill>
              </a:rPr>
              <a:t>состояние органов и систем; </a:t>
            </a:r>
            <a:endParaRPr lang="ru-RU" sz="2000" dirty="0" smtClean="0">
              <a:solidFill>
                <a:schemeClr val="tx1"/>
              </a:solidFill>
            </a:endParaRPr>
          </a:p>
          <a:p>
            <a:pPr marL="457200" indent="-457200">
              <a:buAutoNum type="arabicParenR"/>
            </a:pPr>
            <a:r>
              <a:rPr lang="ru-RU" sz="2000" dirty="0" smtClean="0">
                <a:solidFill>
                  <a:schemeClr val="tx1"/>
                </a:solidFill>
              </a:rPr>
              <a:t>наличие </a:t>
            </a:r>
            <a:r>
              <a:rPr lang="ru-RU" sz="2000" dirty="0">
                <a:solidFill>
                  <a:schemeClr val="tx1"/>
                </a:solidFill>
              </a:rPr>
              <a:t>врожденных пороков развития и хронических заболеваний </a:t>
            </a:r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E4774-94AA-4DA0-AA1D-7762CBE1FBBE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94812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E4774-94AA-4DA0-AA1D-7762CBE1FBBE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951978" y="886797"/>
            <a:ext cx="10847540" cy="563231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рофилактический медицинский осмотр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позволяет получить сведения о физическом и психическом развитии, функции органов и систем, соответствии их возрасту ребенка, выявить наличие острых и хронических заболеваний, определить тяжесть и особенности их течения.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Существуют различные шкалы наблюдения за ростом и развитием ребенка как отечественные, так и зарубежные: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методика диагностики нервно-психического развития детей раннего возраста,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количественная оценка возрастного развития детей раннего возраста,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методика оценки психического развития детей первого года жизни;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центильные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графики психомоторного развития детей первого года жизни,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график нервно-психического развития младенцев,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Кентская шкала развития младенцев (KID-шкала),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шкала психомоторного развития младенцев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Гриффитс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(США),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тест развития младенцев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Бейли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 другие.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073859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омер слайда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E4774-94AA-4DA0-AA1D-7762CBE1FBBE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784729" y="276261"/>
            <a:ext cx="10538800" cy="415498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Диспансеризация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это динамический контроль за уровнем развития и состоянием здоровья детей с проведением установленного объёма лабораторных исследований.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Цель диспансеризации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раннее выявление отклонений в состоянии здоровья и назначение своевременных оздоровительных и корригирующих мероприятий, а также обеспечение условий, необходимых для оптимального развития ребенка. Диспансерное наблюдение за здоровыми детьми в детской поликлинике проводится начиная от 0 до 18 лет, т.е. еще в антенатальный период развития ребенка в виде дородовых патронажей к беременной женщине, затем после рождения в виде патронажей к новорожденному и далее в декретированные сроки.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6" name="Picture 4" descr="http://im6.asset.yvimg.kz/userimages/arsik/w6Oq7n6u2Sgvl446677UA355oA30aQ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43413" y="4329622"/>
            <a:ext cx="3298825" cy="2197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77135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381250" y="209551"/>
            <a:ext cx="6524625" cy="6477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Интегральная оценка здоровья детей</a:t>
            </a:r>
            <a:endParaRPr lang="ru-RU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66700" y="1019178"/>
            <a:ext cx="11582400" cy="129539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FF0000"/>
                </a:solidFill>
              </a:rPr>
              <a:t>I группа </a:t>
            </a:r>
            <a:r>
              <a:rPr lang="ru-RU" sz="2000" dirty="0">
                <a:solidFill>
                  <a:schemeClr val="tx1"/>
                </a:solidFill>
              </a:rPr>
              <a:t>–  здоровые дети или дети с незначительными единичными морфологическими отклонениями, не влияющие  на состояние здоровья и не требующими коррекции (аномалии ногтей, мало выраженная деформация ушной раковины, отдельные родимые пятна и </a:t>
            </a:r>
            <a:r>
              <a:rPr lang="ru-RU" sz="2000" dirty="0" smtClean="0">
                <a:solidFill>
                  <a:schemeClr val="tx1"/>
                </a:solidFill>
              </a:rPr>
              <a:t>др.)</a:t>
            </a:r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66700" y="2514602"/>
            <a:ext cx="11582400" cy="84772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II </a:t>
            </a:r>
            <a:r>
              <a:rPr lang="ru-RU" sz="2000" b="1" dirty="0">
                <a:solidFill>
                  <a:srgbClr val="FF0000"/>
                </a:solidFill>
              </a:rPr>
              <a:t>группа</a:t>
            </a:r>
            <a:r>
              <a:rPr lang="ru-RU" sz="2000" dirty="0">
                <a:solidFill>
                  <a:schemeClr val="tx1"/>
                </a:solidFill>
              </a:rPr>
              <a:t> (А и Б подгруппы) – дети, имеющие некоторые функциональные и морфологические отклонения: часто болеющие </a:t>
            </a:r>
            <a:r>
              <a:rPr lang="ru-RU" sz="2000" dirty="0" smtClean="0">
                <a:solidFill>
                  <a:schemeClr val="tx1"/>
                </a:solidFill>
              </a:rPr>
              <a:t>дети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66700" y="3538536"/>
            <a:ext cx="11582400" cy="67627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</a:rPr>
              <a:t>III группа </a:t>
            </a:r>
            <a:r>
              <a:rPr lang="ru-RU" sz="2000" dirty="0" smtClean="0">
                <a:solidFill>
                  <a:schemeClr val="tx1"/>
                </a:solidFill>
              </a:rPr>
              <a:t>– больные хроническими заболеваниями в состоянии компенсации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66700" y="4391020"/>
            <a:ext cx="11582400" cy="10287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IV группа </a:t>
            </a:r>
            <a:r>
              <a:rPr lang="ru-RU" sz="2000" dirty="0" smtClean="0">
                <a:solidFill>
                  <a:schemeClr val="tx1"/>
                </a:solidFill>
              </a:rPr>
              <a:t>– больные хроническими заболеваниями в состоянии </a:t>
            </a:r>
            <a:r>
              <a:rPr lang="ru-RU" sz="2000" dirty="0" err="1" smtClean="0">
                <a:solidFill>
                  <a:schemeClr val="tx1"/>
                </a:solidFill>
              </a:rPr>
              <a:t>субкомпенсации</a:t>
            </a:r>
            <a:r>
              <a:rPr lang="ru-RU" sz="2000" dirty="0" smtClean="0">
                <a:solidFill>
                  <a:schemeClr val="tx1"/>
                </a:solidFill>
              </a:rPr>
              <a:t>; V группа – дети, страдающие хроническими заболеваниями в состоянии декомпенсации и инвалиды с рождения.</a:t>
            </a:r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66700" y="5595929"/>
            <a:ext cx="11582400" cy="85725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V группа </a:t>
            </a:r>
            <a:r>
              <a:rPr lang="ru-RU" sz="2000" dirty="0" smtClean="0">
                <a:solidFill>
                  <a:schemeClr val="tx1"/>
                </a:solidFill>
              </a:rPr>
              <a:t>– дети, страдающие хроническими заболеваниями в состоянии декомпенсации и инвалиды с рождения</a:t>
            </a:r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E4774-94AA-4DA0-AA1D-7762CBE1FBBE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230279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676275" y="504825"/>
            <a:ext cx="6762749" cy="9144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Наблюдение за ребенком</a:t>
            </a:r>
            <a:endParaRPr lang="ru-RU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686299" y="1548621"/>
            <a:ext cx="6524625" cy="100012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Убеждение членов семьи в их ответственности за здоровье малыша</a:t>
            </a:r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https://encrypted-tbn3.gstatic.com/images?q=tbn:ANd9GcQFpL0imhIqkCt4aIwYywcscjA6oAyZSKD6OaQkoumQQoj1_OTWpQ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6275" y="1647825"/>
            <a:ext cx="2895600" cy="158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4686299" y="2769798"/>
            <a:ext cx="6524625" cy="100012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Привлечение семьи в качестве партнеров</a:t>
            </a:r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686299" y="3990975"/>
            <a:ext cx="6524625" cy="80962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Родители – союзники педиатра</a:t>
            </a:r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686298" y="5114326"/>
            <a:ext cx="6524625" cy="152202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Здоровье ребенка можно сохранить только при полном взаимопонимании семьи ребенка и врача, нацеленности семьи на безопасность своего ребенка</a:t>
            </a:r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E4774-94AA-4DA0-AA1D-7762CBE1FBBE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455297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allwomens.ru/uploads/posts/2011-11/chto-dolzhen-delat-semeynyy-vrach-v-sem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8284" y="251461"/>
            <a:ext cx="2834355" cy="1558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E4774-94AA-4DA0-AA1D-7762CBE1FBBE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502629" y="1846729"/>
            <a:ext cx="11146578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Изучение качества жизни детей является новым актуальным направлением междисциплинарных исследований в отечественном здравоохранении. Разработка методологии исследования качества жизни в педиатрии открывает возможности комплексного анализа физического, психологического и социального функционирования детей.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Исследование качества жизни в педиатрии позволяет описать не только статус здоровья, но и оценить возможность выполнения соответствующих возрасту и полу биологических и социальных функций. В этом плане совершенствование критериев оценки состояния здоровья детей дошкольного возраста имеет особое значение, так как создает правовые, экономические, социальные и организационные предпосылки для ранней профилактики, диагностики заболеваний (Баранов А.А.,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Щеплягина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Л.А., 2005; Лапин Ю.Е., 2008; Кучма В.Р.,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Рапопорт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И.К., 2008, 2009).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82879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1428750" y="430146"/>
            <a:ext cx="9629775" cy="153352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Качество жизни </a:t>
            </a:r>
          </a:p>
          <a:p>
            <a:pPr algn="ctr"/>
            <a:endParaRPr lang="ru-RU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степень </a:t>
            </a:r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комфортности человека как внутри себя, так и в рамках своего общества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90550" y="2872359"/>
            <a:ext cx="4210050" cy="24765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Исследование качества жизни позволяет </a:t>
            </a:r>
            <a:endParaRPr lang="ru-RU" sz="3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019800" y="2428875"/>
            <a:ext cx="4210050" cy="141922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получить информацию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о </a:t>
            </a:r>
            <a:r>
              <a:rPr lang="ru-RU" dirty="0">
                <a:solidFill>
                  <a:schemeClr val="tx1"/>
                </a:solidFill>
              </a:rPr>
              <a:t>влиянии здоровья или нездоровья на физическое, эмоциональное и социальное </a:t>
            </a:r>
            <a:r>
              <a:rPr lang="ru-RU" dirty="0" smtClean="0">
                <a:solidFill>
                  <a:schemeClr val="tx1"/>
                </a:solidFill>
              </a:rPr>
              <a:t>благополучие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096000" y="4629149"/>
            <a:ext cx="4210050" cy="134302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дает </a:t>
            </a:r>
            <a:r>
              <a:rPr lang="ru-RU" dirty="0">
                <a:solidFill>
                  <a:schemeClr val="tx1"/>
                </a:solidFill>
              </a:rPr>
              <a:t>представление об индивидуальной реакции ребенка на болезнь и </a:t>
            </a:r>
            <a:r>
              <a:rPr lang="ru-RU" dirty="0" smtClean="0">
                <a:solidFill>
                  <a:schemeClr val="tx1"/>
                </a:solidFill>
              </a:rPr>
              <a:t>лечение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4959096" y="314762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5041392" y="486422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2" name="Picture 2" descr="миниатюр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10735" y="5106543"/>
            <a:ext cx="2203990" cy="1618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E4774-94AA-4DA0-AA1D-7762CBE1FBBE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89103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E4774-94AA-4DA0-AA1D-7762CBE1FBBE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870647" y="490320"/>
            <a:ext cx="10427829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Универсального определения «качества жизни» (КЖ) не существует. По мере развития человеческого общества отношение к этому понятию будет меняться. Каждое следующее поколение, выдвинув свои требования к жизни, само определит критерии ее «нормальности» и «качественности». Тем не менее, Всемирной Организацией Здравоохранения (ВОЗ) была проделана большая исследовательская работа по выработке основополагающих критериев КЖ человека конца ХХ века. Критерии и составляющие представляются следующими: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физический – сила, энергия, усталость, боль, дискомфорт, сон, отдых;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психологические – положительные эмоции, мышление, изучение, запоминание, концентрация внимания, самооценка, внешний вид, негативные переживания;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уровень самостоятельности – повседневная активность, работоспособность, зависимость от лекарств и лечения;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общественная жизнь – актуальна для подростков – личные взаимоотношения, общественная ценность субъекта, сексуальная активность (для детей не рассматривается);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окружающая среда – благополучие, безопасность, быт, обеспеченность, доступность и качество медицинского и социального обеспечения, доступность информации, возможность обучения и повышения квалификации, досуг, экология;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духовность – религия, личные убеждения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E4774-94AA-4DA0-AA1D-7762CBE1FBBE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475988" y="1210374"/>
            <a:ext cx="10935223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Особенности исследования КАЧЕСТВА ЖИЗНИ в педиатрии: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до пятилетнего возраста КЖ ребенка оценивают родители;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после достижения ребенком 5 лет в оценке КЖ участвуют как родители, так и дети.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В международной практике этим двум подходам соответствуют термины: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proxyHreport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- это оценка КЖ детей родителями, родственниками, врачами, медсестрами и другими лицами из окружения ребенка;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selfHreport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– это оценка собственного КЖ самими детьми после достижения 5-летнего возраста.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Таким образом, при оценке КЖ детей необходим комплексный подход, учитывающий в совокупности мнение детей (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selfreport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 и родителей (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proxyreport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4" descr="http://www.blogimam.com/wp-content/uploads/2012/01/42828wqbsplkslj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31266" y="225468"/>
            <a:ext cx="2091610" cy="1840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581024" y="628651"/>
            <a:ext cx="11020425" cy="138112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Детский опросник качества жизни - </a:t>
            </a:r>
            <a:r>
              <a:rPr lang="ru-RU" sz="2000" dirty="0" err="1">
                <a:solidFill>
                  <a:schemeClr val="tx1"/>
                </a:solidFill>
              </a:rPr>
              <a:t>Pediatrics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Quality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of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Life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Inventory</a:t>
            </a:r>
            <a:r>
              <a:rPr lang="ru-RU" sz="2000" dirty="0">
                <a:solidFill>
                  <a:schemeClr val="tx1"/>
                </a:solidFill>
              </a:rPr>
              <a:t> - </a:t>
            </a:r>
            <a:r>
              <a:rPr lang="ru-RU" sz="2000" b="1" dirty="0">
                <a:solidFill>
                  <a:srgbClr val="FF0000"/>
                </a:solidFill>
              </a:rPr>
              <a:t>PedsQL4.0</a:t>
            </a:r>
            <a:r>
              <a:rPr lang="ru-RU" sz="2000" dirty="0">
                <a:solidFill>
                  <a:schemeClr val="tx1"/>
                </a:solidFill>
              </a:rPr>
              <a:t> разработан профессором </a:t>
            </a:r>
            <a:r>
              <a:rPr lang="ru-RU" sz="2000" b="1" dirty="0">
                <a:solidFill>
                  <a:schemeClr val="tx1"/>
                </a:solidFill>
              </a:rPr>
              <a:t>Дж. </a:t>
            </a:r>
            <a:r>
              <a:rPr lang="ru-RU" sz="2000" b="1" dirty="0" err="1">
                <a:solidFill>
                  <a:schemeClr val="tx1"/>
                </a:solidFill>
              </a:rPr>
              <a:t>Варни</a:t>
            </a:r>
            <a:r>
              <a:rPr lang="ru-RU" sz="2000" b="1" dirty="0">
                <a:solidFill>
                  <a:schemeClr val="tx1"/>
                </a:solidFill>
              </a:rPr>
              <a:t> </a:t>
            </a:r>
            <a:endParaRPr lang="ru-RU" sz="20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(</a:t>
            </a:r>
            <a:r>
              <a:rPr lang="ru-RU" sz="2000" dirty="0">
                <a:solidFill>
                  <a:schemeClr val="tx1"/>
                </a:solidFill>
              </a:rPr>
              <a:t>Центр Результатов Детского Здоровья, Детская Больница и Центр Здоровья Детей, Сан-Диего, Калифорния, США</a:t>
            </a:r>
            <a:r>
              <a:rPr lang="ru-RU" sz="2000" dirty="0" smtClean="0">
                <a:solidFill>
                  <a:schemeClr val="tx1"/>
                </a:solidFill>
              </a:rPr>
              <a:t>)</a:t>
            </a:r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81024" y="2692005"/>
            <a:ext cx="11020425" cy="102869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solidFill>
                  <a:srgbClr val="FF0000"/>
                </a:solidFill>
              </a:rPr>
              <a:t>Надежность опросника (</a:t>
            </a:r>
            <a:r>
              <a:rPr lang="ru-RU" sz="2000" dirty="0" err="1">
                <a:solidFill>
                  <a:srgbClr val="FF0000"/>
                </a:solidFill>
              </a:rPr>
              <a:t>reliability</a:t>
            </a:r>
            <a:r>
              <a:rPr lang="ru-RU" sz="2000" dirty="0">
                <a:solidFill>
                  <a:srgbClr val="FF0000"/>
                </a:solidFill>
              </a:rPr>
              <a:t>) </a:t>
            </a:r>
            <a:r>
              <a:rPr lang="ru-RU" sz="2000" dirty="0">
                <a:solidFill>
                  <a:schemeClr val="tx1"/>
                </a:solidFill>
              </a:rPr>
              <a:t>- это способность опросника давать постоянные и точные измерения</a:t>
            </a:r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81024" y="3955259"/>
            <a:ext cx="11020425" cy="89534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err="1" smtClean="0">
                <a:solidFill>
                  <a:srgbClr val="FF0000"/>
                </a:solidFill>
              </a:rPr>
              <a:t>Валидность</a:t>
            </a:r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ru-RU" sz="2000" dirty="0">
                <a:solidFill>
                  <a:srgbClr val="FF0000"/>
                </a:solidFill>
              </a:rPr>
              <a:t>опросника (</a:t>
            </a:r>
            <a:r>
              <a:rPr lang="ru-RU" sz="2000" dirty="0" err="1">
                <a:solidFill>
                  <a:srgbClr val="FF0000"/>
                </a:solidFill>
              </a:rPr>
              <a:t>validity</a:t>
            </a:r>
            <a:r>
              <a:rPr lang="ru-RU" sz="2000" dirty="0">
                <a:solidFill>
                  <a:srgbClr val="FF0000"/>
                </a:solidFill>
              </a:rPr>
              <a:t>) </a:t>
            </a:r>
            <a:r>
              <a:rPr lang="ru-RU" sz="2000" dirty="0">
                <a:solidFill>
                  <a:schemeClr val="tx1"/>
                </a:solidFill>
              </a:rPr>
              <a:t>- способность опросника достоверно измерять ту основную характеристику, которая в нем </a:t>
            </a:r>
            <a:r>
              <a:rPr lang="ru-RU" sz="2000" dirty="0" smtClean="0">
                <a:solidFill>
                  <a:schemeClr val="tx1"/>
                </a:solidFill>
              </a:rPr>
              <a:t>заложена</a:t>
            </a:r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81024" y="5076826"/>
            <a:ext cx="11020425" cy="138112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FF0000"/>
                </a:solidFill>
              </a:rPr>
              <a:t>Чувствительность опросника (</a:t>
            </a:r>
            <a:r>
              <a:rPr lang="ru-RU" sz="2000" b="1" dirty="0" err="1">
                <a:solidFill>
                  <a:srgbClr val="FF0000"/>
                </a:solidFill>
              </a:rPr>
              <a:t>sensitivity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 err="1">
                <a:solidFill>
                  <a:srgbClr val="FF0000"/>
                </a:solidFill>
              </a:rPr>
              <a:t>to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 err="1">
                <a:solidFill>
                  <a:srgbClr val="FF0000"/>
                </a:solidFill>
              </a:rPr>
              <a:t>changes</a:t>
            </a:r>
            <a:r>
              <a:rPr lang="ru-RU" sz="2000" b="1" dirty="0">
                <a:solidFill>
                  <a:srgbClr val="FF0000"/>
                </a:solidFill>
              </a:rPr>
              <a:t>) </a:t>
            </a:r>
            <a:r>
              <a:rPr lang="ru-RU" sz="2000" dirty="0">
                <a:solidFill>
                  <a:schemeClr val="tx1"/>
                </a:solidFill>
              </a:rPr>
              <a:t>- это способность опросника выявлять достоверные изменения, различия показателей качества жизни в соответствии с изменениями в состоянии </a:t>
            </a:r>
            <a:r>
              <a:rPr lang="ru-RU" sz="2000" dirty="0" smtClean="0">
                <a:solidFill>
                  <a:schemeClr val="tx1"/>
                </a:solidFill>
              </a:rPr>
              <a:t>респондентов</a:t>
            </a:r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E4774-94AA-4DA0-AA1D-7762CBE1FBBE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30077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09541" y="190502"/>
            <a:ext cx="11668127" cy="127635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Перед </a:t>
            </a:r>
            <a:r>
              <a:rPr lang="ru-RU" sz="2000" b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началом проведения </a:t>
            </a:r>
            <a:r>
              <a:rPr lang="ru-RU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исследований КЖ детей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целесообразно обратить внимание на ряд этических, юридических и психологических моментов</a:t>
            </a:r>
            <a:endParaRPr lang="ru-RU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09544" y="1747836"/>
            <a:ext cx="11668127" cy="79057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 получить согласие родителей и детей на участие в исследовании, заверенное личной подписью, как родителей, так и детей старше 7 лет в </a:t>
            </a:r>
            <a:r>
              <a:rPr lang="ru-RU" b="1" dirty="0" smtClean="0">
                <a:solidFill>
                  <a:srgbClr val="FF0000"/>
                </a:solidFill>
              </a:rPr>
              <a:t>информированном согласии</a:t>
            </a:r>
            <a:r>
              <a:rPr lang="ru-RU" dirty="0" smtClean="0">
                <a:solidFill>
                  <a:schemeClr val="tx1"/>
                </a:solidFill>
              </a:rPr>
              <a:t>, разработанном отдельно для родителей и для детей;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09543" y="2774158"/>
            <a:ext cx="11668127" cy="84772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 объяснить родителям и детям в </a:t>
            </a:r>
            <a:r>
              <a:rPr lang="ru-RU" b="1" dirty="0" smtClean="0">
                <a:solidFill>
                  <a:srgbClr val="FF0000"/>
                </a:solidFill>
              </a:rPr>
              <a:t>доступной форме</a:t>
            </a:r>
            <a:r>
              <a:rPr lang="ru-RU" dirty="0" smtClean="0">
                <a:solidFill>
                  <a:schemeClr val="tx1"/>
                </a:solidFill>
              </a:rPr>
              <a:t>, для чего изучают КЖ детей, каким образом будет проходить исследование, как будет использована полученная в ходе исследования информация;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09542" y="3857630"/>
            <a:ext cx="11668127" cy="66675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обеспечить соблюдение общепринятых </a:t>
            </a:r>
            <a:r>
              <a:rPr lang="ru-RU" b="1" dirty="0" err="1" smtClean="0">
                <a:solidFill>
                  <a:srgbClr val="FF0000"/>
                </a:solidFill>
              </a:rPr>
              <a:t>деонтологических</a:t>
            </a:r>
            <a:r>
              <a:rPr lang="ru-RU" dirty="0" smtClean="0">
                <a:solidFill>
                  <a:schemeClr val="tx1"/>
                </a:solidFill>
              </a:rPr>
              <a:t> правил при работе с детьми и родителями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09541" y="4764875"/>
            <a:ext cx="11668127" cy="66675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предоставить </a:t>
            </a:r>
            <a:r>
              <a:rPr lang="ru-RU" b="1" dirty="0" smtClean="0">
                <a:solidFill>
                  <a:srgbClr val="FF0000"/>
                </a:solidFill>
              </a:rPr>
              <a:t>помощь</a:t>
            </a:r>
            <a:r>
              <a:rPr lang="ru-RU" dirty="0" smtClean="0">
                <a:solidFill>
                  <a:schemeClr val="tx1"/>
                </a:solidFill>
              </a:rPr>
              <a:t> детям и родителям в разъяснении непонятных вопросов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09541" y="5714998"/>
            <a:ext cx="11668127" cy="66675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обеспечить </a:t>
            </a:r>
            <a:r>
              <a:rPr lang="ru-RU" b="1" dirty="0" smtClean="0">
                <a:solidFill>
                  <a:srgbClr val="FF0000"/>
                </a:solidFill>
              </a:rPr>
              <a:t>право</a:t>
            </a:r>
            <a:r>
              <a:rPr lang="ru-RU" dirty="0" smtClean="0">
                <a:solidFill>
                  <a:schemeClr val="tx1"/>
                </a:solidFill>
              </a:rPr>
              <a:t> ребенка и/или его родителей не отвечать на те или иные вопросы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E4774-94AA-4DA0-AA1D-7762CBE1FBBE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889370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371841" y="475063"/>
            <a:ext cx="4724409" cy="86081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РЕКОМЕНДАЦИИ </a:t>
            </a:r>
            <a:endParaRPr lang="ru-RU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965201" y="1685917"/>
            <a:ext cx="10287000" cy="110013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Рекомендуется использовать для оценки качества жизни дошкольников международные педиатрические инструменты, отражающие возрастную специфику компонентов качества жизни и обладающие удовлетворительными психометрическими </a:t>
            </a:r>
            <a:r>
              <a:rPr lang="ru-RU" dirty="0" smtClean="0">
                <a:solidFill>
                  <a:schemeClr val="tx1"/>
                </a:solidFill>
              </a:rPr>
              <a:t>свойствами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41400" y="3078942"/>
            <a:ext cx="10185400" cy="84772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Необходимо учитывать показатель «качество жизни» для оценки состояния здоровья и проводить дальнейшее исследование качества жизни для включения его в комплексную оценку состояния здоровья </a:t>
            </a:r>
            <a:r>
              <a:rPr lang="ru-RU" dirty="0" smtClean="0">
                <a:solidFill>
                  <a:schemeClr val="tx1"/>
                </a:solidFill>
              </a:rPr>
              <a:t>детей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901700" y="4283053"/>
            <a:ext cx="10439400" cy="66675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Следует использовать оценку качества жизни при проведении мониторинга в качестве </a:t>
            </a:r>
            <a:r>
              <a:rPr lang="ru-RU" dirty="0" err="1">
                <a:solidFill>
                  <a:schemeClr val="tx1"/>
                </a:solidFill>
              </a:rPr>
              <a:t>скрининговой</a:t>
            </a:r>
            <a:r>
              <a:rPr lang="ru-RU" dirty="0">
                <a:solidFill>
                  <a:schemeClr val="tx1"/>
                </a:solidFill>
              </a:rPr>
              <a:t> методики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22300" y="5453850"/>
            <a:ext cx="11201400" cy="66675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Целесообразно обучать врачей и студентов средних специальных и высших учебных заведений методологии оценки и практического использования показателя «качество жизни» в педиатрии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E4774-94AA-4DA0-AA1D-7762CBE1FBBE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844044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buynaksk9.dagschool.com/_http_schools/1746/buynaksk9/admin/ckfinder/core/connector/php/connector.phpfck_user_files/images/rz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660" y="258761"/>
            <a:ext cx="11358490" cy="6303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857375" y="3410742"/>
            <a:ext cx="7667625" cy="123904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Здоровье ребенка можно сохранить только при полном взаимопонимании семьи ребенка и врача, нацеленности семьи на безопасность своего ребенка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E4774-94AA-4DA0-AA1D-7762CBE1FBBE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693134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</TotalTime>
  <Words>1318</Words>
  <Application>Microsoft Office PowerPoint</Application>
  <PresentationFormat>Произвольный</PresentationFormat>
  <Paragraphs>118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Состояние здоровья и качества жизни детей дошкольного возраста</vt:lpstr>
      <vt:lpstr>ВОЗ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Состояние здоровья и качества жизни детей дошкольного возраста</dc:title>
  <dc:creator>Карибаева Дина</dc:creator>
  <cp:lastModifiedBy>Star</cp:lastModifiedBy>
  <cp:revision>48</cp:revision>
  <dcterms:created xsi:type="dcterms:W3CDTF">2014-11-13T11:29:42Z</dcterms:created>
  <dcterms:modified xsi:type="dcterms:W3CDTF">2014-11-18T02:05:30Z</dcterms:modified>
</cp:coreProperties>
</file>