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9" r:id="rId2"/>
    <p:sldId id="260" r:id="rId3"/>
    <p:sldId id="258" r:id="rId4"/>
    <p:sldId id="265" r:id="rId5"/>
    <p:sldId id="268" r:id="rId6"/>
    <p:sldId id="271" r:id="rId7"/>
    <p:sldId id="270" r:id="rId8"/>
    <p:sldId id="272" r:id="rId9"/>
    <p:sldId id="274" r:id="rId10"/>
    <p:sldId id="275" r:id="rId11"/>
    <p:sldId id="276" r:id="rId12"/>
    <p:sldId id="279" r:id="rId13"/>
    <p:sldId id="280" r:id="rId14"/>
    <p:sldId id="281" r:id="rId15"/>
    <p:sldId id="284" r:id="rId16"/>
    <p:sldId id="283" r:id="rId17"/>
    <p:sldId id="282" r:id="rId18"/>
    <p:sldId id="285" r:id="rId19"/>
    <p:sldId id="310" r:id="rId20"/>
    <p:sldId id="322" r:id="rId21"/>
    <p:sldId id="327" r:id="rId22"/>
    <p:sldId id="328" r:id="rId23"/>
    <p:sldId id="329" r:id="rId24"/>
    <p:sldId id="288" r:id="rId25"/>
    <p:sldId id="323" r:id="rId26"/>
    <p:sldId id="30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744FD-A847-4028-9DA8-AF598A1A2480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C17FD-530C-4296-851A-69FD30E9E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09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265436A-1ABB-4E65-B23F-AEFC6163F161}" type="slidenum">
              <a:rPr lang="en-US" altLang="ru-RU" smtClean="0"/>
              <a:pPr eaLnBrk="1" hangingPunct="1"/>
              <a:t>10</a:t>
            </a:fld>
            <a:endParaRPr lang="en-US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9AC9BC-297A-438A-A551-E106D388D43B}" type="slidenum">
              <a:rPr lang="en-US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32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38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7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9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95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11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82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4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10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72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5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430A3-BA90-4783-A687-B18A778A74AE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0C8E8-267B-4636-B573-315F509E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5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http://www.hitachi-medical-systems.de/m/images/Picture/0/963.jpg" TargetMode="External"/><Relationship Id="rId13" Type="http://schemas.openxmlformats.org/officeDocument/2006/relationships/image" Target="../media/image57.jpeg"/><Relationship Id="rId18" Type="http://schemas.openxmlformats.org/officeDocument/2006/relationships/image" Target="../media/image36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2.jpeg"/><Relationship Id="rId12" Type="http://schemas.openxmlformats.org/officeDocument/2006/relationships/image" Target="../media/image56.jpeg"/><Relationship Id="rId17" Type="http://schemas.openxmlformats.org/officeDocument/2006/relationships/image" Target="../media/image61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jpeg"/><Relationship Id="rId1" Type="http://schemas.openxmlformats.org/officeDocument/2006/relationships/video" Target="file:///D:\Docs\Oncology\ASCO%20Pres\CTC2lowRez.avi" TargetMode="External"/><Relationship Id="rId6" Type="http://schemas.openxmlformats.org/officeDocument/2006/relationships/image" Target="../media/image51.jpeg"/><Relationship Id="rId11" Type="http://schemas.openxmlformats.org/officeDocument/2006/relationships/image" Target="../media/image55.jpeg"/><Relationship Id="rId5" Type="http://schemas.openxmlformats.org/officeDocument/2006/relationships/image" Target="../media/image50.jpeg"/><Relationship Id="rId15" Type="http://schemas.openxmlformats.org/officeDocument/2006/relationships/image" Target="../media/image59.jpeg"/><Relationship Id="rId10" Type="http://schemas.openxmlformats.org/officeDocument/2006/relationships/image" Target="../media/image54.jpeg"/><Relationship Id="rId4" Type="http://schemas.openxmlformats.org/officeDocument/2006/relationships/image" Target="../media/image49.png"/><Relationship Id="rId9" Type="http://schemas.openxmlformats.org/officeDocument/2006/relationships/image" Target="../media/image53.jpeg"/><Relationship Id="rId1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zdrav.kz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836712"/>
            <a:ext cx="83529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Smart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Health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и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Персональная Медицина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: </a:t>
            </a:r>
            <a:endParaRPr lang="ru-RU" sz="4000" dirty="0" smtClean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Современная парадигма здравоохранения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5" descr="Human microsche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729" y="2276872"/>
            <a:ext cx="4171950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4849" y="3212976"/>
            <a:ext cx="4093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Алмаз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Шарман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профессор медицины</a:t>
            </a:r>
            <a:endParaRPr lang="en-US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79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667000"/>
            <a:ext cx="80772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Врачи это те, кто назначают лекарства,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о которых они знают мало,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для лечения болезней, о которых они знают меньше,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для лечения людей, о которых они не знают ничего.</a:t>
            </a:r>
            <a:endParaRPr lang="en-US" sz="2400" i="1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Франсуа-Мари Аруэт Вольтер – французский философ 18 века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0"/>
            <a:ext cx="20955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4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/>
          <p:nvPr/>
        </p:nvSpPr>
        <p:spPr>
          <a:xfrm>
            <a:off x="179512" y="1340768"/>
            <a:ext cx="851567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7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миллиардов людей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Около 3 миллионов врачей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Десятки тысяч больниц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6000 различных видов лекарств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4000 различных хирургических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                                                                           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и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терапевтических процедур.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14 тысяч различных видов болезней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6" name="Рисунок 7" descr="НХ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94413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87824" y="116632"/>
            <a:ext cx="3223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СЕГОДНЯ НА ПЛАНЕТЕ:</a:t>
            </a:r>
          </a:p>
        </p:txBody>
      </p:sp>
      <p:sp>
        <p:nvSpPr>
          <p:cNvPr id="3" name="Rectangle 2"/>
          <p:cNvSpPr/>
          <p:nvPr/>
        </p:nvSpPr>
        <p:spPr>
          <a:xfrm>
            <a:off x="371376" y="4645782"/>
            <a:ext cx="8323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В мире нет такой индустрии, где бы использовалось 14 тысяч различных производственных линий.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55877"/>
            <a:ext cx="2301650" cy="17173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55877"/>
            <a:ext cx="2123728" cy="17697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845893"/>
            <a:ext cx="2409825" cy="1895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73" y="4841150"/>
            <a:ext cx="2062007" cy="1874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516" y="2525241"/>
            <a:ext cx="2019300" cy="190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73836" y="1326068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19</a:t>
            </a:r>
            <a:r>
              <a:rPr lang="ru-RU" sz="3200" dirty="0" smtClean="0">
                <a:solidFill>
                  <a:srgbClr val="7030A0"/>
                </a:solidFill>
              </a:rPr>
              <a:t>54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50418" y="316236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19</a:t>
            </a:r>
            <a:r>
              <a:rPr lang="ru-RU" sz="3200" dirty="0">
                <a:solidFill>
                  <a:srgbClr val="7030A0"/>
                </a:solidFill>
              </a:rPr>
              <a:t>8</a:t>
            </a:r>
            <a:r>
              <a:rPr lang="ru-RU" sz="3200" dirty="0" smtClean="0">
                <a:solidFill>
                  <a:srgbClr val="7030A0"/>
                </a:solidFill>
              </a:rPr>
              <a:t>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39952" y="5580529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2014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5712" y="1326068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$ 2 000 000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662" y="3263351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$ 2 000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39736" y="130957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$ 50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82079" y="5547593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$ 2 000 000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834" y="5587273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$ 500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49779" y="3211151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$ 2 000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66270" y="11286"/>
            <a:ext cx="3502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ЭВОЛЮЦИЯ ТЕХНОЛОГИЙ</a:t>
            </a:r>
            <a:endParaRPr lang="en-US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4489780" y="1899480"/>
            <a:ext cx="386337" cy="1251521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Down Arrow 24"/>
          <p:cNvSpPr/>
          <p:nvPr/>
        </p:nvSpPr>
        <p:spPr>
          <a:xfrm>
            <a:off x="4489779" y="4329008"/>
            <a:ext cx="386337" cy="1251521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oldcomputers.net/pics/appleii-syste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68528"/>
            <a:ext cx="2365551" cy="16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17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683568" y="908720"/>
            <a:ext cx="82809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За 50 тысяч лет цивилизации - 1 триллион ГБ  информации. </a:t>
            </a:r>
          </a:p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Сейчас - триллионы ГБ информации ежегодно.</a:t>
            </a:r>
          </a:p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Пользователи мобильниками с 500 миллионов до 3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мрд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Это половина населения земного шара и большинство взрослого населения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60%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из всех Интернет-устройств – это смартфоны и планшетники</a:t>
            </a:r>
          </a:p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К 201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7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г численность смартфонов увеличится на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400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процентов</a:t>
            </a:r>
          </a:p>
          <a:p>
            <a:pPr marL="177800" indent="-1778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15 миллиардов устройств будет подключено к Интернету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pPr marL="177800" indent="-17780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Facebook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и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Twitter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 -«Нервная система» Интернета: более миллиарда пользователей  </a:t>
            </a:r>
          </a:p>
          <a:p>
            <a:pPr marL="177800" indent="-17780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Третья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по населенности страна мира после Китая и Индии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1560" y="190793"/>
            <a:ext cx="77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ИНТЕРНЕТ, ТЕХНОЛОГИИ И ПЕРСОНАЛИЗАЦИЯ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6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0" y="1561282"/>
            <a:ext cx="8784976" cy="282021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83568" y="4941168"/>
            <a:ext cx="5760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59632" y="4725144"/>
            <a:ext cx="781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Оценка эпидемии гриппа на основе обращаемости к поисковику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Google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3568" y="5291916"/>
            <a:ext cx="57606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59632" y="5075892"/>
            <a:ext cx="781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Оценка эпидемии Центрами по контролю заболеваний США (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CDC)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670" y="494159"/>
            <a:ext cx="7812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GOOGLE </a:t>
            </a:r>
            <a:r>
              <a:rPr lang="ru-RU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И ЭПИДЕМИЯ ГРИППА В США</a:t>
            </a:r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5733256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 последние годы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Google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опережает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CDC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 времени информирования о начале эпидемии.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0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36525" y="685800"/>
            <a:ext cx="3689350" cy="3795713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Централизация базы данных  позволяет создавать новые инструменты важные для клиницистов в понимании природы заболеваний, их ранней диагностики, предупреждении, лечении и прогнозировании.  </a:t>
            </a:r>
            <a:endParaRPr lang="en-US" altLang="ru-RU" sz="20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5604" name="Рисунок 7" descr="http://b.fastcompany.net/multisite_files/fastcompany/imagecache/inline-large/inline/2013/12/3022050-inline-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5" y="519113"/>
            <a:ext cx="506095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Content Placeholder 2"/>
          <p:cNvSpPr txBox="1">
            <a:spLocks/>
          </p:cNvSpPr>
          <p:nvPr/>
        </p:nvSpPr>
        <p:spPr bwMode="auto">
          <a:xfrm>
            <a:off x="3946525" y="4343400"/>
            <a:ext cx="51974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Визуализации медицинских данных, полученных от </a:t>
            </a:r>
            <a:r>
              <a:rPr lang="en-US" altLang="ru-RU" sz="2000" dirty="0" smtClean="0">
                <a:solidFill>
                  <a:schemeClr val="bg2">
                    <a:lumMod val="25000"/>
                  </a:schemeClr>
                </a:solidFill>
              </a:rPr>
              <a:t>30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ru-RU" sz="2000" dirty="0" smtClean="0">
                <a:solidFill>
                  <a:schemeClr val="bg2">
                    <a:lumMod val="25000"/>
                  </a:schemeClr>
                </a:solidFill>
              </a:rPr>
              <a:t>000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пациентов Нью-йоркской клиники </a:t>
            </a:r>
            <a:r>
              <a:rPr lang="en-US" altLang="ru-RU" sz="2000" dirty="0" smtClean="0">
                <a:solidFill>
                  <a:schemeClr val="bg2">
                    <a:lumMod val="25000"/>
                  </a:schemeClr>
                </a:solidFill>
              </a:rPr>
              <a:t>Mount </a:t>
            </a:r>
            <a:r>
              <a:rPr lang="en-US" altLang="ru-RU" sz="2000" dirty="0">
                <a:solidFill>
                  <a:schemeClr val="bg2">
                    <a:lumMod val="25000"/>
                  </a:schemeClr>
                </a:solidFill>
              </a:rPr>
              <a:t>Sinai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позволяет выделить три четко различающихся кластера среди пациентов, страдающих </a:t>
            </a: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</a:rPr>
              <a:t>д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иабетом 2-го типа. Это могут быть новые типы болезни – диабет 2-го, 3-го и 4-го типов. </a:t>
            </a:r>
            <a:endParaRPr lang="en-US" alt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0"/>
            <a:ext cx="90074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НОВЫЕ ПЕРСПЕКТИВЫ ПРИМЕНЕНИЯ БАЗЫ МЕДИЦИНСКИХ ДАННЫХ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8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505200" y="3798888"/>
            <a:ext cx="2057400" cy="1371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own Arrow 4"/>
          <p:cNvSpPr/>
          <p:nvPr/>
        </p:nvSpPr>
        <p:spPr>
          <a:xfrm flipV="1">
            <a:off x="4343400" y="5170488"/>
            <a:ext cx="381000" cy="762000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05200" y="6019800"/>
            <a:ext cx="2133600" cy="3698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СТАРАЯ МЕДИЦИНА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Down Arrow 7"/>
          <p:cNvSpPr/>
          <p:nvPr/>
        </p:nvSpPr>
        <p:spPr>
          <a:xfrm flipV="1">
            <a:off x="3924300" y="1228725"/>
            <a:ext cx="1219200" cy="2438400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05200" y="2314575"/>
            <a:ext cx="2057400" cy="6477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СОЗИДАТЕЛЬНОЕ РАЗРУШЕНИЕ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223" name="TextBox 9"/>
          <p:cNvSpPr txBox="1">
            <a:spLocks noChangeArrowheads="1"/>
          </p:cNvSpPr>
          <p:nvPr/>
        </p:nvSpPr>
        <p:spPr bwMode="auto">
          <a:xfrm>
            <a:off x="3810000" y="4113213"/>
            <a:ext cx="1371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>
                <a:latin typeface="Calibri" pitchFamily="34" charset="0"/>
              </a:rPr>
              <a:t>СУПЕР СЛИЯНИЕ</a:t>
            </a:r>
            <a:endParaRPr lang="en-US" altLang="ru-RU">
              <a:latin typeface="Calibri" pitchFamily="34" charset="0"/>
            </a:endParaRPr>
          </a:p>
        </p:txBody>
      </p:sp>
      <p:sp>
        <p:nvSpPr>
          <p:cNvPr id="9224" name="TextBox 10"/>
          <p:cNvSpPr txBox="1">
            <a:spLocks noChangeArrowheads="1"/>
          </p:cNvSpPr>
          <p:nvPr/>
        </p:nvSpPr>
        <p:spPr bwMode="auto">
          <a:xfrm>
            <a:off x="887413" y="2492375"/>
            <a:ext cx="1828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2000">
                <a:latin typeface="Calibri" pitchFamily="34" charset="0"/>
              </a:rPr>
              <a:t>Беспроводные сенсоры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25" name="TextBox 11"/>
          <p:cNvSpPr txBox="1">
            <a:spLocks noChangeArrowheads="1"/>
          </p:cNvSpPr>
          <p:nvPr/>
        </p:nvSpPr>
        <p:spPr bwMode="auto">
          <a:xfrm>
            <a:off x="6491288" y="3443288"/>
            <a:ext cx="137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Интернет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26" name="TextBox 12"/>
          <p:cNvSpPr txBox="1">
            <a:spLocks noChangeArrowheads="1"/>
          </p:cNvSpPr>
          <p:nvPr/>
        </p:nvSpPr>
        <p:spPr bwMode="auto">
          <a:xfrm>
            <a:off x="6491288" y="4060825"/>
            <a:ext cx="2160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Социальные сети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27" name="TextBox 13"/>
          <p:cNvSpPr txBox="1">
            <a:spLocks noChangeArrowheads="1"/>
          </p:cNvSpPr>
          <p:nvPr/>
        </p:nvSpPr>
        <p:spPr bwMode="auto">
          <a:xfrm>
            <a:off x="6526213" y="4616450"/>
            <a:ext cx="2160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Вычислительные мощности</a:t>
            </a:r>
          </a:p>
        </p:txBody>
      </p:sp>
      <p:sp>
        <p:nvSpPr>
          <p:cNvPr id="9228" name="TextBox 14"/>
          <p:cNvSpPr txBox="1">
            <a:spLocks noChangeArrowheads="1"/>
          </p:cNvSpPr>
          <p:nvPr/>
        </p:nvSpPr>
        <p:spPr bwMode="auto">
          <a:xfrm>
            <a:off x="6192838" y="5495925"/>
            <a:ext cx="2162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Цифровое облако</a:t>
            </a:r>
          </a:p>
        </p:txBody>
      </p:sp>
      <p:sp>
        <p:nvSpPr>
          <p:cNvPr id="9229" name="TextBox 15"/>
          <p:cNvSpPr txBox="1">
            <a:spLocks noChangeArrowheads="1"/>
          </p:cNvSpPr>
          <p:nvPr/>
        </p:nvSpPr>
        <p:spPr bwMode="auto">
          <a:xfrm>
            <a:off x="6186488" y="2447925"/>
            <a:ext cx="1676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Calibri" pitchFamily="34" charset="0"/>
              </a:rPr>
              <a:t>Мобильная телефония 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30" name="TextBox 16"/>
          <p:cNvSpPr txBox="1">
            <a:spLocks noChangeArrowheads="1"/>
          </p:cNvSpPr>
          <p:nvPr/>
        </p:nvSpPr>
        <p:spPr bwMode="auto">
          <a:xfrm>
            <a:off x="304800" y="32893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2000">
                <a:latin typeface="Calibri" pitchFamily="34" charset="0"/>
              </a:rPr>
              <a:t>Геномика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31" name="TextBox 17"/>
          <p:cNvSpPr txBox="1">
            <a:spLocks noChangeArrowheads="1"/>
          </p:cNvSpPr>
          <p:nvPr/>
        </p:nvSpPr>
        <p:spPr bwMode="auto">
          <a:xfrm>
            <a:off x="457200" y="4060825"/>
            <a:ext cx="1828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2000">
                <a:latin typeface="Calibri" pitchFamily="34" charset="0"/>
              </a:rPr>
              <a:t>Технологии визуализации</a:t>
            </a:r>
            <a:endParaRPr lang="en-US" altLang="ru-RU" sz="2000">
              <a:latin typeface="Calibri" pitchFamily="34" charset="0"/>
            </a:endParaRPr>
          </a:p>
        </p:txBody>
      </p:sp>
      <p:sp>
        <p:nvSpPr>
          <p:cNvPr id="9232" name="TextBox 18"/>
          <p:cNvSpPr txBox="1">
            <a:spLocks noChangeArrowheads="1"/>
          </p:cNvSpPr>
          <p:nvPr/>
        </p:nvSpPr>
        <p:spPr bwMode="auto">
          <a:xfrm>
            <a:off x="304800" y="5141913"/>
            <a:ext cx="2389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2000">
                <a:latin typeface="Calibri" pitchFamily="34" charset="0"/>
              </a:rPr>
              <a:t>Информационные системы</a:t>
            </a:r>
            <a:endParaRPr lang="en-US" altLang="ru-RU" sz="2000">
              <a:latin typeface="Calibri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143500" y="2846388"/>
            <a:ext cx="1042988" cy="99695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05200" y="762000"/>
            <a:ext cx="2133600" cy="3698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n-lt"/>
                <a:cs typeface="+mn-cs"/>
              </a:rPr>
              <a:t>НОВАЯ МЕДИЦИНА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562600" y="3689350"/>
            <a:ext cx="928688" cy="5715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62600" y="4759325"/>
            <a:ext cx="928688" cy="21113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9228" idx="1"/>
          </p:cNvCxnSpPr>
          <p:nvPr/>
        </p:nvCxnSpPr>
        <p:spPr>
          <a:xfrm>
            <a:off x="5295900" y="5141913"/>
            <a:ext cx="896938" cy="55403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232" idx="3"/>
          </p:cNvCxnSpPr>
          <p:nvPr/>
        </p:nvCxnSpPr>
        <p:spPr>
          <a:xfrm flipV="1">
            <a:off x="2693988" y="4970463"/>
            <a:ext cx="1039812" cy="525462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9231" idx="3"/>
            <a:endCxn id="4" idx="2"/>
          </p:cNvCxnSpPr>
          <p:nvPr/>
        </p:nvCxnSpPr>
        <p:spPr>
          <a:xfrm>
            <a:off x="2286000" y="4414838"/>
            <a:ext cx="1219200" cy="6985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9230" idx="3"/>
            <a:endCxn id="4" idx="1"/>
          </p:cNvCxnSpPr>
          <p:nvPr/>
        </p:nvCxnSpPr>
        <p:spPr>
          <a:xfrm>
            <a:off x="2133600" y="3489325"/>
            <a:ext cx="1673225" cy="50958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9224" idx="3"/>
          </p:cNvCxnSpPr>
          <p:nvPr/>
        </p:nvCxnSpPr>
        <p:spPr>
          <a:xfrm>
            <a:off x="2716213" y="2846388"/>
            <a:ext cx="1398587" cy="9525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-180528" y="0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СУПЕР-СЛИЯНИЕ ТЕХНОЛОГИЙ И НОВАЯ МЕДИЦИНА</a:t>
            </a:r>
            <a:endParaRPr lang="en-US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692696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ТРИ ИСТОЧНИКА И ТРИ СОСТАВНЫЕ ЧАСТИ</a:t>
            </a:r>
            <a:r>
              <a:rPr lang="en-US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SMARTHEALTH: </a:t>
            </a:r>
          </a:p>
        </p:txBody>
      </p:sp>
      <p:sp>
        <p:nvSpPr>
          <p:cNvPr id="3" name="Oval 2"/>
          <p:cNvSpPr/>
          <p:nvPr/>
        </p:nvSpPr>
        <p:spPr>
          <a:xfrm>
            <a:off x="539552" y="1772816"/>
            <a:ext cx="2304256" cy="21602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Интуитивная медицина</a:t>
            </a:r>
            <a:endParaRPr lang="ru-RU" dirty="0"/>
          </a:p>
        </p:txBody>
      </p:sp>
      <p:sp>
        <p:nvSpPr>
          <p:cNvPr id="29" name="Oval 28"/>
          <p:cNvSpPr/>
          <p:nvPr/>
        </p:nvSpPr>
        <p:spPr>
          <a:xfrm>
            <a:off x="3491880" y="1772816"/>
            <a:ext cx="2304256" cy="21602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Доказательная медицина</a:t>
            </a:r>
            <a:endParaRPr lang="ru-RU" dirty="0"/>
          </a:p>
        </p:txBody>
      </p:sp>
      <p:sp>
        <p:nvSpPr>
          <p:cNvPr id="31" name="Oval 30"/>
          <p:cNvSpPr/>
          <p:nvPr/>
        </p:nvSpPr>
        <p:spPr>
          <a:xfrm>
            <a:off x="6444208" y="1772816"/>
            <a:ext cx="2304256" cy="21602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Персональнаямедицина</a:t>
            </a:r>
            <a:endParaRPr lang="ru-RU" dirty="0"/>
          </a:p>
        </p:txBody>
      </p:sp>
      <p:sp>
        <p:nvSpPr>
          <p:cNvPr id="6" name="Right Arrow 5"/>
          <p:cNvSpPr/>
          <p:nvPr/>
        </p:nvSpPr>
        <p:spPr>
          <a:xfrm>
            <a:off x="2987824" y="2564904"/>
            <a:ext cx="360040" cy="504056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Right Arrow 31"/>
          <p:cNvSpPr/>
          <p:nvPr/>
        </p:nvSpPr>
        <p:spPr>
          <a:xfrm>
            <a:off x="6012160" y="2564904"/>
            <a:ext cx="360040" cy="504056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49407" y="4149080"/>
            <a:ext cx="2084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Алгоритмы</a:t>
            </a:r>
          </a:p>
          <a:p>
            <a:pPr algn="ctr"/>
            <a:r>
              <a:rPr lang="ru-RU" sz="2000" dirty="0" smtClean="0"/>
              <a:t>Симптомы </a:t>
            </a:r>
            <a:r>
              <a:rPr lang="en-US" sz="2000" dirty="0" smtClean="0"/>
              <a:t>Online</a:t>
            </a:r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3683625" y="4149080"/>
            <a:ext cx="192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Медпортал</a:t>
            </a:r>
            <a:r>
              <a:rPr lang="ru-RU" sz="2000" dirty="0" smtClean="0"/>
              <a:t> </a:t>
            </a:r>
            <a:r>
              <a:rPr lang="en-US" sz="2000" dirty="0" smtClean="0"/>
              <a:t>Zdrav.kz</a:t>
            </a:r>
            <a:endParaRPr lang="ru-RU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6972607" y="4149080"/>
            <a:ext cx="1247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Клиники</a:t>
            </a:r>
          </a:p>
          <a:p>
            <a:pPr algn="ctr"/>
            <a:r>
              <a:rPr lang="en-US" sz="2000" dirty="0" err="1" smtClean="0"/>
              <a:t>Healthcity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7174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1640" y="468620"/>
            <a:ext cx="5103044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itchFamily="34" charset="0"/>
              </a:rPr>
              <a:t>ЧТО ТАКОЕ СИМПТОМЫ </a:t>
            </a:r>
            <a:r>
              <a:rPr lang="en-US" sz="2400" dirty="0" smtClean="0">
                <a:solidFill>
                  <a:srgbClr val="C00000"/>
                </a:solidFill>
                <a:latin typeface="Arial Narrow" pitchFamily="34" charset="0"/>
              </a:rPr>
              <a:t>ONLINE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?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6288" y="1124744"/>
            <a:ext cx="82661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Приложение с более чем 70-ю уникальными алгоритмами</a:t>
            </a:r>
          </a:p>
          <a:p>
            <a:pPr>
              <a:spcAft>
                <a:spcPts val="1200"/>
              </a:spcAft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Каждый алгоритм является интерактивной серией вопрос-ответов, которая помогает определить возможные причины возникновения тех или иных симптомов, а также представляет пользователю медицинские рекомендации.</a:t>
            </a:r>
          </a:p>
          <a:p>
            <a:pPr>
              <a:spcAft>
                <a:spcPts val="1200"/>
              </a:spcAft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В зависимости от остроты симптомов и опасности медицинских показателей пользователя, алгоритмы предложат пользователям незамедлительно обратиться за медицинской помощью или же проконсультироваться с соответствующим специалистом.</a:t>
            </a:r>
          </a:p>
        </p:txBody>
      </p:sp>
      <p:sp>
        <p:nvSpPr>
          <p:cNvPr id="7" name="Oval 6"/>
          <p:cNvSpPr/>
          <p:nvPr/>
        </p:nvSpPr>
        <p:spPr>
          <a:xfrm>
            <a:off x="1331640" y="4941168"/>
            <a:ext cx="1656183" cy="15161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Интуитивная медицина</a:t>
            </a:r>
            <a:endParaRPr lang="ru-RU" sz="1200" dirty="0"/>
          </a:p>
        </p:txBody>
      </p:sp>
      <p:sp>
        <p:nvSpPr>
          <p:cNvPr id="8" name="Oval 7"/>
          <p:cNvSpPr/>
          <p:nvPr/>
        </p:nvSpPr>
        <p:spPr>
          <a:xfrm>
            <a:off x="3389046" y="4941168"/>
            <a:ext cx="1615002" cy="151216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Доказа</a:t>
            </a:r>
            <a:r>
              <a:rPr lang="en-US" sz="1200" dirty="0" smtClean="0"/>
              <a:t>-</a:t>
            </a:r>
          </a:p>
          <a:p>
            <a:pPr algn="ctr"/>
            <a:r>
              <a:rPr lang="ru-RU" sz="1200" dirty="0" smtClean="0"/>
              <a:t>тельная</a:t>
            </a:r>
            <a:r>
              <a:rPr lang="en-US" sz="1200" dirty="0" smtClean="0"/>
              <a:t> </a:t>
            </a:r>
            <a:r>
              <a:rPr lang="ru-RU" sz="1200" dirty="0" smtClean="0"/>
              <a:t>медицина</a:t>
            </a:r>
            <a:endParaRPr lang="ru-RU" sz="1200" dirty="0"/>
          </a:p>
        </p:txBody>
      </p:sp>
      <p:sp>
        <p:nvSpPr>
          <p:cNvPr id="9" name="Oval 8"/>
          <p:cNvSpPr/>
          <p:nvPr/>
        </p:nvSpPr>
        <p:spPr>
          <a:xfrm>
            <a:off x="5508104" y="4941168"/>
            <a:ext cx="1584176" cy="151611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Персональная медицина</a:t>
            </a:r>
            <a:endParaRPr lang="ru-RU" sz="1200" dirty="0"/>
          </a:p>
        </p:txBody>
      </p:sp>
      <p:sp>
        <p:nvSpPr>
          <p:cNvPr id="10" name="Right Arrow 9"/>
          <p:cNvSpPr/>
          <p:nvPr/>
        </p:nvSpPr>
        <p:spPr>
          <a:xfrm>
            <a:off x="3039579" y="5589239"/>
            <a:ext cx="236277" cy="319235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1" name="Right Arrow 10"/>
          <p:cNvSpPr/>
          <p:nvPr/>
        </p:nvSpPr>
        <p:spPr>
          <a:xfrm>
            <a:off x="5148064" y="5576705"/>
            <a:ext cx="236277" cy="319235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1266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6459538" y="1141413"/>
            <a:ext cx="2147887" cy="4184650"/>
          </a:xfrm>
          <a:prstGeom prst="roundRect">
            <a:avLst>
              <a:gd name="adj" fmla="val 4004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50000"/>
                  <a:alpha val="10000"/>
                </a:schemeClr>
              </a:gs>
            </a:gsLst>
            <a:lin ang="16200000" scaled="0"/>
            <a:tileRect/>
          </a:gradFill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b="1" dirty="0"/>
              <a:t>Сервер приложения</a:t>
            </a:r>
            <a:endParaRPr lang="en-US" b="1" dirty="0"/>
          </a:p>
        </p:txBody>
      </p:sp>
      <p:pic>
        <p:nvPicPr>
          <p:cNvPr id="36867" name="Picture 15" descr="people-discuss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2263775"/>
            <a:ext cx="2128838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8" name="Group 37"/>
          <p:cNvGrpSpPr>
            <a:grpSpLocks/>
          </p:cNvGrpSpPr>
          <p:nvPr/>
        </p:nvGrpSpPr>
        <p:grpSpPr bwMode="auto">
          <a:xfrm>
            <a:off x="2555875" y="4692650"/>
            <a:ext cx="3240088" cy="1760538"/>
            <a:chOff x="2626962" y="5054769"/>
            <a:chExt cx="3242140" cy="1759953"/>
          </a:xfrm>
        </p:grpSpPr>
        <p:pic>
          <p:nvPicPr>
            <p:cNvPr id="36895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597" y="5054769"/>
              <a:ext cx="600893" cy="93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626962" y="5983148"/>
              <a:ext cx="3242140" cy="8315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Мобильное приложение для 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Android</a:t>
              </a:r>
              <a:r>
                <a:rPr lang="ru-RU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: 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Samsung, Google Phone</a:t>
              </a:r>
            </a:p>
          </p:txBody>
        </p:sp>
      </p:grpSp>
      <p:grpSp>
        <p:nvGrpSpPr>
          <p:cNvPr id="36869" name="Group 39"/>
          <p:cNvGrpSpPr>
            <a:grpSpLocks/>
          </p:cNvGrpSpPr>
          <p:nvPr/>
        </p:nvGrpSpPr>
        <p:grpSpPr bwMode="auto">
          <a:xfrm>
            <a:off x="3059113" y="2781300"/>
            <a:ext cx="2376487" cy="1800225"/>
            <a:chOff x="3068214" y="3238756"/>
            <a:chExt cx="2376527" cy="1799621"/>
          </a:xfrm>
        </p:grpSpPr>
        <p:pic>
          <p:nvPicPr>
            <p:cNvPr id="36893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406" y="3238756"/>
              <a:ext cx="593821" cy="1014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3068214" y="4208394"/>
              <a:ext cx="2376527" cy="8299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Мобильное приложение для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 iPhone, iPad</a:t>
              </a:r>
            </a:p>
          </p:txBody>
        </p:sp>
      </p:grpSp>
      <p:grpSp>
        <p:nvGrpSpPr>
          <p:cNvPr id="36870" name="Group 40"/>
          <p:cNvGrpSpPr>
            <a:grpSpLocks/>
          </p:cNvGrpSpPr>
          <p:nvPr/>
        </p:nvGrpSpPr>
        <p:grpSpPr bwMode="auto">
          <a:xfrm>
            <a:off x="2857500" y="1008063"/>
            <a:ext cx="2674938" cy="1463675"/>
            <a:chOff x="2857007" y="1621409"/>
            <a:chExt cx="2676204" cy="1462868"/>
          </a:xfrm>
        </p:grpSpPr>
        <p:pic>
          <p:nvPicPr>
            <p:cNvPr id="36891" name="Picture 21" descr="laptop-icon-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7393" y="1621409"/>
              <a:ext cx="1366780" cy="1026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857007" y="2498812"/>
              <a:ext cx="2676204" cy="5854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Веб приложение</a:t>
              </a:r>
              <a:endParaRPr lang="en-US" sz="1600" b="1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Arial" charset="0"/>
                  <a:cs typeface="Arial" charset="0"/>
                </a:rPr>
                <a:t>(PC and Mac)</a:t>
              </a:r>
            </a:p>
          </p:txBody>
        </p:sp>
      </p:grpSp>
      <p:cxnSp>
        <p:nvCxnSpPr>
          <p:cNvPr id="30" name="Straight Connector 29"/>
          <p:cNvCxnSpPr>
            <a:stCxn id="36867" idx="3"/>
            <a:endCxn id="36891" idx="1"/>
          </p:cNvCxnSpPr>
          <p:nvPr/>
        </p:nvCxnSpPr>
        <p:spPr>
          <a:xfrm flipV="1">
            <a:off x="2138363" y="1522413"/>
            <a:ext cx="1409700" cy="1539875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6867" idx="3"/>
            <a:endCxn id="36893" idx="1"/>
          </p:cNvCxnSpPr>
          <p:nvPr/>
        </p:nvCxnSpPr>
        <p:spPr>
          <a:xfrm>
            <a:off x="2138363" y="3063875"/>
            <a:ext cx="1785937" cy="223838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6867" idx="3"/>
            <a:endCxn id="36895" idx="1"/>
          </p:cNvCxnSpPr>
          <p:nvPr/>
        </p:nvCxnSpPr>
        <p:spPr>
          <a:xfrm>
            <a:off x="2138363" y="3063875"/>
            <a:ext cx="1760537" cy="2097088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6891" idx="3"/>
            <a:endCxn id="26" idx="1"/>
          </p:cNvCxnSpPr>
          <p:nvPr/>
        </p:nvCxnSpPr>
        <p:spPr>
          <a:xfrm>
            <a:off x="4914900" y="1522413"/>
            <a:ext cx="1544638" cy="1711325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6893" idx="3"/>
            <a:endCxn id="26" idx="1"/>
          </p:cNvCxnSpPr>
          <p:nvPr/>
        </p:nvCxnSpPr>
        <p:spPr>
          <a:xfrm flipV="1">
            <a:off x="4518025" y="3233738"/>
            <a:ext cx="1941513" cy="53975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6895" idx="3"/>
            <a:endCxn id="26" idx="1"/>
          </p:cNvCxnSpPr>
          <p:nvPr/>
        </p:nvCxnSpPr>
        <p:spPr>
          <a:xfrm flipV="1">
            <a:off x="4500563" y="3233738"/>
            <a:ext cx="1958975" cy="1927225"/>
          </a:xfrm>
          <a:prstGeom prst="line">
            <a:avLst/>
          </a:prstGeom>
          <a:ln w="63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877" name="Picture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1987550"/>
            <a:ext cx="5222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3883025"/>
            <a:ext cx="5222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098800"/>
            <a:ext cx="5222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80" name="Group 76"/>
          <p:cNvGrpSpPr>
            <a:grpSpLocks/>
          </p:cNvGrpSpPr>
          <p:nvPr/>
        </p:nvGrpSpPr>
        <p:grpSpPr bwMode="auto">
          <a:xfrm>
            <a:off x="6964363" y="3822700"/>
            <a:ext cx="1104900" cy="1395413"/>
            <a:chOff x="6964124" y="3987924"/>
            <a:chExt cx="1105595" cy="1395006"/>
          </a:xfrm>
        </p:grpSpPr>
        <p:sp>
          <p:nvSpPr>
            <p:cNvPr id="36888" name="TextBox 5"/>
            <p:cNvSpPr txBox="1">
              <a:spLocks noChangeArrowheads="1"/>
            </p:cNvSpPr>
            <p:nvPr/>
          </p:nvSpPr>
          <p:spPr bwMode="auto">
            <a:xfrm>
              <a:off x="6964124" y="4798345"/>
              <a:ext cx="1105595" cy="58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600" b="1"/>
                <a:t>База данных</a:t>
              </a:r>
              <a:endParaRPr lang="en-US" altLang="ru-RU" sz="1600" b="1"/>
            </a:p>
          </p:txBody>
        </p:sp>
        <p:pic>
          <p:nvPicPr>
            <p:cNvPr id="36889" name="Picture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124" y="3987924"/>
              <a:ext cx="733607" cy="777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0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2397" y="4472728"/>
              <a:ext cx="523347" cy="392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81" name="Group 77"/>
          <p:cNvGrpSpPr>
            <a:grpSpLocks/>
          </p:cNvGrpSpPr>
          <p:nvPr/>
        </p:nvGrpSpPr>
        <p:grpSpPr bwMode="auto">
          <a:xfrm>
            <a:off x="6721475" y="2390775"/>
            <a:ext cx="1408113" cy="795338"/>
            <a:chOff x="6720723" y="2547118"/>
            <a:chExt cx="1408402" cy="794710"/>
          </a:xfrm>
        </p:grpSpPr>
        <p:sp>
          <p:nvSpPr>
            <p:cNvPr id="36885" name="TextBox 8"/>
            <p:cNvSpPr txBox="1">
              <a:spLocks noChangeArrowheads="1"/>
            </p:cNvSpPr>
            <p:nvPr/>
          </p:nvSpPr>
          <p:spPr bwMode="auto">
            <a:xfrm>
              <a:off x="6964124" y="3003274"/>
              <a:ext cx="110559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1600" b="1"/>
                <a:t>Сервер</a:t>
              </a:r>
              <a:endParaRPr lang="en-US" altLang="ru-RU" sz="1600" b="1"/>
            </a:p>
          </p:txBody>
        </p:sp>
        <p:pic>
          <p:nvPicPr>
            <p:cNvPr id="36886" name="Picture 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902" y="2547118"/>
              <a:ext cx="1221223" cy="44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7" name="Picture 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0723" y="2715623"/>
              <a:ext cx="523347" cy="392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82" name="TextBox 75"/>
          <p:cNvSpPr txBox="1">
            <a:spLocks noChangeArrowheads="1"/>
          </p:cNvSpPr>
          <p:nvPr/>
        </p:nvSpPr>
        <p:spPr bwMode="auto">
          <a:xfrm>
            <a:off x="250825" y="3883025"/>
            <a:ext cx="1698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Пользователи</a:t>
            </a:r>
            <a:endParaRPr lang="en-US" altLang="ru-RU" sz="1600" b="1"/>
          </a:p>
        </p:txBody>
      </p:sp>
      <p:sp>
        <p:nvSpPr>
          <p:cNvPr id="36" name="TextBox 35"/>
          <p:cNvSpPr txBox="1"/>
          <p:nvPr/>
        </p:nvSpPr>
        <p:spPr>
          <a:xfrm>
            <a:off x="-6350" y="0"/>
            <a:ext cx="91709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ИНФРАСТРУКТУРА ПРИЛОЖЕНИЯ СИМПТОМЫ ОНЛАЙН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2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" y="772468"/>
            <a:ext cx="9033913" cy="503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56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402059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6988"/>
            <a:ext cx="4165234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269" y="3789040"/>
            <a:ext cx="4919617" cy="251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39752" y="1412776"/>
            <a:ext cx="338437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4031940" y="3537012"/>
            <a:ext cx="511206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2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8952681" cy="364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2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3" y="706438"/>
            <a:ext cx="3236912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945" y="706438"/>
            <a:ext cx="54054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ОПРЕДЕЛЕНИЕ МЕСТОПОЛОЖЕНИЯ </a:t>
            </a:r>
            <a:r>
              <a:rPr lang="en-US" sz="2400" dirty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GPS </a:t>
            </a: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И ДРУГИЕ ВОЗМОЖНОСТИ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1945" y="1844824"/>
            <a:ext cx="50419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Используя </a:t>
            </a:r>
            <a:r>
              <a:rPr lang="en-US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GPS, </a:t>
            </a: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приложение может с высокой точностью определить текущее местоположение пользователя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Найти ближайшую станцию скорой помощи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А также автоматически произвести телефонный звонок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(акселератор)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</a:rPr>
              <a:t>в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скорую помощь или </a:t>
            </a:r>
            <a:r>
              <a:rPr lang="ru-RU" altLang="ru-RU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же отправить электронное </a:t>
            </a:r>
            <a:r>
              <a:rPr lang="ru-RU" alt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сообщение</a:t>
            </a:r>
            <a:endParaRPr lang="en-US" altLang="ru-RU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pPr>
              <a:defRPr/>
            </a:pPr>
            <a:endParaRPr lang="ru-RU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76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78" y="116632"/>
            <a:ext cx="15668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1331640" y="4941168"/>
            <a:ext cx="1656183" cy="16561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Интуитивная медицина</a:t>
            </a:r>
            <a:endParaRPr lang="ru-RU" sz="1200" dirty="0"/>
          </a:p>
        </p:txBody>
      </p:sp>
      <p:sp>
        <p:nvSpPr>
          <p:cNvPr id="4" name="Oval 3"/>
          <p:cNvSpPr/>
          <p:nvPr/>
        </p:nvSpPr>
        <p:spPr>
          <a:xfrm>
            <a:off x="3389046" y="4941168"/>
            <a:ext cx="1759018" cy="16561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Доказа</a:t>
            </a:r>
            <a:r>
              <a:rPr lang="en-US" sz="1200" dirty="0" smtClean="0"/>
              <a:t>-</a:t>
            </a:r>
          </a:p>
          <a:p>
            <a:pPr algn="ctr"/>
            <a:r>
              <a:rPr lang="ru-RU" sz="1200" dirty="0" smtClean="0"/>
              <a:t>тельная</a:t>
            </a:r>
            <a:r>
              <a:rPr lang="en-US" sz="1200" dirty="0" smtClean="0"/>
              <a:t> </a:t>
            </a:r>
            <a:r>
              <a:rPr lang="ru-RU" sz="1200" dirty="0" smtClean="0"/>
              <a:t>медицина</a:t>
            </a:r>
            <a:endParaRPr lang="ru-RU" sz="1200" dirty="0"/>
          </a:p>
        </p:txBody>
      </p:sp>
      <p:sp>
        <p:nvSpPr>
          <p:cNvPr id="5" name="Oval 4"/>
          <p:cNvSpPr/>
          <p:nvPr/>
        </p:nvSpPr>
        <p:spPr>
          <a:xfrm>
            <a:off x="5508104" y="4941168"/>
            <a:ext cx="1728192" cy="165618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Персональная медицина</a:t>
            </a:r>
            <a:endParaRPr lang="ru-RU" sz="1200" dirty="0"/>
          </a:p>
        </p:txBody>
      </p:sp>
      <p:sp>
        <p:nvSpPr>
          <p:cNvPr id="6" name="Right Arrow 5"/>
          <p:cNvSpPr/>
          <p:nvPr/>
        </p:nvSpPr>
        <p:spPr>
          <a:xfrm>
            <a:off x="3059832" y="5589239"/>
            <a:ext cx="236277" cy="319235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7" name="Right Arrow 6"/>
          <p:cNvSpPr/>
          <p:nvPr/>
        </p:nvSpPr>
        <p:spPr>
          <a:xfrm>
            <a:off x="5199819" y="5576705"/>
            <a:ext cx="236277" cy="319235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8" name="Rectangle 7"/>
          <p:cNvSpPr/>
          <p:nvPr/>
        </p:nvSpPr>
        <p:spPr>
          <a:xfrm>
            <a:off x="251520" y="1951672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Широчайшая база данных о сотнях болезней, </a:t>
            </a:r>
            <a:r>
              <a:rPr lang="ru-RU" sz="2000" dirty="0"/>
              <a:t>патологических </a:t>
            </a:r>
            <a:r>
              <a:rPr lang="ru-RU" sz="2000" dirty="0" smtClean="0"/>
              <a:t>состояний, </a:t>
            </a:r>
            <a:r>
              <a:rPr lang="ru-RU" sz="2000" dirty="0"/>
              <a:t>а также методах их предупреждения, раннего выявления и лечения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На основе базы данных Национальных институтов здоровья США и других ресурсов</a:t>
            </a:r>
          </a:p>
          <a:p>
            <a:r>
              <a:rPr lang="ru-RU" sz="2000" dirty="0" smtClean="0"/>
              <a:t>Более 3000 уникальных пользователей в неделю; цель – 5000 в день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69875"/>
            <a:ext cx="7717842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ZDRAV.KZ 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  <a:cs typeface="Arial" charset="0"/>
              </a:rPr>
              <a:t>И ДОКАЗАТЕЛЬНАЯ МЕДИЦИНА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7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818"/>
            <a:ext cx="479107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62398"/>
            <a:ext cx="3974759" cy="407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5990"/>
            <a:ext cx="7920879" cy="6506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1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5"/>
          <p:cNvGrpSpPr>
            <a:grpSpLocks/>
          </p:cNvGrpSpPr>
          <p:nvPr/>
        </p:nvGrpSpPr>
        <p:grpSpPr bwMode="auto">
          <a:xfrm>
            <a:off x="1143000" y="3859485"/>
            <a:ext cx="2225675" cy="282575"/>
            <a:chOff x="2256" y="1448"/>
            <a:chExt cx="2144" cy="24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328" y="1532"/>
              <a:ext cx="2064" cy="15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256" y="1448"/>
              <a:ext cx="2144" cy="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3817938" y="4396060"/>
            <a:ext cx="1320800" cy="825500"/>
          </a:xfrm>
          <a:prstGeom prst="diamond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836988" y="3718198"/>
            <a:ext cx="7350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Амбула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торно</a:t>
            </a:r>
            <a:endParaRPr lang="en-US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4102" name="Text Box 12"/>
          <p:cNvSpPr txBox="1">
            <a:spLocks noChangeArrowheads="1"/>
          </p:cNvSpPr>
          <p:nvPr/>
        </p:nvSpPr>
        <p:spPr bwMode="auto">
          <a:xfrm>
            <a:off x="4927600" y="4975498"/>
            <a:ext cx="7397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Госпита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-</a:t>
            </a:r>
          </a:p>
          <a:p>
            <a:pPr>
              <a:defRPr/>
            </a:pP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лизация</a:t>
            </a:r>
            <a:endParaRPr lang="en-US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2411413" y="1838598"/>
            <a:ext cx="3706812" cy="1103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Calibri" pitchFamily="34" charset="0"/>
              <a:cs typeface="+mn-cs"/>
            </a:endParaRPr>
          </a:p>
        </p:txBody>
      </p:sp>
      <p:sp>
        <p:nvSpPr>
          <p:cNvPr id="4104" name="Text Box 17"/>
          <p:cNvSpPr txBox="1">
            <a:spLocks noChangeArrowheads="1"/>
          </p:cNvSpPr>
          <p:nvPr/>
        </p:nvSpPr>
        <p:spPr bwMode="auto">
          <a:xfrm>
            <a:off x="2484438" y="2729185"/>
            <a:ext cx="12461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ПРЕДУПРЕЖДЕНИЕ</a:t>
            </a:r>
            <a:endParaRPr lang="en-US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05" name="Text Box 18"/>
          <p:cNvSpPr txBox="1">
            <a:spLocks noChangeArrowheads="1"/>
          </p:cNvSpPr>
          <p:nvPr/>
        </p:nvSpPr>
        <p:spPr bwMode="auto">
          <a:xfrm>
            <a:off x="3584575" y="2729185"/>
            <a:ext cx="10175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ДИАГНОСТИКА</a:t>
            </a:r>
            <a:endParaRPr lang="en-US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06" name="Text Box 19"/>
          <p:cNvSpPr txBox="1">
            <a:spLocks noChangeArrowheads="1"/>
          </p:cNvSpPr>
          <p:nvPr/>
        </p:nvSpPr>
        <p:spPr bwMode="auto">
          <a:xfrm>
            <a:off x="5148263" y="2729185"/>
            <a:ext cx="9858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МОНИТОРИНГ</a:t>
            </a:r>
            <a:endParaRPr lang="en-US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107" name="Text Box 21"/>
          <p:cNvSpPr txBox="1">
            <a:spLocks noChangeArrowheads="1"/>
          </p:cNvSpPr>
          <p:nvPr/>
        </p:nvSpPr>
        <p:spPr bwMode="auto">
          <a:xfrm>
            <a:off x="3197225" y="1873523"/>
            <a:ext cx="2563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ДИАГНОСТИКА И ОЗДОРОВЛЕНИЕ</a:t>
            </a:r>
            <a:r>
              <a:rPr lang="en-US" sz="1200" b="1" i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…</a:t>
            </a:r>
          </a:p>
        </p:txBody>
      </p:sp>
      <p:sp>
        <p:nvSpPr>
          <p:cNvPr id="4108" name="Text Box 22"/>
          <p:cNvSpPr txBox="1">
            <a:spLocks noChangeArrowheads="1"/>
          </p:cNvSpPr>
          <p:nvPr/>
        </p:nvSpPr>
        <p:spPr bwMode="auto">
          <a:xfrm>
            <a:off x="4500563" y="2729185"/>
            <a:ext cx="6889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ЛЕЧЕНИЕ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8444" name="Line 23"/>
          <p:cNvSpPr>
            <a:spLocks noChangeShapeType="1"/>
          </p:cNvSpPr>
          <p:nvPr/>
        </p:nvSpPr>
        <p:spPr bwMode="auto">
          <a:xfrm flipV="1">
            <a:off x="4478338" y="3338785"/>
            <a:ext cx="0" cy="1130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5730875" y="4140473"/>
            <a:ext cx="2873375" cy="1438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Calibri" pitchFamily="34" charset="0"/>
              <a:cs typeface="+mn-cs"/>
            </a:endParaRP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5921375" y="3803923"/>
            <a:ext cx="1770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БОЛЬНИЦА</a:t>
            </a:r>
            <a:endParaRPr lang="en-US" sz="1600" b="1" i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18447" name="Line 27"/>
          <p:cNvSpPr>
            <a:spLocks noChangeShapeType="1"/>
          </p:cNvSpPr>
          <p:nvPr/>
        </p:nvSpPr>
        <p:spPr bwMode="auto">
          <a:xfrm>
            <a:off x="5075238" y="4850085"/>
            <a:ext cx="63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8" name="Line 28"/>
          <p:cNvSpPr>
            <a:spLocks noChangeShapeType="1"/>
          </p:cNvSpPr>
          <p:nvPr/>
        </p:nvSpPr>
        <p:spPr bwMode="auto">
          <a:xfrm>
            <a:off x="3373438" y="4850085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4151313" y="4653235"/>
            <a:ext cx="825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ПАЦИЕНТ</a:t>
            </a:r>
            <a:endParaRPr lang="en-US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4115" name="Text Box 30"/>
          <p:cNvSpPr txBox="1">
            <a:spLocks noChangeArrowheads="1"/>
          </p:cNvSpPr>
          <p:nvPr/>
        </p:nvSpPr>
        <p:spPr bwMode="auto">
          <a:xfrm>
            <a:off x="7440613" y="4281760"/>
            <a:ext cx="1311275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ЛЕЧЕНИЕ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Хирургия</a:t>
            </a:r>
            <a:endParaRPr lang="en-US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Неотложная помощь</a:t>
            </a:r>
            <a:endParaRPr lang="en-US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Реабилитация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5075238" y="3351485"/>
            <a:ext cx="635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4" name="AutoShape 33"/>
          <p:cNvSpPr>
            <a:spLocks noChangeArrowheads="1"/>
          </p:cNvSpPr>
          <p:nvPr/>
        </p:nvSpPr>
        <p:spPr bwMode="auto">
          <a:xfrm>
            <a:off x="2992438" y="5589860"/>
            <a:ext cx="393700" cy="850900"/>
          </a:xfrm>
          <a:custGeom>
            <a:avLst/>
            <a:gdLst>
              <a:gd name="T0" fmla="*/ 281222 w 21600"/>
              <a:gd name="T1" fmla="*/ 0 h 21600"/>
              <a:gd name="T2" fmla="*/ 168726 w 21600"/>
              <a:gd name="T3" fmla="*/ 283633 h 21600"/>
              <a:gd name="T4" fmla="*/ 0 w 21600"/>
              <a:gd name="T5" fmla="*/ 709123 h 21600"/>
              <a:gd name="T6" fmla="*/ 168726 w 21600"/>
              <a:gd name="T7" fmla="*/ 850900 h 21600"/>
              <a:gd name="T8" fmla="*/ 337452 w 21600"/>
              <a:gd name="T9" fmla="*/ 590903 h 21600"/>
              <a:gd name="T10" fmla="*/ 393700 w 21600"/>
              <a:gd name="T11" fmla="*/ 28363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6065838" y="5907360"/>
            <a:ext cx="3078162" cy="6334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60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Reduce Healthcare Costs &amp;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60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focus on secondary &amp; tertiary care</a:t>
            </a:r>
          </a:p>
        </p:txBody>
      </p:sp>
      <p:sp>
        <p:nvSpPr>
          <p:cNvPr id="26" name="AutoShape 35"/>
          <p:cNvSpPr>
            <a:spLocks noChangeArrowheads="1"/>
          </p:cNvSpPr>
          <p:nvPr/>
        </p:nvSpPr>
        <p:spPr bwMode="auto">
          <a:xfrm flipH="1">
            <a:off x="5672138" y="5589860"/>
            <a:ext cx="393700" cy="850900"/>
          </a:xfrm>
          <a:custGeom>
            <a:avLst/>
            <a:gdLst>
              <a:gd name="T0" fmla="*/ 281222 w 21600"/>
              <a:gd name="T1" fmla="*/ 0 h 21600"/>
              <a:gd name="T2" fmla="*/ 168726 w 21600"/>
              <a:gd name="T3" fmla="*/ 283633 h 21600"/>
              <a:gd name="T4" fmla="*/ 0 w 21600"/>
              <a:gd name="T5" fmla="*/ 709123 h 21600"/>
              <a:gd name="T6" fmla="*/ 168726 w 21600"/>
              <a:gd name="T7" fmla="*/ 850900 h 21600"/>
              <a:gd name="T8" fmla="*/ 337452 w 21600"/>
              <a:gd name="T9" fmla="*/ 590903 h 21600"/>
              <a:gd name="T10" fmla="*/ 393700 w 21600"/>
              <a:gd name="T11" fmla="*/ 28363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27" name="AutoShape 36"/>
          <p:cNvSpPr>
            <a:spLocks noChangeArrowheads="1"/>
          </p:cNvSpPr>
          <p:nvPr/>
        </p:nvSpPr>
        <p:spPr bwMode="auto">
          <a:xfrm flipH="1" flipV="1">
            <a:off x="4572000" y="1116285"/>
            <a:ext cx="393700" cy="698500"/>
          </a:xfrm>
          <a:custGeom>
            <a:avLst/>
            <a:gdLst>
              <a:gd name="T0" fmla="*/ 281222 w 21600"/>
              <a:gd name="T1" fmla="*/ 0 h 21600"/>
              <a:gd name="T2" fmla="*/ 168726 w 21600"/>
              <a:gd name="T3" fmla="*/ 232833 h 21600"/>
              <a:gd name="T4" fmla="*/ 0 w 21600"/>
              <a:gd name="T5" fmla="*/ 582116 h 21600"/>
              <a:gd name="T6" fmla="*/ 168726 w 21600"/>
              <a:gd name="T7" fmla="*/ 698500 h 21600"/>
              <a:gd name="T8" fmla="*/ 337452 w 21600"/>
              <a:gd name="T9" fmla="*/ 485069 h 21600"/>
              <a:gd name="T10" fmla="*/ 393700 w 21600"/>
              <a:gd name="T11" fmla="*/ 23283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28" name="Text Box 37"/>
          <p:cNvSpPr txBox="1">
            <a:spLocks noChangeArrowheads="1"/>
          </p:cNvSpPr>
          <p:nvPr/>
        </p:nvSpPr>
        <p:spPr bwMode="auto">
          <a:xfrm>
            <a:off x="2411413" y="2926035"/>
            <a:ext cx="385286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ЦЕНТР ДИАГНОСТИКИ И ОЗДОРОВЛЕНИЯ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5400" y="5764485"/>
            <a:ext cx="2968625" cy="904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Семьи и граждане, желающие получить высококачественное медицинское обслуживание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4972050" y="836885"/>
            <a:ext cx="4095750" cy="904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Раннее выявление болезней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,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Продление жизни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и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снижение 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заболеваемости мости каждого члена семьи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33" name="Text Box 34"/>
          <p:cNvSpPr txBox="1">
            <a:spLocks noChangeArrowheads="1"/>
          </p:cNvSpPr>
          <p:nvPr/>
        </p:nvSpPr>
        <p:spPr bwMode="auto">
          <a:xfrm>
            <a:off x="6078538" y="5734323"/>
            <a:ext cx="3065462" cy="904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Снижение расходов здравоохранения, фокус на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высокотехнологичную помощь 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82064" y="147501"/>
            <a:ext cx="1992312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Narrow" pitchFamily="34" charset="0"/>
              </a:rPr>
              <a:t>HEALTHCITY</a:t>
            </a:r>
            <a:endParaRPr lang="ru-RU" sz="2400" dirty="0">
              <a:solidFill>
                <a:srgbClr val="C00000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45" name="Text Box 38"/>
          <p:cNvSpPr txBox="1">
            <a:spLocks noChangeArrowheads="1"/>
          </p:cNvSpPr>
          <p:nvPr/>
        </p:nvSpPr>
        <p:spPr bwMode="auto">
          <a:xfrm>
            <a:off x="539750" y="3621360"/>
            <a:ext cx="3527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ЦЕНТРЫ ПЕРСОНАЛЬНОЙ МЕДИЦИНЫ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+mn-cs"/>
              </a:rPr>
              <a:t>СЕМЬИ, ИНДИВИДУУМЫ</a:t>
            </a:r>
            <a:endParaRPr lang="en-US" sz="1400" b="1" i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18462" name="AutoShape 2"/>
          <p:cNvSpPr>
            <a:spLocks noChangeArrowheads="1"/>
          </p:cNvSpPr>
          <p:nvPr/>
        </p:nvSpPr>
        <p:spPr bwMode="auto">
          <a:xfrm rot="2286432">
            <a:off x="1333001" y="1943070"/>
            <a:ext cx="1084163" cy="508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63" name="Text Box 39"/>
          <p:cNvSpPr txBox="1">
            <a:spLocks noChangeArrowheads="1"/>
          </p:cNvSpPr>
          <p:nvPr/>
        </p:nvSpPr>
        <p:spPr bwMode="auto">
          <a:xfrm>
            <a:off x="71437" y="1280095"/>
            <a:ext cx="2232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2400" b="1" i="1" dirty="0" err="1" smtClean="0">
                <a:solidFill>
                  <a:srgbClr val="7030A0"/>
                </a:solidFill>
                <a:latin typeface="Calibri" pitchFamily="34" charset="0"/>
              </a:rPr>
              <a:t>SmartHealth</a:t>
            </a:r>
            <a:endParaRPr lang="en-US" altLang="ru-RU" sz="2400" b="1" i="1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8464" name="AutoShape 2"/>
          <p:cNvSpPr>
            <a:spLocks noChangeArrowheads="1"/>
          </p:cNvSpPr>
          <p:nvPr/>
        </p:nvSpPr>
        <p:spPr bwMode="auto">
          <a:xfrm rot="4242979">
            <a:off x="512515" y="2613305"/>
            <a:ext cx="1602234" cy="508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8465" name="Picture 45" descr="Family 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4113485"/>
            <a:ext cx="219710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6" name="Picture 46" descr="Reading X-r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5" y="2083073"/>
            <a:ext cx="9271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7" name="Picture 12" descr="фото с сайта www.fotorix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2073548"/>
            <a:ext cx="86518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8" name="Picture 1" descr="Technician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060848"/>
            <a:ext cx="8794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9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067198"/>
            <a:ext cx="8953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7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4338910"/>
            <a:ext cx="167005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0" y="0"/>
            <a:ext cx="1266769" cy="129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9552" y="1772816"/>
            <a:ext cx="2304256" cy="21602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Интуитивная медицина</a:t>
            </a:r>
            <a:endParaRPr lang="ru-RU" dirty="0"/>
          </a:p>
        </p:txBody>
      </p:sp>
      <p:sp>
        <p:nvSpPr>
          <p:cNvPr id="29" name="Oval 28"/>
          <p:cNvSpPr/>
          <p:nvPr/>
        </p:nvSpPr>
        <p:spPr>
          <a:xfrm>
            <a:off x="3491880" y="1772816"/>
            <a:ext cx="2304256" cy="21602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Доказательная медицина</a:t>
            </a:r>
            <a:endParaRPr lang="ru-RU" dirty="0"/>
          </a:p>
        </p:txBody>
      </p:sp>
      <p:sp>
        <p:nvSpPr>
          <p:cNvPr id="31" name="Oval 30"/>
          <p:cNvSpPr/>
          <p:nvPr/>
        </p:nvSpPr>
        <p:spPr>
          <a:xfrm>
            <a:off x="6444208" y="1772816"/>
            <a:ext cx="2304256" cy="21602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Персональнаямедицина</a:t>
            </a:r>
            <a:endParaRPr lang="ru-RU" dirty="0"/>
          </a:p>
        </p:txBody>
      </p:sp>
      <p:sp>
        <p:nvSpPr>
          <p:cNvPr id="6" name="Right Arrow 5"/>
          <p:cNvSpPr/>
          <p:nvPr/>
        </p:nvSpPr>
        <p:spPr>
          <a:xfrm>
            <a:off x="2987824" y="2564904"/>
            <a:ext cx="360040" cy="504056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Right Arrow 31"/>
          <p:cNvSpPr/>
          <p:nvPr/>
        </p:nvSpPr>
        <p:spPr>
          <a:xfrm>
            <a:off x="6012160" y="2564904"/>
            <a:ext cx="360040" cy="504056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19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297666"/>
            <a:ext cx="6812409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Небольшие кабинеты, расположенные в торговых и бизнес-центрах и спальных районах. Отсюда пациенты направляются в Диагностический центр и больницы с которыми заключены партнерские соглашения.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 Центрах персональной медицины  работают врачи общей практики для оказания индивидуальных услуг категории  </a:t>
            </a:r>
            <a:r>
              <a:rPr lang="ru-RU" sz="1600" dirty="0">
                <a:solidFill>
                  <a:srgbClr val="C00000"/>
                </a:solidFill>
              </a:rPr>
              <a:t>«консьерж-сервис»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Доступ к врачебным консультациям </a:t>
            </a:r>
            <a:r>
              <a:rPr lang="ru-RU" sz="1600" dirty="0">
                <a:solidFill>
                  <a:srgbClr val="C00000"/>
                </a:solidFill>
              </a:rPr>
              <a:t>24 часа в сутки 7 дней в неделю</a:t>
            </a:r>
            <a:endParaRPr lang="en-US" sz="1600" dirty="0">
              <a:solidFill>
                <a:srgbClr val="C00000"/>
              </a:solidFill>
            </a:endParaRP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Полноценное и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пациент-ориентированное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общение с медработником с помощью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</a:rPr>
              <a:t>iPad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и стандартизированной </a:t>
            </a:r>
            <a:r>
              <a:rPr lang="ru-RU" sz="1600" dirty="0">
                <a:solidFill>
                  <a:srgbClr val="C00000"/>
                </a:solidFill>
              </a:rPr>
              <a:t>технологии </a:t>
            </a:r>
            <a:r>
              <a:rPr lang="en-US" sz="1600" dirty="0" smtClean="0">
                <a:solidFill>
                  <a:srgbClr val="C00000"/>
                </a:solidFill>
              </a:rPr>
              <a:t>“</a:t>
            </a:r>
            <a:r>
              <a:rPr lang="en-US" sz="1600" dirty="0" err="1" smtClean="0">
                <a:solidFill>
                  <a:srgbClr val="C00000"/>
                </a:solidFill>
              </a:rPr>
              <a:t>SmartHealth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”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Направление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1600" dirty="0">
                <a:solidFill>
                  <a:srgbClr val="C00000"/>
                </a:solidFill>
              </a:rPr>
              <a:t>углубленное диагностическое исследование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 диагностическом комплексе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аффилиированного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с центрами персональной медицины</a:t>
            </a: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Координация доступа к ведущим специалистам, а также </a:t>
            </a:r>
            <a:r>
              <a:rPr lang="ru-RU" sz="1600" dirty="0">
                <a:solidFill>
                  <a:srgbClr val="C00000"/>
                </a:solidFill>
              </a:rPr>
              <a:t>своевременной госпитализации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в ведущие клиники г.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Алматы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, Астаны и за рубежа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Координация своевременного доступа к необходимым медикаментам путем </a:t>
            </a:r>
            <a:r>
              <a:rPr lang="ru-RU" sz="1600" dirty="0">
                <a:solidFill>
                  <a:srgbClr val="C00000"/>
                </a:solidFill>
              </a:rPr>
              <a:t>взаимодействия с одной из разветвленных аптечных сетей</a:t>
            </a:r>
          </a:p>
          <a:p>
            <a:pPr marL="358775" indent="-179388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C00000"/>
                </a:solidFill>
              </a:rPr>
              <a:t>Оздоровление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постоянного контингента с помощью специальных образовательных программ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835703"/>
            <a:ext cx="5787565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  <a:cs typeface="+mn-cs"/>
              </a:rPr>
              <a:t>ЦЕНТРЫ </a:t>
            </a: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+mn-cs"/>
              </a:rPr>
              <a:t>ПЕРСОНАЛЬНОЙ МЕДИЦИНЫ</a:t>
            </a:r>
            <a:endParaRPr lang="en-US" sz="2400" dirty="0">
              <a:solidFill>
                <a:srgbClr val="C00000"/>
              </a:solidFill>
              <a:latin typeface="Arial Narrow" pitchFamily="34" charset="0"/>
              <a:cs typeface="+mn-cs"/>
            </a:endParaRPr>
          </a:p>
        </p:txBody>
      </p:sp>
      <p:pic>
        <p:nvPicPr>
          <p:cNvPr id="22532" name="Рисунок 4" descr="GAL_45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1297666"/>
            <a:ext cx="2224087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0" y="0"/>
            <a:ext cx="1266769" cy="129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6988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latin typeface="Arial Narrow" pitchFamily="34" charset="0"/>
                <a:cs typeface="+mn-cs"/>
              </a:rPr>
              <a:t>МЕДОБОРУДОВАНИЕ ДЛЯ ЦЕНТРОВ ПЕРСОНАЛЬНОЙ МЕДИЦИНЫ</a:t>
            </a:r>
            <a:endParaRPr lang="en-US" sz="2400" dirty="0">
              <a:solidFill>
                <a:srgbClr val="C00000"/>
              </a:solidFill>
              <a:latin typeface="Arial Narrow" pitchFamily="34" charset="0"/>
              <a:cs typeface="+mn-cs"/>
            </a:endParaRPr>
          </a:p>
        </p:txBody>
      </p:sp>
      <p:pic>
        <p:nvPicPr>
          <p:cNvPr id="24579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692150"/>
            <a:ext cx="4052887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692150"/>
            <a:ext cx="2519362" cy="32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692150"/>
            <a:ext cx="3244850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/>
          <p:nvPr/>
        </p:nvSpPr>
        <p:spPr>
          <a:xfrm>
            <a:off x="0" y="3948113"/>
            <a:ext cx="26924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+mn-cs"/>
              </a:rPr>
              <a:t>Комплекс для офтальмологических, отоларингологических и других видов исследований</a:t>
            </a:r>
            <a:endParaRPr lang="en-GB" sz="1600" dirty="0">
              <a:solidFill>
                <a:schemeClr val="tx1">
                  <a:lumMod val="75000"/>
                </a:schemeClr>
              </a:solidFill>
              <a:latin typeface="Calibri" pitchFamily="34" charset="0"/>
              <a:cs typeface="+mn-cs"/>
            </a:endParaRPr>
          </a:p>
          <a:p>
            <a:pPr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16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6443663" y="4659313"/>
            <a:ext cx="1800225" cy="979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+mn-cs"/>
              </a:rPr>
              <a:t>Аппарат для ультразвуковых исследований</a:t>
            </a:r>
            <a:endParaRPr lang="en-GB" sz="1600" dirty="0">
              <a:solidFill>
                <a:schemeClr val="tx1">
                  <a:lumMod val="75000"/>
                </a:schemeClr>
              </a:solidFill>
              <a:latin typeface="Calibri" pitchFamily="34" charset="0"/>
              <a:cs typeface="+mn-cs"/>
            </a:endParaRPr>
          </a:p>
          <a:p>
            <a:pPr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16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8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4619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УРОВЕНЬ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2: </a:t>
            </a:r>
            <a:r>
              <a:rPr lang="ru-RU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ДИАГНОСТИЧЕСКИЙ ЦЕНТР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</a:p>
        </p:txBody>
      </p:sp>
      <p:pic>
        <p:nvPicPr>
          <p:cNvPr id="25603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692150"/>
            <a:ext cx="4408488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971675" y="6492875"/>
            <a:ext cx="4976813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asharman@zdrav.kz  Not for distribution. For discussion only</a:t>
            </a:r>
            <a:endParaRPr lang="ru-RU" dirty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870325"/>
            <a:ext cx="3011488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 descr="sm17838_SP_07_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1" r="7185" b="20618"/>
          <a:stretch>
            <a:fillRect/>
          </a:stretch>
        </p:blipFill>
        <p:spPr bwMode="auto">
          <a:xfrm>
            <a:off x="6588125" y="3846513"/>
            <a:ext cx="217170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"/>
          <p:cNvSpPr/>
          <p:nvPr/>
        </p:nvSpPr>
        <p:spPr>
          <a:xfrm>
            <a:off x="395288" y="1196975"/>
            <a:ext cx="3455987" cy="4229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Компьютерная томография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Магнитно-резонансная томография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Ультразвуковые аппараты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Маммография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Эндоскопия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Лабораторные исследования</a:t>
            </a:r>
          </a:p>
          <a:p>
            <a:pPr marL="179388" lvl="1" indent="-1762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+mn-cs"/>
              </a:rPr>
              <a:t>Медицинские консультации – врачи из Великобритании и Австралии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+mn-cs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1600" dirty="0">
              <a:solidFill>
                <a:schemeClr val="tx1">
                  <a:lumMod val="75000"/>
                </a:schemeClr>
              </a:solidFill>
              <a:latin typeface="Calibri" pitchFamily="34" charset="0"/>
              <a:cs typeface="+mn-cs"/>
            </a:endParaRPr>
          </a:p>
          <a:p>
            <a:pPr lv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16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36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429" y="4149202"/>
            <a:ext cx="21304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2" descr="_small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1163" r="6667" b="10698"/>
          <a:stretch>
            <a:fillRect/>
          </a:stretch>
        </p:blipFill>
        <p:spPr bwMode="auto">
          <a:xfrm>
            <a:off x="2110643" y="4980852"/>
            <a:ext cx="24606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133" y="2675010"/>
            <a:ext cx="28098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3027313" cy="10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-479663"/>
            <a:ext cx="4257410" cy="322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3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" b="433"/>
          <a:stretch>
            <a:fillRect/>
          </a:stretch>
        </p:blipFill>
        <p:spPr bwMode="auto">
          <a:xfrm>
            <a:off x="2906713" y="5130800"/>
            <a:ext cx="719137" cy="901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13" y="5127625"/>
            <a:ext cx="8112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http://cache3.asset-cache.net/xc/80991863.jpg?v=1&amp;c=NewsMaker&amp;k=2&amp;d=C345D7FF146E0DD4F94587AEF56FB791E30A760B0D81129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231900"/>
            <a:ext cx="8921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scan16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3535363"/>
            <a:ext cx="919162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012950"/>
            <a:ext cx="104298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 descr="http://cache3.asset-cache.net/xc/200158798-001.jpg?v=1&amp;c=NewsMaker&amp;k=2&amp;d=052B350AE763EDA7B9022C9E0518BCA8D4B40B3E875A785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3462338"/>
            <a:ext cx="957263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543800" y="3765550"/>
            <a:ext cx="15240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Предупреждение слепоты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Лазерная хирургия катаракты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15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минутная процедура – восстановление нормального зрения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502218" name="CTC2lowRez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236663"/>
            <a:ext cx="11747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" b="250"/>
          <a:stretch>
            <a:fillRect/>
          </a:stretch>
        </p:blipFill>
        <p:spPr bwMode="auto">
          <a:xfrm>
            <a:off x="3656013" y="1292225"/>
            <a:ext cx="1563687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2757488" y="2366963"/>
            <a:ext cx="3317875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8444" name="Picture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38" y="1955800"/>
            <a:ext cx="6985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2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4748213"/>
            <a:ext cx="839787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Text Box 32"/>
          <p:cNvSpPr txBox="1">
            <a:spLocks noChangeArrowheads="1"/>
          </p:cNvSpPr>
          <p:nvPr/>
        </p:nvSpPr>
        <p:spPr bwMode="auto">
          <a:xfrm>
            <a:off x="609600" y="1909763"/>
            <a:ext cx="1289050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МОНИТОРИРОВАТЬ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48" name="Text Box 34"/>
          <p:cNvSpPr txBox="1">
            <a:spLocks noChangeArrowheads="1"/>
          </p:cNvSpPr>
          <p:nvPr/>
        </p:nvSpPr>
        <p:spPr bwMode="auto">
          <a:xfrm>
            <a:off x="1600200" y="1223963"/>
            <a:ext cx="1069975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ПРЕДУПРЕДИТЬ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49" name="Text Box 35"/>
          <p:cNvSpPr txBox="1">
            <a:spLocks noChangeArrowheads="1"/>
          </p:cNvSpPr>
          <p:nvPr/>
        </p:nvSpPr>
        <p:spPr bwMode="auto">
          <a:xfrm>
            <a:off x="4275138" y="1225550"/>
            <a:ext cx="701675" cy="2444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ЛЕЧИТЬ</a:t>
            </a:r>
            <a:endParaRPr lang="en-US" altLang="ru-RU" sz="1800">
              <a:solidFill>
                <a:schemeClr val="bg1"/>
              </a:solidFill>
            </a:endParaRPr>
          </a:p>
        </p:txBody>
      </p:sp>
      <p:sp>
        <p:nvSpPr>
          <p:cNvPr id="18450" name="Text Box 36"/>
          <p:cNvSpPr txBox="1">
            <a:spLocks noChangeArrowheads="1"/>
          </p:cNvSpPr>
          <p:nvPr/>
        </p:nvSpPr>
        <p:spPr bwMode="auto">
          <a:xfrm>
            <a:off x="7083425" y="1947863"/>
            <a:ext cx="1069975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ПРЕДУПРЕДИТЬ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51" name="Text Box 37"/>
          <p:cNvSpPr txBox="1">
            <a:spLocks noChangeArrowheads="1"/>
          </p:cNvSpPr>
          <p:nvPr/>
        </p:nvSpPr>
        <p:spPr bwMode="auto">
          <a:xfrm>
            <a:off x="7256463" y="3473450"/>
            <a:ext cx="701675" cy="2444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ЛЕЧИТЬ</a:t>
            </a:r>
            <a:endParaRPr lang="en-US" altLang="ru-RU" sz="1800">
              <a:solidFill>
                <a:schemeClr val="bg1"/>
              </a:solidFill>
            </a:endParaRPr>
          </a:p>
        </p:txBody>
      </p:sp>
      <p:sp>
        <p:nvSpPr>
          <p:cNvPr id="18452" name="Text Box 38"/>
          <p:cNvSpPr txBox="1">
            <a:spLocks noChangeArrowheads="1"/>
          </p:cNvSpPr>
          <p:nvPr/>
        </p:nvSpPr>
        <p:spPr bwMode="auto">
          <a:xfrm>
            <a:off x="628650" y="3522663"/>
            <a:ext cx="1069975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ПРЕДУПРЕДИТЬ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53" name="Text Box 40"/>
          <p:cNvSpPr txBox="1">
            <a:spLocks noChangeArrowheads="1"/>
          </p:cNvSpPr>
          <p:nvPr/>
        </p:nvSpPr>
        <p:spPr bwMode="auto">
          <a:xfrm>
            <a:off x="2538413" y="5795963"/>
            <a:ext cx="1069975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ПРЕДУПРЕДИТЬ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54" name="Text Box 41"/>
          <p:cNvSpPr txBox="1">
            <a:spLocks noChangeArrowheads="1"/>
          </p:cNvSpPr>
          <p:nvPr/>
        </p:nvSpPr>
        <p:spPr bwMode="auto">
          <a:xfrm>
            <a:off x="3800475" y="5834063"/>
            <a:ext cx="1308100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ДИАГНОСТИРОВАТЬ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18455" name="Text Box 43"/>
          <p:cNvSpPr txBox="1">
            <a:spLocks noChangeArrowheads="1"/>
          </p:cNvSpPr>
          <p:nvPr/>
        </p:nvSpPr>
        <p:spPr bwMode="auto">
          <a:xfrm>
            <a:off x="7508875" y="4756150"/>
            <a:ext cx="703263" cy="2444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ЛЕЧИТЬ</a:t>
            </a:r>
            <a:endParaRPr lang="en-US" altLang="ru-RU" sz="1800">
              <a:solidFill>
                <a:schemeClr val="bg1"/>
              </a:solidFill>
            </a:endParaRPr>
          </a:p>
        </p:txBody>
      </p:sp>
      <p:sp>
        <p:nvSpPr>
          <p:cNvPr id="10282" name="Oval 44"/>
          <p:cNvSpPr>
            <a:spLocks noChangeArrowheads="1"/>
          </p:cNvSpPr>
          <p:nvPr/>
        </p:nvSpPr>
        <p:spPr bwMode="auto">
          <a:xfrm>
            <a:off x="3716338" y="982663"/>
            <a:ext cx="1466850" cy="139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3" name="Oval 45"/>
          <p:cNvSpPr>
            <a:spLocks noChangeArrowheads="1"/>
          </p:cNvSpPr>
          <p:nvPr/>
        </p:nvSpPr>
        <p:spPr bwMode="auto">
          <a:xfrm>
            <a:off x="6477000" y="3090863"/>
            <a:ext cx="1465263" cy="139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4" name="Oval 46"/>
          <p:cNvSpPr>
            <a:spLocks noChangeArrowheads="1"/>
          </p:cNvSpPr>
          <p:nvPr/>
        </p:nvSpPr>
        <p:spPr bwMode="auto">
          <a:xfrm>
            <a:off x="6569075" y="4576763"/>
            <a:ext cx="1466850" cy="139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5" name="Oval 47"/>
          <p:cNvSpPr>
            <a:spLocks noChangeArrowheads="1"/>
          </p:cNvSpPr>
          <p:nvPr/>
        </p:nvSpPr>
        <p:spPr bwMode="auto">
          <a:xfrm>
            <a:off x="5048250" y="4830763"/>
            <a:ext cx="1465263" cy="139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6" name="Oval 48"/>
          <p:cNvSpPr>
            <a:spLocks noChangeArrowheads="1"/>
          </p:cNvSpPr>
          <p:nvPr/>
        </p:nvSpPr>
        <p:spPr bwMode="auto">
          <a:xfrm>
            <a:off x="1082675" y="4703763"/>
            <a:ext cx="1463675" cy="139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7" name="Text Box 49"/>
          <p:cNvSpPr txBox="1">
            <a:spLocks noChangeArrowheads="1"/>
          </p:cNvSpPr>
          <p:nvPr/>
        </p:nvSpPr>
        <p:spPr bwMode="auto">
          <a:xfrm>
            <a:off x="1787525" y="6081713"/>
            <a:ext cx="2022475" cy="646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Ожидаемая недоношенность и низкий вес при рождении 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Планирование родов и подготовка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неонатологической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помощи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Рождение нормального ребенка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8" name="Text Box 50"/>
          <p:cNvSpPr txBox="1">
            <a:spLocks noChangeArrowheads="1"/>
          </p:cNvSpPr>
          <p:nvPr/>
        </p:nvSpPr>
        <p:spPr bwMode="auto">
          <a:xfrm>
            <a:off x="3797300" y="6096000"/>
            <a:ext cx="1765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Ранняя диагностика рака грудной железы и шейки матки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Биопсия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-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Стадия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0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предрака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Ежегодные осмотры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98%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выживаемость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89" name="Text Box 51"/>
          <p:cNvSpPr txBox="1">
            <a:spLocks noChangeArrowheads="1"/>
          </p:cNvSpPr>
          <p:nvPr/>
        </p:nvSpPr>
        <p:spPr bwMode="auto">
          <a:xfrm>
            <a:off x="2247900" y="1901825"/>
            <a:ext cx="15621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Ранняя диагностика рака толстой кишки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Удаление полипа 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+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биопсия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Нет рака 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–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регулярные осмотры - 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95%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выживаемость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l</a:t>
            </a:r>
          </a:p>
        </p:txBody>
      </p:sp>
      <p:sp>
        <p:nvSpPr>
          <p:cNvPr id="10290" name="Text Box 52"/>
          <p:cNvSpPr txBox="1">
            <a:spLocks noChangeArrowheads="1"/>
          </p:cNvSpPr>
          <p:nvPr/>
        </p:nvSpPr>
        <p:spPr bwMode="auto">
          <a:xfrm>
            <a:off x="895350" y="2781300"/>
            <a:ext cx="188912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Стенокардия и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прединфаркт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Амбулаторное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стентирование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Ежегодные осмотры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Возвращение к работе через 3 дня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91" name="Text Box 53"/>
          <p:cNvSpPr txBox="1">
            <a:spLocks noChangeArrowheads="1"/>
          </p:cNvSpPr>
          <p:nvPr/>
        </p:nvSpPr>
        <p:spPr bwMode="auto">
          <a:xfrm>
            <a:off x="5345113" y="1887538"/>
            <a:ext cx="1360487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Мониторинг лечения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Регулярные осмотры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Болезнь под контролем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92" name="Text Box 54"/>
          <p:cNvSpPr txBox="1">
            <a:spLocks noChangeArrowheads="1"/>
          </p:cNvSpPr>
          <p:nvPr/>
        </p:nvSpPr>
        <p:spPr bwMode="auto">
          <a:xfrm>
            <a:off x="7375525" y="2268538"/>
            <a:ext cx="17684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Проверка на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остеопороз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Предупреждение переломов костей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93" name="Text Box 55"/>
          <p:cNvSpPr txBox="1">
            <a:spLocks noChangeArrowheads="1"/>
          </p:cNvSpPr>
          <p:nvPr/>
        </p:nvSpPr>
        <p:spPr bwMode="auto">
          <a:xfrm>
            <a:off x="508000" y="4303713"/>
            <a:ext cx="17018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Аденома простаты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/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выявление рака простаты на ранней стадии. Регулярные осмотры - 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98%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выживаемость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294" name="Text Box 56"/>
          <p:cNvSpPr txBox="1">
            <a:spLocks noChangeArrowheads="1"/>
          </p:cNvSpPr>
          <p:nvPr/>
        </p:nvSpPr>
        <p:spPr bwMode="auto">
          <a:xfrm>
            <a:off x="7683500" y="5032375"/>
            <a:ext cx="13081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Хирургическое лечение ожирения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Результат – снижение ожирения, предупреждение диабета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0295" name="Text Box 57"/>
          <p:cNvSpPr txBox="1">
            <a:spLocks noChangeArrowheads="1"/>
          </p:cNvSpPr>
          <p:nvPr/>
        </p:nvSpPr>
        <p:spPr bwMode="auto">
          <a:xfrm>
            <a:off x="5514975" y="5910263"/>
            <a:ext cx="1571625" cy="425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Вакцинация детей и взрослых: предупреждение инфекционных заболеваний</a:t>
            </a:r>
          </a:p>
        </p:txBody>
      </p:sp>
      <p:sp>
        <p:nvSpPr>
          <p:cNvPr id="10297" name="Text Box 59"/>
          <p:cNvSpPr txBox="1">
            <a:spLocks noChangeArrowheads="1"/>
          </p:cNvSpPr>
          <p:nvPr/>
        </p:nvSpPr>
        <p:spPr bwMode="auto">
          <a:xfrm>
            <a:off x="3760788" y="1887538"/>
            <a:ext cx="1649412" cy="757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Аритмия сердца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Амбулаторная абляция предсердий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Осмотр каждые полгода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Возвращение к нормальной жизни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8471" name="Picture 59" descr="GAL_588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760663"/>
            <a:ext cx="2309812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Line 17"/>
          <p:cNvSpPr>
            <a:spLocks noChangeShapeType="1"/>
          </p:cNvSpPr>
          <p:nvPr/>
        </p:nvSpPr>
        <p:spPr bwMode="auto">
          <a:xfrm>
            <a:off x="2335213" y="2571750"/>
            <a:ext cx="1055687" cy="539750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2" name="Line 18"/>
          <p:cNvSpPr>
            <a:spLocks noChangeShapeType="1"/>
          </p:cNvSpPr>
          <p:nvPr/>
        </p:nvSpPr>
        <p:spPr bwMode="auto">
          <a:xfrm flipV="1">
            <a:off x="2319338" y="3625850"/>
            <a:ext cx="1411287" cy="155575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3" name="Line 19"/>
          <p:cNvSpPr>
            <a:spLocks noChangeShapeType="1"/>
          </p:cNvSpPr>
          <p:nvPr/>
        </p:nvSpPr>
        <p:spPr bwMode="auto">
          <a:xfrm flipV="1">
            <a:off x="3270250" y="4154488"/>
            <a:ext cx="854075" cy="987425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4" name="Line 20"/>
          <p:cNvSpPr>
            <a:spLocks noChangeShapeType="1"/>
          </p:cNvSpPr>
          <p:nvPr/>
        </p:nvSpPr>
        <p:spPr bwMode="auto">
          <a:xfrm flipH="1" flipV="1">
            <a:off x="4433888" y="4038600"/>
            <a:ext cx="112712" cy="1103313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5" name="Line 21"/>
          <p:cNvSpPr>
            <a:spLocks noChangeShapeType="1"/>
          </p:cNvSpPr>
          <p:nvPr/>
        </p:nvSpPr>
        <p:spPr bwMode="auto">
          <a:xfrm flipH="1" flipV="1">
            <a:off x="4778375" y="4319588"/>
            <a:ext cx="871538" cy="796925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6" name="Line 22"/>
          <p:cNvSpPr>
            <a:spLocks noChangeShapeType="1"/>
          </p:cNvSpPr>
          <p:nvPr/>
        </p:nvSpPr>
        <p:spPr bwMode="auto">
          <a:xfrm>
            <a:off x="4689475" y="2432050"/>
            <a:ext cx="300038" cy="604838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7" name="Line 23"/>
          <p:cNvSpPr>
            <a:spLocks noChangeShapeType="1"/>
          </p:cNvSpPr>
          <p:nvPr/>
        </p:nvSpPr>
        <p:spPr bwMode="auto">
          <a:xfrm flipH="1">
            <a:off x="5799138" y="2855913"/>
            <a:ext cx="847725" cy="681037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8" name="Line 24"/>
          <p:cNvSpPr>
            <a:spLocks noChangeShapeType="1"/>
          </p:cNvSpPr>
          <p:nvPr/>
        </p:nvSpPr>
        <p:spPr bwMode="auto">
          <a:xfrm flipH="1" flipV="1">
            <a:off x="5743575" y="4124325"/>
            <a:ext cx="903288" cy="0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9" name="Line 25"/>
          <p:cNvSpPr>
            <a:spLocks noChangeShapeType="1"/>
          </p:cNvSpPr>
          <p:nvPr/>
        </p:nvSpPr>
        <p:spPr bwMode="auto">
          <a:xfrm>
            <a:off x="3371850" y="2341563"/>
            <a:ext cx="469900" cy="719137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0" name="Line 28"/>
          <p:cNvSpPr>
            <a:spLocks noChangeShapeType="1"/>
          </p:cNvSpPr>
          <p:nvPr/>
        </p:nvSpPr>
        <p:spPr bwMode="auto">
          <a:xfrm flipV="1">
            <a:off x="2339975" y="4038600"/>
            <a:ext cx="1303338" cy="782638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1" name="Line 30"/>
          <p:cNvSpPr>
            <a:spLocks noChangeShapeType="1"/>
          </p:cNvSpPr>
          <p:nvPr/>
        </p:nvSpPr>
        <p:spPr bwMode="auto">
          <a:xfrm flipH="1" flipV="1">
            <a:off x="5260975" y="3986213"/>
            <a:ext cx="1352550" cy="873125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2" name="Line 31"/>
          <p:cNvSpPr>
            <a:spLocks noChangeShapeType="1"/>
          </p:cNvSpPr>
          <p:nvPr/>
        </p:nvSpPr>
        <p:spPr bwMode="auto">
          <a:xfrm flipH="1">
            <a:off x="5508625" y="2366963"/>
            <a:ext cx="234950" cy="539750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75" name="Text Box 58"/>
          <p:cNvSpPr txBox="1">
            <a:spLocks noChangeArrowheads="1"/>
          </p:cNvSpPr>
          <p:nvPr/>
        </p:nvSpPr>
        <p:spPr bwMode="auto">
          <a:xfrm>
            <a:off x="533400" y="5311775"/>
            <a:ext cx="99060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Лечение и  имплантация зубов Нормально питаться и улыбаться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8487" name="Picture 7" descr="aliny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135563"/>
            <a:ext cx="903288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88" name="Text Box 39"/>
          <p:cNvSpPr txBox="1">
            <a:spLocks noChangeArrowheads="1"/>
          </p:cNvSpPr>
          <p:nvPr/>
        </p:nvSpPr>
        <p:spPr bwMode="auto">
          <a:xfrm>
            <a:off x="825500" y="5010150"/>
            <a:ext cx="703263" cy="2444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ЛЕЧИТЬ</a:t>
            </a:r>
            <a:endParaRPr lang="en-US" altLang="ru-RU" sz="1800">
              <a:solidFill>
                <a:schemeClr val="bg1"/>
              </a:solidFill>
            </a:endParaRPr>
          </a:p>
        </p:txBody>
      </p:sp>
      <p:pic>
        <p:nvPicPr>
          <p:cNvPr id="18489" name="Рисунок 79" descr="vaccination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906963"/>
            <a:ext cx="9652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90" name="Text Box 38"/>
          <p:cNvSpPr txBox="1">
            <a:spLocks noChangeArrowheads="1"/>
          </p:cNvSpPr>
          <p:nvPr/>
        </p:nvSpPr>
        <p:spPr bwMode="auto">
          <a:xfrm>
            <a:off x="5638800" y="5668963"/>
            <a:ext cx="1069975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ПРЕДУПРЕДИТЬ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66106" y="0"/>
            <a:ext cx="5508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Narrow" pitchFamily="34" charset="0"/>
              </a:rPr>
              <a:t>HEALTHCITY = </a:t>
            </a:r>
            <a:endParaRPr lang="ru-RU" sz="24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ТЕХНОЛОГИИ </a:t>
            </a:r>
            <a:r>
              <a:rPr lang="en-US" sz="2400" dirty="0">
                <a:solidFill>
                  <a:srgbClr val="C00000"/>
                </a:solidFill>
                <a:latin typeface="Arial Narrow" pitchFamily="34" charset="0"/>
              </a:rPr>
              <a:t>+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 МЕЖДУНАРОДНЫЙ ОПЫТ</a:t>
            </a:r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73" name="Text Box 33"/>
          <p:cNvSpPr txBox="1">
            <a:spLocks noChangeArrowheads="1"/>
          </p:cNvSpPr>
          <p:nvPr/>
        </p:nvSpPr>
        <p:spPr bwMode="auto">
          <a:xfrm>
            <a:off x="6210300" y="1223963"/>
            <a:ext cx="1289050" cy="246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chemeClr val="bg1"/>
                </a:solidFill>
              </a:rPr>
              <a:t>МОНИТОРИРОВАТЬ</a:t>
            </a:r>
            <a:endParaRPr lang="en-US" altLang="ru-RU" sz="1000" b="1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890" y="0"/>
            <a:ext cx="1524907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6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02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022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02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02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221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01"/>
          <p:cNvSpPr>
            <a:spLocks noChangeArrowheads="1"/>
          </p:cNvSpPr>
          <p:nvPr/>
        </p:nvSpPr>
        <p:spPr bwMode="auto">
          <a:xfrm>
            <a:off x="524173" y="1556792"/>
            <a:ext cx="45672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МЫ ПРЕПОДНЕСЕМ ВАМ </a:t>
            </a:r>
          </a:p>
          <a:p>
            <a:pPr eaLnBrk="1" hangingPunct="1"/>
            <a:r>
              <a:rPr lang="ru-RU" altLang="ru-RU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МИР ЗДОРОВЬЯ И            ПОМОЖЕМ ИМ УПРАВЛЯТЬ</a:t>
            </a:r>
            <a:endParaRPr lang="ru-RU" altLang="ru-RU" sz="28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4173" y="3885146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asharman@zdrav.kz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www.zdrav.kz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wikipedia.org/wiki/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Almaz_Sharman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25" y="404664"/>
            <a:ext cx="344328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4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1007</Words>
  <Application>Microsoft Office PowerPoint</Application>
  <PresentationFormat>On-screen Show (4:3)</PresentationFormat>
  <Paragraphs>201</Paragraphs>
  <Slides>26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Almaz</dc:creator>
  <cp:lastModifiedBy>Almaz</cp:lastModifiedBy>
  <cp:revision>15</cp:revision>
  <dcterms:created xsi:type="dcterms:W3CDTF">2014-09-22T01:20:18Z</dcterms:created>
  <dcterms:modified xsi:type="dcterms:W3CDTF">2014-11-17T04:09:25Z</dcterms:modified>
</cp:coreProperties>
</file>