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7" r:id="rId3"/>
    <p:sldId id="266" r:id="rId4"/>
    <p:sldId id="293" r:id="rId5"/>
    <p:sldId id="294" r:id="rId6"/>
    <p:sldId id="286" r:id="rId7"/>
    <p:sldId id="269" r:id="rId8"/>
    <p:sldId id="290" r:id="rId9"/>
    <p:sldId id="270" r:id="rId10"/>
    <p:sldId id="287" r:id="rId11"/>
    <p:sldId id="271" r:id="rId12"/>
    <p:sldId id="288" r:id="rId13"/>
    <p:sldId id="272" r:id="rId14"/>
    <p:sldId id="273" r:id="rId15"/>
    <p:sldId id="274" r:id="rId16"/>
    <p:sldId id="275" r:id="rId17"/>
    <p:sldId id="277" r:id="rId18"/>
    <p:sldId id="289" r:id="rId19"/>
    <p:sldId id="281" r:id="rId20"/>
    <p:sldId id="29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607E171-C2A3-43A3-BD7C-3A404DDD5E0C}">
          <p14:sldIdLst>
            <p14:sldId id="256"/>
            <p14:sldId id="267"/>
            <p14:sldId id="266"/>
            <p14:sldId id="293"/>
            <p14:sldId id="294"/>
            <p14:sldId id="286"/>
            <p14:sldId id="269"/>
            <p14:sldId id="290"/>
            <p14:sldId id="270"/>
            <p14:sldId id="287"/>
            <p14:sldId id="271"/>
            <p14:sldId id="288"/>
            <p14:sldId id="272"/>
            <p14:sldId id="273"/>
            <p14:sldId id="274"/>
            <p14:sldId id="275"/>
          </p14:sldIdLst>
        </p14:section>
        <p14:section name="Раздел без заголовка" id="{F7CA791B-2B10-4626-B1D8-F57F10968B2F}">
          <p14:sldIdLst>
            <p14:sldId id="277"/>
            <p14:sldId id="289"/>
            <p14:sldId id="281"/>
            <p14:sldId id="29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 autoAdjust="0"/>
    <p:restoredTop sz="94729" autoAdjust="0"/>
  </p:normalViewPr>
  <p:slideViewPr>
    <p:cSldViewPr>
      <p:cViewPr>
        <p:scale>
          <a:sx n="70" d="100"/>
          <a:sy n="70" d="100"/>
        </p:scale>
        <p:origin x="-1974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04629245905671E-3"/>
          <c:y val="0"/>
          <c:w val="0.97719416238743917"/>
          <c:h val="0.901724822360355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предопух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dk1"/>
              </a:solidFill>
            </a:ln>
          </c:spPr>
          <c:invertIfNegative val="0"/>
          <c:dLbls>
            <c:dLbl>
              <c:idx val="5"/>
              <c:layout>
                <c:manualLayout>
                  <c:x val="-3.3179014991461142E-2"/>
                  <c:y val="2.4293782608903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50-51 лет</c:v>
                </c:pt>
                <c:pt idx="1">
                  <c:v>52-53 лет</c:v>
                </c:pt>
                <c:pt idx="2">
                  <c:v>54-55 лет</c:v>
                </c:pt>
                <c:pt idx="3">
                  <c:v>56-57 лет</c:v>
                </c:pt>
                <c:pt idx="4">
                  <c:v>58-59 лет</c:v>
                </c:pt>
                <c:pt idx="5">
                  <c:v>60 лет и старше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0.13200000000000001</c:v>
                </c:pt>
                <c:pt idx="1">
                  <c:v>0.127</c:v>
                </c:pt>
                <c:pt idx="2">
                  <c:v>0.114</c:v>
                </c:pt>
                <c:pt idx="3">
                  <c:v>0.112</c:v>
                </c:pt>
                <c:pt idx="4">
                  <c:v>0.112</c:v>
                </c:pt>
                <c:pt idx="5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РМЖ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dk1"/>
              </a:solidFill>
            </a:ln>
          </c:spPr>
          <c:invertIfNegative val="0"/>
          <c:dLbls>
            <c:dLbl>
              <c:idx val="0"/>
              <c:layout>
                <c:manualLayout>
                  <c:x val="1.2442130621797928E-2"/>
                  <c:y val="-1.0752389924775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515819058764251E-2"/>
                  <c:y val="-1.0752389924775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368278902277516E-2"/>
                  <c:y val="-3.56181285179358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2210653108989641E-3"/>
                  <c:y val="-4.46884449906826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442130621797928E-2"/>
                  <c:y val="4.87150916357016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663195932696892E-2"/>
                  <c:y val="8.0979275363011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29475374786528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50-51 лет</c:v>
                </c:pt>
                <c:pt idx="1">
                  <c:v>52-53 лет</c:v>
                </c:pt>
                <c:pt idx="2">
                  <c:v>54-55 лет</c:v>
                </c:pt>
                <c:pt idx="3">
                  <c:v>56-57 лет</c:v>
                </c:pt>
                <c:pt idx="4">
                  <c:v>58-59 лет</c:v>
                </c:pt>
                <c:pt idx="5">
                  <c:v>60 лет и старше</c:v>
                </c:pt>
              </c:strCache>
            </c:strRef>
          </c:cat>
          <c:val>
            <c:numRef>
              <c:f>Лист1!$C$2:$C$7</c:f>
              <c:numCache>
                <c:formatCode>0.00%</c:formatCode>
                <c:ptCount val="6"/>
                <c:pt idx="0">
                  <c:v>1.1999999999999999E-3</c:v>
                </c:pt>
                <c:pt idx="1">
                  <c:v>1.4E-3</c:v>
                </c:pt>
                <c:pt idx="2">
                  <c:v>1.1999999999999999E-3</c:v>
                </c:pt>
                <c:pt idx="3">
                  <c:v>1.2999999999999999E-3</c:v>
                </c:pt>
                <c:pt idx="4">
                  <c:v>1.5E-3</c:v>
                </c:pt>
                <c:pt idx="5">
                  <c:v>1.8E-3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502592"/>
        <c:axId val="81593472"/>
      </c:barChart>
      <c:catAx>
        <c:axId val="81502592"/>
        <c:scaling>
          <c:orientation val="minMax"/>
        </c:scaling>
        <c:delete val="0"/>
        <c:axPos val="b"/>
        <c:minorGridlines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81593472"/>
        <c:crosses val="autoZero"/>
        <c:auto val="1"/>
        <c:lblAlgn val="ctr"/>
        <c:lblOffset val="100"/>
        <c:tickMarkSkip val="2"/>
        <c:noMultiLvlLbl val="0"/>
      </c:catAx>
      <c:valAx>
        <c:axId val="81593472"/>
        <c:scaling>
          <c:orientation val="minMax"/>
        </c:scaling>
        <c:delete val="1"/>
        <c:axPos val="l"/>
        <c:majorGridlines/>
        <c:numFmt formatCode="0%" sourceLinked="0"/>
        <c:majorTickMark val="out"/>
        <c:minorTickMark val="none"/>
        <c:tickLblPos val="none"/>
        <c:crossAx val="8150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963236606381131"/>
          <c:y val="1.6494141917216803E-3"/>
          <c:w val="0.15831262226605741"/>
          <c:h val="0.1464341222436360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04629245905671E-3"/>
          <c:y val="0"/>
          <c:w val="0.97719416238743928"/>
          <c:h val="0.901724822360355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предопух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dk1"/>
              </a:solidFill>
            </a:ln>
          </c:spPr>
          <c:invertIfNegative val="0"/>
          <c:dLbls>
            <c:dLbl>
              <c:idx val="5"/>
              <c:layout>
                <c:manualLayout>
                  <c:x val="-3.3179014991461142E-2"/>
                  <c:y val="2.4293782608903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50-51 лет</c:v>
                </c:pt>
                <c:pt idx="1">
                  <c:v>52-53 лет</c:v>
                </c:pt>
                <c:pt idx="2">
                  <c:v>54-55 лет</c:v>
                </c:pt>
                <c:pt idx="3">
                  <c:v>56-57 лет</c:v>
                </c:pt>
                <c:pt idx="4">
                  <c:v>58-59 лет</c:v>
                </c:pt>
                <c:pt idx="5">
                  <c:v>60-61 лет</c:v>
                </c:pt>
                <c:pt idx="6">
                  <c:v>62-63 лет</c:v>
                </c:pt>
                <c:pt idx="7">
                  <c:v>64-65 лет</c:v>
                </c:pt>
                <c:pt idx="8">
                  <c:v>66-67 лет</c:v>
                </c:pt>
                <c:pt idx="9">
                  <c:v>68-69 лет</c:v>
                </c:pt>
                <c:pt idx="10">
                  <c:v>70 лет и старше</c:v>
                </c:pt>
              </c:strCache>
            </c:strRef>
          </c:cat>
          <c:val>
            <c:numRef>
              <c:f>Лист1!$B$2:$B$12</c:f>
              <c:numCache>
                <c:formatCode>0.00%</c:formatCode>
                <c:ptCount val="11"/>
                <c:pt idx="0">
                  <c:v>8.0000000000000004E-4</c:v>
                </c:pt>
                <c:pt idx="1">
                  <c:v>8.9999999999999998E-4</c:v>
                </c:pt>
                <c:pt idx="2">
                  <c:v>1E-3</c:v>
                </c:pt>
                <c:pt idx="3">
                  <c:v>1.1000000000000001E-3</c:v>
                </c:pt>
                <c:pt idx="4">
                  <c:v>1.2999999999999999E-3</c:v>
                </c:pt>
                <c:pt idx="5">
                  <c:v>1.2999999999999999E-3</c:v>
                </c:pt>
                <c:pt idx="6">
                  <c:v>1.4E-3</c:v>
                </c:pt>
                <c:pt idx="7">
                  <c:v>1.6000000000000001E-3</c:v>
                </c:pt>
                <c:pt idx="8">
                  <c:v>1.8E-3</c:v>
                </c:pt>
                <c:pt idx="9">
                  <c:v>2E-3</c:v>
                </c:pt>
                <c:pt idx="10">
                  <c:v>2.2000000000000001E-3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КРР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dk1"/>
              </a:solidFill>
            </a:ln>
          </c:spPr>
          <c:invertIfNegative val="0"/>
          <c:dLbls>
            <c:dLbl>
              <c:idx val="0"/>
              <c:layout>
                <c:manualLayout>
                  <c:x val="2.2810572806629542E-2"/>
                  <c:y val="-2.65446238847416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663195932696889E-2"/>
                  <c:y val="9.4924289159776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736721087109129E-2"/>
                  <c:y val="4.53611468450761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73688436966321E-2"/>
                  <c:y val="1.1727010573534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884261243595853E-2"/>
                  <c:y val="1.6683005988959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663195932696889E-2"/>
                  <c:y val="8.0979275363011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736721087109129E-2"/>
                  <c:y val="1.6195855072602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0736884369663137E-2"/>
                  <c:y val="8.0979275363011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6589507495730575E-2"/>
                  <c:y val="1.6195855072602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073688436966321E-2"/>
                  <c:y val="1.6195855072602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1473768739326428E-3"/>
                  <c:y val="1.2146891304451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50-51 лет</c:v>
                </c:pt>
                <c:pt idx="1">
                  <c:v>52-53 лет</c:v>
                </c:pt>
                <c:pt idx="2">
                  <c:v>54-55 лет</c:v>
                </c:pt>
                <c:pt idx="3">
                  <c:v>56-57 лет</c:v>
                </c:pt>
                <c:pt idx="4">
                  <c:v>58-59 лет</c:v>
                </c:pt>
                <c:pt idx="5">
                  <c:v>60-61 лет</c:v>
                </c:pt>
                <c:pt idx="6">
                  <c:v>62-63 лет</c:v>
                </c:pt>
                <c:pt idx="7">
                  <c:v>64-65 лет</c:v>
                </c:pt>
                <c:pt idx="8">
                  <c:v>66-67 лет</c:v>
                </c:pt>
                <c:pt idx="9">
                  <c:v>68-69 лет</c:v>
                </c:pt>
                <c:pt idx="10">
                  <c:v>70 лет и старше</c:v>
                </c:pt>
              </c:strCache>
            </c:strRef>
          </c:cat>
          <c:val>
            <c:numRef>
              <c:f>Лист1!$C$2:$C$12</c:f>
              <c:numCache>
                <c:formatCode>0.00%</c:formatCode>
                <c:ptCount val="11"/>
                <c:pt idx="0">
                  <c:v>1E-4</c:v>
                </c:pt>
                <c:pt idx="1">
                  <c:v>2.0000000000000001E-4</c:v>
                </c:pt>
                <c:pt idx="2">
                  <c:v>2.9999999999999997E-4</c:v>
                </c:pt>
                <c:pt idx="3">
                  <c:v>2.9999999999999997E-4</c:v>
                </c:pt>
                <c:pt idx="4">
                  <c:v>2.9999999999999997E-4</c:v>
                </c:pt>
                <c:pt idx="5">
                  <c:v>4.0000000000000002E-4</c:v>
                </c:pt>
                <c:pt idx="6">
                  <c:v>5.0000000000000001E-4</c:v>
                </c:pt>
                <c:pt idx="7">
                  <c:v>6.9999999999999999E-4</c:v>
                </c:pt>
                <c:pt idx="8">
                  <c:v>6.9999999999999999E-4</c:v>
                </c:pt>
                <c:pt idx="9">
                  <c:v>5.9999999999999995E-4</c:v>
                </c:pt>
                <c:pt idx="10">
                  <c:v>6.9999999999999999E-4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532736"/>
        <c:axId val="30534272"/>
      </c:barChart>
      <c:catAx>
        <c:axId val="30532736"/>
        <c:scaling>
          <c:orientation val="minMax"/>
        </c:scaling>
        <c:delete val="0"/>
        <c:axPos val="b"/>
        <c:minorGridlines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534272"/>
        <c:crosses val="autoZero"/>
        <c:auto val="1"/>
        <c:lblAlgn val="ctr"/>
        <c:lblOffset val="100"/>
        <c:tickMarkSkip val="2"/>
        <c:noMultiLvlLbl val="0"/>
      </c:catAx>
      <c:valAx>
        <c:axId val="30534272"/>
        <c:scaling>
          <c:orientation val="minMax"/>
        </c:scaling>
        <c:delete val="1"/>
        <c:axPos val="l"/>
        <c:majorGridlines/>
        <c:numFmt formatCode="0%" sourceLinked="0"/>
        <c:majorTickMark val="out"/>
        <c:minorTickMark val="none"/>
        <c:tickLblPos val="none"/>
        <c:crossAx val="30532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0833028403163119E-3"/>
          <c:y val="2.1896746607828105E-2"/>
          <c:w val="0.15831262226605741"/>
          <c:h val="0.1464341222436360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BD7A96C-AC87-4A37-ABEE-91BE940FFD6F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2CC3022-51B8-4FDD-A619-E554DE7852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6336704"/>
          </a:xfrm>
          <a:effectLst/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ЗДРАВООХРАНЕНИЯ г. АЛМАТЫ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СКРИНИНГОВЫХ ИССЛЕДОВАНИЙ НА СНИЖЕНИЕ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ОНКОПАТАЛОГИИ  </a:t>
            </a:r>
            <a:r>
              <a:rPr lang="kk-KZ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НА ПРИМЕРЕ</a:t>
            </a: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1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ГОРОДСКОЙ ПОЛИКЛИНИКИ №1 г. АЛМАТЫ</a:t>
            </a:r>
            <a:b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err="1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Сералин</a:t>
            </a: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Ержан</a:t>
            </a: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Булатбекович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-  главный врач ГП№1.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b="1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1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100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Алматы, 2014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59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70" y="404664"/>
            <a:ext cx="875047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108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208912" cy="6120680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проведения скрининга </a:t>
            </a:r>
            <a:r>
              <a:rPr lang="ru-RU" sz="2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онкопатологии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Казахстане регламентирован </a:t>
            </a:r>
            <a:r>
              <a:rPr lang="ru-RU" sz="2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Приказом МЗ РК №145 от 16.03.11 г.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внесении изменений в приказ МЗ РК № 685 от 10.11.09 г. "Об утверждении Правил проведения профилактических медицинских осмотров целевых групп населения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".</a:t>
            </a:r>
            <a:b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2013 г. в Казахстане по пилотному проекту внедряется скрининг на ранее выявление рака пищевода, желудка, печени и предстательной железы в пилотных регионах (</a:t>
            </a:r>
            <a:r>
              <a:rPr lang="ru-RU" sz="2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Приказ МЗ РК №8 от 08.01.13 г.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внедрении скрининга на ранее выявление рака пищевода, желудка, печени и предстательной железы в пилотных регионах») </a:t>
            </a:r>
          </a:p>
        </p:txBody>
      </p:sp>
    </p:spTree>
    <p:extLst>
      <p:ext uri="{BB962C8B-B14F-4D97-AF65-F5344CB8AC3E}">
        <p14:creationId xmlns:p14="http://schemas.microsoft.com/office/powerpoint/2010/main" val="60497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908720"/>
          </a:xfrm>
        </p:spPr>
        <p:txBody>
          <a:bodyPr/>
          <a:lstStyle/>
          <a:p>
            <a:pPr algn="l"/>
            <a:r>
              <a:rPr lang="ru-RU" sz="2800" dirty="0" smtClean="0"/>
              <a:t>Виды </a:t>
            </a:r>
            <a:r>
              <a:rPr lang="ru-RU" sz="2800" dirty="0" err="1" smtClean="0"/>
              <a:t>онко</a:t>
            </a:r>
            <a:r>
              <a:rPr lang="ru-RU" sz="2800" dirty="0" smtClean="0"/>
              <a:t> </a:t>
            </a:r>
            <a:r>
              <a:rPr lang="ru-RU" sz="2800" dirty="0" err="1" smtClean="0"/>
              <a:t>скринингов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073427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раннее выявление предопухолевых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злокачественных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новообразований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шейки матки среди женщин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раннее выявление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предопухолевых, злокачественных новообразований молочной железы среди женщин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предопухолевых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злокачественных новообразований толстой и прямой кишки среди мужчин и женщин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ранее выявление рака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пищевода и желудка</a:t>
            </a: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ранее выявление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рака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предстательной железы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ранее выявление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рака печени.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06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7954860"/>
              </p:ext>
            </p:extLst>
          </p:nvPr>
        </p:nvGraphicFramePr>
        <p:xfrm>
          <a:off x="395536" y="1340768"/>
          <a:ext cx="8352929" cy="525658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386292"/>
                <a:gridCol w="1623477"/>
                <a:gridCol w="1158925"/>
                <a:gridCol w="932376"/>
                <a:gridCol w="932376"/>
                <a:gridCol w="812146"/>
                <a:gridCol w="812146"/>
                <a:gridCol w="695191"/>
              </a:tblGrid>
              <a:tr h="801299">
                <a:tc rowSpan="2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Территория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Запланировано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 gridSpan="2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Обследовано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Выявлено больных из числа обследованных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Взято на</a:t>
                      </a:r>
                    </a:p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диспансерный учет из выявленных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абсолютное число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абсолютное число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абсолютное число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6199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 gridSpan="8"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2011 г.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757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Республика Казахстан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554 935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577 679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104,1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25 999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4,5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16 061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61,8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г. Алматы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57 424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60 001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104,5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5 082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8,47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3 144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61,9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ГП № 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2 646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2 646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217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8,2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198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91,2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 gridSpan="8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2012 г.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757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Республика Казахстан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565 460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583 638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103,2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28 806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4,9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25 927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90,0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г. Алматы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57 500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56 991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99,1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5 713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10,0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5 474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95,8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ГП № 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2 596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2 596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287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11,2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285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99,2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 gridSpan="8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2013 г.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757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Республика Казахстан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452 691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446 932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98,73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20 205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4,52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19 451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96,3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г. Алматы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43 632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43 718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100,2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5 238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12,0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5 199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99,3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ГП № 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1 632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1 632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238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14,6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238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 gridSpan="8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Итого за 2011 - 2013 гг.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757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Республика Казахстан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1 573 086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1 608 249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102,2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75010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4,7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61 439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81,9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г. Алматы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158 556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160 710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101,4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16 033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10,0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13 817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86,2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  <a:tr h="172625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ГП № 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6 874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6 874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742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10,8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721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97,2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44" marR="54644" marT="0" marB="0" anchor="ctr"/>
                </a:tc>
              </a:tr>
            </a:tbl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67544" y="548680"/>
            <a:ext cx="8507288" cy="648072"/>
          </a:xfrm>
        </p:spPr>
        <p:txBody>
          <a:bodyPr/>
          <a:lstStyle/>
          <a:p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 </a:t>
            </a:r>
            <a:r>
              <a:rPr lang="ru-RU" sz="15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скринингового</a:t>
            </a: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обследования целевых групп </a:t>
            </a:r>
            <a:r>
              <a:rPr lang="ru-RU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женского </a:t>
            </a: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раннее выявление предопухолевых состояний шейки матки в 2011 - 2013 гг.</a:t>
            </a:r>
          </a:p>
        </p:txBody>
      </p:sp>
    </p:spTree>
    <p:extLst>
      <p:ext uri="{BB962C8B-B14F-4D97-AF65-F5344CB8AC3E}">
        <p14:creationId xmlns:p14="http://schemas.microsoft.com/office/powerpoint/2010/main" val="39565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952968"/>
              </p:ext>
            </p:extLst>
          </p:nvPr>
        </p:nvGraphicFramePr>
        <p:xfrm>
          <a:off x="467544" y="1628800"/>
          <a:ext cx="8208910" cy="515264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291214"/>
                <a:gridCol w="969556"/>
                <a:gridCol w="969556"/>
                <a:gridCol w="844535"/>
                <a:gridCol w="844535"/>
                <a:gridCol w="843684"/>
                <a:gridCol w="722915"/>
                <a:gridCol w="722915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Регион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Запланировано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Обследовано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Выявлено больных из числа обследованных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Взято 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Д-учет из выявленных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 err="1">
                          <a:effectLst/>
                        </a:rPr>
                        <a:t>абс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2011 г.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Республика Казахстан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554935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577679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104,1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217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0,04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135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62,2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г. Алматы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57424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60001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104,5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0,02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69,2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2646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2646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</a:tr>
              <a:tr h="0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2012 г.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Республика Казахстан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585785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585785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181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0,03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166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91,7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г. Алматы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57500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56991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99,1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effectLst/>
                        </a:rPr>
                        <a:t>0,03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2596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2596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</a:tr>
              <a:tr h="0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2013 г.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Республика Казахстан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452690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445583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98,5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98,2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г. Алматы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43632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43718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100,0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1632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1632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0,12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b"/>
                </a:tc>
              </a:tr>
              <a:tr h="0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Итого за 2011-2013 гг.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Республика Казахстан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1593410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1609047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101,0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567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0,04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467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82,4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г. Алматы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158556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160710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101,4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45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0,03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41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91,1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6874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6874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260648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Объемы </a:t>
            </a:r>
            <a:r>
              <a:rPr lang="ru-RU" sz="28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скринингового</a:t>
            </a:r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обследования целевых групп женского </a:t>
            </a:r>
            <a:r>
              <a:rPr lang="ru-RU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населения в </a:t>
            </a:r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РК, </a:t>
            </a:r>
            <a:r>
              <a:rPr lang="ru-RU" sz="28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г.Алматы</a:t>
            </a:r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ГП №1 и </a:t>
            </a:r>
            <a:r>
              <a:rPr lang="ru-RU" sz="28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выявляемость</a:t>
            </a:r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РШМ </a:t>
            </a:r>
            <a:r>
              <a:rPr lang="ru-RU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2011-2013 гг. </a:t>
            </a:r>
          </a:p>
        </p:txBody>
      </p:sp>
    </p:spTree>
    <p:extLst>
      <p:ext uri="{BB962C8B-B14F-4D97-AF65-F5344CB8AC3E}">
        <p14:creationId xmlns:p14="http://schemas.microsoft.com/office/powerpoint/2010/main" val="3354484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632848" cy="2648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4088" y="3197281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Выявляемость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предопухолевых состояний и рака шейки матки по возрастам в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РК 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2013 г.</a:t>
            </a: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808348"/>
              </p:ext>
            </p:extLst>
          </p:nvPr>
        </p:nvGraphicFramePr>
        <p:xfrm>
          <a:off x="539553" y="3933056"/>
          <a:ext cx="8070431" cy="20253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08311"/>
                <a:gridCol w="586111"/>
                <a:gridCol w="887748"/>
                <a:gridCol w="815114"/>
                <a:gridCol w="815114"/>
                <a:gridCol w="711812"/>
                <a:gridCol w="658547"/>
                <a:gridCol w="787674"/>
              </a:tblGrid>
              <a:tr h="27230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Области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r>
                        <a:rPr lang="ru-RU" sz="1400">
                          <a:effectLst/>
                        </a:rPr>
                        <a:t> ст.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II</a:t>
                      </a:r>
                      <a:r>
                        <a:rPr lang="ru-RU" sz="1400">
                          <a:effectLst/>
                        </a:rPr>
                        <a:t> ст.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III</a:t>
                      </a:r>
                      <a:r>
                        <a:rPr lang="ru-RU" sz="1400">
                          <a:effectLst/>
                        </a:rPr>
                        <a:t>-</a:t>
                      </a:r>
                      <a:r>
                        <a:rPr lang="en-US" sz="1400">
                          <a:effectLst/>
                        </a:rPr>
                        <a:t>IV</a:t>
                      </a:r>
                      <a:r>
                        <a:rPr lang="ru-RU" sz="1400">
                          <a:effectLst/>
                        </a:rPr>
                        <a:t> ст.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69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8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Республика Казахстан (2013 г.)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48,9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46,3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2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г. Алматы (2013 г.)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91,7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2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effectLst/>
                        </a:rPr>
                        <a:t>ГП №1 – 2011 г.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2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2012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2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2013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83,3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44528" y="609329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выявленного РШМ по стадиям по РК, </a:t>
            </a:r>
            <a:r>
              <a:rPr lang="ru-RU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г.Алматы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ГП №1 в 2013 г.</a:t>
            </a:r>
          </a:p>
        </p:txBody>
      </p:sp>
    </p:spTree>
    <p:extLst>
      <p:ext uri="{BB962C8B-B14F-4D97-AF65-F5344CB8AC3E}">
        <p14:creationId xmlns:p14="http://schemas.microsoft.com/office/powerpoint/2010/main" val="1236417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793395"/>
              </p:ext>
            </p:extLst>
          </p:nvPr>
        </p:nvGraphicFramePr>
        <p:xfrm>
          <a:off x="323527" y="1484780"/>
          <a:ext cx="8640959" cy="505216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411803"/>
                <a:gridCol w="1020585"/>
                <a:gridCol w="1020585"/>
                <a:gridCol w="888985"/>
                <a:gridCol w="888985"/>
                <a:gridCol w="888090"/>
                <a:gridCol w="760963"/>
                <a:gridCol w="760963"/>
              </a:tblGrid>
              <a:tr h="8449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 dirty="0">
                          <a:effectLst/>
                        </a:rPr>
                        <a:t>Регион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Запланировано 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Обследовано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Выявлено больных из числа обследованных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Взято на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Д-учет из выявленных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1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</a:tr>
              <a:tr h="238227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2011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5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Республика Казахстан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433434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455745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105,1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40097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8,8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26475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66,0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г. Алматы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49294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48247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97,9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11832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24,5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8208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69,4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ГП №1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2248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2248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696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683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98,1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</a:tr>
              <a:tr h="238227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2012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5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Республика Казахстан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445753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459816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103,2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49492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10,8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44122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98,2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г. Алматы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48607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44762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92,1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10613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23,7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10100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95,2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ГП №1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1928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1938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100,5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601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583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97,0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</a:tr>
              <a:tr h="238227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2013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5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Республика Казахстан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384438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379546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45657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42720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г. Алматы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48000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47934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13785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13708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ГП №1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946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49,3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946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</a:tr>
              <a:tr h="238227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Итого за 2011-2013 гг.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Республика Казахстан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1263625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1295107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102,5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135246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113317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г. Алматы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145901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140943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96,6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36230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32016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</a:tr>
              <a:tr h="20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 dirty="0">
                          <a:effectLst/>
                        </a:rPr>
                        <a:t>ГП №1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6096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6101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98,6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90" marR="67790" marT="0" marB="0" anchor="b"/>
                </a:tc>
              </a:tr>
            </a:tbl>
          </a:graphicData>
        </a:graphic>
      </p:graphicFrame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9935"/>
            <a:ext cx="8686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14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Объемы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скринингового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обследования целевых групп женского населения РК,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г.Алматы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и ГП №1 на раннее выявление предопухолевых и злокачественных новообразований </a:t>
            </a:r>
            <a:b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</a:b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молочной железы за 2011-2013 гг.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08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Объемы скринингового обследования целевых групп женского населения РК, г.Алматы и ГП №1 и выявляемость РМЖ за 2011-2013 гг. 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36690"/>
              </p:ext>
            </p:extLst>
          </p:nvPr>
        </p:nvGraphicFramePr>
        <p:xfrm>
          <a:off x="200118" y="1052736"/>
          <a:ext cx="8856986" cy="55891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472099"/>
                <a:gridCol w="1046101"/>
                <a:gridCol w="1046101"/>
                <a:gridCol w="911209"/>
                <a:gridCol w="911209"/>
                <a:gridCol w="910291"/>
                <a:gridCol w="779988"/>
                <a:gridCol w="779988"/>
              </a:tblGrid>
              <a:tr h="10563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Обследовано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Выявлено больных из числа обследованных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 на 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Д-учет из выявленных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47664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7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433 434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455 745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105,1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296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58,5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4 9294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48 247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72,5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2 646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2 646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</a:tr>
              <a:tr h="247664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4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445 853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445 753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103,2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520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0,12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93,5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48 607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44 762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92,1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1 928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1 938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0,05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</a:tr>
              <a:tr h="247664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г.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0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384 438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379 546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523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48 000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47 934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1 920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1 920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0,10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b"/>
                </a:tc>
              </a:tr>
              <a:tr h="247664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за 2011-2013 гг.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1 263 725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1 281 044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101,4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1 556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0,12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1 305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83,9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145 901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140 943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96,6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171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0,12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93,0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</a:tr>
              <a:tr h="212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6 494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6 504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16" marR="681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814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144781"/>
              </p:ext>
            </p:extLst>
          </p:nvPr>
        </p:nvGraphicFramePr>
        <p:xfrm>
          <a:off x="755576" y="332656"/>
          <a:ext cx="792088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3212976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Выявляемость</a:t>
            </a:r>
            <a:r>
              <a:rPr lang="ru-RU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предопухолевых состояний и рака молочной желез по возрастам в </a:t>
            </a:r>
            <a:r>
              <a:rPr lang="ru-RU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РК в </a:t>
            </a:r>
            <a:r>
              <a:rPr lang="ru-RU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320921"/>
              </p:ext>
            </p:extLst>
          </p:nvPr>
        </p:nvGraphicFramePr>
        <p:xfrm>
          <a:off x="722328" y="4077072"/>
          <a:ext cx="7793432" cy="19671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39344"/>
                <a:gridCol w="1022498"/>
                <a:gridCol w="1050555"/>
                <a:gridCol w="1050555"/>
                <a:gridCol w="947681"/>
                <a:gridCol w="1282799"/>
              </a:tblGrid>
              <a:tr h="1714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Области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r>
                        <a:rPr lang="ru-RU" sz="1400">
                          <a:effectLst/>
                        </a:rPr>
                        <a:t>-</a:t>
                      </a:r>
                      <a:r>
                        <a:rPr lang="en-US" sz="1400">
                          <a:effectLst/>
                        </a:rPr>
                        <a:t>II</a:t>
                      </a:r>
                      <a:r>
                        <a:rPr lang="ru-RU" sz="1400">
                          <a:effectLst/>
                        </a:rPr>
                        <a:t> ст.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III</a:t>
                      </a:r>
                      <a:r>
                        <a:rPr lang="ru-RU" sz="1400">
                          <a:effectLst/>
                        </a:rPr>
                        <a:t>-</a:t>
                      </a:r>
                      <a:r>
                        <a:rPr lang="en-US" sz="1400">
                          <a:effectLst/>
                        </a:rPr>
                        <a:t>IV</a:t>
                      </a:r>
                      <a:r>
                        <a:rPr lang="ru-RU" sz="1400">
                          <a:effectLst/>
                        </a:rPr>
                        <a:t> ст.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9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Республика Казахстан (2013 г.)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522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84,7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г. Алматы (2013 г.)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77,8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2011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2012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95,8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2013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24992" y="5934670"/>
            <a:ext cx="7879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выявленного РМЖ по стадиям по РК, </a:t>
            </a:r>
            <a:r>
              <a:rPr lang="ru-RU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г.Алматы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ГП №1 в 2011-2013 гг.</a:t>
            </a:r>
          </a:p>
        </p:txBody>
      </p:sp>
    </p:spTree>
    <p:extLst>
      <p:ext uri="{BB962C8B-B14F-4D97-AF65-F5344CB8AC3E}">
        <p14:creationId xmlns:p14="http://schemas.microsoft.com/office/powerpoint/2010/main" val="995987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Объемы скринингового обследования целевых групп населения РК, г.Алматы и ГП №1 и выявляемость колоректального рака за 2011-2013 гг. 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000220"/>
              </p:ext>
            </p:extLst>
          </p:nvPr>
        </p:nvGraphicFramePr>
        <p:xfrm>
          <a:off x="179512" y="980729"/>
          <a:ext cx="8856986" cy="563788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472101"/>
                <a:gridCol w="1046101"/>
                <a:gridCol w="1046101"/>
                <a:gridCol w="911208"/>
                <a:gridCol w="911208"/>
                <a:gridCol w="910291"/>
                <a:gridCol w="779988"/>
                <a:gridCol w="779988"/>
              </a:tblGrid>
              <a:tr h="112685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Обследовано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Выявлено больных из числа обследованных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 на 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Д-учет из выявленных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9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</a:tr>
              <a:tr h="246119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3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1252126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982919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78,5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118473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119223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100,6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</a:tr>
              <a:tr h="246119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1166599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1174155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415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120842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122897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5851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5851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</a:tr>
              <a:tr h="246119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г.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0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883593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896278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101,3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83271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86637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3654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3654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0,11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b"/>
                </a:tc>
              </a:tr>
              <a:tr h="268158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за 2011-2013 гг.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3302318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3053352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92,5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937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322586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328757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</a:tr>
              <a:tr h="21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15087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15087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5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90" marR="6779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420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077406"/>
              </p:ext>
            </p:extLst>
          </p:nvPr>
        </p:nvGraphicFramePr>
        <p:xfrm>
          <a:off x="539552" y="303039"/>
          <a:ext cx="82296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2967335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Выявляемость</a:t>
            </a:r>
            <a:r>
              <a:rPr lang="ru-RU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предопухолевых состояний и рака толстой и прямой кишки по возрастам в </a:t>
            </a:r>
            <a:r>
              <a:rPr lang="ru-RU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РК </a:t>
            </a:r>
            <a:r>
              <a:rPr lang="ru-RU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2013 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100555"/>
              </p:ext>
            </p:extLst>
          </p:nvPr>
        </p:nvGraphicFramePr>
        <p:xfrm>
          <a:off x="827584" y="3789040"/>
          <a:ext cx="7793432" cy="19671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39344"/>
                <a:gridCol w="1022498"/>
                <a:gridCol w="1050555"/>
                <a:gridCol w="1050555"/>
                <a:gridCol w="947681"/>
                <a:gridCol w="1282799"/>
              </a:tblGrid>
              <a:tr h="1714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Области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r>
                        <a:rPr lang="ru-RU" sz="1400">
                          <a:effectLst/>
                        </a:rPr>
                        <a:t>-</a:t>
                      </a:r>
                      <a:r>
                        <a:rPr lang="en-US" sz="1400">
                          <a:effectLst/>
                        </a:rPr>
                        <a:t>II</a:t>
                      </a:r>
                      <a:r>
                        <a:rPr lang="ru-RU" sz="1400">
                          <a:effectLst/>
                        </a:rPr>
                        <a:t> ст.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III</a:t>
                      </a:r>
                      <a:r>
                        <a:rPr lang="ru-RU" sz="1400">
                          <a:effectLst/>
                        </a:rPr>
                        <a:t>-</a:t>
                      </a:r>
                      <a:r>
                        <a:rPr lang="en-US" sz="1400">
                          <a:effectLst/>
                        </a:rPr>
                        <a:t>IV</a:t>
                      </a:r>
                      <a:r>
                        <a:rPr lang="ru-RU" sz="1400">
                          <a:effectLst/>
                        </a:rPr>
                        <a:t> ст.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9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Республика Казахстан (2013 г.)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272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366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г. Алматы (2013 г.)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2011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2012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33,3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400">
                          <a:effectLst/>
                        </a:rPr>
                        <a:t>ГП №1 – 2013 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9552" y="5805264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выявленного КРР по стадиям по РК, </a:t>
            </a:r>
            <a:r>
              <a:rPr lang="ru-RU" sz="20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г.Алматы</a:t>
            </a:r>
            <a:r>
              <a:rPr lang="ru-RU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ГП №1 в 2011-2013 гг.</a:t>
            </a:r>
          </a:p>
        </p:txBody>
      </p:sp>
    </p:spTree>
    <p:extLst>
      <p:ext uri="{BB962C8B-B14F-4D97-AF65-F5344CB8AC3E}">
        <p14:creationId xmlns:p14="http://schemas.microsoft.com/office/powerpoint/2010/main" val="2196676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39797"/>
            <a:ext cx="88569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Объемы скринингового обследования целевых групп населения РК, г.Алматы и ГП №1 и рак пищевода и желудка в 2013 гг.</a:t>
            </a:r>
            <a:endParaRPr lang="ru-RU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9855"/>
              </p:ext>
            </p:extLst>
          </p:nvPr>
        </p:nvGraphicFramePr>
        <p:xfrm>
          <a:off x="179512" y="1988840"/>
          <a:ext cx="8856982" cy="357063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12167"/>
                <a:gridCol w="1224136"/>
                <a:gridCol w="1080120"/>
                <a:gridCol w="864096"/>
                <a:gridCol w="1296144"/>
                <a:gridCol w="1008112"/>
                <a:gridCol w="1092219"/>
                <a:gridCol w="779988"/>
              </a:tblGrid>
              <a:tr h="129614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Обследовано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Выявлено больных из числа обследованных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 на 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Д-учет из выявленных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9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069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149518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150550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91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46860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47587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91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1980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1980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0,10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591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Объемы скринингового обследования целевых групп населения РК, г.Алматы и ГП №1 на раннее выявление предопухолевых новообразований предстательной железы в 2013 гг.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610837"/>
              </p:ext>
            </p:extLst>
          </p:nvPr>
        </p:nvGraphicFramePr>
        <p:xfrm>
          <a:off x="323527" y="1314670"/>
          <a:ext cx="8568952" cy="184454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32657"/>
                <a:gridCol w="1114660"/>
                <a:gridCol w="905662"/>
                <a:gridCol w="835996"/>
                <a:gridCol w="1184327"/>
                <a:gridCol w="975328"/>
                <a:gridCol w="1265699"/>
                <a:gridCol w="754623"/>
              </a:tblGrid>
              <a:tr h="5734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Обследовано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Выявлено больных из числа обследованных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 на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Д-учет из выявленных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4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516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78980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78007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4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20501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4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579260"/>
              </p:ext>
            </p:extLst>
          </p:nvPr>
        </p:nvGraphicFramePr>
        <p:xfrm>
          <a:off x="323529" y="4005065"/>
          <a:ext cx="8496942" cy="269367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371607"/>
                <a:gridCol w="1003575"/>
                <a:gridCol w="1003575"/>
                <a:gridCol w="874168"/>
                <a:gridCol w="874168"/>
                <a:gridCol w="873287"/>
                <a:gridCol w="748281"/>
                <a:gridCol w="748281"/>
              </a:tblGrid>
              <a:tr h="13211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Регион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Запланировано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Обследовано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Выявлено больных из числа обследованных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Взято 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Д-учет из выявленных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9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 dirty="0" err="1">
                          <a:effectLst/>
                        </a:rPr>
                        <a:t>абс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абс.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184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Республика Казахстан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78980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78007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98,8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0,16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09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г. Алматы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20450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20501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09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314700" algn="l"/>
                        </a:tabLst>
                      </a:pPr>
                      <a:r>
                        <a:rPr lang="ru-RU" sz="1600" dirty="0">
                          <a:effectLst/>
                        </a:rPr>
                        <a:t>ГП №1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5" y="3182802"/>
            <a:ext cx="828092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147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Объемы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скринингового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обследования целевых групп населения РК,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г.Алматы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и ГП №1 и рак предстательной железы в 2013 гг.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Palatino Linotyp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147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024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85698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Объемы скринингового обследования целевых групп населения РК, г.Алматы и ГП №1 и выявляемость гепатоцеллюлярного рака в 2013 гг.</a:t>
            </a:r>
            <a:endParaRPr lang="ru-RU" sz="27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254048"/>
              </p:ext>
            </p:extLst>
          </p:nvPr>
        </p:nvGraphicFramePr>
        <p:xfrm>
          <a:off x="179512" y="1988840"/>
          <a:ext cx="8784974" cy="358248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12167"/>
                <a:gridCol w="1152128"/>
                <a:gridCol w="936104"/>
                <a:gridCol w="792088"/>
                <a:gridCol w="1224136"/>
                <a:gridCol w="1008112"/>
                <a:gridCol w="1386592"/>
                <a:gridCol w="773647"/>
              </a:tblGrid>
              <a:tr h="122413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Обследовано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Выявлено больных из числа обследованных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 на 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Д-учет из выявленных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65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88,7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11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Алматы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1027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1123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109,3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0,89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89,8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11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14700" algn="l"/>
                        </a:tabLst>
                      </a:pPr>
                      <a:r>
                        <a:rPr lang="kk-KZ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ГП №1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032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8569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первичной </a:t>
            </a:r>
            <a:r>
              <a:rPr lang="ru-RU" sz="2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онкозаболеваемости</a:t>
            </a:r>
            <a:r>
              <a:rPr lang="ru-RU" sz="2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взрослого населения в ГП №1 за 2011-2013 гг. по отдельным нозологиям</a:t>
            </a:r>
            <a:endParaRPr lang="ru-RU" sz="2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225062"/>
              </p:ext>
            </p:extLst>
          </p:nvPr>
        </p:nvGraphicFramePr>
        <p:xfrm>
          <a:off x="390364" y="1484784"/>
          <a:ext cx="8435279" cy="5041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376"/>
                <a:gridCol w="2016224"/>
                <a:gridCol w="648072"/>
                <a:gridCol w="648072"/>
                <a:gridCol w="720080"/>
                <a:gridCol w="720080"/>
                <a:gridCol w="720080"/>
                <a:gridCol w="648072"/>
                <a:gridCol w="648072"/>
                <a:gridCol w="720080"/>
                <a:gridCol w="648071"/>
              </a:tblGrid>
              <a:tr h="39976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 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2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стадии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стадии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стадии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стадии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стадии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стадии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514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населения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57 163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57 363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367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ЗН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367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пищевода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367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желудка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367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прямой кишки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367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печени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5144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молочной железы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367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шейки матки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  <a:tr h="4718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</a:tabLs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предстательной железы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78" marR="6547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269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764704"/>
            <a:ext cx="864096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выявляемости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рака шейки матки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ГП №1 превышает среднегородской и среднереспубликанский (в 2 и в 1,5 раза) и в динамике за 3 года вырос с 0,04% до 0,16%, аналогична ситуация по РМЖ (1,4 и 3,5 раза соответственно,  рост с 0,04% до 0,1%), КРР (в 2,6 раз и в 1,3 раза; роста с 0 до 0,11%), рака пищевода и желудка (в 2,5  и в 2 раза), РПЖ (в 1,5 раза и соответствует республиканскому показателю), в ГП №1 выявления в ходе скрининга гепатоцеллюлярного рака не было.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Высокие уровни ЗН шейки матки, молочной железы, КРР, пищевода и желудка, РПЖ и гепатоцеллюлярного рака свидетельствуют либо о высоком уровне настороженности и диагностики в поликлинике, либо о высоком уровне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онкозаболеваемости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прикрепленного населения, обусловленном факторами риска.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Показатель смертности населения от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онкопатологии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ГП №1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 года незначительно вырос (в среднем, 64 случая в год) 58 случаев в 2011 г. до 75 в 2013 г. и 60 в 2013 г. Уровень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бщей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онкозаболеваемости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снизился с 28,1 до 21,2 на 1 тыс. населения, первичной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онкозаболеваемости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- с 4,2 до 3,5 на 1 тыс. населения, частота выявляемости онкопатологии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запущенной форме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- с 6,8% до 5,5%, частота выявляемости онкопатологии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запущенной форме с визуальной локализацией – с 13,7% до 4%.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260648"/>
            <a:ext cx="1582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Выводы:</a:t>
            </a:r>
          </a:p>
        </p:txBody>
      </p:sp>
    </p:spTree>
    <p:extLst>
      <p:ext uri="{BB962C8B-B14F-4D97-AF65-F5344CB8AC3E}">
        <p14:creationId xmlns:p14="http://schemas.microsoft.com/office/powerpoint/2010/main" val="2822794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49060"/>
            <a:ext cx="8640960" cy="55482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Постепенно растет число случаев больных с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онкопатологией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выявленных на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стадиях, что свидетельствует об активизации работы по выявлению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онкопатологии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рамках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скринингового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обследования населения.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Социологическая оценка мнения населения выявила низкий уровень медицинской активности жителей  (80% респондентов в течение последнего года не обращались в поликлинику) вследствие низкой активности медработников (30%), высокого самомнения о здоровье (25%) и отсутствия времени (32%). Группы населения с различным социальным статусом и экономическими возможностями проявляют разный уровень исходной готовности к прохождению скрининга и связанному с этим лечению выявленных заболеваний.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технологии организации скрининга необходимо учесть пожелания самих потребителей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мед.услуг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изменении сроков прохождения различных видов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скрининговых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обследований, улучшении процесса оповещения о необходимости прохождения скрининга и дальнейшего усовершенствования организации скрининга с тем, чтобы сделать его максимально комфортным (отсутствие очередей, вежливость персонала).</a:t>
            </a: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61484" y="548680"/>
            <a:ext cx="1582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Выводы:</a:t>
            </a:r>
          </a:p>
        </p:txBody>
      </p:sp>
    </p:spTree>
    <p:extLst>
      <p:ext uri="{BB962C8B-B14F-4D97-AF65-F5344CB8AC3E}">
        <p14:creationId xmlns:p14="http://schemas.microsoft.com/office/powerpoint/2010/main" val="3074079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8424936" cy="6120680"/>
          </a:xfrm>
        </p:spPr>
        <p:txBody>
          <a:bodyPr/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260649"/>
            <a:ext cx="828092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0F0"/>
                </a:solidFill>
              </a:rPr>
              <a:t>Практические рекомендации</a:t>
            </a:r>
            <a:r>
              <a:rPr lang="ru-RU" sz="2400" b="1" dirty="0" smtClean="0">
                <a:solidFill>
                  <a:srgbClr val="00B0F0"/>
                </a:solidFill>
              </a:rPr>
              <a:t>:</a:t>
            </a:r>
            <a:endParaRPr lang="ru-RU" sz="2400" b="1" dirty="0">
              <a:solidFill>
                <a:srgbClr val="00B0F0"/>
              </a:solidFill>
            </a:endParaRPr>
          </a:p>
          <a:p>
            <a:pPr lvl="0"/>
            <a:r>
              <a:rPr lang="ru-RU" sz="2000" dirty="0" smtClean="0"/>
              <a:t>1. Строгое </a:t>
            </a:r>
            <a:r>
              <a:rPr lang="ru-RU" sz="2000" dirty="0"/>
              <a:t>соблюдение алгоритмов проведения </a:t>
            </a:r>
            <a:r>
              <a:rPr lang="ru-RU" sz="2000" dirty="0" err="1"/>
              <a:t>скрининговых</a:t>
            </a:r>
            <a:r>
              <a:rPr lang="ru-RU" sz="2000" dirty="0"/>
              <a:t> исследовании.</a:t>
            </a:r>
          </a:p>
          <a:p>
            <a:pPr lvl="0"/>
            <a:r>
              <a:rPr lang="ru-RU" sz="2000" dirty="0" smtClean="0"/>
              <a:t>2. Ежедневный </a:t>
            </a:r>
            <a:r>
              <a:rPr lang="ru-RU" sz="2000" dirty="0"/>
              <a:t>мониторинг и контроль за выполнением всех этапов проведения </a:t>
            </a:r>
            <a:r>
              <a:rPr lang="ru-RU" sz="2000" dirty="0" err="1"/>
              <a:t>проф.осмотров</a:t>
            </a:r>
            <a:r>
              <a:rPr lang="ru-RU" sz="2000" dirty="0"/>
              <a:t>.</a:t>
            </a:r>
          </a:p>
          <a:p>
            <a:pPr lvl="0"/>
            <a:r>
              <a:rPr lang="ru-RU" sz="2000" dirty="0" smtClean="0"/>
              <a:t>3. 100</a:t>
            </a:r>
            <a:r>
              <a:rPr lang="ru-RU" sz="2000" dirty="0"/>
              <a:t>% - укомплектование вторыми медицинскими сестрами всех участков.</a:t>
            </a:r>
          </a:p>
          <a:p>
            <a:pPr lvl="0"/>
            <a:r>
              <a:rPr lang="ru-RU" sz="2000" dirty="0" smtClean="0"/>
              <a:t>4. Проведение  </a:t>
            </a:r>
            <a:r>
              <a:rPr lang="ru-RU" sz="2000" dirty="0"/>
              <a:t>санитарно-просветительной работы медицинскими работниками среди прикрепленного населения о своевременности прохождения </a:t>
            </a:r>
            <a:r>
              <a:rPr lang="ru-RU" sz="2000" dirty="0" err="1"/>
              <a:t>скриниговых</a:t>
            </a:r>
            <a:r>
              <a:rPr lang="ru-RU" sz="2000" dirty="0"/>
              <a:t> исследовании и широкое освещение в СМИ.</a:t>
            </a:r>
          </a:p>
          <a:p>
            <a:pPr lvl="0"/>
            <a:r>
              <a:rPr lang="ru-RU" sz="2000" dirty="0" smtClean="0"/>
              <a:t>5. Согласно </a:t>
            </a:r>
            <a:r>
              <a:rPr lang="ru-RU" sz="2000" dirty="0"/>
              <a:t>задачам 2-го этапа ЕНСЗ улучшить информационное обеспечение </a:t>
            </a:r>
            <a:r>
              <a:rPr lang="ru-RU" sz="2000" dirty="0" err="1"/>
              <a:t>скринингового</a:t>
            </a:r>
            <a:r>
              <a:rPr lang="ru-RU" sz="2000" dirty="0"/>
              <a:t> обследования путем правильного ввода данных в портал «АПП-комплекс».</a:t>
            </a:r>
          </a:p>
          <a:p>
            <a:pPr lvl="0"/>
            <a:r>
              <a:rPr lang="ru-RU" sz="2000" dirty="0" smtClean="0"/>
              <a:t>6. Увеличить </a:t>
            </a:r>
            <a:r>
              <a:rPr lang="ru-RU" sz="2000" dirty="0"/>
              <a:t>доступность всеми видами консультативно-диагностических услуг для прикрепленного населения.</a:t>
            </a:r>
          </a:p>
          <a:p>
            <a:pPr lvl="0"/>
            <a:r>
              <a:rPr lang="ru-RU" sz="2000" dirty="0" smtClean="0"/>
              <a:t>7. </a:t>
            </a:r>
            <a:r>
              <a:rPr lang="ru-RU" sz="2000" dirty="0"/>
              <a:t>Улучшить качество медицинского обслуживания до уровня полного отсутствия обоснованных жалоб со стороны пациентов.</a:t>
            </a:r>
          </a:p>
          <a:p>
            <a:pPr lvl="0"/>
            <a:r>
              <a:rPr lang="ru-RU" sz="2000" dirty="0" smtClean="0"/>
              <a:t>8. </a:t>
            </a:r>
            <a:r>
              <a:rPr lang="ru-RU" sz="2000" dirty="0"/>
              <a:t>Повысить качество проведения профилактических осмотров (</a:t>
            </a:r>
            <a:r>
              <a:rPr lang="ru-RU" sz="2000" dirty="0" err="1"/>
              <a:t>скрининговых</a:t>
            </a:r>
            <a:r>
              <a:rPr lang="ru-RU" sz="2000" dirty="0"/>
              <a:t> обследований)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2159103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5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829</TotalTime>
  <Words>2347</Words>
  <Application>Microsoft Office PowerPoint</Application>
  <PresentationFormat>Экран (4:3)</PresentationFormat>
  <Paragraphs>1008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Исполнительная</vt:lpstr>
      <vt:lpstr>    УПРАВЛЕНИЕ ЗДРАВООХРАНЕНИЯ г. АЛМАТЫ        ВЛИЯНИЕ СКРИНИНГОВЫХ ИССЛЕДОВАНИЙ НА СНИЖЕНИЕ ОНКОПАТАЛОГИИ  НА ПРИМЕРЕ  ГОРОДСКОЙ ПОЛИКЛИНИКИ №1 г. АЛМАТЫ         Сералин Ержан Булатбекович  -  главный врач ГП№1.   Алматы, 2014 </vt:lpstr>
      <vt:lpstr>Презентация PowerPoint</vt:lpstr>
      <vt:lpstr>Порядок проведения скрининга онкопатологии в Казахстане регламентирован Приказом МЗ РК №145 от 16.03.11 г. «О внесении изменений в приказ МЗ РК № 685 от 10.11.09 г. "Об утверждении Правил проведения профилактических медицинских осмотров целевых групп населения". С 2013 г. в Казахстане по пилотному проекту внедряется скрининг на ранее выявление рака пищевода, желудка, печени и предстательной железы в пилотных регионах (Приказ МЗ РК №8 от 08.01.13 г. «О внедрении скрининга на ранее выявление рака пищевода, желудка, печени и предстательной железы в пилотных регионах») </vt:lpstr>
      <vt:lpstr>Виды онко скринингов:</vt:lpstr>
      <vt:lpstr>Показатели скринингового обследования целевых групп женского населения  на раннее выявление предопухолевых состояний шейки матки в 2011 - 2013 гг.</vt:lpstr>
      <vt:lpstr>Презентация PowerPoint</vt:lpstr>
      <vt:lpstr>Презентация PowerPoint</vt:lpstr>
      <vt:lpstr> Объемы скринингового обследования целевых групп женского населения РК, г.Алматы и ГП №1 на раннее выявление предопухолевых и злокачественных новообразований  молочной железы за 2011-2013 гг.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ЗДРАВООХРАНЕНИЯ РЕСПУБЛИКИ КАЗАХСТАН  КАЗАХСКИЙ НАЦИОНАЛЬНЫЙ МЕДИЦИНСКИЙ УНИВЕРСИТЕТ  ИМ. С.Д.АСФЕНДИЯРОВА  Кафедра «Политика и управление здравоохранением»  Факультет «Менеджмент и маркетинг в здравоохранении и в фармации»  Сералин Ержан Булатбекович  ВЛИЯНИЕ СКРИНИНГОВЫХ ИССЛЕДОВАНИЙ НА СНИЖЕНИЕ ОНКОЗАБОЛЕВАЕМОСТИ НАСЕЛЕНИЯ Г.АЛМАТЫ   Диссертация на присуждение академической степени магистра  по специальности «6N1101 – Медицина»  Руководитель: Степкина Е.Л.  Алматы, 2014</dc:title>
  <dc:creator>User</dc:creator>
  <cp:lastModifiedBy>Админ</cp:lastModifiedBy>
  <cp:revision>74</cp:revision>
  <dcterms:created xsi:type="dcterms:W3CDTF">2014-04-03T09:07:40Z</dcterms:created>
  <dcterms:modified xsi:type="dcterms:W3CDTF">2014-11-18T06:48:16Z</dcterms:modified>
</cp:coreProperties>
</file>