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sldIdLst>
    <p:sldId id="256" r:id="rId2"/>
    <p:sldId id="257" r:id="rId3"/>
    <p:sldId id="266" r:id="rId4"/>
    <p:sldId id="267" r:id="rId5"/>
    <p:sldId id="260" r:id="rId6"/>
    <p:sldId id="268" r:id="rId7"/>
    <p:sldId id="269" r:id="rId8"/>
    <p:sldId id="258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0708" autoAdjust="0"/>
  </p:normalViewPr>
  <p:slideViewPr>
    <p:cSldViewPr>
      <p:cViewPr varScale="1">
        <p:scale>
          <a:sx n="60" d="100"/>
          <a:sy n="60" d="100"/>
        </p:scale>
        <p:origin x="1686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04564906-1B10-4B28-ACCA-1B02B8847EAD}" type="datetimeFigureOut">
              <a:rPr lang="en-US" smtClean="0"/>
              <a:t>11/13/2014</a:t>
            </a:fld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A470288F-8BC4-4643-B014-3513BF291CF4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4564906-1B10-4B28-ACCA-1B02B8847EAD}" type="datetimeFigureOut">
              <a:rPr lang="en-US" smtClean="0"/>
              <a:t>11/13/2014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70288F-8BC4-4643-B014-3513BF291CF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4564906-1B10-4B28-ACCA-1B02B8847EAD}" type="datetimeFigureOut">
              <a:rPr lang="en-US" smtClean="0"/>
              <a:t>11/13/2014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70288F-8BC4-4643-B014-3513BF291CF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4564906-1B10-4B28-ACCA-1B02B8847EAD}" type="datetimeFigureOut">
              <a:rPr lang="en-US" smtClean="0"/>
              <a:t>11/13/2014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70288F-8BC4-4643-B014-3513BF291CF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4564906-1B10-4B28-ACCA-1B02B8847EAD}" type="datetimeFigureOut">
              <a:rPr lang="en-US" smtClean="0"/>
              <a:t>11/13/2014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70288F-8BC4-4643-B014-3513BF291CF4}" type="slidenum">
              <a:rPr lang="en-US" smtClean="0"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4564906-1B10-4B28-ACCA-1B02B8847EAD}" type="datetimeFigureOut">
              <a:rPr lang="en-US" smtClean="0"/>
              <a:t>11/13/2014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70288F-8BC4-4643-B014-3513BF291CF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4564906-1B10-4B28-ACCA-1B02B8847EAD}" type="datetimeFigureOut">
              <a:rPr lang="en-US" smtClean="0"/>
              <a:t>11/13/2014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70288F-8BC4-4643-B014-3513BF291CF4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04564906-1B10-4B28-ACCA-1B02B8847EAD}" type="datetimeFigureOut">
              <a:rPr lang="en-US" smtClean="0"/>
              <a:t>11/13/2014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70288F-8BC4-4643-B014-3513BF291CF4}" type="slidenum">
              <a:rPr lang="en-US" smtClean="0"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04564906-1B10-4B28-ACCA-1B02B8847EAD}" type="datetimeFigureOut">
              <a:rPr lang="en-US" smtClean="0"/>
              <a:t>11/13/2014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A470288F-8BC4-4643-B014-3513BF291CF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4564906-1B10-4B28-ACCA-1B02B8847EAD}" type="datetimeFigureOut">
              <a:rPr lang="en-US" smtClean="0"/>
              <a:t>11/13/2014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70288F-8BC4-4643-B014-3513BF291CF4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4564906-1B10-4B28-ACCA-1B02B8847EAD}" type="datetimeFigureOut">
              <a:rPr lang="en-US" smtClean="0"/>
              <a:t>11/13/2014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70288F-8BC4-4643-B014-3513BF291CF4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04564906-1B10-4B28-ACCA-1B02B8847EAD}" type="datetimeFigureOut">
              <a:rPr lang="en-US" smtClean="0"/>
              <a:t>11/13/2014</a:t>
            </a:fld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A470288F-8BC4-4643-B014-3513BF291CF4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24001"/>
            <a:ext cx="7772400" cy="2058362"/>
          </a:xfrm>
        </p:spPr>
        <p:txBody>
          <a:bodyPr>
            <a:normAutofit/>
          </a:bodyPr>
          <a:lstStyle/>
          <a:p>
            <a:r>
              <a:rPr lang="ru-RU" sz="4000" dirty="0" smtClean="0"/>
              <a:t>Первичная медицинская помощь в Соединенных Штатах</a:t>
            </a:r>
            <a:endParaRPr lang="en-US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Christine K. Schooling M.D.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83395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 algn="just">
              <a:buNone/>
            </a:pPr>
            <a:r>
              <a:rPr lang="ru-RU" dirty="0" smtClean="0"/>
              <a:t>«Первичная помощь – это помощь, предоставляемая специально обученными врачами, имеющими навык разностороннего первого контакта и непрерывной помощи лицам с любым </a:t>
            </a:r>
            <a:r>
              <a:rPr lang="ru-RU" dirty="0" err="1" smtClean="0"/>
              <a:t>недиагностированным</a:t>
            </a:r>
            <a:r>
              <a:rPr lang="ru-RU" dirty="0" smtClean="0"/>
              <a:t> признаком, симптомом или проблемой здоровья любого происхождения (биологическое, поведенческое или социальное), системно-органного класса или диагноза».      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ru-RU" sz="2400" dirty="0" smtClean="0"/>
              <a:t>Американская академия семейных врачей</a:t>
            </a:r>
            <a:endParaRPr lang="en-US" sz="2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Определения первичной помощи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78197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678363"/>
          </a:xfrm>
        </p:spPr>
        <p:txBody>
          <a:bodyPr>
            <a:normAutofit lnSpcReduction="10000"/>
          </a:bodyPr>
          <a:lstStyle/>
          <a:p>
            <a:r>
              <a:rPr lang="en-US" sz="3800" dirty="0" smtClean="0"/>
              <a:t> </a:t>
            </a:r>
            <a:r>
              <a:rPr lang="ru-RU" sz="3800" dirty="0" smtClean="0"/>
              <a:t>Институт медицины </a:t>
            </a:r>
            <a:r>
              <a:rPr lang="en-US" sz="3800" dirty="0" smtClean="0"/>
              <a:t>(IOM)</a:t>
            </a:r>
            <a:r>
              <a:rPr lang="ru-RU" sz="3800" dirty="0" smtClean="0"/>
              <a:t>, 1978 год</a:t>
            </a:r>
            <a:endParaRPr lang="en-US" dirty="0" smtClean="0"/>
          </a:p>
          <a:p>
            <a:pPr marL="109728" indent="0">
              <a:buNone/>
            </a:pPr>
            <a:r>
              <a:rPr lang="en-US" dirty="0" smtClean="0"/>
              <a:t> </a:t>
            </a:r>
          </a:p>
          <a:p>
            <a:pPr marL="0" indent="0">
              <a:buNone/>
            </a:pPr>
            <a:r>
              <a:rPr lang="en-US" dirty="0" smtClean="0"/>
              <a:t>	</a:t>
            </a:r>
            <a:r>
              <a:rPr lang="ru-RU" sz="2800" dirty="0" smtClean="0"/>
              <a:t>Доступная</a:t>
            </a:r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	</a:t>
            </a:r>
            <a:r>
              <a:rPr lang="ru-RU" sz="2800" dirty="0" smtClean="0"/>
              <a:t>Всеобъемлющая</a:t>
            </a:r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	</a:t>
            </a:r>
            <a:r>
              <a:rPr lang="ru-RU" sz="2800" dirty="0" smtClean="0"/>
              <a:t>Скоординированная</a:t>
            </a:r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	</a:t>
            </a:r>
            <a:r>
              <a:rPr lang="ru-RU" sz="2800" dirty="0" smtClean="0"/>
              <a:t>Постоянная</a:t>
            </a:r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	</a:t>
            </a:r>
            <a:r>
              <a:rPr lang="ru-RU" sz="2800" dirty="0" smtClean="0"/>
              <a:t>Ответственная</a:t>
            </a:r>
            <a:endParaRPr lang="en-US" sz="2800" dirty="0" smtClean="0"/>
          </a:p>
          <a:p>
            <a:pPr marL="0" indent="0">
              <a:buNone/>
            </a:pPr>
            <a:endParaRPr lang="en-US" sz="3300" dirty="0"/>
          </a:p>
          <a:p>
            <a:pPr marL="0" indent="0">
              <a:buNone/>
            </a:pPr>
            <a:r>
              <a:rPr lang="en-US" dirty="0" smtClean="0"/>
              <a:t>	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Определение первичной помощи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43118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Двусмысленность термина «первичная»</a:t>
            </a:r>
            <a:endParaRPr lang="en-US" dirty="0" smtClean="0"/>
          </a:p>
          <a:p>
            <a:pPr algn="just"/>
            <a:r>
              <a:rPr lang="ru-RU" dirty="0" smtClean="0"/>
              <a:t>Если понимать термин, как </a:t>
            </a:r>
            <a:r>
              <a:rPr lang="ru-RU" u="sng" dirty="0" smtClean="0"/>
              <a:t>первая по времени или требованию,</a:t>
            </a:r>
            <a:r>
              <a:rPr lang="ru-RU" dirty="0" smtClean="0"/>
              <a:t> это приводит к сужению концепции до «первого контакта», подразумевая роль некой сортировки для последующего более высокого уровня медико-санитарной помощи.  </a:t>
            </a:r>
            <a:endParaRPr lang="en-US" dirty="0" smtClean="0"/>
          </a:p>
          <a:p>
            <a:pPr algn="just"/>
            <a:r>
              <a:rPr lang="ru-RU" dirty="0" smtClean="0"/>
              <a:t>Если понимать термин, как </a:t>
            </a:r>
            <a:r>
              <a:rPr lang="ru-RU" u="sng" dirty="0" smtClean="0"/>
              <a:t>основная</a:t>
            </a:r>
            <a:r>
              <a:rPr lang="ru-RU" dirty="0"/>
              <a:t> </a:t>
            </a:r>
            <a:r>
              <a:rPr lang="ru-RU" dirty="0" smtClean="0"/>
              <a:t>или </a:t>
            </a:r>
            <a:r>
              <a:rPr lang="ru-RU" u="sng" dirty="0" smtClean="0"/>
              <a:t>главная</a:t>
            </a:r>
            <a:r>
              <a:rPr lang="ru-RU" dirty="0" smtClean="0"/>
              <a:t>, это приводит к лучшему восприятию его как центрального и фундаментального аспекта медицинской помощи. </a:t>
            </a:r>
          </a:p>
          <a:p>
            <a:pPr marL="109728" indent="0" algn="just">
              <a:buNone/>
            </a:pPr>
            <a:r>
              <a:rPr lang="ru-RU" sz="1600" u="sng" dirty="0" smtClean="0"/>
              <a:t>Первичная помощь</a:t>
            </a:r>
            <a:r>
              <a:rPr lang="en-US" sz="1600" u="sng" dirty="0" smtClean="0"/>
              <a:t>: </a:t>
            </a:r>
            <a:r>
              <a:rPr lang="ru-RU" sz="1600" u="sng" dirty="0" smtClean="0"/>
              <a:t>Здоровье Америки в новой эре</a:t>
            </a:r>
            <a:endParaRPr lang="en-US" sz="1600" u="sng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Первичная помощь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9432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864291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600" dirty="0" smtClean="0"/>
              <a:t>«В США существуют так же убедительные доказательства, что первичная помощь работает. Например, наличие большого числа врачей первичного звена ассоциируется с меньшими уровнями смертности, в то время как по врачам других направлений такой связи не наблюдается. Кроме того, подобное доказательство устанавливается для расходов». </a:t>
            </a:r>
            <a:endParaRPr lang="en-US" sz="2600" dirty="0" smtClean="0"/>
          </a:p>
          <a:p>
            <a:pPr algn="just"/>
            <a:r>
              <a:rPr lang="ru-RU" sz="2600" dirty="0" smtClean="0"/>
              <a:t>Страны, ориентированные на первичную медицинскую помощь, имеют лучшее здравоохранение и несут меньше расходов.</a:t>
            </a:r>
            <a:r>
              <a:rPr lang="en-US" sz="2600" dirty="0" smtClean="0"/>
              <a:t>  </a:t>
            </a:r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Польза первичной помощи</a:t>
            </a:r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5715000"/>
            <a:ext cx="8229600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 smtClean="0"/>
              <a:t>Starfield, B. , Shi, L. Policy relevant determinants of health : an international perspective. Health Policy 2002; 60(3): 201-218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8197061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Медицина внутренних болезней</a:t>
            </a:r>
            <a:endParaRPr lang="en-US" dirty="0" smtClean="0"/>
          </a:p>
          <a:p>
            <a:pPr lvl="1"/>
            <a:r>
              <a:rPr lang="ru-RU" dirty="0" smtClean="0"/>
              <a:t>Программа </a:t>
            </a:r>
            <a:r>
              <a:rPr lang="en-US" dirty="0" smtClean="0"/>
              <a:t>Primary </a:t>
            </a:r>
            <a:r>
              <a:rPr lang="en-US" dirty="0"/>
              <a:t>C</a:t>
            </a:r>
            <a:r>
              <a:rPr lang="en-US" dirty="0" smtClean="0"/>
              <a:t>are Tracks</a:t>
            </a:r>
          </a:p>
          <a:p>
            <a:r>
              <a:rPr lang="ru-RU" dirty="0" smtClean="0"/>
              <a:t>Семейная медицина</a:t>
            </a:r>
            <a:endParaRPr lang="en-US" dirty="0" smtClean="0"/>
          </a:p>
          <a:p>
            <a:r>
              <a:rPr lang="ru-RU" dirty="0" smtClean="0"/>
              <a:t>Педиатрия</a:t>
            </a:r>
            <a:endParaRPr lang="en-US" dirty="0" smtClean="0"/>
          </a:p>
          <a:p>
            <a:r>
              <a:rPr lang="ru-RU" dirty="0" smtClean="0"/>
              <a:t>Терапия</a:t>
            </a:r>
            <a:r>
              <a:rPr lang="en-US" dirty="0" smtClean="0"/>
              <a:t>/</a:t>
            </a:r>
            <a:r>
              <a:rPr lang="ru-RU" dirty="0" smtClean="0"/>
              <a:t>Педиатрия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Обучение по первичной помощи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61738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pPr marL="109728" indent="0">
              <a:buNone/>
            </a:pPr>
            <a:endParaRPr lang="en-US" dirty="0"/>
          </a:p>
          <a:p>
            <a:r>
              <a:rPr lang="ru-RU" sz="3600" b="1" dirty="0" smtClean="0"/>
              <a:t>Более </a:t>
            </a:r>
            <a:r>
              <a:rPr lang="en-US" sz="3600" b="1" dirty="0" smtClean="0"/>
              <a:t>90%</a:t>
            </a:r>
            <a:r>
              <a:rPr lang="ru-RU" sz="3600" b="1" dirty="0" smtClean="0"/>
              <a:t> всей медико-санитарной помощи </a:t>
            </a:r>
            <a:r>
              <a:rPr lang="ru-RU" sz="3600" b="1" smtClean="0"/>
              <a:t>может предоставляться </a:t>
            </a:r>
            <a:r>
              <a:rPr lang="ru-RU" sz="3600" b="1" dirty="0" smtClean="0"/>
              <a:t>врачами первичного звена</a:t>
            </a:r>
            <a:endParaRPr lang="en-US" sz="36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dirty="0" smtClean="0"/>
              <a:t>Объем первичной помощи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46370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dirty="0" smtClean="0"/>
          </a:p>
          <a:p>
            <a:pPr lvl="1"/>
            <a:r>
              <a:rPr lang="ru-RU" dirty="0" smtClean="0"/>
              <a:t>Оздоровительная работа</a:t>
            </a:r>
            <a:endParaRPr lang="en-US" dirty="0" smtClean="0"/>
          </a:p>
          <a:p>
            <a:pPr lvl="1"/>
            <a:r>
              <a:rPr lang="ru-RU" dirty="0" smtClean="0"/>
              <a:t>Профилактика заболеваний</a:t>
            </a:r>
            <a:endParaRPr lang="en-US" dirty="0" smtClean="0"/>
          </a:p>
          <a:p>
            <a:pPr lvl="1"/>
            <a:r>
              <a:rPr lang="ru-RU" dirty="0" smtClean="0"/>
              <a:t>Медицинское обслуживание</a:t>
            </a:r>
            <a:endParaRPr lang="en-US" dirty="0" smtClean="0"/>
          </a:p>
          <a:p>
            <a:pPr lvl="1"/>
            <a:r>
              <a:rPr lang="ru-RU" dirty="0" smtClean="0"/>
              <a:t>Консультирование</a:t>
            </a:r>
            <a:endParaRPr lang="en-US" dirty="0" smtClean="0"/>
          </a:p>
          <a:p>
            <a:pPr lvl="1"/>
            <a:r>
              <a:rPr lang="ru-RU" dirty="0" smtClean="0"/>
              <a:t>Диагностирование и лечение острых и хронических состояний в различных условиях</a:t>
            </a:r>
            <a:endParaRPr lang="en-US" dirty="0" smtClean="0"/>
          </a:p>
          <a:p>
            <a:pPr lvl="1"/>
            <a:r>
              <a:rPr lang="ru-RU" dirty="0" smtClean="0"/>
              <a:t>Координация со специалистами при необходимости</a:t>
            </a:r>
            <a:endParaRPr lang="en-US" dirty="0" smtClean="0"/>
          </a:p>
          <a:p>
            <a:pPr lvl="1"/>
            <a:r>
              <a:rPr lang="ru-RU" dirty="0" smtClean="0"/>
              <a:t>Ответственность</a:t>
            </a:r>
            <a:r>
              <a:rPr lang="en-US" dirty="0" smtClean="0"/>
              <a:t>/</a:t>
            </a:r>
            <a:r>
              <a:rPr lang="ru-RU" dirty="0" smtClean="0"/>
              <a:t>Отчетность</a:t>
            </a:r>
            <a:endParaRPr lang="en-US" dirty="0" smtClean="0"/>
          </a:p>
          <a:p>
            <a:pPr lvl="1"/>
            <a:endParaRPr lang="en-US" dirty="0" smtClean="0"/>
          </a:p>
          <a:p>
            <a:pPr marL="457200" lvl="1" indent="0">
              <a:buNone/>
            </a:pPr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Аспекты первичной помощи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026221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612</TotalTime>
  <Words>301</Words>
  <Application>Microsoft Office PowerPoint</Application>
  <PresentationFormat>Экран (4:3)</PresentationFormat>
  <Paragraphs>47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4" baseType="lpstr">
      <vt:lpstr>Arial</vt:lpstr>
      <vt:lpstr>Lucida Sans Unicode</vt:lpstr>
      <vt:lpstr>Verdana</vt:lpstr>
      <vt:lpstr>Wingdings 2</vt:lpstr>
      <vt:lpstr>Wingdings 3</vt:lpstr>
      <vt:lpstr>Concourse</vt:lpstr>
      <vt:lpstr>Первичная медицинская помощь в Соединенных Штатах</vt:lpstr>
      <vt:lpstr>Определения первичной помощи</vt:lpstr>
      <vt:lpstr>Определение первичной помощи</vt:lpstr>
      <vt:lpstr>Первичная помощь</vt:lpstr>
      <vt:lpstr>Польза первичной помощи</vt:lpstr>
      <vt:lpstr>Обучение по первичной помощи</vt:lpstr>
      <vt:lpstr>Объем первичной помощи</vt:lpstr>
      <vt:lpstr>Аспекты первичной помощи</vt:lpstr>
    </vt:vector>
  </TitlesOfParts>
  <Company>Toshiba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Primary care in the United States</dc:title>
  <dc:creator>Schooling</dc:creator>
  <cp:lastModifiedBy>Sholpan.Orazaliyeva</cp:lastModifiedBy>
  <cp:revision>28</cp:revision>
  <dcterms:created xsi:type="dcterms:W3CDTF">2014-11-10T07:58:00Z</dcterms:created>
  <dcterms:modified xsi:type="dcterms:W3CDTF">2014-11-13T12:38:32Z</dcterms:modified>
</cp:coreProperties>
</file>