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357" r:id="rId2"/>
    <p:sldId id="428" r:id="rId3"/>
    <p:sldId id="421" r:id="rId4"/>
    <p:sldId id="422" r:id="rId5"/>
    <p:sldId id="435" r:id="rId6"/>
    <p:sldId id="436" r:id="rId7"/>
    <p:sldId id="423" r:id="rId8"/>
    <p:sldId id="430" r:id="rId9"/>
    <p:sldId id="424" r:id="rId10"/>
    <p:sldId id="437" r:id="rId11"/>
    <p:sldId id="425" r:id="rId12"/>
    <p:sldId id="411" r:id="rId13"/>
    <p:sldId id="412" r:id="rId14"/>
    <p:sldId id="420" r:id="rId15"/>
    <p:sldId id="414" r:id="rId16"/>
    <p:sldId id="410" r:id="rId17"/>
  </p:sldIdLst>
  <p:sldSz cx="9144000" cy="6858000" type="screen4x3"/>
  <p:notesSz cx="6797675" cy="9874250"/>
  <p:defaultTextStyle>
    <a:defPPr>
      <a:defRPr lang="ru-RU"/>
    </a:defPPr>
    <a:lvl1pPr algn="l" rtl="0" fontAlgn="base">
      <a:spcBef>
        <a:spcPct val="0"/>
      </a:spcBef>
      <a:spcAft>
        <a:spcPct val="0"/>
      </a:spcAft>
      <a:defRPr kern="1200">
        <a:solidFill>
          <a:schemeClr val="tx1"/>
        </a:solidFill>
        <a:latin typeface="Times New Roman" pitchFamily="18" charset="0"/>
        <a:ea typeface="+mn-ea"/>
        <a:cs typeface="Arial" charset="0"/>
      </a:defRPr>
    </a:lvl1pPr>
    <a:lvl2pPr marL="457200" algn="l" rtl="0" fontAlgn="base">
      <a:spcBef>
        <a:spcPct val="0"/>
      </a:spcBef>
      <a:spcAft>
        <a:spcPct val="0"/>
      </a:spcAft>
      <a:defRPr kern="1200">
        <a:solidFill>
          <a:schemeClr val="tx1"/>
        </a:solidFill>
        <a:latin typeface="Times New Roman" pitchFamily="18" charset="0"/>
        <a:ea typeface="+mn-ea"/>
        <a:cs typeface="Arial" charset="0"/>
      </a:defRPr>
    </a:lvl2pPr>
    <a:lvl3pPr marL="914400" algn="l" rtl="0" fontAlgn="base">
      <a:spcBef>
        <a:spcPct val="0"/>
      </a:spcBef>
      <a:spcAft>
        <a:spcPct val="0"/>
      </a:spcAft>
      <a:defRPr kern="1200">
        <a:solidFill>
          <a:schemeClr val="tx1"/>
        </a:solidFill>
        <a:latin typeface="Times New Roman" pitchFamily="18" charset="0"/>
        <a:ea typeface="+mn-ea"/>
        <a:cs typeface="Arial" charset="0"/>
      </a:defRPr>
    </a:lvl3pPr>
    <a:lvl4pPr marL="1371600" algn="l" rtl="0" fontAlgn="base">
      <a:spcBef>
        <a:spcPct val="0"/>
      </a:spcBef>
      <a:spcAft>
        <a:spcPct val="0"/>
      </a:spcAft>
      <a:defRPr kern="1200">
        <a:solidFill>
          <a:schemeClr val="tx1"/>
        </a:solidFill>
        <a:latin typeface="Times New Roman" pitchFamily="18" charset="0"/>
        <a:ea typeface="+mn-ea"/>
        <a:cs typeface="Arial" charset="0"/>
      </a:defRPr>
    </a:lvl4pPr>
    <a:lvl5pPr marL="1828800" algn="l" rtl="0" fontAlgn="base">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00"/>
    <a:srgbClr val="060FBA"/>
    <a:srgbClr val="00863D"/>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37" autoAdjust="0"/>
  </p:normalViewPr>
  <p:slideViewPr>
    <p:cSldViewPr>
      <p:cViewPr>
        <p:scale>
          <a:sx n="75" d="100"/>
          <a:sy n="75" d="100"/>
        </p:scale>
        <p:origin x="-1236" y="-228"/>
      </p:cViewPr>
      <p:guideLst>
        <p:guide orient="horz" pos="2160"/>
        <p:guide pos="2880"/>
      </p:guideLst>
    </p:cSldViewPr>
  </p:slideViewPr>
  <p:notesTextViewPr>
    <p:cViewPr>
      <p:scale>
        <a:sx n="1" d="1"/>
        <a:sy n="1" d="1"/>
      </p:scale>
      <p:origin x="0" y="0"/>
    </p:cViewPr>
  </p:notesTextViewPr>
  <p:sorterViewPr>
    <p:cViewPr>
      <p:scale>
        <a:sx n="104" d="100"/>
        <a:sy n="104" d="100"/>
      </p:scale>
      <p:origin x="0" y="0"/>
    </p:cViewPr>
  </p:sorterViewPr>
  <p:notesViewPr>
    <p:cSldViewPr>
      <p:cViewPr varScale="1">
        <p:scale>
          <a:sx n="44" d="100"/>
          <a:sy n="44" d="100"/>
        </p:scale>
        <p:origin x="-2082" y="-120"/>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2686"/>
          </a:xfrm>
          <a:prstGeom prst="rect">
            <a:avLst/>
          </a:prstGeom>
        </p:spPr>
        <p:txBody>
          <a:bodyPr vert="horz" lIns="90992" tIns="45496" rIns="90992" bIns="45496" rtlCol="0"/>
          <a:lstStyle>
            <a:lvl1pPr algn="l">
              <a:defRPr sz="1200">
                <a:latin typeface="Calibri" pitchFamily="32" charset="0"/>
              </a:defRPr>
            </a:lvl1pPr>
          </a:lstStyle>
          <a:p>
            <a:pPr>
              <a:defRPr/>
            </a:pPr>
            <a:endParaRPr lang="ru-RU"/>
          </a:p>
        </p:txBody>
      </p:sp>
      <p:sp>
        <p:nvSpPr>
          <p:cNvPr id="3" name="Дата 2"/>
          <p:cNvSpPr>
            <a:spLocks noGrp="1"/>
          </p:cNvSpPr>
          <p:nvPr>
            <p:ph type="dt" sz="quarter" idx="1"/>
          </p:nvPr>
        </p:nvSpPr>
        <p:spPr>
          <a:xfrm>
            <a:off x="3849688" y="0"/>
            <a:ext cx="2946400" cy="492686"/>
          </a:xfrm>
          <a:prstGeom prst="rect">
            <a:avLst/>
          </a:prstGeom>
        </p:spPr>
        <p:txBody>
          <a:bodyPr vert="horz" lIns="90992" tIns="45496" rIns="90992" bIns="45496" rtlCol="0"/>
          <a:lstStyle>
            <a:lvl1pPr algn="r">
              <a:defRPr sz="1200">
                <a:latin typeface="Calibri" pitchFamily="32" charset="0"/>
              </a:defRPr>
            </a:lvl1pPr>
          </a:lstStyle>
          <a:p>
            <a:pPr>
              <a:defRPr/>
            </a:pPr>
            <a:fld id="{92745582-3FB1-4665-94A0-BE9DE7E46DC0}" type="datetimeFigureOut">
              <a:rPr lang="ru-RU"/>
              <a:pPr>
                <a:defRPr/>
              </a:pPr>
              <a:t>14.11.2014</a:t>
            </a:fld>
            <a:endParaRPr lang="ru-RU"/>
          </a:p>
        </p:txBody>
      </p:sp>
      <p:sp>
        <p:nvSpPr>
          <p:cNvPr id="4" name="Нижний колонтитул 3"/>
          <p:cNvSpPr>
            <a:spLocks noGrp="1"/>
          </p:cNvSpPr>
          <p:nvPr>
            <p:ph type="ftr" sz="quarter" idx="2"/>
          </p:nvPr>
        </p:nvSpPr>
        <p:spPr>
          <a:xfrm>
            <a:off x="0" y="9379984"/>
            <a:ext cx="2946400" cy="492686"/>
          </a:xfrm>
          <a:prstGeom prst="rect">
            <a:avLst/>
          </a:prstGeom>
        </p:spPr>
        <p:txBody>
          <a:bodyPr vert="horz" lIns="90992" tIns="45496" rIns="90992" bIns="45496" rtlCol="0" anchor="b"/>
          <a:lstStyle>
            <a:lvl1pPr algn="l">
              <a:defRPr sz="1200">
                <a:latin typeface="Calibri" pitchFamily="32" charset="0"/>
              </a:defRPr>
            </a:lvl1pPr>
          </a:lstStyle>
          <a:p>
            <a:pPr>
              <a:defRPr/>
            </a:pPr>
            <a:endParaRPr lang="ru-RU"/>
          </a:p>
        </p:txBody>
      </p:sp>
      <p:sp>
        <p:nvSpPr>
          <p:cNvPr id="5" name="Номер слайда 4"/>
          <p:cNvSpPr>
            <a:spLocks noGrp="1"/>
          </p:cNvSpPr>
          <p:nvPr>
            <p:ph type="sldNum" sz="quarter" idx="3"/>
          </p:nvPr>
        </p:nvSpPr>
        <p:spPr>
          <a:xfrm>
            <a:off x="3849688" y="9379984"/>
            <a:ext cx="2946400" cy="492686"/>
          </a:xfrm>
          <a:prstGeom prst="rect">
            <a:avLst/>
          </a:prstGeom>
        </p:spPr>
        <p:txBody>
          <a:bodyPr vert="horz" lIns="90992" tIns="45496" rIns="90992" bIns="45496" rtlCol="0" anchor="b"/>
          <a:lstStyle>
            <a:lvl1pPr algn="r">
              <a:defRPr sz="1200">
                <a:latin typeface="Calibri" pitchFamily="32" charset="0"/>
              </a:defRPr>
            </a:lvl1pPr>
          </a:lstStyle>
          <a:p>
            <a:pPr>
              <a:defRPr/>
            </a:pPr>
            <a:fld id="{678E20C6-C8AF-4C09-858F-624BBB3EA4CE}" type="slidenum">
              <a:rPr lang="ru-RU"/>
              <a:pPr>
                <a:defRPr/>
              </a:pPr>
              <a:t>‹#›</a:t>
            </a:fld>
            <a:endParaRPr lang="ru-RU"/>
          </a:p>
        </p:txBody>
      </p:sp>
    </p:spTree>
    <p:extLst>
      <p:ext uri="{BB962C8B-B14F-4D97-AF65-F5344CB8AC3E}">
        <p14:creationId xmlns:p14="http://schemas.microsoft.com/office/powerpoint/2010/main" val="483733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2686"/>
          </a:xfrm>
          <a:prstGeom prst="rect">
            <a:avLst/>
          </a:prstGeom>
        </p:spPr>
        <p:txBody>
          <a:bodyPr vert="horz" lIns="90992" tIns="45496" rIns="90992" bIns="45496"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49688" y="0"/>
            <a:ext cx="2946400" cy="492686"/>
          </a:xfrm>
          <a:prstGeom prst="rect">
            <a:avLst/>
          </a:prstGeom>
        </p:spPr>
        <p:txBody>
          <a:bodyPr vert="horz" lIns="90992" tIns="45496" rIns="90992" bIns="45496" rtlCol="0"/>
          <a:lstStyle>
            <a:lvl1pPr algn="r" fontAlgn="auto">
              <a:spcBef>
                <a:spcPts val="0"/>
              </a:spcBef>
              <a:spcAft>
                <a:spcPts val="0"/>
              </a:spcAft>
              <a:defRPr sz="1200">
                <a:latin typeface="+mn-lt"/>
                <a:cs typeface="+mn-cs"/>
              </a:defRPr>
            </a:lvl1pPr>
          </a:lstStyle>
          <a:p>
            <a:pPr>
              <a:defRPr/>
            </a:pPr>
            <a:fld id="{B8FF8D60-507B-4986-80E8-2B5129A7AD7C}" type="datetimeFigureOut">
              <a:rPr lang="ru-RU"/>
              <a:pPr>
                <a:defRPr/>
              </a:pPr>
              <a:t>14.11.2014</a:t>
            </a:fld>
            <a:endParaRPr lang="ru-RU"/>
          </a:p>
        </p:txBody>
      </p:sp>
      <p:sp>
        <p:nvSpPr>
          <p:cNvPr id="4" name="Образ слайда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0992" tIns="45496" rIns="90992" bIns="45496" rtlCol="0" anchor="ctr"/>
          <a:lstStyle/>
          <a:p>
            <a:pPr lvl="0"/>
            <a:endParaRPr lang="ru-RU" noProof="0" smtClean="0"/>
          </a:p>
        </p:txBody>
      </p:sp>
      <p:sp>
        <p:nvSpPr>
          <p:cNvPr id="5" name="Заметки 4"/>
          <p:cNvSpPr>
            <a:spLocks noGrp="1"/>
          </p:cNvSpPr>
          <p:nvPr>
            <p:ph type="body" sz="quarter" idx="3"/>
          </p:nvPr>
        </p:nvSpPr>
        <p:spPr>
          <a:xfrm>
            <a:off x="679450" y="4689993"/>
            <a:ext cx="5438775" cy="4443649"/>
          </a:xfrm>
          <a:prstGeom prst="rect">
            <a:avLst/>
          </a:prstGeom>
        </p:spPr>
        <p:txBody>
          <a:bodyPr vert="horz" lIns="90992" tIns="45496" rIns="90992" bIns="45496"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9379984"/>
            <a:ext cx="2946400" cy="492686"/>
          </a:xfrm>
          <a:prstGeom prst="rect">
            <a:avLst/>
          </a:prstGeom>
        </p:spPr>
        <p:txBody>
          <a:bodyPr vert="horz" lIns="90992" tIns="45496" rIns="90992" bIns="45496"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49688" y="9379984"/>
            <a:ext cx="2946400" cy="492686"/>
          </a:xfrm>
          <a:prstGeom prst="rect">
            <a:avLst/>
          </a:prstGeom>
        </p:spPr>
        <p:txBody>
          <a:bodyPr vert="horz" lIns="90992" tIns="45496" rIns="90992" bIns="45496" rtlCol="0" anchor="b"/>
          <a:lstStyle>
            <a:lvl1pPr algn="r" fontAlgn="auto">
              <a:spcBef>
                <a:spcPts val="0"/>
              </a:spcBef>
              <a:spcAft>
                <a:spcPts val="0"/>
              </a:spcAft>
              <a:defRPr sz="1200">
                <a:latin typeface="+mn-lt"/>
                <a:cs typeface="+mn-cs"/>
              </a:defRPr>
            </a:lvl1pPr>
          </a:lstStyle>
          <a:p>
            <a:pPr>
              <a:defRPr/>
            </a:pPr>
            <a:fld id="{C6B304FF-C955-4D50-A4BB-5A7B2975410B}" type="slidenum">
              <a:rPr lang="ru-RU"/>
              <a:pPr>
                <a:defRPr/>
              </a:pPr>
              <a:t>‹#›</a:t>
            </a:fld>
            <a:endParaRPr lang="ru-RU"/>
          </a:p>
        </p:txBody>
      </p:sp>
    </p:spTree>
    <p:extLst>
      <p:ext uri="{BB962C8B-B14F-4D97-AF65-F5344CB8AC3E}">
        <p14:creationId xmlns:p14="http://schemas.microsoft.com/office/powerpoint/2010/main" val="34044699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F39CD769-557B-4C08-BF42-EE06CE34C590}" type="slidenum">
              <a:rPr lang="ru-RU" smtClean="0"/>
              <a:pPr>
                <a:defRPr/>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638BEB56-5EC9-4BE9-AD22-F9F5E0206E67}" type="datetime1">
              <a:rPr lang="ru-RU" smtClean="0"/>
              <a:t>14.11.2014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EEE857D-01D0-4DAC-9C17-6FBEE47EB408}" type="slidenum">
              <a:rPr lang="ru-RU"/>
              <a:pPr>
                <a:defRPr/>
              </a:pPr>
              <a:t>‹#›</a:t>
            </a:fld>
            <a:endParaRPr lang="ru-RU"/>
          </a:p>
        </p:txBody>
      </p:sp>
    </p:spTree>
    <p:extLst>
      <p:ext uri="{BB962C8B-B14F-4D97-AF65-F5344CB8AC3E}">
        <p14:creationId xmlns:p14="http://schemas.microsoft.com/office/powerpoint/2010/main" val="1888927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5E0D64F-38AB-4DDC-8F29-88FB69B6B310}" type="datetime1">
              <a:rPr lang="ru-RU" smtClean="0"/>
              <a:t>14.11.2014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31D1E00-E112-4B70-8A90-3C38AF00A97C}" type="slidenum">
              <a:rPr lang="ru-RU"/>
              <a:pPr>
                <a:defRPr/>
              </a:pPr>
              <a:t>‹#›</a:t>
            </a:fld>
            <a:endParaRPr lang="ru-RU"/>
          </a:p>
        </p:txBody>
      </p:sp>
    </p:spTree>
    <p:extLst>
      <p:ext uri="{BB962C8B-B14F-4D97-AF65-F5344CB8AC3E}">
        <p14:creationId xmlns:p14="http://schemas.microsoft.com/office/powerpoint/2010/main" val="2416518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6698C71A-8B0E-4E0F-86E9-983D5B0B9707}" type="datetime1">
              <a:rPr lang="ru-RU" smtClean="0"/>
              <a:t>14.11.2014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FE4F0BD-3DCD-4EAA-B16B-AC9E2735C9E3}" type="slidenum">
              <a:rPr lang="ru-RU"/>
              <a:pPr>
                <a:defRPr/>
              </a:pPr>
              <a:t>‹#›</a:t>
            </a:fld>
            <a:endParaRPr lang="ru-RU"/>
          </a:p>
        </p:txBody>
      </p:sp>
    </p:spTree>
    <p:extLst>
      <p:ext uri="{BB962C8B-B14F-4D97-AF65-F5344CB8AC3E}">
        <p14:creationId xmlns:p14="http://schemas.microsoft.com/office/powerpoint/2010/main" val="2398406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AB6628BD-9F0F-43C2-88F3-FBAB9A569555}" type="datetime1">
              <a:rPr lang="ru-RU" smtClean="0"/>
              <a:t>14.11.2014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E7FE0BD-C22B-4C68-83FE-CADB2D239F20}" type="slidenum">
              <a:rPr lang="ru-RU"/>
              <a:pPr>
                <a:defRPr/>
              </a:pPr>
              <a:t>‹#›</a:t>
            </a:fld>
            <a:endParaRPr lang="ru-RU"/>
          </a:p>
        </p:txBody>
      </p:sp>
    </p:spTree>
    <p:extLst>
      <p:ext uri="{BB962C8B-B14F-4D97-AF65-F5344CB8AC3E}">
        <p14:creationId xmlns:p14="http://schemas.microsoft.com/office/powerpoint/2010/main" val="2262021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4EC63E3C-A534-4403-8B08-71545E469F9B}" type="datetime1">
              <a:rPr lang="ru-RU" smtClean="0"/>
              <a:t>14.11.2014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B013114F-C9FC-47DF-9495-A4BC146516DD}" type="slidenum">
              <a:rPr lang="ru-RU"/>
              <a:pPr>
                <a:defRPr/>
              </a:pPr>
              <a:t>‹#›</a:t>
            </a:fld>
            <a:endParaRPr lang="ru-RU"/>
          </a:p>
        </p:txBody>
      </p:sp>
    </p:spTree>
    <p:extLst>
      <p:ext uri="{BB962C8B-B14F-4D97-AF65-F5344CB8AC3E}">
        <p14:creationId xmlns:p14="http://schemas.microsoft.com/office/powerpoint/2010/main" val="103148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66A95FA6-DB29-46D7-8757-A8297B8707D6}" type="datetime1">
              <a:rPr lang="ru-RU" smtClean="0"/>
              <a:t>14.11.2014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0ADE2C66-C81D-4AB2-9B9C-24DAD6EBE1B3}" type="slidenum">
              <a:rPr lang="ru-RU"/>
              <a:pPr>
                <a:defRPr/>
              </a:pPr>
              <a:t>‹#›</a:t>
            </a:fld>
            <a:endParaRPr lang="ru-RU"/>
          </a:p>
        </p:txBody>
      </p:sp>
    </p:spTree>
    <p:extLst>
      <p:ext uri="{BB962C8B-B14F-4D97-AF65-F5344CB8AC3E}">
        <p14:creationId xmlns:p14="http://schemas.microsoft.com/office/powerpoint/2010/main" val="1320682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8FC6F36B-D595-48CA-AE5B-0E36EC24E8D7}" type="datetime1">
              <a:rPr lang="ru-RU" smtClean="0"/>
              <a:t>14.11.2014</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1C50556F-5596-434C-A463-49925B59AE52}" type="slidenum">
              <a:rPr lang="ru-RU"/>
              <a:pPr>
                <a:defRPr/>
              </a:pPr>
              <a:t>‹#›</a:t>
            </a:fld>
            <a:endParaRPr lang="ru-RU"/>
          </a:p>
        </p:txBody>
      </p:sp>
    </p:spTree>
    <p:extLst>
      <p:ext uri="{BB962C8B-B14F-4D97-AF65-F5344CB8AC3E}">
        <p14:creationId xmlns:p14="http://schemas.microsoft.com/office/powerpoint/2010/main" val="1035729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875B48E-7AD1-4CE7-B677-A9D84C4E8F95}" type="datetime1">
              <a:rPr lang="ru-RU" smtClean="0"/>
              <a:t>14.11.2014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CAA541A-1610-4CA1-94E4-F472DFD13EFE}" type="slidenum">
              <a:rPr lang="ru-RU"/>
              <a:pPr>
                <a:defRPr/>
              </a:pPr>
              <a:t>‹#›</a:t>
            </a:fld>
            <a:endParaRPr lang="ru-RU"/>
          </a:p>
        </p:txBody>
      </p:sp>
    </p:spTree>
    <p:extLst>
      <p:ext uri="{BB962C8B-B14F-4D97-AF65-F5344CB8AC3E}">
        <p14:creationId xmlns:p14="http://schemas.microsoft.com/office/powerpoint/2010/main" val="1168224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7F31E8C-F495-429B-83FB-E2A7082051FA}" type="datetime1">
              <a:rPr lang="ru-RU" smtClean="0"/>
              <a:t>14.11.2014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923A6BD-F686-4905-AF1D-8A3D6329A1E6}" type="slidenum">
              <a:rPr lang="ru-RU"/>
              <a:pPr>
                <a:defRPr/>
              </a:pPr>
              <a:t>‹#›</a:t>
            </a:fld>
            <a:endParaRPr lang="ru-RU"/>
          </a:p>
        </p:txBody>
      </p:sp>
    </p:spTree>
    <p:extLst>
      <p:ext uri="{BB962C8B-B14F-4D97-AF65-F5344CB8AC3E}">
        <p14:creationId xmlns:p14="http://schemas.microsoft.com/office/powerpoint/2010/main" val="1231557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3F3B266-76B8-408A-9430-26979E897765}" type="datetime1">
              <a:rPr lang="ru-RU" smtClean="0"/>
              <a:t>14.11.2014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07077B3-0134-46AD-A180-B63DDDFD6238}" type="slidenum">
              <a:rPr lang="ru-RU"/>
              <a:pPr>
                <a:defRPr/>
              </a:pPr>
              <a:t>‹#›</a:t>
            </a:fld>
            <a:endParaRPr lang="ru-RU"/>
          </a:p>
        </p:txBody>
      </p:sp>
    </p:spTree>
    <p:extLst>
      <p:ext uri="{BB962C8B-B14F-4D97-AF65-F5344CB8AC3E}">
        <p14:creationId xmlns:p14="http://schemas.microsoft.com/office/powerpoint/2010/main" val="1886323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77ACA49-2AB9-4407-9213-A3A9E30BB0A5}" type="datetime1">
              <a:rPr lang="ru-RU" smtClean="0"/>
              <a:t>14.11.2014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87EF5C4-1484-4632-91DE-656D4C226F47}" type="slidenum">
              <a:rPr lang="ru-RU"/>
              <a:pPr>
                <a:defRPr/>
              </a:pPr>
              <a:t>‹#›</a:t>
            </a:fld>
            <a:endParaRPr lang="ru-RU"/>
          </a:p>
        </p:txBody>
      </p:sp>
    </p:spTree>
    <p:extLst>
      <p:ext uri="{BB962C8B-B14F-4D97-AF65-F5344CB8AC3E}">
        <p14:creationId xmlns:p14="http://schemas.microsoft.com/office/powerpoint/2010/main" val="1893312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3000" r="-13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D31BE6F-7FC3-4C1D-ACB9-0FD38B4E1802}" type="datetime1">
              <a:rPr lang="ru-RU" smtClean="0"/>
              <a:t>14.11.2014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6E4DD9D-2E0B-4D00-8B46-346ED33B115D}"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2" charset="0"/>
        </a:defRPr>
      </a:lvl2pPr>
      <a:lvl3pPr algn="ctr" rtl="0" eaLnBrk="0" fontAlgn="base" hangingPunct="0">
        <a:spcBef>
          <a:spcPct val="0"/>
        </a:spcBef>
        <a:spcAft>
          <a:spcPct val="0"/>
        </a:spcAft>
        <a:defRPr sz="4400">
          <a:solidFill>
            <a:schemeClr val="tx1"/>
          </a:solidFill>
          <a:latin typeface="Calibri" pitchFamily="32" charset="0"/>
        </a:defRPr>
      </a:lvl3pPr>
      <a:lvl4pPr algn="ctr" rtl="0" eaLnBrk="0" fontAlgn="base" hangingPunct="0">
        <a:spcBef>
          <a:spcPct val="0"/>
        </a:spcBef>
        <a:spcAft>
          <a:spcPct val="0"/>
        </a:spcAft>
        <a:defRPr sz="4400">
          <a:solidFill>
            <a:schemeClr val="tx1"/>
          </a:solidFill>
          <a:latin typeface="Calibri" pitchFamily="32" charset="0"/>
        </a:defRPr>
      </a:lvl4pPr>
      <a:lvl5pPr algn="ctr" rtl="0" eaLnBrk="0" fontAlgn="base" hangingPunct="0">
        <a:spcBef>
          <a:spcPct val="0"/>
        </a:spcBef>
        <a:spcAft>
          <a:spcPct val="0"/>
        </a:spcAft>
        <a:defRPr sz="4400">
          <a:solidFill>
            <a:schemeClr val="tx1"/>
          </a:solidFill>
          <a:latin typeface="Calibri" pitchFamily="32" charset="0"/>
        </a:defRPr>
      </a:lvl5pPr>
      <a:lvl6pPr marL="457200" algn="ctr" rtl="0" fontAlgn="base">
        <a:spcBef>
          <a:spcPct val="0"/>
        </a:spcBef>
        <a:spcAft>
          <a:spcPct val="0"/>
        </a:spcAft>
        <a:defRPr sz="4400">
          <a:solidFill>
            <a:schemeClr val="tx1"/>
          </a:solidFill>
          <a:latin typeface="Calibri" pitchFamily="32" charset="0"/>
        </a:defRPr>
      </a:lvl6pPr>
      <a:lvl7pPr marL="914400" algn="ctr" rtl="0" fontAlgn="base">
        <a:spcBef>
          <a:spcPct val="0"/>
        </a:spcBef>
        <a:spcAft>
          <a:spcPct val="0"/>
        </a:spcAft>
        <a:defRPr sz="4400">
          <a:solidFill>
            <a:schemeClr val="tx1"/>
          </a:solidFill>
          <a:latin typeface="Calibri" pitchFamily="32" charset="0"/>
        </a:defRPr>
      </a:lvl7pPr>
      <a:lvl8pPr marL="1371600" algn="ctr" rtl="0" fontAlgn="base">
        <a:spcBef>
          <a:spcPct val="0"/>
        </a:spcBef>
        <a:spcAft>
          <a:spcPct val="0"/>
        </a:spcAft>
        <a:defRPr sz="4400">
          <a:solidFill>
            <a:schemeClr val="tx1"/>
          </a:solidFill>
          <a:latin typeface="Calibri" pitchFamily="32" charset="0"/>
        </a:defRPr>
      </a:lvl8pPr>
      <a:lvl9pPr marL="1828800" algn="ctr" rtl="0" fontAlgn="base">
        <a:spcBef>
          <a:spcPct val="0"/>
        </a:spcBef>
        <a:spcAft>
          <a:spcPct val="0"/>
        </a:spcAft>
        <a:defRPr sz="4400">
          <a:solidFill>
            <a:schemeClr val="tx1"/>
          </a:solidFill>
          <a:latin typeface="Calibri" pitchFamily="32"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_____Microsoft_Excel_97-20031.xls"/></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p:nvPr>
        </p:nvSpPr>
        <p:spPr>
          <a:xfrm>
            <a:off x="539750" y="2420938"/>
            <a:ext cx="8064500" cy="2592387"/>
          </a:xfrm>
        </p:spPr>
        <p:txBody>
          <a:bodyPr/>
          <a:lstStyle/>
          <a:p>
            <a:pPr eaLnBrk="1" hangingPunct="1"/>
            <a:r>
              <a:rPr lang="ru-RU" sz="2400" b="1" dirty="0">
                <a:latin typeface="Times New Roman" pitchFamily="18" charset="0"/>
                <a:cs typeface="Times New Roman" pitchFamily="18" charset="0"/>
              </a:rPr>
              <a:t>"Мониторинг поведенческих факторов риска в профилактике неинфекционных заболеваний"</a:t>
            </a:r>
            <a:endParaRPr lang="ru-RU" altLang="ru-RU" sz="2400" b="1" dirty="0" smtClean="0">
              <a:latin typeface="Times New Roman" pitchFamily="18" charset="0"/>
              <a:cs typeface="Times New Roman" pitchFamily="18" charset="0"/>
            </a:endParaRPr>
          </a:p>
        </p:txBody>
      </p:sp>
      <p:pic>
        <p:nvPicPr>
          <p:cNvPr id="2051" name="Picture 3" descr="C:\Documents and Settings\serikbaeva\Мои документы\Айымкуль\Лого IPEG\Backup_of_Лого НЦПФЗОЖ (на русском  языке).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476250"/>
            <a:ext cx="1504950"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Подзаголовок 2"/>
          <p:cNvSpPr>
            <a:spLocks noGrp="1"/>
          </p:cNvSpPr>
          <p:nvPr>
            <p:ph type="subTitle" idx="1"/>
          </p:nvPr>
        </p:nvSpPr>
        <p:spPr>
          <a:xfrm>
            <a:off x="3563938" y="5661025"/>
            <a:ext cx="5357812" cy="504825"/>
          </a:xfrm>
        </p:spPr>
        <p:txBody>
          <a:bodyPr/>
          <a:lstStyle/>
          <a:p>
            <a:pPr algn="r">
              <a:lnSpc>
                <a:spcPct val="80000"/>
              </a:lnSpc>
            </a:pPr>
            <a:r>
              <a:rPr lang="ru-RU" altLang="ru-RU" sz="1400" b="1" smtClean="0">
                <a:solidFill>
                  <a:schemeClr val="tx1"/>
                </a:solidFill>
                <a:latin typeface="Times New Roman" pitchFamily="18" charset="0"/>
                <a:cs typeface="Arial" charset="0"/>
              </a:rPr>
              <a:t>Координатор Национальной скрининговой программы </a:t>
            </a:r>
          </a:p>
          <a:p>
            <a:pPr algn="r">
              <a:lnSpc>
                <a:spcPct val="80000"/>
              </a:lnSpc>
            </a:pPr>
            <a:r>
              <a:rPr lang="ru-RU" altLang="ru-RU" sz="1400" b="1" smtClean="0">
                <a:solidFill>
                  <a:schemeClr val="tx1"/>
                </a:solidFill>
                <a:latin typeface="Times New Roman" pitchFamily="18" charset="0"/>
                <a:cs typeface="Arial" charset="0"/>
              </a:rPr>
              <a:t>  Сайдамарова Т.К.</a:t>
            </a:r>
          </a:p>
        </p:txBody>
      </p:sp>
      <p:sp>
        <p:nvSpPr>
          <p:cNvPr id="2" name="Номер слайда 1"/>
          <p:cNvSpPr>
            <a:spLocks noGrp="1"/>
          </p:cNvSpPr>
          <p:nvPr>
            <p:ph type="sldNum" sz="quarter" idx="12"/>
          </p:nvPr>
        </p:nvSpPr>
        <p:spPr/>
        <p:txBody>
          <a:bodyPr/>
          <a:lstStyle/>
          <a:p>
            <a:pPr>
              <a:defRPr/>
            </a:pPr>
            <a:fld id="{5EEE857D-01D0-4DAC-9C17-6FBEE47EB408}" type="slidenum">
              <a:rPr lang="ru-RU" smtClean="0"/>
              <a:pPr>
                <a:defRPr/>
              </a:pPr>
              <a:t>1</a:t>
            </a:fld>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p:cNvSpPr>
          <p:nvPr>
            <p:ph type="body" idx="1"/>
          </p:nvPr>
        </p:nvSpPr>
        <p:spPr>
          <a:xfrm>
            <a:off x="0" y="116632"/>
            <a:ext cx="9143999" cy="6480720"/>
          </a:xfrm>
        </p:spPr>
        <p:txBody>
          <a:bodyPr/>
          <a:lstStyle/>
          <a:p>
            <a:pPr algn="just">
              <a:buFont typeface="Arial" charset="0"/>
              <a:buNone/>
            </a:pPr>
            <a:r>
              <a:rPr lang="ru-RU" sz="2000" dirty="0" smtClean="0">
                <a:latin typeface="Times New Roman" pitchFamily="18" charset="0"/>
                <a:cs typeface="Times New Roman" pitchFamily="18" charset="0"/>
              </a:rPr>
              <a:t>         На протяжении  6 лет реализации Национальной </a:t>
            </a:r>
            <a:r>
              <a:rPr lang="ru-RU" sz="2000" dirty="0" err="1" smtClean="0">
                <a:latin typeface="Times New Roman" pitchFamily="18" charset="0"/>
                <a:cs typeface="Times New Roman" pitchFamily="18" charset="0"/>
              </a:rPr>
              <a:t>скрининговой</a:t>
            </a:r>
            <a:r>
              <a:rPr lang="ru-RU" sz="2000" dirty="0" smtClean="0">
                <a:latin typeface="Times New Roman" pitchFamily="18" charset="0"/>
                <a:cs typeface="Times New Roman" pitchFamily="18" charset="0"/>
              </a:rPr>
              <a:t> программы в Казахстане осуществляется мониторинг результатов полученных в процессе проведения скрининг – обследований, в том числе уровень </a:t>
            </a:r>
            <a:r>
              <a:rPr lang="ru-RU" sz="2000" dirty="0" err="1" smtClean="0">
                <a:latin typeface="Times New Roman" pitchFamily="18" charset="0"/>
                <a:cs typeface="Times New Roman" pitchFamily="18" charset="0"/>
              </a:rPr>
              <a:t>выявляемости</a:t>
            </a:r>
            <a:r>
              <a:rPr lang="ru-RU" sz="2000" dirty="0" smtClean="0">
                <a:latin typeface="Times New Roman" pitchFamily="18" charset="0"/>
                <a:cs typeface="Times New Roman" pitchFamily="18" charset="0"/>
              </a:rPr>
              <a:t> факторов риска  возникновения  заболеваний среди целевых групп населения .</a:t>
            </a:r>
          </a:p>
          <a:p>
            <a:pPr algn="just">
              <a:buFont typeface="Arial" charset="0"/>
              <a:buNone/>
            </a:pPr>
            <a:r>
              <a:rPr lang="ru-RU" sz="2000" dirty="0" smtClean="0">
                <a:latin typeface="Times New Roman" pitchFamily="18" charset="0"/>
                <a:cs typeface="Times New Roman" pitchFamily="18" charset="0"/>
              </a:rPr>
              <a:t>  Изученный нами международный опыт  </a:t>
            </a:r>
            <a:r>
              <a:rPr lang="ru-RU" sz="2000" dirty="0" err="1" smtClean="0">
                <a:latin typeface="Times New Roman" pitchFamily="18" charset="0"/>
                <a:cs typeface="Times New Roman" pitchFamily="18" charset="0"/>
              </a:rPr>
              <a:t>скрининговых</a:t>
            </a:r>
            <a:r>
              <a:rPr lang="ru-RU" sz="2000" dirty="0" smtClean="0">
                <a:latin typeface="Times New Roman" pitchFamily="18" charset="0"/>
                <a:cs typeface="Times New Roman" pitchFamily="18" charset="0"/>
              </a:rPr>
              <a:t>  программ  свидетельствует о том, что особенностью Национальной </a:t>
            </a:r>
            <a:r>
              <a:rPr lang="ru-RU" sz="2000" dirty="0" err="1" smtClean="0">
                <a:latin typeface="Times New Roman" pitchFamily="18" charset="0"/>
                <a:cs typeface="Times New Roman" pitchFamily="18" charset="0"/>
              </a:rPr>
              <a:t>скрининговой</a:t>
            </a:r>
            <a:r>
              <a:rPr lang="ru-RU" sz="2000" dirty="0" smtClean="0">
                <a:latin typeface="Times New Roman" pitchFamily="18" charset="0"/>
                <a:cs typeface="Times New Roman" pitchFamily="18" charset="0"/>
              </a:rPr>
              <a:t> программы является выделение в самостоятельный блок обследования на раннее выявление и коррекцию  поведенческих Факторов риска. </a:t>
            </a:r>
          </a:p>
          <a:p>
            <a:pPr algn="just">
              <a:buNone/>
            </a:pPr>
            <a:r>
              <a:rPr lang="ru-RU" sz="2000" dirty="0" smtClean="0">
                <a:latin typeface="Times New Roman" pitchFamily="18" charset="0"/>
                <a:cs typeface="Times New Roman" pitchFamily="18" charset="0"/>
              </a:rPr>
              <a:t>Проводимый </a:t>
            </a:r>
            <a:r>
              <a:rPr lang="ru-RU" sz="2000" dirty="0">
                <a:latin typeface="Times New Roman" pitchFamily="18" charset="0"/>
                <a:cs typeface="Times New Roman" pitchFamily="18" charset="0"/>
              </a:rPr>
              <a:t>при </a:t>
            </a:r>
            <a:r>
              <a:rPr lang="ru-RU" sz="2000" dirty="0" err="1">
                <a:latin typeface="Times New Roman" pitchFamily="18" charset="0"/>
                <a:cs typeface="Times New Roman" pitchFamily="18" charset="0"/>
              </a:rPr>
              <a:t>скрининговых</a:t>
            </a:r>
            <a:r>
              <a:rPr lang="ru-RU" sz="2000" dirty="0">
                <a:latin typeface="Times New Roman" pitchFamily="18" charset="0"/>
                <a:cs typeface="Times New Roman" pitchFamily="18" charset="0"/>
              </a:rPr>
              <a:t> обследованиях «тест-опрос» на выявление факторов риска хронических неинфекционных заболеваний при правильном использовании анкет (ф025-08/у – статистическая карта профилактического медицинского осмотра (скрининга) амбулаторного пациента), с хорошо организованной работой по </a:t>
            </a:r>
            <a:r>
              <a:rPr lang="ru-RU" sz="2000" dirty="0" err="1">
                <a:latin typeface="Times New Roman" pitchFamily="18" charset="0"/>
                <a:cs typeface="Times New Roman" pitchFamily="18" charset="0"/>
              </a:rPr>
              <a:t>дообследованию</a:t>
            </a:r>
            <a:r>
              <a:rPr lang="ru-RU" sz="2000" dirty="0">
                <a:latin typeface="Times New Roman" pitchFamily="18" charset="0"/>
                <a:cs typeface="Times New Roman" pitchFamily="18" charset="0"/>
              </a:rPr>
              <a:t> выявленных больных увеличивает эффективность </a:t>
            </a:r>
            <a:r>
              <a:rPr lang="ru-RU" sz="2000" dirty="0" err="1">
                <a:latin typeface="Times New Roman" pitchFamily="18" charset="0"/>
                <a:cs typeface="Times New Roman" pitchFamily="18" charset="0"/>
              </a:rPr>
              <a:t>скрининговых</a:t>
            </a:r>
            <a:r>
              <a:rPr lang="ru-RU" sz="2000" dirty="0">
                <a:latin typeface="Times New Roman" pitchFamily="18" charset="0"/>
                <a:cs typeface="Times New Roman" pitchFamily="18" charset="0"/>
              </a:rPr>
              <a:t> осмотров, особенно, в части выявления поведенческих факторов риска возникновения заболевания. Немаловажным аспектом </a:t>
            </a:r>
            <a:r>
              <a:rPr lang="ru-RU" sz="2000" dirty="0" smtClean="0">
                <a:latin typeface="Times New Roman" pitchFamily="18" charset="0"/>
                <a:cs typeface="Times New Roman" pitchFamily="18" charset="0"/>
              </a:rPr>
              <a:t>эффективности </a:t>
            </a:r>
            <a:r>
              <a:rPr lang="ru-RU" sz="2000" dirty="0">
                <a:latin typeface="Times New Roman" pitchFamily="18" charset="0"/>
                <a:cs typeface="Times New Roman" pitchFamily="18" charset="0"/>
              </a:rPr>
              <a:t>скрининга является не только охват обследованием, но и строгий </a:t>
            </a:r>
            <a:r>
              <a:rPr lang="ru-RU" sz="2000" dirty="0" smtClean="0">
                <a:latin typeface="Times New Roman" pitchFamily="18" charset="0"/>
                <a:cs typeface="Times New Roman" pitchFamily="18" charset="0"/>
              </a:rPr>
              <a:t>учет и динамическое наблюдение лиц с обнаруженными факторами </a:t>
            </a:r>
            <a:r>
              <a:rPr lang="ru-RU" sz="2000" dirty="0">
                <a:latin typeface="Times New Roman" pitchFamily="18" charset="0"/>
                <a:cs typeface="Times New Roman" pitchFamily="18" charset="0"/>
              </a:rPr>
              <a:t>риска.</a:t>
            </a:r>
          </a:p>
          <a:p>
            <a:pPr algn="just">
              <a:buFont typeface="Arial" charset="0"/>
              <a:buNone/>
            </a:pPr>
            <a:endParaRPr lang="ru-RU" sz="2000" dirty="0" smtClean="0">
              <a:latin typeface="Times New Roman" pitchFamily="18" charset="0"/>
              <a:cs typeface="Times New Roman" pitchFamily="18" charset="0"/>
            </a:endParaRPr>
          </a:p>
          <a:p>
            <a:pPr algn="ctr">
              <a:buFont typeface="Arial" charset="0"/>
              <a:buNone/>
            </a:pPr>
            <a:endParaRPr lang="ru-RU" sz="2000" dirty="0" smtClean="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2</a:t>
            </a:fld>
            <a:endParaRPr lang="ru-RU"/>
          </a:p>
        </p:txBody>
      </p:sp>
    </p:spTree>
    <p:extLst>
      <p:ext uri="{BB962C8B-B14F-4D97-AF65-F5344CB8AC3E}">
        <p14:creationId xmlns:p14="http://schemas.microsoft.com/office/powerpoint/2010/main" val="3693772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lstStyle/>
          <a:p>
            <a:r>
              <a:rPr lang="ru-RU"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Факторы </a:t>
            </a:r>
            <a:r>
              <a:rPr lang="ru-RU" sz="2400" dirty="0">
                <a:latin typeface="Times New Roman" pitchFamily="18" charset="0"/>
                <a:cs typeface="Times New Roman" pitchFamily="18" charset="0"/>
              </a:rPr>
              <a:t>риска являются </a:t>
            </a:r>
            <a:r>
              <a:rPr lang="ru-RU" sz="2400" dirty="0">
                <a:solidFill>
                  <a:srgbClr val="A50021"/>
                </a:solidFill>
                <a:latin typeface="Times New Roman" pitchFamily="18" charset="0"/>
                <a:cs typeface="Times New Roman" pitchFamily="18" charset="0"/>
              </a:rPr>
              <a:t>немедицинскими детерминантами</a:t>
            </a:r>
            <a:r>
              <a:rPr lang="ru-RU" sz="2400" dirty="0">
                <a:latin typeface="Times New Roman" pitchFamily="18" charset="0"/>
                <a:cs typeface="Times New Roman" pitchFamily="18" charset="0"/>
              </a:rPr>
              <a:t> возникновения болезней и состояния здоровья. </a:t>
            </a:r>
            <a:r>
              <a:rPr lang="ru-RU" sz="2400" dirty="0" smtClean="0">
                <a:latin typeface="Times New Roman" pitchFamily="18" charset="0"/>
                <a:cs typeface="Times New Roman" pitchFamily="18" charset="0"/>
              </a:rPr>
              <a:t>Факторы риска </a:t>
            </a:r>
            <a:r>
              <a:rPr lang="ru-RU" sz="2400" dirty="0">
                <a:latin typeface="Times New Roman" pitchFamily="18" charset="0"/>
                <a:cs typeface="Times New Roman" pitchFamily="18" charset="0"/>
              </a:rPr>
              <a:t>начинают формироваться в детском и юношеском возрасте, способствуют возникновению и развитию всех хронических заболеваний</a:t>
            </a:r>
            <a:r>
              <a:rPr lang="ru-RU"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По данным ВОЗ причина </a:t>
            </a:r>
            <a:r>
              <a:rPr lang="ru-RU" sz="2400" dirty="0">
                <a:solidFill>
                  <a:srgbClr val="A50021"/>
                </a:solidFill>
                <a:latin typeface="Times New Roman" pitchFamily="18" charset="0"/>
                <a:cs typeface="Times New Roman" pitchFamily="18" charset="0"/>
              </a:rPr>
              <a:t>70%</a:t>
            </a:r>
            <a:r>
              <a:rPr lang="ru-RU" sz="2400" dirty="0">
                <a:latin typeface="Times New Roman" pitchFamily="18" charset="0"/>
                <a:cs typeface="Times New Roman" pitchFamily="18" charset="0"/>
              </a:rPr>
              <a:t> преждевременных смертей среди взрослых связаны с поведенческими факторами, которые </a:t>
            </a:r>
            <a:r>
              <a:rPr lang="ru-RU" sz="2400" dirty="0" smtClean="0">
                <a:latin typeface="Times New Roman" pitchFamily="18" charset="0"/>
                <a:cs typeface="Times New Roman" pitchFamily="18" charset="0"/>
              </a:rPr>
              <a:t>сформировались </a:t>
            </a:r>
            <a:r>
              <a:rPr lang="ru-RU" sz="2400" dirty="0">
                <a:latin typeface="Times New Roman" pitchFamily="18" charset="0"/>
                <a:cs typeface="Times New Roman" pitchFamily="18" charset="0"/>
              </a:rPr>
              <a:t>в подростковом возрасте. </a:t>
            </a:r>
          </a:p>
          <a:p>
            <a:pPr marL="0" indent="0">
              <a:buNone/>
            </a:pPr>
            <a:r>
              <a:rPr lang="ru-RU" sz="2400" dirty="0" smtClean="0">
                <a:latin typeface="Times New Roman" pitchFamily="18" charset="0"/>
                <a:cs typeface="Times New Roman" pitchFamily="18" charset="0"/>
              </a:rPr>
              <a:t>В </a:t>
            </a:r>
            <a:r>
              <a:rPr lang="ru-RU" sz="2400" dirty="0">
                <a:latin typeface="Times New Roman" pitchFamily="18" charset="0"/>
                <a:cs typeface="Times New Roman" pitchFamily="18" charset="0"/>
              </a:rPr>
              <a:t>основе</a:t>
            </a:r>
            <a:r>
              <a:rPr lang="ru-RU" sz="2400" dirty="0" smtClean="0">
                <a:latin typeface="Times New Roman" pitchFamily="18" charset="0"/>
                <a:cs typeface="Times New Roman" pitchFamily="18" charset="0"/>
              </a:rPr>
              <a:t> социально значимых заболеваний, таких как сердечно-сосудистые заболевания, сахарный диабет, злокачественные новообразования, являющихся причиной наибольшей доли </a:t>
            </a:r>
            <a:r>
              <a:rPr lang="ru-RU" sz="2400" dirty="0">
                <a:latin typeface="Times New Roman" pitchFamily="18" charset="0"/>
                <a:cs typeface="Times New Roman" pitchFamily="18" charset="0"/>
              </a:rPr>
              <a:t>смертей </a:t>
            </a:r>
            <a:r>
              <a:rPr lang="ru-RU" sz="2400" dirty="0" smtClean="0">
                <a:latin typeface="Times New Roman" pitchFamily="18" charset="0"/>
                <a:cs typeface="Times New Roman" pitchFamily="18" charset="0"/>
              </a:rPr>
              <a:t>и </a:t>
            </a:r>
            <a:r>
              <a:rPr lang="ru-RU" sz="2400" dirty="0">
                <a:latin typeface="Times New Roman" pitchFamily="18" charset="0"/>
                <a:cs typeface="Times New Roman" pitchFamily="18" charset="0"/>
              </a:rPr>
              <a:t>бремени болезни </a:t>
            </a:r>
            <a:r>
              <a:rPr lang="ru-RU" sz="2400" dirty="0" smtClean="0">
                <a:latin typeface="Times New Roman" pitchFamily="18" charset="0"/>
                <a:cs typeface="Times New Roman" pitchFamily="18" charset="0"/>
              </a:rPr>
              <a:t>лежат </a:t>
            </a:r>
            <a:r>
              <a:rPr lang="ru-RU" sz="2400" dirty="0">
                <a:latin typeface="Times New Roman" pitchFamily="18" charset="0"/>
                <a:cs typeface="Times New Roman" pitchFamily="18" charset="0"/>
              </a:rPr>
              <a:t>поведенческие факторы </a:t>
            </a:r>
            <a:r>
              <a:rPr lang="ru-RU" sz="2400" dirty="0" smtClean="0">
                <a:latin typeface="Times New Roman" pitchFamily="18" charset="0"/>
                <a:cs typeface="Times New Roman" pitchFamily="18" charset="0"/>
              </a:rPr>
              <a:t>риска.</a:t>
            </a:r>
            <a:endParaRPr lang="ru-RU" sz="2400" dirty="0"/>
          </a:p>
        </p:txBody>
      </p:sp>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3</a:t>
            </a:fld>
            <a:endParaRPr lang="ru-RU"/>
          </a:p>
        </p:txBody>
      </p:sp>
    </p:spTree>
    <p:extLst>
      <p:ext uri="{BB962C8B-B14F-4D97-AF65-F5344CB8AC3E}">
        <p14:creationId xmlns:p14="http://schemas.microsoft.com/office/powerpoint/2010/main" val="1826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784976" cy="5865515"/>
          </a:xfrm>
        </p:spPr>
        <p:txBody>
          <a:bodyPr/>
          <a:lstStyle/>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   Хронические </a:t>
            </a:r>
            <a:r>
              <a:rPr lang="ru-RU" sz="2400" dirty="0">
                <a:latin typeface="Times New Roman" pitchFamily="18" charset="0"/>
                <a:cs typeface="Times New Roman" pitchFamily="18" charset="0"/>
              </a:rPr>
              <a:t>неинфекционные </a:t>
            </a:r>
            <a:r>
              <a:rPr lang="ru-RU" sz="2400" dirty="0" smtClean="0">
                <a:latin typeface="Times New Roman" pitchFamily="18" charset="0"/>
                <a:cs typeface="Times New Roman" pitchFamily="18" charset="0"/>
              </a:rPr>
              <a:t>заболевания: сердечно-сосудистые</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сахарный </a:t>
            </a:r>
            <a:r>
              <a:rPr lang="ru-RU" sz="2400" dirty="0">
                <a:latin typeface="Times New Roman" pitchFamily="18" charset="0"/>
                <a:cs typeface="Times New Roman" pitchFamily="18" charset="0"/>
              </a:rPr>
              <a:t>диабет, онкологические </a:t>
            </a:r>
            <a:r>
              <a:rPr lang="ru-RU" sz="2400" dirty="0" smtClean="0">
                <a:latin typeface="Times New Roman" pitchFamily="18" charset="0"/>
                <a:cs typeface="Times New Roman" pitchFamily="18" charset="0"/>
              </a:rPr>
              <a:t> являются </a:t>
            </a:r>
            <a:r>
              <a:rPr lang="ru-RU" sz="2400" dirty="0">
                <a:latin typeface="Times New Roman" pitchFamily="18" charset="0"/>
                <a:cs typeface="Times New Roman" pitchFamily="18" charset="0"/>
              </a:rPr>
              <a:t>причиной трех из четырех случаев смерти. Известно, что многие неинфекционные заболевания имеют общие факторы риска, такие как курение, избыточная масса тела, высокий уровень холестерина крови, повышенное артериальное давление, употребление алкоголя и наркотиков, низкая физическая активность, психосоциальные </a:t>
            </a:r>
            <a:r>
              <a:rPr lang="ru-RU" sz="2400" dirty="0" smtClean="0">
                <a:latin typeface="Times New Roman" pitchFamily="18" charset="0"/>
                <a:cs typeface="Times New Roman" pitchFamily="18" charset="0"/>
              </a:rPr>
              <a:t>расстройства.       Опыт </a:t>
            </a:r>
            <a:r>
              <a:rPr lang="ru-RU" sz="2400" dirty="0">
                <a:latin typeface="Times New Roman" pitchFamily="18" charset="0"/>
                <a:cs typeface="Times New Roman" pitchFamily="18" charset="0"/>
              </a:rPr>
              <a:t>развитых стран убедительно </a:t>
            </a:r>
            <a:r>
              <a:rPr lang="ru-RU" sz="2400" dirty="0" smtClean="0">
                <a:latin typeface="Times New Roman" pitchFamily="18" charset="0"/>
                <a:cs typeface="Times New Roman" pitchFamily="18" charset="0"/>
              </a:rPr>
              <a:t>свидетельствует о том, что  </a:t>
            </a:r>
            <a:r>
              <a:rPr lang="ru-RU" sz="2400" dirty="0">
                <a:latin typeface="Times New Roman" pitchFamily="18" charset="0"/>
                <a:cs typeface="Times New Roman" pitchFamily="18" charset="0"/>
              </a:rPr>
              <a:t>результатом энергичных мер по ограничению распространенности факторов риска неинфекционных заболеваний является увеличение средней продолжительности жизни </a:t>
            </a:r>
            <a:r>
              <a:rPr lang="ru-RU" sz="2400" dirty="0" smtClean="0">
                <a:latin typeface="Times New Roman" pitchFamily="18" charset="0"/>
                <a:cs typeface="Times New Roman" pitchFamily="18" charset="0"/>
              </a:rPr>
              <a:t>населения.</a:t>
            </a:r>
            <a:endParaRPr lang="ru-RU" sz="2400" dirty="0">
              <a:latin typeface="Times New Roman" pitchFamily="18" charset="0"/>
              <a:cs typeface="Times New Roman" pitchFamily="18" charset="0"/>
            </a:endParaRPr>
          </a:p>
          <a:p>
            <a:endParaRPr lang="ru-RU" dirty="0"/>
          </a:p>
        </p:txBody>
      </p:sp>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4</a:t>
            </a:fld>
            <a:endParaRPr lang="ru-RU"/>
          </a:p>
        </p:txBody>
      </p:sp>
    </p:spTree>
    <p:extLst>
      <p:ext uri="{BB962C8B-B14F-4D97-AF65-F5344CB8AC3E}">
        <p14:creationId xmlns:p14="http://schemas.microsoft.com/office/powerpoint/2010/main" val="40835082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3"/>
          <p:cNvSpPr>
            <a:spLocks noGrp="1" noChangeArrowheads="1"/>
          </p:cNvSpPr>
          <p:nvPr>
            <p:ph idx="4294967295"/>
          </p:nvPr>
        </p:nvSpPr>
        <p:spPr>
          <a:xfrm>
            <a:off x="250825" y="548680"/>
            <a:ext cx="8713788" cy="5577483"/>
          </a:xfrm>
        </p:spPr>
        <p:txBody>
          <a:bodyPr/>
          <a:lstStyle/>
          <a:p>
            <a:pPr>
              <a:buFont typeface="Wingdings 2" pitchFamily="18" charset="2"/>
              <a:buNone/>
            </a:pPr>
            <a:endParaRPr lang="ru-RU" sz="2400" b="1" dirty="0" smtClean="0"/>
          </a:p>
          <a:p>
            <a:pPr>
              <a:buFont typeface="Wingdings 2" pitchFamily="18" charset="2"/>
              <a:buNone/>
            </a:pPr>
            <a:r>
              <a:rPr lang="ru-RU" sz="2400" b="1" dirty="0" smtClean="0"/>
              <a:t>Основные  поведенческие факторы риска и факторы риска образа жизни: </a:t>
            </a:r>
            <a:endParaRPr lang="ru-RU" sz="2900" b="1" dirty="0" smtClean="0"/>
          </a:p>
          <a:p>
            <a:r>
              <a:rPr lang="ru-RU" dirty="0" smtClean="0"/>
              <a:t> </a:t>
            </a:r>
            <a:r>
              <a:rPr lang="ru-RU" dirty="0" err="1" smtClean="0"/>
              <a:t>Табакокурение</a:t>
            </a:r>
            <a:endParaRPr lang="ru-RU" dirty="0" smtClean="0"/>
          </a:p>
          <a:p>
            <a:r>
              <a:rPr lang="ru-RU" dirty="0" smtClean="0"/>
              <a:t> Потребление алкоголя в опасных  дозах</a:t>
            </a:r>
          </a:p>
          <a:p>
            <a:r>
              <a:rPr lang="ru-RU" dirty="0" smtClean="0"/>
              <a:t> Нерациональное питание</a:t>
            </a:r>
          </a:p>
          <a:p>
            <a:r>
              <a:rPr lang="ru-RU" dirty="0" smtClean="0"/>
              <a:t> Избыточная масса тела  (ИМТ)</a:t>
            </a:r>
          </a:p>
          <a:p>
            <a:r>
              <a:rPr lang="ru-RU" dirty="0" smtClean="0"/>
              <a:t> Низкая физическая активность</a:t>
            </a:r>
          </a:p>
          <a:p>
            <a:r>
              <a:rPr lang="ru-RU" dirty="0" smtClean="0"/>
              <a:t> Потребление наркотических веществ</a:t>
            </a:r>
          </a:p>
          <a:p>
            <a:pPr>
              <a:buFont typeface="Wingdings 2" pitchFamily="18" charset="2"/>
              <a:buNone/>
            </a:pPr>
            <a:r>
              <a:rPr lang="ru-RU" sz="2400" dirty="0" smtClean="0">
                <a:latin typeface="Times New Roman" pitchFamily="18" charset="0"/>
              </a:rPr>
              <a:t>По данным ВОЗ определено 10 ведущих Факторов Риска (ФР)</a:t>
            </a:r>
          </a:p>
        </p:txBody>
      </p:sp>
      <p:sp>
        <p:nvSpPr>
          <p:cNvPr id="2" name="Номер слайда 1"/>
          <p:cNvSpPr>
            <a:spLocks noGrp="1"/>
          </p:cNvSpPr>
          <p:nvPr>
            <p:ph type="sldNum" sz="quarter" idx="12"/>
          </p:nvPr>
        </p:nvSpPr>
        <p:spPr/>
        <p:txBody>
          <a:bodyPr/>
          <a:lstStyle/>
          <a:p>
            <a:pPr>
              <a:defRPr/>
            </a:pPr>
            <a:fld id="{1C50556F-5596-434C-A463-49925B59AE52}" type="slidenum">
              <a:rPr lang="ru-RU" smtClean="0"/>
              <a:pPr>
                <a:defRPr/>
              </a:pPr>
              <a:t>5</a:t>
            </a:fld>
            <a:endParaRPr lang="ru-RU"/>
          </a:p>
        </p:txBody>
      </p:sp>
    </p:spTree>
    <p:extLst>
      <p:ext uri="{BB962C8B-B14F-4D97-AF65-F5344CB8AC3E}">
        <p14:creationId xmlns:p14="http://schemas.microsoft.com/office/powerpoint/2010/main" val="219382959"/>
      </p:ext>
    </p:extLst>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p:cNvSpPr>
          <p:nvPr>
            <p:ph type="title"/>
          </p:nvPr>
        </p:nvSpPr>
        <p:spPr>
          <a:xfrm>
            <a:off x="457200" y="476250"/>
            <a:ext cx="8229600" cy="936625"/>
          </a:xfrm>
        </p:spPr>
        <p:txBody>
          <a:bodyPr/>
          <a:lstStyle/>
          <a:p>
            <a:pPr algn="ctr"/>
            <a:r>
              <a:rPr lang="ru-RU" sz="2800" b="1" smtClean="0">
                <a:latin typeface="Times New Roman" pitchFamily="18" charset="0"/>
              </a:rPr>
              <a:t>Коды поведенческих факторов риска согласно МКБ-10</a:t>
            </a:r>
          </a:p>
        </p:txBody>
      </p:sp>
      <p:sp>
        <p:nvSpPr>
          <p:cNvPr id="12292" name="Rectangle 3"/>
          <p:cNvSpPr>
            <a:spLocks noGrp="1"/>
          </p:cNvSpPr>
          <p:nvPr>
            <p:ph type="body" idx="1"/>
          </p:nvPr>
        </p:nvSpPr>
        <p:spPr>
          <a:xfrm>
            <a:off x="457200" y="1628775"/>
            <a:ext cx="8229600" cy="4695825"/>
          </a:xfrm>
        </p:spPr>
        <p:txBody>
          <a:bodyPr/>
          <a:lstStyle/>
          <a:p>
            <a:r>
              <a:rPr lang="en-US" sz="2400" smtClean="0">
                <a:latin typeface="Times New Roman" pitchFamily="18" charset="0"/>
              </a:rPr>
              <a:t>Z </a:t>
            </a:r>
            <a:r>
              <a:rPr lang="ru-RU" sz="2400" smtClean="0">
                <a:latin typeface="Times New Roman" pitchFamily="18" charset="0"/>
              </a:rPr>
              <a:t>72.0 – курение (употребление табака) </a:t>
            </a:r>
            <a:endParaRPr lang="en-US" sz="2400" smtClean="0">
              <a:latin typeface="Times New Roman" pitchFamily="18" charset="0"/>
            </a:endParaRPr>
          </a:p>
          <a:p>
            <a:r>
              <a:rPr lang="en-US" sz="2400" smtClean="0">
                <a:latin typeface="Times New Roman" pitchFamily="18" charset="0"/>
              </a:rPr>
              <a:t>Z </a:t>
            </a:r>
            <a:r>
              <a:rPr lang="ru-RU" sz="2400" smtClean="0">
                <a:latin typeface="Times New Roman" pitchFamily="18" charset="0"/>
              </a:rPr>
              <a:t>72.1 – потребление алкоголя в опасных дозах (употребление алкоголя, исключена алкогольная зависимость) </a:t>
            </a:r>
            <a:endParaRPr lang="en-US" sz="2400" smtClean="0">
              <a:latin typeface="Times New Roman" pitchFamily="18" charset="0"/>
            </a:endParaRPr>
          </a:p>
          <a:p>
            <a:r>
              <a:rPr lang="en-US" sz="2400" smtClean="0">
                <a:latin typeface="Times New Roman" pitchFamily="18" charset="0"/>
              </a:rPr>
              <a:t>Z </a:t>
            </a:r>
            <a:r>
              <a:rPr lang="ru-RU" sz="2400" smtClean="0">
                <a:latin typeface="Times New Roman" pitchFamily="18" charset="0"/>
              </a:rPr>
              <a:t>72.4 – нерациональное питание (неприемлемый пищевой рацион и вредные привычки в приеме пищи)</a:t>
            </a:r>
          </a:p>
          <a:p>
            <a:r>
              <a:rPr lang="ru-RU" sz="2400" smtClean="0">
                <a:latin typeface="Times New Roman" pitchFamily="18" charset="0"/>
              </a:rPr>
              <a:t>Е 78 – повышенное содержание холестерина (нарушение обмена липопротеидов и другие липедемии)</a:t>
            </a:r>
          </a:p>
          <a:p>
            <a:r>
              <a:rPr lang="ru-RU" sz="2400" smtClean="0">
                <a:latin typeface="Times New Roman" pitchFamily="18" charset="0"/>
              </a:rPr>
              <a:t>Е 65-68 – избыточная масса тела (ожирение и другие виды избыточности питания)</a:t>
            </a:r>
            <a:endParaRPr lang="en-US" sz="2400" smtClean="0">
              <a:latin typeface="Times New Roman" pitchFamily="18" charset="0"/>
            </a:endParaRPr>
          </a:p>
          <a:p>
            <a:r>
              <a:rPr lang="en-US" sz="2400" smtClean="0">
                <a:latin typeface="Times New Roman" pitchFamily="18" charset="0"/>
              </a:rPr>
              <a:t>Z </a:t>
            </a:r>
            <a:r>
              <a:rPr lang="ru-RU" sz="2400" smtClean="0">
                <a:latin typeface="Times New Roman" pitchFamily="18" charset="0"/>
              </a:rPr>
              <a:t>72.3 – низкая физическая активность (недостаток физической активности)</a:t>
            </a:r>
          </a:p>
          <a:p>
            <a:pPr>
              <a:buFont typeface="Wingdings 2" pitchFamily="18" charset="2"/>
              <a:buNone/>
            </a:pPr>
            <a:endParaRPr lang="ru-RU" sz="2400" b="1" smtClean="0">
              <a:latin typeface="Times New Roman" pitchFamily="18" charset="0"/>
            </a:endParaRPr>
          </a:p>
          <a:p>
            <a:endParaRPr lang="ru-RU" sz="2400" smtClean="0">
              <a:latin typeface="Times New Roman" pitchFamily="18" charset="0"/>
            </a:endParaRPr>
          </a:p>
        </p:txBody>
      </p:sp>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6</a:t>
            </a:fld>
            <a:endParaRPr lang="ru-RU"/>
          </a:p>
        </p:txBody>
      </p:sp>
    </p:spTree>
    <p:extLst>
      <p:ext uri="{BB962C8B-B14F-4D97-AF65-F5344CB8AC3E}">
        <p14:creationId xmlns:p14="http://schemas.microsoft.com/office/powerpoint/2010/main" val="221034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23528" y="404664"/>
            <a:ext cx="8496944" cy="6001643"/>
          </a:xfrm>
          <a:prstGeom prst="rect">
            <a:avLst/>
          </a:prstGeom>
        </p:spPr>
        <p:txBody>
          <a:bodyPr wrap="square">
            <a:spAutoFit/>
          </a:bodyPr>
          <a:lstStyle/>
          <a:p>
            <a:endParaRPr lang="ru-RU" sz="2800" b="1" dirty="0" smtClean="0">
              <a:cs typeface="Times New Roman" pitchFamily="18" charset="0"/>
            </a:endParaRPr>
          </a:p>
          <a:p>
            <a:r>
              <a:rPr lang="ru-RU" sz="2800" b="1" dirty="0" smtClean="0">
                <a:cs typeface="Times New Roman" pitchFamily="18" charset="0"/>
              </a:rPr>
              <a:t>Курение</a:t>
            </a:r>
          </a:p>
          <a:p>
            <a:r>
              <a:rPr lang="ru-RU" sz="2800" dirty="0" smtClean="0">
                <a:cs typeface="Times New Roman" pitchFamily="18" charset="0"/>
              </a:rPr>
              <a:t>  </a:t>
            </a:r>
            <a:r>
              <a:rPr lang="ru-RU" sz="2000" dirty="0" smtClean="0">
                <a:cs typeface="Times New Roman" pitchFamily="18" charset="0"/>
              </a:rPr>
              <a:t>По </a:t>
            </a:r>
            <a:r>
              <a:rPr lang="ru-RU" sz="2000" dirty="0">
                <a:cs typeface="Times New Roman" pitchFamily="18" charset="0"/>
              </a:rPr>
              <a:t>данным ВОЗ курение табака является ведущей причиной плохого здоровья и </a:t>
            </a:r>
            <a:r>
              <a:rPr lang="ru-RU" sz="2000" dirty="0" smtClean="0">
                <a:cs typeface="Times New Roman" pitchFamily="18" charset="0"/>
              </a:rPr>
              <a:t>преждевременной </a:t>
            </a:r>
            <a:r>
              <a:rPr lang="ru-RU" sz="2000" dirty="0">
                <a:cs typeface="Times New Roman" pitchFamily="18" charset="0"/>
              </a:rPr>
              <a:t>смертности. Курение является одним из наиболее значимых факторов риска, приводящих к развитию ,  </a:t>
            </a:r>
            <a:r>
              <a:rPr lang="ru-RU" sz="2000" dirty="0" smtClean="0">
                <a:cs typeface="Times New Roman" pitchFamily="18" charset="0"/>
              </a:rPr>
              <a:t>некоторых форм </a:t>
            </a:r>
            <a:r>
              <a:rPr lang="ru-RU" sz="2000" dirty="0">
                <a:cs typeface="Times New Roman" pitchFamily="18" charset="0"/>
              </a:rPr>
              <a:t>рака. </a:t>
            </a:r>
            <a:r>
              <a:rPr lang="ru-RU" sz="2000" dirty="0" smtClean="0">
                <a:cs typeface="Times New Roman" pitchFamily="18" charset="0"/>
              </a:rPr>
              <a:t>сердечно-сосудистых, респираторных и многих других</a:t>
            </a:r>
            <a:r>
              <a:rPr lang="ru-RU" sz="2000" dirty="0">
                <a:cs typeface="Times New Roman" pitchFamily="18" charset="0"/>
              </a:rPr>
              <a:t> </a:t>
            </a:r>
            <a:r>
              <a:rPr lang="ru-RU" sz="2000" dirty="0" smtClean="0">
                <a:cs typeface="Times New Roman" pitchFamily="18" charset="0"/>
              </a:rPr>
              <a:t>заболеваний.  С </a:t>
            </a:r>
            <a:r>
              <a:rPr lang="ru-RU" sz="2000" dirty="0">
                <a:cs typeface="Times New Roman" pitchFamily="18" charset="0"/>
              </a:rPr>
              <a:t>курением связаны до 90% всех случаев рака легких, 75% случаев хронического бронхита и эмфиземы легких, 25% случаев ишемической болезни сердца. По мнению ученных, за счет избавления от никотиновой зависимости средняя продолжительность жизни </a:t>
            </a:r>
            <a:r>
              <a:rPr lang="ru-RU" sz="2000" dirty="0" smtClean="0">
                <a:cs typeface="Times New Roman" pitchFamily="18" charset="0"/>
              </a:rPr>
              <a:t>населения </a:t>
            </a:r>
            <a:r>
              <a:rPr lang="ru-RU" sz="2000" dirty="0">
                <a:cs typeface="Times New Roman" pitchFamily="18" charset="0"/>
              </a:rPr>
              <a:t>возросла бы на 4 года. Во многих странах для снижения числа курильщиков используют экономические рычаги, например систематическое повышение цен на табачные изделия. Исследования американских специалистов показали, что люди, только начинающие курить, особенно подростки, больше всего реагируют на рост цен. Даже 10%-</a:t>
            </a:r>
            <a:r>
              <a:rPr lang="ru-RU" sz="2000" dirty="0" err="1">
                <a:cs typeface="Times New Roman" pitchFamily="18" charset="0"/>
              </a:rPr>
              <a:t>ное</a:t>
            </a:r>
            <a:r>
              <a:rPr lang="ru-RU" sz="2000" dirty="0">
                <a:cs typeface="Times New Roman" pitchFamily="18" charset="0"/>
              </a:rPr>
              <a:t> увеличение розничной цены на сигареты приводит к сокращению их покупки более чем на 20%, а многих вообще удерживает от приобщения к курению</a:t>
            </a:r>
            <a:br>
              <a:rPr lang="ru-RU" sz="2000" dirty="0">
                <a:cs typeface="Times New Roman" pitchFamily="18" charset="0"/>
              </a:rPr>
            </a:br>
            <a:endParaRPr lang="ru-RU" sz="2000" dirty="0"/>
          </a:p>
        </p:txBody>
      </p:sp>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7</a:t>
            </a:fld>
            <a:endParaRPr lang="ru-RU"/>
          </a:p>
        </p:txBody>
      </p:sp>
    </p:spTree>
    <p:extLst>
      <p:ext uri="{BB962C8B-B14F-4D97-AF65-F5344CB8AC3E}">
        <p14:creationId xmlns:p14="http://schemas.microsoft.com/office/powerpoint/2010/main" val="25645001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144000" cy="432048"/>
          </a:xfrm>
        </p:spPr>
        <p:txBody>
          <a:bodyPr/>
          <a:lstStyle/>
          <a:p>
            <a:r>
              <a:rPr lang="ru-RU" sz="1600" dirty="0">
                <a:latin typeface="Times New Roman" pitchFamily="18" charset="0"/>
                <a:cs typeface="Times New Roman" pitchFamily="18" charset="0"/>
              </a:rPr>
              <a:t>Уровни поведенческих факторов риска в сравнении </a:t>
            </a:r>
            <a:r>
              <a:rPr lang="ru-RU" sz="1600" dirty="0" smtClean="0">
                <a:latin typeface="Times New Roman" pitchFamily="18" charset="0"/>
                <a:cs typeface="Times New Roman" pitchFamily="18" charset="0"/>
              </a:rPr>
              <a:t>с результатами</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5-го национального социологического исследования</a:t>
            </a:r>
          </a:p>
        </p:txBody>
      </p:sp>
      <p:sp>
        <p:nvSpPr>
          <p:cNvPr id="5" name="Прямоугольник 4"/>
          <p:cNvSpPr/>
          <p:nvPr/>
        </p:nvSpPr>
        <p:spPr>
          <a:xfrm>
            <a:off x="1835696" y="764704"/>
            <a:ext cx="5472608" cy="369332"/>
          </a:xfrm>
          <a:prstGeom prst="rect">
            <a:avLst/>
          </a:prstGeom>
        </p:spPr>
        <p:txBody>
          <a:bodyPr wrap="square">
            <a:spAutoFit/>
          </a:bodyPr>
          <a:lstStyle/>
          <a:p>
            <a:r>
              <a:rPr lang="ru-RU" altLang="ru-RU" dirty="0"/>
              <a:t>Распространенность </a:t>
            </a:r>
            <a:r>
              <a:rPr lang="ru-RU" altLang="ru-RU" dirty="0" smtClean="0"/>
              <a:t>фактора </a:t>
            </a:r>
            <a:r>
              <a:rPr lang="ru-RU" altLang="ru-RU" dirty="0" err="1" smtClean="0"/>
              <a:t>табакокурения</a:t>
            </a:r>
            <a:endParaRPr lang="ru-RU" dirty="0"/>
          </a:p>
        </p:txBody>
      </p:sp>
      <p:graphicFrame>
        <p:nvGraphicFramePr>
          <p:cNvPr id="6" name="Объект 5"/>
          <p:cNvGraphicFramePr>
            <a:graphicFrameLocks noGrp="1" noChangeAspect="1"/>
          </p:cNvGraphicFramePr>
          <p:nvPr>
            <p:extLst>
              <p:ext uri="{D42A27DB-BD31-4B8C-83A1-F6EECF244321}">
                <p14:modId xmlns:p14="http://schemas.microsoft.com/office/powerpoint/2010/main" val="3390789989"/>
              </p:ext>
            </p:extLst>
          </p:nvPr>
        </p:nvGraphicFramePr>
        <p:xfrm>
          <a:off x="323528" y="1134036"/>
          <a:ext cx="8351838" cy="5472112"/>
        </p:xfrm>
        <a:graphic>
          <a:graphicData uri="http://schemas.openxmlformats.org/presentationml/2006/ole">
            <mc:AlternateContent xmlns:mc="http://schemas.openxmlformats.org/markup-compatibility/2006">
              <mc:Choice xmlns:v="urn:schemas-microsoft-com:vml" Requires="v">
                <p:oleObj spid="_x0000_s15393" name="Диаграмма" r:id="rId4" imgW="4667384" imgH="2543145" progId="Excel.Chart.8">
                  <p:embed/>
                </p:oleObj>
              </mc:Choice>
              <mc:Fallback>
                <p:oleObj name="Диаграмма" r:id="rId4" imgW="4667384" imgH="2543145" progId="Excel.Char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134036"/>
                        <a:ext cx="8351838"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Номер слайда 2"/>
          <p:cNvSpPr>
            <a:spLocks noGrp="1"/>
          </p:cNvSpPr>
          <p:nvPr>
            <p:ph type="sldNum" sz="quarter" idx="12"/>
          </p:nvPr>
        </p:nvSpPr>
        <p:spPr/>
        <p:txBody>
          <a:bodyPr/>
          <a:lstStyle/>
          <a:p>
            <a:pPr>
              <a:defRPr/>
            </a:pPr>
            <a:fld id="{731D1E00-E112-4B70-8A90-3C38AF00A97C}" type="slidenum">
              <a:rPr lang="ru-RU" smtClean="0"/>
              <a:pPr>
                <a:defRPr/>
              </a:pPr>
              <a:t>8</a:t>
            </a:fld>
            <a:endParaRPr lang="ru-RU"/>
          </a:p>
        </p:txBody>
      </p:sp>
    </p:spTree>
    <p:extLst>
      <p:ext uri="{BB962C8B-B14F-4D97-AF65-F5344CB8AC3E}">
        <p14:creationId xmlns:p14="http://schemas.microsoft.com/office/powerpoint/2010/main" val="3029259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88640"/>
            <a:ext cx="8928992" cy="6192688"/>
          </a:xfrm>
        </p:spPr>
        <p:txBody>
          <a:bodyPr/>
          <a:lstStyle/>
          <a:p>
            <a:pPr marL="0" indent="0">
              <a:buNone/>
            </a:pPr>
            <a:r>
              <a:rPr lang="ru-RU" sz="2800" b="1" dirty="0" smtClean="0">
                <a:latin typeface="Times New Roman" pitchFamily="18" charset="0"/>
                <a:cs typeface="Times New Roman" pitchFamily="18" charset="0"/>
              </a:rPr>
              <a:t>Избыточная </a:t>
            </a:r>
            <a:r>
              <a:rPr lang="ru-RU" sz="2800" b="1" dirty="0">
                <a:latin typeface="Times New Roman" pitchFamily="18" charset="0"/>
                <a:cs typeface="Times New Roman" pitchFamily="18" charset="0"/>
              </a:rPr>
              <a:t>масса тела</a:t>
            </a:r>
            <a:endParaRPr lang="ru-RU" sz="2800" dirty="0">
              <a:latin typeface="Times New Roman" pitchFamily="18" charset="0"/>
              <a:cs typeface="Times New Roman" pitchFamily="18" charset="0"/>
            </a:endParaRPr>
          </a:p>
          <a:p>
            <a:pPr marL="0" indent="0">
              <a:buNone/>
            </a:pPr>
            <a:r>
              <a:rPr lang="ru-RU" sz="2000" dirty="0" smtClean="0">
                <a:latin typeface="Times New Roman" pitchFamily="18" charset="0"/>
                <a:cs typeface="Times New Roman" pitchFamily="18" charset="0"/>
              </a:rPr>
              <a:t>   Почти </a:t>
            </a:r>
            <a:r>
              <a:rPr lang="ru-RU" sz="2000" dirty="0">
                <a:latin typeface="Times New Roman" pitchFamily="18" charset="0"/>
                <a:cs typeface="Times New Roman" pitchFamily="18" charset="0"/>
              </a:rPr>
              <a:t>во всех странах (как с высокими, так и с низкими доходами) </a:t>
            </a:r>
            <a:endParaRPr lang="ru-RU" sz="2000" dirty="0" smtClean="0">
              <a:latin typeface="Times New Roman" pitchFamily="18" charset="0"/>
              <a:cs typeface="Times New Roman" pitchFamily="18" charset="0"/>
            </a:endParaRPr>
          </a:p>
          <a:p>
            <a:pPr marL="0" indent="0">
              <a:buNone/>
            </a:pPr>
            <a:r>
              <a:rPr lang="ru-RU" sz="2000" dirty="0" smtClean="0">
                <a:latin typeface="Times New Roman" pitchFamily="18" charset="0"/>
                <a:cs typeface="Times New Roman" pitchFamily="18" charset="0"/>
              </a:rPr>
              <a:t>происходит </a:t>
            </a:r>
            <a:r>
              <a:rPr lang="ru-RU" sz="2000" dirty="0">
                <a:latin typeface="Times New Roman" pitchFamily="18" charset="0"/>
                <a:cs typeface="Times New Roman" pitchFamily="18" charset="0"/>
              </a:rPr>
              <a:t>эпидемия ожирения, хотя и с большими вариациями между странами и внутри стран. </a:t>
            </a:r>
            <a:r>
              <a:rPr lang="ru-RU" sz="2000" dirty="0" smtClean="0">
                <a:latin typeface="Times New Roman" pitchFamily="18" charset="0"/>
                <a:cs typeface="Times New Roman" pitchFamily="18" charset="0"/>
              </a:rPr>
              <a:t> Вызывает обеспокоенность факт значительного увеличения  распространенности  ИМТ (избыточной массы тела) и ожирения </a:t>
            </a:r>
            <a:r>
              <a:rPr lang="ru-RU" sz="2000" dirty="0">
                <a:latin typeface="Times New Roman" pitchFamily="18" charset="0"/>
                <a:cs typeface="Times New Roman" pitchFamily="18" charset="0"/>
              </a:rPr>
              <a:t>среди </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детей </a:t>
            </a:r>
            <a:r>
              <a:rPr lang="ru-RU" sz="2000" dirty="0" smtClean="0">
                <a:latin typeface="Times New Roman" pitchFamily="18" charset="0"/>
                <a:cs typeface="Times New Roman" pitchFamily="18" charset="0"/>
              </a:rPr>
              <a:t> и подростков</a:t>
            </a:r>
          </a:p>
          <a:p>
            <a:r>
              <a:rPr lang="ru-RU" sz="2000" dirty="0" smtClean="0">
                <a:latin typeface="Times New Roman" pitchFamily="18" charset="0"/>
                <a:cs typeface="Times New Roman" pitchFamily="18" charset="0"/>
              </a:rPr>
              <a:t>По </a:t>
            </a:r>
            <a:r>
              <a:rPr lang="ru-RU" sz="2000" dirty="0">
                <a:latin typeface="Times New Roman" pitchFamily="18" charset="0"/>
                <a:cs typeface="Times New Roman" pitchFamily="18" charset="0"/>
              </a:rPr>
              <a:t>данным Европейского Бюро ВОЗ в большинстве европейских </a:t>
            </a:r>
            <a:r>
              <a:rPr lang="ru-RU" sz="2000" dirty="0" smtClean="0">
                <a:latin typeface="Times New Roman" pitchFamily="18" charset="0"/>
                <a:cs typeface="Times New Roman" pitchFamily="18" charset="0"/>
              </a:rPr>
              <a:t>стран</a:t>
            </a:r>
          </a:p>
          <a:p>
            <a:pPr marL="0" indent="0">
              <a:buNone/>
            </a:pP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около 50% взрослого населения </a:t>
            </a:r>
            <a:r>
              <a:rPr lang="ru-RU" sz="2000" dirty="0" smtClean="0">
                <a:latin typeface="Times New Roman" pitchFamily="18" charset="0"/>
                <a:cs typeface="Times New Roman" pitchFamily="18" charset="0"/>
              </a:rPr>
              <a:t>имеют </a:t>
            </a:r>
            <a:r>
              <a:rPr lang="ru-RU" sz="2000" dirty="0">
                <a:latin typeface="Times New Roman" pitchFamily="18" charset="0"/>
                <a:cs typeface="Times New Roman" pitchFamily="18" charset="0"/>
              </a:rPr>
              <a:t>индекс массы тела больше желаемой </a:t>
            </a:r>
            <a:r>
              <a:rPr lang="ru-RU" sz="2000" dirty="0" smtClean="0">
                <a:latin typeface="Times New Roman" pitchFamily="18" charset="0"/>
                <a:cs typeface="Times New Roman" pitchFamily="18" charset="0"/>
              </a:rPr>
              <a:t>величины (индекс </a:t>
            </a:r>
            <a:r>
              <a:rPr lang="ru-RU" sz="2000" dirty="0" err="1" smtClean="0">
                <a:latin typeface="Times New Roman" pitchFamily="18" charset="0"/>
                <a:cs typeface="Times New Roman" pitchFamily="18" charset="0"/>
              </a:rPr>
              <a:t>Кетле</a:t>
            </a:r>
            <a:r>
              <a:rPr lang="ru-RU" sz="2000" dirty="0" smtClean="0">
                <a:latin typeface="Times New Roman" pitchFamily="18" charset="0"/>
                <a:cs typeface="Times New Roman" pitchFamily="18" charset="0"/>
              </a:rPr>
              <a:t> 25 и выше 30).</a:t>
            </a:r>
            <a:r>
              <a:rPr lang="ru-RU" sz="2000" dirty="0">
                <a:latin typeface="Times New Roman" pitchFamily="18" charset="0"/>
                <a:cs typeface="Times New Roman" pitchFamily="18" charset="0"/>
              </a:rPr>
              <a:t> </a:t>
            </a:r>
            <a:r>
              <a:rPr lang="ru-RU" sz="2000" dirty="0" smtClean="0">
                <a:latin typeface="Times New Roman" pitchFamily="18" charset="0"/>
                <a:cs typeface="Times New Roman" pitchFamily="18" charset="0"/>
              </a:rPr>
              <a:t>  Изменения </a:t>
            </a:r>
            <a:r>
              <a:rPr lang="ru-RU" sz="2000" dirty="0">
                <a:latin typeface="Times New Roman" pitchFamily="18" charset="0"/>
                <a:cs typeface="Times New Roman" pitchFamily="18" charset="0"/>
              </a:rPr>
              <a:t>в мировой пищевой промышленности находят отражение в изменении рациона:  повышенное потребление высококалорийных </a:t>
            </a:r>
            <a:r>
              <a:rPr lang="ru-RU" sz="2000" dirty="0" smtClean="0">
                <a:latin typeface="Times New Roman" pitchFamily="18" charset="0"/>
                <a:cs typeface="Times New Roman" pitchFamily="18" charset="0"/>
              </a:rPr>
              <a:t>продуктов </a:t>
            </a:r>
            <a:r>
              <a:rPr lang="ru-RU" sz="2000" dirty="0">
                <a:latin typeface="Times New Roman" pitchFamily="18" charset="0"/>
                <a:cs typeface="Times New Roman" pitchFamily="18" charset="0"/>
              </a:rPr>
              <a:t>содержащих насыщенные </a:t>
            </a:r>
            <a:r>
              <a:rPr lang="ru-RU" sz="2000" dirty="0" smtClean="0">
                <a:latin typeface="Times New Roman" pitchFamily="18" charset="0"/>
                <a:cs typeface="Times New Roman" pitchFamily="18" charset="0"/>
              </a:rPr>
              <a:t>жиры </a:t>
            </a:r>
            <a:r>
              <a:rPr lang="ru-RU" sz="2000" dirty="0">
                <a:latin typeface="Times New Roman" pitchFamily="18" charset="0"/>
                <a:cs typeface="Times New Roman" pitchFamily="18" charset="0"/>
              </a:rPr>
              <a:t>с низким содержанием нерафинированных углеводов. </a:t>
            </a:r>
            <a:r>
              <a:rPr lang="ru-RU" sz="2000" dirty="0" smtClean="0">
                <a:latin typeface="Times New Roman" pitchFamily="18" charset="0"/>
                <a:cs typeface="Times New Roman" pitchFamily="18" charset="0"/>
              </a:rPr>
              <a:t> При этом наблюдаются  отрицательные  </a:t>
            </a:r>
            <a:r>
              <a:rPr lang="ru-RU" sz="2000" dirty="0">
                <a:latin typeface="Times New Roman" pitchFamily="18" charset="0"/>
                <a:cs typeface="Times New Roman" pitchFamily="18" charset="0"/>
              </a:rPr>
              <a:t>тенденции </a:t>
            </a:r>
            <a:r>
              <a:rPr lang="ru-RU" sz="2000" dirty="0" smtClean="0">
                <a:latin typeface="Times New Roman" pitchFamily="18" charset="0"/>
                <a:cs typeface="Times New Roman" pitchFamily="18" charset="0"/>
              </a:rPr>
              <a:t> снижения физической активности  </a:t>
            </a:r>
            <a:r>
              <a:rPr lang="ru-RU" sz="2000" dirty="0">
                <a:latin typeface="Times New Roman" pitchFamily="18" charset="0"/>
                <a:cs typeface="Times New Roman" pitchFamily="18" charset="0"/>
              </a:rPr>
              <a:t>населения, </a:t>
            </a:r>
            <a:r>
              <a:rPr lang="ru-RU" sz="2000" dirty="0" smtClean="0">
                <a:latin typeface="Times New Roman" pitchFamily="18" charset="0"/>
                <a:cs typeface="Times New Roman" pitchFamily="18" charset="0"/>
              </a:rPr>
              <a:t>гиподинамия связанная с </a:t>
            </a:r>
            <a:r>
              <a:rPr lang="ru-RU" sz="2000" dirty="0">
                <a:latin typeface="Times New Roman" pitchFamily="18" charset="0"/>
                <a:cs typeface="Times New Roman" pitchFamily="18" charset="0"/>
              </a:rPr>
              <a:t>малоподвижным образом </a:t>
            </a:r>
            <a:r>
              <a:rPr lang="ru-RU" sz="2000" dirty="0" smtClean="0">
                <a:latin typeface="Times New Roman" pitchFamily="18" charset="0"/>
                <a:cs typeface="Times New Roman" pitchFamily="18" charset="0"/>
              </a:rPr>
              <a:t>жизни, особенно у детей и подростков.</a:t>
            </a:r>
            <a:r>
              <a:rPr lang="ru-RU" sz="2000" dirty="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marL="0" indent="0">
              <a:buNone/>
            </a:pPr>
            <a:r>
              <a:rPr lang="ru-RU" sz="2000" dirty="0" smtClean="0">
                <a:latin typeface="Times New Roman" pitchFamily="18" charset="0"/>
                <a:cs typeface="Times New Roman" pitchFamily="18" charset="0"/>
              </a:rPr>
              <a:t>По данным </a:t>
            </a:r>
            <a:r>
              <a:rPr lang="ru-RU" sz="2000" dirty="0" err="1" smtClean="0">
                <a:latin typeface="Times New Roman" pitchFamily="18" charset="0"/>
                <a:cs typeface="Times New Roman" pitchFamily="18" charset="0"/>
              </a:rPr>
              <a:t>социсследования</a:t>
            </a:r>
            <a:endParaRPr lang="ru-RU" sz="200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9</a:t>
            </a:fld>
            <a:endParaRPr lang="ru-RU"/>
          </a:p>
        </p:txBody>
      </p:sp>
    </p:spTree>
    <p:extLst>
      <p:ext uri="{BB962C8B-B14F-4D97-AF65-F5344CB8AC3E}">
        <p14:creationId xmlns:p14="http://schemas.microsoft.com/office/powerpoint/2010/main" val="2273848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116632"/>
            <a:ext cx="8229600" cy="936104"/>
          </a:xfrm>
        </p:spPr>
        <p:txBody>
          <a:bodyPr/>
          <a:lstStyle/>
          <a:p>
            <a:pPr>
              <a:lnSpc>
                <a:spcPct val="60000"/>
              </a:lnSpc>
            </a:pP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a:latin typeface="Times New Roman" pitchFamily="18" charset="0"/>
                <a:cs typeface="Times New Roman" pitchFamily="18" charset="0"/>
              </a:rPr>
              <a:t>Уровни поведенческих факторов риска в сравнении с результатами</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5-го национального социологического исследования</a:t>
            </a:r>
            <a:br>
              <a:rPr lang="ru-RU" sz="1600" dirty="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smtClean="0">
                <a:latin typeface="Times New Roman" pitchFamily="18" charset="0"/>
                <a:cs typeface="Times New Roman" pitchFamily="18" charset="0"/>
              </a:rPr>
              <a:t>Распределение </a:t>
            </a:r>
            <a:r>
              <a:rPr lang="ru-RU" sz="1600" dirty="0">
                <a:latin typeface="Times New Roman" pitchFamily="18" charset="0"/>
                <a:cs typeface="Times New Roman" pitchFamily="18" charset="0"/>
              </a:rPr>
              <a:t>показателей по индексу </a:t>
            </a:r>
            <a:r>
              <a:rPr lang="ru-RU" sz="1600" dirty="0" err="1">
                <a:latin typeface="Times New Roman" pitchFamily="18" charset="0"/>
                <a:cs typeface="Times New Roman" pitchFamily="18" charset="0"/>
              </a:rPr>
              <a:t>Кетле</a:t>
            </a: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свыше 30 (ожирение) </a:t>
            </a:r>
          </a:p>
        </p:txBody>
      </p:sp>
      <p:graphicFrame>
        <p:nvGraphicFramePr>
          <p:cNvPr id="6148" name="Object 4"/>
          <p:cNvGraphicFramePr>
            <a:graphicFrameLocks noGrp="1" noChangeAspect="1"/>
          </p:cNvGraphicFramePr>
          <p:nvPr>
            <p:ph idx="1"/>
            <p:extLst>
              <p:ext uri="{D42A27DB-BD31-4B8C-83A1-F6EECF244321}">
                <p14:modId xmlns:p14="http://schemas.microsoft.com/office/powerpoint/2010/main" val="1972727003"/>
              </p:ext>
            </p:extLst>
          </p:nvPr>
        </p:nvGraphicFramePr>
        <p:xfrm>
          <a:off x="179512" y="1179612"/>
          <a:ext cx="8713787" cy="5689600"/>
        </p:xfrm>
        <a:graphic>
          <a:graphicData uri="http://schemas.openxmlformats.org/presentationml/2006/ole">
            <mc:AlternateContent xmlns:mc="http://schemas.openxmlformats.org/markup-compatibility/2006">
              <mc:Choice xmlns:v="urn:schemas-microsoft-com:vml" Requires="v">
                <p:oleObj spid="_x0000_s16408" name="Диаграмма" r:id="rId3" imgW="4667384" imgH="2543145" progId="Excel.Chart.8">
                  <p:embed/>
                </p:oleObj>
              </mc:Choice>
              <mc:Fallback>
                <p:oleObj name="Диаграмма" r:id="rId3" imgW="4667384" imgH="2543145"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179612"/>
                        <a:ext cx="8713787" cy="568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10</a:t>
            </a:fld>
            <a:endParaRPr lang="ru-RU"/>
          </a:p>
        </p:txBody>
      </p:sp>
    </p:spTree>
    <p:extLst>
      <p:ext uri="{BB962C8B-B14F-4D97-AF65-F5344CB8AC3E}">
        <p14:creationId xmlns:p14="http://schemas.microsoft.com/office/powerpoint/2010/main" val="28417203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435280" cy="5865515"/>
          </a:xfrm>
        </p:spPr>
        <p:txBody>
          <a:bodyPr/>
          <a:lstStyle/>
          <a:p>
            <a:r>
              <a:rPr lang="ru-RU" sz="2400" dirty="0">
                <a:latin typeface="Times New Roman" pitchFamily="18" charset="0"/>
                <a:cs typeface="Times New Roman" pitchFamily="18" charset="0"/>
              </a:rPr>
              <a:t>По мнению экспертов ВОЗ, основной причиной демографического кризиса с психосоциальным стрессом  является чрезмерное потребление алкоголя превышающее среднеевропейский показатель – 9,8 литров в год.</a:t>
            </a:r>
          </a:p>
          <a:p>
            <a:r>
              <a:rPr lang="ru-RU" sz="2400" dirty="0">
                <a:latin typeface="Times New Roman" pitchFamily="18" charset="0"/>
                <a:cs typeface="Times New Roman" pitchFamily="18" charset="0"/>
              </a:rPr>
              <a:t>Особую тревогу вызывает рост распространенности употребления алкогольных напитков в подростковой среде, особенно среди городских подростков – школьников</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По данным мониторинговых исследований, проведенных </a:t>
            </a:r>
            <a:r>
              <a:rPr lang="ru-RU" sz="2400" dirty="0" smtClean="0">
                <a:latin typeface="Times New Roman" pitchFamily="18" charset="0"/>
                <a:cs typeface="Times New Roman" pitchFamily="18" charset="0"/>
              </a:rPr>
              <a:t>Национальным Центром формирования здорового образа жизни </a:t>
            </a:r>
            <a:r>
              <a:rPr lang="ru-RU" sz="2400" smtClean="0">
                <a:latin typeface="Times New Roman" pitchFamily="18" charset="0"/>
                <a:cs typeface="Times New Roman" pitchFamily="18" charset="0"/>
              </a:rPr>
              <a:t>в 2012 </a:t>
            </a:r>
            <a:r>
              <a:rPr lang="ru-RU" sz="2400" dirty="0" smtClean="0">
                <a:latin typeface="Times New Roman" pitchFamily="18" charset="0"/>
                <a:cs typeface="Times New Roman" pitchFamily="18" charset="0"/>
              </a:rPr>
              <a:t>году, </a:t>
            </a:r>
            <a:r>
              <a:rPr lang="ru-RU" sz="2400" dirty="0">
                <a:latin typeface="Times New Roman" pitchFamily="18" charset="0"/>
                <a:cs typeface="Times New Roman" pitchFamily="18" charset="0"/>
              </a:rPr>
              <a:t>уровень распространенности употребления алкогольных напитков среди </a:t>
            </a:r>
            <a:r>
              <a:rPr lang="ru-RU" sz="2400" dirty="0" smtClean="0">
                <a:latin typeface="Times New Roman" pitchFamily="18" charset="0"/>
                <a:cs typeface="Times New Roman" pitchFamily="18" charset="0"/>
              </a:rPr>
              <a:t>населения Казахстана  </a:t>
            </a:r>
            <a:r>
              <a:rPr lang="ru-RU" sz="2400" smtClean="0">
                <a:latin typeface="Times New Roman" pitchFamily="18" charset="0"/>
                <a:cs typeface="Times New Roman" pitchFamily="18" charset="0"/>
              </a:rPr>
              <a:t>составляет 5,0%.</a:t>
            </a:r>
            <a:endParaRPr lang="ru-RU" dirty="0"/>
          </a:p>
        </p:txBody>
      </p:sp>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11</a:t>
            </a:fld>
            <a:endParaRPr lang="ru-RU"/>
          </a:p>
        </p:txBody>
      </p:sp>
    </p:spTree>
    <p:extLst>
      <p:ext uri="{BB962C8B-B14F-4D97-AF65-F5344CB8AC3E}">
        <p14:creationId xmlns:p14="http://schemas.microsoft.com/office/powerpoint/2010/main" val="23790715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16632"/>
            <a:ext cx="8229600" cy="1296144"/>
          </a:xfrm>
        </p:spPr>
        <p:txBody>
          <a:bodyPr/>
          <a:lstStyle/>
          <a:p>
            <a:r>
              <a:rPr lang="ru-RU" sz="1600" dirty="0" smtClean="0">
                <a:latin typeface="Times New Roman" pitchFamily="18" charset="0"/>
                <a:cs typeface="Times New Roman" pitchFamily="18" charset="0"/>
              </a:rPr>
              <a:t>Уровни </a:t>
            </a:r>
            <a:r>
              <a:rPr lang="ru-RU" sz="1600" dirty="0">
                <a:latin typeface="Times New Roman" pitchFamily="18" charset="0"/>
                <a:cs typeface="Times New Roman" pitchFamily="18" charset="0"/>
              </a:rPr>
              <a:t>поведенческих факторов риска в сравнении с результатами</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5-го национального социологического </a:t>
            </a:r>
            <a:r>
              <a:rPr lang="ru-RU" sz="1600" dirty="0" smtClean="0">
                <a:latin typeface="Times New Roman" pitchFamily="18" charset="0"/>
                <a:cs typeface="Times New Roman" pitchFamily="18" charset="0"/>
              </a:rPr>
              <a:t>исследования</a:t>
            </a:r>
            <a:br>
              <a:rPr lang="ru-RU" sz="1600" dirty="0" smtClean="0">
                <a:latin typeface="Times New Roman" pitchFamily="18" charset="0"/>
                <a:cs typeface="Times New Roman" pitchFamily="18" charset="0"/>
              </a:rPr>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altLang="ru-RU" sz="1600" dirty="0" smtClean="0">
                <a:latin typeface="Times New Roman" pitchFamily="18" charset="0"/>
                <a:cs typeface="Times New Roman" pitchFamily="18" charset="0"/>
              </a:rPr>
              <a:t>Распространенность </a:t>
            </a:r>
            <a:r>
              <a:rPr lang="ru-RU" altLang="ru-RU" sz="1600" dirty="0">
                <a:latin typeface="Times New Roman" pitchFamily="18" charset="0"/>
                <a:cs typeface="Times New Roman" pitchFamily="18" charset="0"/>
              </a:rPr>
              <a:t>фактора потребления алкоголя в опасных дозах</a:t>
            </a:r>
            <a:endParaRPr lang="ru-RU" sz="1600" dirty="0">
              <a:latin typeface="Times New Roman" pitchFamily="18" charset="0"/>
              <a:cs typeface="Times New Roman" pitchFamily="18" charset="0"/>
            </a:endParaRPr>
          </a:p>
        </p:txBody>
      </p:sp>
      <p:graphicFrame>
        <p:nvGraphicFramePr>
          <p:cNvPr id="13319" name="Object 7"/>
          <p:cNvGraphicFramePr>
            <a:graphicFrameLocks noGrp="1" noChangeAspect="1"/>
          </p:cNvGraphicFramePr>
          <p:nvPr>
            <p:ph idx="1"/>
            <p:extLst>
              <p:ext uri="{D42A27DB-BD31-4B8C-83A1-F6EECF244321}">
                <p14:modId xmlns:p14="http://schemas.microsoft.com/office/powerpoint/2010/main" val="3894375940"/>
              </p:ext>
            </p:extLst>
          </p:nvPr>
        </p:nvGraphicFramePr>
        <p:xfrm>
          <a:off x="251521" y="1340769"/>
          <a:ext cx="8640960" cy="5256882"/>
        </p:xfrm>
        <a:graphic>
          <a:graphicData uri="http://schemas.openxmlformats.org/presentationml/2006/ole">
            <mc:AlternateContent xmlns:mc="http://schemas.openxmlformats.org/markup-compatibility/2006">
              <mc:Choice xmlns:v="urn:schemas-microsoft-com:vml" Requires="v">
                <p:oleObj spid="_x0000_s12380" name="Диаграмма" r:id="rId3" imgW="4667384" imgH="2543145" progId="Excel.Chart.8">
                  <p:embed/>
                </p:oleObj>
              </mc:Choice>
              <mc:Fallback>
                <p:oleObj name="Диаграмма" r:id="rId3" imgW="4667384" imgH="2543145"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1" y="1340769"/>
                        <a:ext cx="8640960" cy="5256882"/>
                      </a:xfrm>
                      <a:prstGeom prst="rect">
                        <a:avLst/>
                      </a:prstGeom>
                      <a:noFill/>
                      <a:ln>
                        <a:noFill/>
                      </a:ln>
                      <a:effectLst/>
                    </p:spPr>
                  </p:pic>
                </p:oleObj>
              </mc:Fallback>
            </mc:AlternateContent>
          </a:graphicData>
        </a:graphic>
      </p:graphicFrame>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12</a:t>
            </a:fld>
            <a:endParaRPr lang="ru-RU"/>
          </a:p>
        </p:txBody>
      </p:sp>
    </p:spTree>
    <p:extLst>
      <p:ext uri="{BB962C8B-B14F-4D97-AF65-F5344CB8AC3E}">
        <p14:creationId xmlns:p14="http://schemas.microsoft.com/office/powerpoint/2010/main" val="36390293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79512" y="116632"/>
            <a:ext cx="8964488" cy="1301006"/>
          </a:xfrm>
        </p:spPr>
        <p:txBody>
          <a:bodyPr/>
          <a:lstStyle/>
          <a:p>
            <a:r>
              <a:rPr lang="ru-RU" sz="1600" dirty="0" smtClean="0">
                <a:latin typeface="Times New Roman" pitchFamily="18" charset="0"/>
                <a:cs typeface="Times New Roman" pitchFamily="18" charset="0"/>
              </a:rPr>
              <a:t>Уровни </a:t>
            </a:r>
            <a:r>
              <a:rPr lang="ru-RU" sz="1600" dirty="0">
                <a:latin typeface="Times New Roman" pitchFamily="18" charset="0"/>
                <a:cs typeface="Times New Roman" pitchFamily="18" charset="0"/>
              </a:rPr>
              <a:t>поведенческих факторов риска в сравнении с результатами</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5-го национального социологического исследования</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altLang="ru-RU" sz="1600" dirty="0" smtClean="0">
                <a:latin typeface="Times New Roman" pitchFamily="18" charset="0"/>
                <a:cs typeface="Times New Roman" pitchFamily="18" charset="0"/>
              </a:rPr>
              <a:t>Удельный </a:t>
            </a:r>
            <a:r>
              <a:rPr lang="ru-RU" altLang="ru-RU" sz="1600" dirty="0">
                <a:latin typeface="Times New Roman" pitchFamily="18" charset="0"/>
                <a:cs typeface="Times New Roman" pitchFamily="18" charset="0"/>
              </a:rPr>
              <a:t>вес физически активных лиц (с ежедневной физической нагрузкой более 30 мин в день)</a:t>
            </a:r>
            <a:endParaRPr lang="ru-RU" sz="1600" dirty="0">
              <a:latin typeface="Times New Roman" pitchFamily="18" charset="0"/>
              <a:cs typeface="Times New Roman" pitchFamily="18" charset="0"/>
            </a:endParaRPr>
          </a:p>
        </p:txBody>
      </p:sp>
      <p:graphicFrame>
        <p:nvGraphicFramePr>
          <p:cNvPr id="15364" name="Object 4"/>
          <p:cNvGraphicFramePr>
            <a:graphicFrameLocks noGrp="1" noChangeAspect="1"/>
          </p:cNvGraphicFramePr>
          <p:nvPr>
            <p:ph idx="1"/>
            <p:extLst>
              <p:ext uri="{D42A27DB-BD31-4B8C-83A1-F6EECF244321}">
                <p14:modId xmlns:p14="http://schemas.microsoft.com/office/powerpoint/2010/main" val="967453241"/>
              </p:ext>
            </p:extLst>
          </p:nvPr>
        </p:nvGraphicFramePr>
        <p:xfrm>
          <a:off x="395537" y="1412776"/>
          <a:ext cx="8496944" cy="5040412"/>
        </p:xfrm>
        <a:graphic>
          <a:graphicData uri="http://schemas.openxmlformats.org/presentationml/2006/ole">
            <mc:AlternateContent xmlns:mc="http://schemas.openxmlformats.org/markup-compatibility/2006">
              <mc:Choice xmlns:v="urn:schemas-microsoft-com:vml" Requires="v">
                <p:oleObj spid="_x0000_s13402" name="Диаграмма" r:id="rId3" imgW="4667384" imgH="2543145" progId="Excel.Chart.8">
                  <p:embed/>
                </p:oleObj>
              </mc:Choice>
              <mc:Fallback>
                <p:oleObj name="Диаграмма" r:id="rId3" imgW="4667384" imgH="2543145"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7" y="1412776"/>
                        <a:ext cx="8496944" cy="5040412"/>
                      </a:xfrm>
                      <a:prstGeom prst="rect">
                        <a:avLst/>
                      </a:prstGeom>
                      <a:noFill/>
                      <a:ln>
                        <a:noFill/>
                      </a:ln>
                      <a:effectLst/>
                    </p:spPr>
                  </p:pic>
                </p:oleObj>
              </mc:Fallback>
            </mc:AlternateContent>
          </a:graphicData>
        </a:graphic>
      </p:graphicFrame>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13</a:t>
            </a:fld>
            <a:endParaRPr lang="ru-RU"/>
          </a:p>
        </p:txBody>
      </p:sp>
    </p:spTree>
    <p:extLst>
      <p:ext uri="{BB962C8B-B14F-4D97-AF65-F5344CB8AC3E}">
        <p14:creationId xmlns:p14="http://schemas.microsoft.com/office/powerpoint/2010/main" val="14410835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04664"/>
            <a:ext cx="8568952" cy="6264696"/>
          </a:xfrm>
        </p:spPr>
        <p:txBody>
          <a:bodyPr/>
          <a:lstStyle/>
          <a:p>
            <a:pPr marL="495300" indent="-495300" eaLnBrk="1" hangingPunct="1"/>
            <a:r>
              <a:rPr lang="ru-RU" sz="2400" dirty="0" smtClean="0">
                <a:latin typeface="Times New Roman" pitchFamily="18" charset="0"/>
                <a:cs typeface="Times New Roman" pitchFamily="18" charset="0"/>
              </a:rPr>
              <a:t>   Анализ </a:t>
            </a:r>
            <a:r>
              <a:rPr lang="ru-RU" sz="2400" dirty="0">
                <a:latin typeface="Times New Roman" pitchFamily="18" charset="0"/>
                <a:cs typeface="Times New Roman" pitchFamily="18" charset="0"/>
              </a:rPr>
              <a:t>распространенности факторов риска неинфекционных заболеваний свидетельствует о необходимости проведения целевых профилактических </a:t>
            </a:r>
            <a:r>
              <a:rPr lang="ru-RU" sz="2400" dirty="0" smtClean="0">
                <a:latin typeface="Times New Roman" pitchFamily="18" charset="0"/>
                <a:cs typeface="Times New Roman" pitchFamily="18" charset="0"/>
              </a:rPr>
              <a:t>мероприятий: гигиеническое </a:t>
            </a:r>
            <a:r>
              <a:rPr lang="ru-RU" sz="2400" dirty="0">
                <a:latin typeface="Times New Roman" pitchFamily="18" charset="0"/>
                <a:cs typeface="Times New Roman" pitchFamily="18" charset="0"/>
              </a:rPr>
              <a:t>обучение и воспитание населения с целью формирования здорового образа жизни, расширение и совершенствование психотерапевтической и психопрофилактической </a:t>
            </a:r>
            <a:r>
              <a:rPr lang="ru-RU" sz="2400" dirty="0" smtClean="0">
                <a:latin typeface="Times New Roman" pitchFamily="18" charset="0"/>
                <a:cs typeface="Times New Roman" pitchFamily="18" charset="0"/>
              </a:rPr>
              <a:t>помощи, непрерывное </a:t>
            </a:r>
            <a:r>
              <a:rPr lang="ru-RU" sz="2400" dirty="0">
                <a:latin typeface="Times New Roman" pitchFamily="18" charset="0"/>
                <a:cs typeface="Times New Roman" pitchFamily="18" charset="0"/>
              </a:rPr>
              <a:t>совершенствование системы раннего выявления и коррекции факторов </a:t>
            </a:r>
            <a:r>
              <a:rPr lang="ru-RU" sz="2400" dirty="0" smtClean="0">
                <a:latin typeface="Times New Roman" pitchFamily="18" charset="0"/>
                <a:cs typeface="Times New Roman" pitchFamily="18" charset="0"/>
              </a:rPr>
              <a:t>риска.</a:t>
            </a:r>
          </a:p>
          <a:p>
            <a:pPr marL="495300" indent="-495300" eaLnBrk="1" hangingPunct="1"/>
            <a:r>
              <a:rPr lang="ru-RU" altLang="ko-KR" sz="2400" dirty="0" smtClean="0">
                <a:latin typeface="Times New Roman" pitchFamily="18" charset="0"/>
                <a:cs typeface="Times New Roman" pitchFamily="18" charset="0"/>
              </a:rPr>
              <a:t>На</a:t>
            </a:r>
            <a:r>
              <a:rPr lang="kk-KZ" altLang="ko-KR" sz="2400" dirty="0" smtClean="0">
                <a:latin typeface="Times New Roman" pitchFamily="18" charset="0"/>
                <a:cs typeface="Times New Roman" pitchFamily="18" charset="0"/>
              </a:rPr>
              <a:t> уровне организаций  ПМСП  (первичной медико-санитарной помощи) прежде всего необходимо  правильное формирование </a:t>
            </a:r>
            <a:r>
              <a:rPr lang="kk-KZ" altLang="ko-KR" sz="2400" dirty="0">
                <a:latin typeface="Times New Roman" pitchFamily="18" charset="0"/>
                <a:cs typeface="Times New Roman" pitchFamily="18" charset="0"/>
              </a:rPr>
              <a:t>и мониторинг целевой группы населения с наличием факторов риска заболеваний по результатам проведенных профилактических осмотров и </a:t>
            </a:r>
            <a:r>
              <a:rPr lang="kk-KZ" altLang="ko-KR" sz="2400" dirty="0" smtClean="0">
                <a:latin typeface="Times New Roman" pitchFamily="18" charset="0"/>
                <a:cs typeface="Times New Roman" pitchFamily="18" charset="0"/>
              </a:rPr>
              <a:t>скрининг – обследований.  </a:t>
            </a:r>
            <a:endParaRPr lang="ru-RU" dirty="0"/>
          </a:p>
        </p:txBody>
      </p:sp>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14</a:t>
            </a:fld>
            <a:endParaRPr lang="ru-RU"/>
          </a:p>
        </p:txBody>
      </p:sp>
    </p:spTree>
    <p:extLst>
      <p:ext uri="{BB962C8B-B14F-4D97-AF65-F5344CB8AC3E}">
        <p14:creationId xmlns:p14="http://schemas.microsoft.com/office/powerpoint/2010/main" val="7280460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lstStyle/>
          <a:p>
            <a:r>
              <a:rPr lang="ru-RU" sz="2400" dirty="0" smtClean="0">
                <a:latin typeface="Times New Roman" pitchFamily="18" charset="0"/>
                <a:cs typeface="Times New Roman" pitchFamily="18" charset="0"/>
              </a:rPr>
              <a:t>Значительную роль играет медицинская </a:t>
            </a:r>
            <a:r>
              <a:rPr lang="ru-RU" sz="2400" dirty="0">
                <a:latin typeface="Times New Roman" pitchFamily="18" charset="0"/>
                <a:cs typeface="Times New Roman" pitchFamily="18" charset="0"/>
              </a:rPr>
              <a:t>помощь в отказе от потребления алкоголя, табака, в снижении избыточной массы тела, организации рационального питания, коррекции </a:t>
            </a:r>
            <a:r>
              <a:rPr lang="ru-RU" sz="2400" dirty="0" err="1">
                <a:latin typeface="Times New Roman" pitchFamily="18" charset="0"/>
                <a:cs typeface="Times New Roman" pitchFamily="18" charset="0"/>
              </a:rPr>
              <a:t>гиперлипидемии</a:t>
            </a:r>
            <a:r>
              <a:rPr lang="ru-RU" sz="2400" dirty="0">
                <a:latin typeface="Times New Roman" pitchFamily="18" charset="0"/>
                <a:cs typeface="Times New Roman" pitchFamily="18" charset="0"/>
              </a:rPr>
              <a:t> и </a:t>
            </a:r>
            <a:r>
              <a:rPr lang="ru-RU" sz="2400" dirty="0" err="1">
                <a:latin typeface="Times New Roman" pitchFamily="18" charset="0"/>
                <a:cs typeface="Times New Roman" pitchFamily="18" charset="0"/>
              </a:rPr>
              <a:t>дислипидемии</a:t>
            </a:r>
            <a:r>
              <a:rPr lang="ru-RU" sz="2400" dirty="0">
                <a:latin typeface="Times New Roman" pitchFamily="18" charset="0"/>
                <a:cs typeface="Times New Roman" pitchFamily="18" charset="0"/>
              </a:rPr>
              <a:t>, оптимизации физической активности. Динамическое наблюдение за пациентами группы высокого риска развития неинфекционных заболеваний, обучение их эффективным методам профилактики заболеваний с учетом возрастных особенностей. Групповое обучение в школах здоровья, индивидуального консультирования по вопросам ведения здорового образа жизни, гигиеническим навыкам, сохранению и укреплению здоровья, профилактике и коррекции поведенческих факторов риска неинфекционных заболеваний</a:t>
            </a:r>
            <a:endParaRPr lang="ru-RU" sz="2400" dirty="0" smtClean="0">
              <a:latin typeface="Times New Roman" pitchFamily="18" charset="0"/>
              <a:cs typeface="Times New Roman" pitchFamily="18" charset="0"/>
            </a:endParaRPr>
          </a:p>
          <a:p>
            <a:endParaRPr lang="ru-RU" b="1" dirty="0"/>
          </a:p>
          <a:p>
            <a:endParaRPr lang="ru-RU" dirty="0"/>
          </a:p>
        </p:txBody>
      </p:sp>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15</a:t>
            </a:fld>
            <a:endParaRPr lang="ru-RU"/>
          </a:p>
        </p:txBody>
      </p:sp>
    </p:spTree>
    <p:extLst>
      <p:ext uri="{BB962C8B-B14F-4D97-AF65-F5344CB8AC3E}">
        <p14:creationId xmlns:p14="http://schemas.microsoft.com/office/powerpoint/2010/main" val="35153510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600200"/>
            <a:ext cx="8784976" cy="4525963"/>
          </a:xfrm>
        </p:spPr>
        <p:txBody>
          <a:bodyPr/>
          <a:lstStyle/>
          <a:p>
            <a:r>
              <a:rPr lang="ru-RU" sz="2400" smtClean="0">
                <a:latin typeface="Times New Roman" pitchFamily="18" charset="0"/>
                <a:cs typeface="Times New Roman" pitchFamily="18" charset="0"/>
              </a:rPr>
              <a:t> Мониторинг </a:t>
            </a:r>
            <a:r>
              <a:rPr lang="ru-RU" sz="2400" dirty="0" smtClean="0">
                <a:latin typeface="Times New Roman" pitchFamily="18" charset="0"/>
                <a:cs typeface="Times New Roman" pitchFamily="18" charset="0"/>
              </a:rPr>
              <a:t>результатов скрининг – обследований показал недостаточное  </a:t>
            </a:r>
            <a:r>
              <a:rPr lang="ru-RU" sz="2400" dirty="0">
                <a:latin typeface="Times New Roman" pitchFamily="18" charset="0"/>
                <a:cs typeface="Times New Roman" pitchFamily="18" charset="0"/>
              </a:rPr>
              <a:t>выявление </a:t>
            </a:r>
            <a:r>
              <a:rPr lang="ru-RU" sz="2400" dirty="0" smtClean="0">
                <a:latin typeface="Times New Roman" pitchFamily="18" charset="0"/>
                <a:cs typeface="Times New Roman" pitchFamily="18" charset="0"/>
              </a:rPr>
              <a:t>факторов </a:t>
            </a:r>
            <a:r>
              <a:rPr lang="ru-RU" sz="2400" dirty="0">
                <a:latin typeface="Times New Roman" pitchFamily="18" charset="0"/>
                <a:cs typeface="Times New Roman" pitchFamily="18" charset="0"/>
              </a:rPr>
              <a:t>риска развития </a:t>
            </a:r>
            <a:r>
              <a:rPr lang="ru-RU" sz="2400" dirty="0" smtClean="0">
                <a:latin typeface="Times New Roman" pitchFamily="18" charset="0"/>
                <a:cs typeface="Times New Roman" pitchFamily="18" charset="0"/>
              </a:rPr>
              <a:t>заболеваний в сравнении с  показателями  распространенности факторов риска определяемых </a:t>
            </a:r>
            <a:r>
              <a:rPr lang="ru-RU" sz="2400" dirty="0">
                <a:latin typeface="Times New Roman" pitchFamily="18" charset="0"/>
                <a:cs typeface="Times New Roman" pitchFamily="18" charset="0"/>
              </a:rPr>
              <a:t>методом социологического </a:t>
            </a:r>
            <a:r>
              <a:rPr lang="ru-RU" sz="2400" dirty="0" smtClean="0">
                <a:latin typeface="Times New Roman" pitchFamily="18" charset="0"/>
                <a:cs typeface="Times New Roman" pitchFamily="18" charset="0"/>
              </a:rPr>
              <a:t>опроса. </a:t>
            </a:r>
          </a:p>
          <a:p>
            <a:r>
              <a:rPr lang="ru-RU" sz="2400" dirty="0" smtClean="0">
                <a:latin typeface="Times New Roman" pitchFamily="18" charset="0"/>
                <a:cs typeface="Times New Roman" pitchFamily="18" charset="0"/>
              </a:rPr>
              <a:t>Таким образом, необходимо усилить подготовку медперсонала по вопросам проведения «</a:t>
            </a:r>
            <a:r>
              <a:rPr lang="ru-RU" sz="2400" dirty="0">
                <a:latin typeface="Times New Roman" pitchFamily="18" charset="0"/>
                <a:cs typeface="Times New Roman" pitchFamily="18" charset="0"/>
              </a:rPr>
              <a:t>тест-опросов</a:t>
            </a:r>
            <a:r>
              <a:rPr lang="ru-RU" sz="2400" dirty="0" smtClean="0">
                <a:latin typeface="Times New Roman" pitchFamily="18" charset="0"/>
                <a:cs typeface="Times New Roman" pitchFamily="18" charset="0"/>
              </a:rPr>
              <a:t>», заполнения </a:t>
            </a:r>
            <a:r>
              <a:rPr lang="ru-RU" sz="2400" dirty="0">
                <a:latin typeface="Times New Roman" pitchFamily="18" charset="0"/>
                <a:cs typeface="Times New Roman" pitchFamily="18" charset="0"/>
              </a:rPr>
              <a:t>документации, </a:t>
            </a:r>
            <a:r>
              <a:rPr lang="ru-RU" sz="2400" dirty="0" smtClean="0">
                <a:latin typeface="Times New Roman" pitchFamily="18" charset="0"/>
                <a:cs typeface="Times New Roman" pitchFamily="18" charset="0"/>
              </a:rPr>
              <a:t>шифрования </a:t>
            </a:r>
            <a:r>
              <a:rPr lang="ru-RU" sz="2400" dirty="0">
                <a:latin typeface="Times New Roman" pitchFamily="18" charset="0"/>
                <a:cs typeface="Times New Roman" pitchFamily="18" charset="0"/>
              </a:rPr>
              <a:t>(</a:t>
            </a:r>
            <a:r>
              <a:rPr lang="ru-RU" sz="2400" dirty="0" smtClean="0">
                <a:latin typeface="Times New Roman" pitchFamily="18" charset="0"/>
                <a:cs typeface="Times New Roman" pitchFamily="18" charset="0"/>
              </a:rPr>
              <a:t>кодирования)  </a:t>
            </a:r>
            <a:r>
              <a:rPr lang="ru-RU" sz="2400" dirty="0">
                <a:latin typeface="Times New Roman" pitchFamily="18" charset="0"/>
                <a:cs typeface="Times New Roman" pitchFamily="18" charset="0"/>
              </a:rPr>
              <a:t>по </a:t>
            </a:r>
            <a:r>
              <a:rPr lang="ru-RU" sz="2400" dirty="0" smtClean="0">
                <a:latin typeface="Times New Roman" pitchFamily="18" charset="0"/>
                <a:cs typeface="Times New Roman" pitchFamily="18" charset="0"/>
              </a:rPr>
              <a:t>МКБ-10. Усиление информационной работы с населением о важности достоверных ответов о наличии факторов риска.</a:t>
            </a:r>
            <a:endParaRPr lang="ru-RU" sz="240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pPr>
              <a:defRPr/>
            </a:pPr>
            <a:fld id="{731D1E00-E112-4B70-8A90-3C38AF00A97C}" type="slidenum">
              <a:rPr lang="ru-RU" smtClean="0"/>
              <a:pPr>
                <a:defRPr/>
              </a:pPr>
              <a:t>16</a:t>
            </a:fld>
            <a:endParaRPr lang="ru-RU"/>
          </a:p>
        </p:txBody>
      </p:sp>
    </p:spTree>
    <p:extLst>
      <p:ext uri="{BB962C8B-B14F-4D97-AF65-F5344CB8AC3E}">
        <p14:creationId xmlns:p14="http://schemas.microsoft.com/office/powerpoint/2010/main" val="104279178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3029</TotalTime>
  <Words>1042</Words>
  <Application>Microsoft Office PowerPoint</Application>
  <PresentationFormat>Экран (4:3)</PresentationFormat>
  <Paragraphs>65</Paragraphs>
  <Slides>16</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18" baseType="lpstr">
      <vt:lpstr>Тема Office</vt:lpstr>
      <vt:lpstr>Диаграмма</vt:lpstr>
      <vt:lpstr>"Мониторинг поведенческих факторов риска в профилактике неинфекционных заболеваний"</vt:lpstr>
      <vt:lpstr>Презентация PowerPoint</vt:lpstr>
      <vt:lpstr>Презентация PowerPoint</vt:lpstr>
      <vt:lpstr>Презентация PowerPoint</vt:lpstr>
      <vt:lpstr>Презентация PowerPoint</vt:lpstr>
      <vt:lpstr>Коды поведенческих факторов риска согласно МКБ-10</vt:lpstr>
      <vt:lpstr>Презентация PowerPoint</vt:lpstr>
      <vt:lpstr>Уровни поведенческих факторов риска в сравнении с результатами  5-го национального социологического исследования</vt:lpstr>
      <vt:lpstr>Презентация PowerPoint</vt:lpstr>
      <vt:lpstr> Уровни поведенческих факторов риска в сравнении с результатами  5-го национального социологического исследования   Распределение показателей по индексу Кетле  свыше 30 (ожирение) </vt:lpstr>
      <vt:lpstr>Презентация PowerPoint</vt:lpstr>
      <vt:lpstr>Уровни поведенческих факторов риска в сравнении с результатами  5-го национального социологического исследования  Распространенность фактора потребления алкоголя в опасных дозах</vt:lpstr>
      <vt:lpstr>Уровни поведенческих факторов риска в сравнении с результатами  5-го национального социологического исследования  Удельный вес физически активных лиц (с ежедневной физической нагрузкой более 30 мин в день)</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Служба формирования здорового образа жизни МЗ РК</dc:title>
  <dc:creator>Марал Борисовна Жакупова</dc:creator>
  <cp:lastModifiedBy>Тоты К. Сайдамарова</cp:lastModifiedBy>
  <cp:revision>438</cp:revision>
  <cp:lastPrinted>2014-11-14T03:53:32Z</cp:lastPrinted>
  <dcterms:created xsi:type="dcterms:W3CDTF">2013-10-11T10:57:51Z</dcterms:created>
  <dcterms:modified xsi:type="dcterms:W3CDTF">2014-11-14T08:08:35Z</dcterms:modified>
</cp:coreProperties>
</file>