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0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78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50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44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447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544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67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14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01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41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37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3481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73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08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153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61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5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48F6F-C186-487C-AA8D-7ACF08D3D12B}" type="datetimeFigureOut">
              <a:rPr lang="ru-RU" smtClean="0"/>
              <a:t>04.11.2014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33E9F-E522-4FFB-AD87-11BFF2991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1598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6400" y="1182638"/>
            <a:ext cx="1178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ctr">
              <a:spcAft>
                <a:spcPts val="0"/>
              </a:spcAft>
            </a:pPr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НОВЫЕ ТЕНДЕНЦИИ И ЗНАЧИМОСТЬ ПРОФИЛАКТИЧЕСКИХ ОСМОТРОВ ДЕТЕЙ «СКРИНИНГ ТЕСТИРОВАНИЕМ» В РАМКАХ ГОСУДАРСТВЕННОЙ ПРОГРАММЫ РАЗВИТИЯ ЗДРАВООХРАНЕНИЯ РЕСПУБЛИКИ </a:t>
            </a:r>
            <a:b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«САЛАМАТТЫ </a:t>
            </a:r>
            <a:r>
              <a:rPr lang="kk-KZ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</a:t>
            </a:r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АЗА</a:t>
            </a:r>
            <a:r>
              <a:rPr lang="kk-KZ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</a:t>
            </a:r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СТАН» НА 2011-2015 ГОДЫ</a:t>
            </a:r>
            <a:endParaRPr lang="ru-RU" sz="24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ctr"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Ю.М. Мусаев</a:t>
            </a:r>
          </a:p>
          <a:p>
            <a:pPr algn="ctr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Южно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Казахстанская государственная фармацевтическая академия, детская </a:t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поликлиника № 2 Управления здравоохранения ЮКО, г. Шымкент.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238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800" y="1384300"/>
            <a:ext cx="1168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Актуальность.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Здоровье детей и подростков жизненно важно для будущего любой нации. Поэтому одним из важнейших звеньев охраны здоровья детей является </a:t>
            </a:r>
            <a:r>
              <a:rPr lang="ru-RU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kk-KZ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нее выявление различных отклонений здоровья и предупреждение развития заболеваний, а также укрепление здоровья </a:t>
            </a: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населения.</a:t>
            </a:r>
          </a:p>
          <a:p>
            <a:pPr algn="just"/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Лечебно-профилактические учреждения в настоящее время руководствуются новым приказом МЗ РК №145 от 16 марта 2011 года «О внесении изменений в приказ </a:t>
            </a:r>
            <a:r>
              <a:rPr lang="ru-RU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Министра здравоохранения Республики Казахстан» от 10 ноября 2009 года №685 «Об утверждении правил проведения профилактических медицинских осмотров целевых групп населения» </a:t>
            </a: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66500" y="861080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76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498600"/>
            <a:ext cx="11125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Проведение профилактических медицинских осмотров детей гарантировано государством и проводится совершенно бесплатно как детского, так и взрослого населения. «Скрининг программа» включает 7 пунктов с проведением анкетного тест-опроса родителей или детей старших классов с целью выявления анамнестических данных и жалоб, характерных для патологии органов и систем, а также индивидуальную </a:t>
            </a:r>
            <a:r>
              <a:rPr lang="ru-RU" sz="2400" i="1" dirty="0" smtClean="0">
                <a:solidFill>
                  <a:schemeClr val="bg1"/>
                </a:solidFill>
              </a:rPr>
              <a:t>оценку отклонений здоровья.</a:t>
            </a:r>
          </a:p>
          <a:p>
            <a:r>
              <a:rPr lang="ru-RU" sz="2400" i="1" dirty="0">
                <a:solidFill>
                  <a:schemeClr val="bg1"/>
                </a:solidFill>
              </a:rPr>
              <a:t>При этом одной из основных задач </a:t>
            </a:r>
            <a:r>
              <a:rPr lang="ru-RU" sz="2400" i="1" dirty="0" err="1">
                <a:solidFill>
                  <a:schemeClr val="bg1"/>
                </a:solidFill>
              </a:rPr>
              <a:t>скринингового</a:t>
            </a:r>
            <a:r>
              <a:rPr lang="ru-RU" sz="2400" i="1" dirty="0">
                <a:solidFill>
                  <a:schemeClr val="bg1"/>
                </a:solidFill>
              </a:rPr>
              <a:t> контроля за состоянием здоровья детей или диспансеризации является назначение дополнительных оздоровительных и целенаправленных  профилактических мероприятий, способствующих сохранению и укреплению здоровья.</a:t>
            </a:r>
          </a:p>
          <a:p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41100" y="806192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03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2900" y="1636236"/>
            <a:ext cx="116713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Осмотры организованных детей (детские сады и школы) проводятся специалистами на территориях дошкольного образования и учреждениях образования, а неорганизованных – в организациях первичной медико-санитарной помощи по месту их прикрепления.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принцип этапных массовых углубленных медосмотров предусматривает на первом этапе базовое обследование всех детей программой «скрининг-тестирование» средним медицинским персоналом детских садов и школ по тестам и углубленным (</a:t>
            </a:r>
            <a:r>
              <a:rPr lang="kk-K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ІІ-ІІІ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этапы) осмотром врачами общеобразовательных учреждений и узкими специалистами. Окончательный диагноз устанавливает педиатр или узкий специалист после дополнительных специальных </a:t>
            </a:r>
            <a:r>
              <a:rPr lang="ru-RU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обследований.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повышает эффективность диагностических тестов «просева» или программы «скрининг-тестирование», которая обеспечивает предварительное выявление детей, у которых наличие отклонений тестом наиболее вероятно.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15700" y="1113016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57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5600" y="1504940"/>
            <a:ext cx="11557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sz="32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 РАБОТЫ: 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Установить новые тенденции и значимость</a:t>
            </a:r>
            <a:r>
              <a:rPr lang="ru-RU" sz="28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профилактических осмотров целевых групп детей и подростков программой «скрининг-тестирование» в условиях амбулаторно-поликлинических учреждений.</a:t>
            </a:r>
            <a:r>
              <a:rPr lang="ru-RU" sz="2800" spc="-1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sz="32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ПАЦИЕНТЫ И МЕТОДЫ ИССЛЕДОВАНИЯ. 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01.01.2013г. по 01.11.2013г. были проведены профилактические осмотры, включая </a:t>
            </a:r>
            <a:r>
              <a:rPr lang="ru-RU" sz="2800" spc="-15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обследование, 18 678 детей, в возрасте 1г -14 лет, а за 6 месяцев 2014г. – 8575 детей и подростков в возрасте 1 год – 17лет, постоянно проживающих на </a:t>
            </a:r>
            <a:r>
              <a:rPr lang="ru-RU" sz="2800" spc="-5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территории г. Шымкента и обслуживаемых городской детской поликлиникой №2 на предмет раннего </a:t>
            </a:r>
            <a:r>
              <a:rPr lang="ru-RU" sz="2800" spc="-1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выявления патологических состояний и болезней. </a:t>
            </a:r>
            <a:endParaRPr lang="ru-RU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15700" y="1113016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75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8800" y="1434237"/>
            <a:ext cx="1163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РЕЗУЛЬТАТАМИ ПРОВЕДЕННЫХ НАБЛЮДЕНИЙ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786004"/>
              </p:ext>
            </p:extLst>
          </p:nvPr>
        </p:nvGraphicFramePr>
        <p:xfrm>
          <a:off x="495300" y="3869266"/>
          <a:ext cx="112522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3050"/>
                <a:gridCol w="2813050"/>
                <a:gridCol w="2813050"/>
                <a:gridCol w="281305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Всего осмотрено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Выявлено больных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Оздоровлено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Из них состоит на диспансерном учете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18 678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5664 (30,3%)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2252</a:t>
                      </a:r>
                      <a:r>
                        <a:rPr lang="ru-RU" sz="2400" baseline="0" dirty="0" smtClean="0"/>
                        <a:t> (39,8%)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2751 (48,6%)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41300" y="2343835"/>
            <a:ext cx="1150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r"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1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ctr"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 </a:t>
            </a:r>
            <a:r>
              <a:rPr lang="ru-RU" sz="2400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профосмотров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детей за 2013г.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52200" y="786249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6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46835"/>
            <a:ext cx="1150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r"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2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ctr"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 </a:t>
            </a:r>
            <a:r>
              <a:rPr lang="ru-RU" sz="2400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профосмотров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детей за 2013г.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033277"/>
              </p:ext>
            </p:extLst>
          </p:nvPr>
        </p:nvGraphicFramePr>
        <p:xfrm>
          <a:off x="736599" y="2890749"/>
          <a:ext cx="10871201" cy="33136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9699"/>
                <a:gridCol w="712329"/>
                <a:gridCol w="712329"/>
                <a:gridCol w="712329"/>
                <a:gridCol w="1068075"/>
                <a:gridCol w="1068075"/>
                <a:gridCol w="954235"/>
                <a:gridCol w="1068075"/>
                <a:gridCol w="2506055"/>
              </a:tblGrid>
              <a:tr h="953770">
                <a:tc rowSpan="2">
                  <a:txBody>
                    <a:bodyPr/>
                    <a:lstStyle/>
                    <a:p>
                      <a:pPr marL="3429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Возраст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3429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Охвачено </a:t>
                      </a:r>
                      <a:r>
                        <a:rPr lang="ru-RU" sz="1600" dirty="0" err="1">
                          <a:effectLst/>
                        </a:rPr>
                        <a:t>проф.осмотром</a:t>
                      </a:r>
                      <a:endParaRPr lang="ru-RU" sz="1600" dirty="0">
                        <a:effectLst/>
                      </a:endParaRPr>
                    </a:p>
                    <a:p>
                      <a:pPr marL="3429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включая обследование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Выявлено больных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Оздоровлено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Из них состоит на  диспансерном учете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4630">
                <a:tc>
                  <a:txBody>
                    <a:bodyPr/>
                    <a:lstStyle/>
                    <a:p>
                      <a:pPr marL="673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6 лет (2место)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1545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3081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113,6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577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37,3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180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31,2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221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38,3%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1455">
                <a:tc>
                  <a:txBody>
                    <a:bodyPr/>
                    <a:lstStyle/>
                    <a:p>
                      <a:pPr marL="673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 лет (4 место)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1558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113,6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6129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36,4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08280">
                <a:tc>
                  <a:txBody>
                    <a:bodyPr/>
                    <a:lstStyle/>
                    <a:p>
                      <a:pPr marL="64135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 лет (6 место)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1424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3081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472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144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4630">
                <a:tc>
                  <a:txBody>
                    <a:bodyPr/>
                    <a:lstStyle/>
                    <a:p>
                      <a:pPr marL="546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10 лет (1 место)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1167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92,0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473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557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40,5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157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33,2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183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38,7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7805">
                <a:tc>
                  <a:txBody>
                    <a:bodyPr/>
                    <a:lstStyle/>
                    <a:p>
                      <a:pPr marL="57785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12 лет (3 место)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1038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3081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91,1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356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34,3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131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36,8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1338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38,8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48920">
                <a:tc>
                  <a:txBody>
                    <a:bodyPr/>
                    <a:lstStyle/>
                    <a:p>
                      <a:pPr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13 лет (5 место)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1106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3081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557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35,5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19100" y="1777832"/>
            <a:ext cx="11698288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Из всего количества детей, подлежащих осмотру пациентов, в амбулаторных условиях установлено, что наибольшее количество больных выявлено в возрасте 10 лет (40,5%), 6 лет (37,3%)  и 12лет (34,3%) (табл.2).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27644" y="423615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15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1400" y="1203235"/>
            <a:ext cx="1021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Однако новые тенденции заболеваемости детей и подростков выявлены при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профосмотрах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6 месяцев 2014г. Так, наибольшее количество больных установлено в возрасте 6 лет, 10,14 и 9 лет (табл. 3).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617200"/>
              </p:ext>
            </p:extLst>
          </p:nvPr>
        </p:nvGraphicFramePr>
        <p:xfrm>
          <a:off x="898521" y="3448082"/>
          <a:ext cx="10874380" cy="3065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4458"/>
                <a:gridCol w="1091178"/>
                <a:gridCol w="1091178"/>
                <a:gridCol w="934981"/>
                <a:gridCol w="1091178"/>
                <a:gridCol w="1092277"/>
                <a:gridCol w="1253976"/>
                <a:gridCol w="1253976"/>
                <a:gridCol w="1091178"/>
              </a:tblGrid>
              <a:tr h="565785">
                <a:tc rowSpan="2">
                  <a:txBody>
                    <a:bodyPr/>
                    <a:lstStyle/>
                    <a:p>
                      <a:pPr marL="673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Возраст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marL="1308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Охвачено профосмотром</a:t>
                      </a:r>
                    </a:p>
                    <a:p>
                      <a:pPr marL="1308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включая обследование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5875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Выявлено больных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Оздоровлено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890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Из них состоит на  диспансерном</a:t>
                      </a:r>
                    </a:p>
                    <a:p>
                      <a:pPr marL="8890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учете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935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4630">
                <a:tc>
                  <a:txBody>
                    <a:bodyPr/>
                    <a:lstStyle/>
                    <a:p>
                      <a:pPr marL="673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6 лет (1место)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597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3081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46,9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243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40,7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36,2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102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42,0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4630">
                <a:tc>
                  <a:txBody>
                    <a:bodyPr/>
                    <a:lstStyle/>
                    <a:p>
                      <a:pPr marL="64135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 лет (4 место)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515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43,4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51,7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4630">
                <a:tc>
                  <a:txBody>
                    <a:bodyPr/>
                    <a:lstStyle/>
                    <a:p>
                      <a:pPr marL="54610"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10 лет (2 место)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437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40,6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557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38,0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60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43,8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71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42,8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1455">
                <a:tc>
                  <a:txBody>
                    <a:bodyPr/>
                    <a:lstStyle/>
                    <a:p>
                      <a:pPr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11 </a:t>
                      </a:r>
                      <a:r>
                        <a:rPr lang="ru-RU" sz="1800" dirty="0">
                          <a:effectLst/>
                        </a:rPr>
                        <a:t>лет (5 место)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2827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37,6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41,8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17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 лет (6 место)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3081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38,4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36,7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42,2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48920">
                <a:tc>
                  <a:txBody>
                    <a:bodyPr/>
                    <a:lstStyle/>
                    <a:p>
                      <a:pPr indent="-330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14 лет (3 место)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1493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373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3081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36,9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70485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137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875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36,7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60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43,8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66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88900" indent="-330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48,2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2403564"/>
            <a:ext cx="11582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Таблица 3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Результаты 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профосмотров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детей и подростков за 6 месяцев 2014г.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20500" y="989905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7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09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29100" y="393412"/>
            <a:ext cx="7797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Кроме этого, следует отметить, что с 01.01.2013г. по 01.11.2013г. зарегистрировано всего патологий в 25 621 случаях, в том числе у девочек – 10 836 (42,3%), и у мальчиков -  14 785  (57,7 %).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5100" y="1320175"/>
            <a:ext cx="118618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sz="19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общей заболеваемости в условиях ПМСП были установлены  наиболее часто болезни респираторной системы (33,83%) и органов  пищеварения (23,92%),болезни эндокринной системы, расстройства  питания  и  нарушения обмена веществ (9,67%), врожденные аномалии развития, деформации и хромосомные нарушения (5,87%), болезни крови и  кроветворных органов и отдельные нарушения, вовлекающие иммунный механизм(5,78%), болезни нервной системы (3,82%),а  также  больные с понижением остроты зрения, слуха  и дефектами речи (табл. 4).</a:t>
            </a:r>
            <a:endParaRPr lang="ru-RU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759078"/>
              </p:ext>
            </p:extLst>
          </p:nvPr>
        </p:nvGraphicFramePr>
        <p:xfrm>
          <a:off x="83831" y="3753589"/>
          <a:ext cx="12024337" cy="29676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60818"/>
                <a:gridCol w="800493"/>
                <a:gridCol w="1287112"/>
                <a:gridCol w="1439533"/>
                <a:gridCol w="1761312"/>
                <a:gridCol w="1761312"/>
                <a:gridCol w="1439533"/>
                <a:gridCol w="1057856"/>
                <a:gridCol w="1516368"/>
              </a:tblGrid>
              <a:tr h="172085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 осмотрено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детей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 выявле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заболева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Из них по классам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14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Болез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 органов дыха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Болезни органов пищеварения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Болезни эндокринной системы, расстройства  питания  и  нарушения обмена веществ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Врожденные аномалии развития, деформации и хромосомные нарушения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Болезни крови, кроветворных органов и отделные нарушения, вовлекающие иммунный механизм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болезни нервной системы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болезни глаза и его придаточного аппарата, уха и соцевидного отростка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46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18678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25 621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9180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(33,83%)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5361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(20,92%)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2463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(9,61%)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1505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(5,87%)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1482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(5,78%)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980</a:t>
                      </a:r>
                      <a:endParaRPr lang="ru-RU" sz="2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(3,82%)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863 (3,37</a:t>
                      </a:r>
                      <a:r>
                        <a:rPr lang="ru-RU" sz="1400" dirty="0">
                          <a:effectLst/>
                        </a:rPr>
                        <a:t>%)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716 (2,79</a:t>
                      </a:r>
                      <a:r>
                        <a:rPr lang="ru-RU" sz="1400" dirty="0">
                          <a:effectLst/>
                        </a:rPr>
                        <a:t>%)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31" y="3166834"/>
            <a:ext cx="12024337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№4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заболеваемости детей в возрасте 0-14 лет по детской поликлинике №2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г.Шымкента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2013г.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100" y="131802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8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237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0100" y="1604139"/>
            <a:ext cx="1076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проведенные регулярные скрининг - осмотры детей в первичном звене здраво­охранения и в образовательных учреждениях подростков, позволили установить раннюю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донозологическую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диагностику отклонений здоровья с учетом показателей, его обуславливающих. Определены также новые тенденции и значимость определения структуры общей заболеваемости в условиях ПМСП, что позволяет обоснованное наз­начение дополнительных корригирующих мероприятий для обеспечения оптимального здоровья детского населения.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22050" y="846316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9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511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46535" y="1811635"/>
            <a:ext cx="7806945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БЛАГОДАРЮ </a:t>
            </a:r>
            <a:br>
              <a:rPr lang="ru-RU" sz="8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 </a:t>
            </a:r>
            <a:br>
              <a:rPr lang="ru-RU" sz="8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ВНИМАНИЕ!</a:t>
            </a:r>
            <a:endParaRPr lang="ru-RU" sz="8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9982136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23</TotalTime>
  <Words>983</Words>
  <Application>Microsoft Office PowerPoint</Application>
  <PresentationFormat>Широкоэкранный</PresentationFormat>
  <Paragraphs>217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Times New Roman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4</cp:revision>
  <dcterms:created xsi:type="dcterms:W3CDTF">2014-11-04T05:32:44Z</dcterms:created>
  <dcterms:modified xsi:type="dcterms:W3CDTF">2014-11-04T05:56:10Z</dcterms:modified>
</cp:coreProperties>
</file>