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4"/>
  </p:notesMasterIdLst>
  <p:sldIdLst>
    <p:sldId id="256" r:id="rId2"/>
    <p:sldId id="363" r:id="rId3"/>
    <p:sldId id="346" r:id="rId4"/>
    <p:sldId id="307" r:id="rId5"/>
    <p:sldId id="351" r:id="rId6"/>
    <p:sldId id="339" r:id="rId7"/>
    <p:sldId id="364" r:id="rId8"/>
    <p:sldId id="352" r:id="rId9"/>
    <p:sldId id="354" r:id="rId10"/>
    <p:sldId id="356" r:id="rId11"/>
    <p:sldId id="357" r:id="rId12"/>
    <p:sldId id="360" r:id="rId13"/>
    <p:sldId id="361" r:id="rId14"/>
    <p:sldId id="359" r:id="rId15"/>
    <p:sldId id="322" r:id="rId16"/>
    <p:sldId id="323" r:id="rId17"/>
    <p:sldId id="327" r:id="rId18"/>
    <p:sldId id="349" r:id="rId19"/>
    <p:sldId id="350" r:id="rId20"/>
    <p:sldId id="365" r:id="rId21"/>
    <p:sldId id="348" r:id="rId22"/>
    <p:sldId id="31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0670"/>
    <a:srgbClr val="1200F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5" autoAdjust="0"/>
    <p:restoredTop sz="85957" autoAdjust="0"/>
  </p:normalViewPr>
  <p:slideViewPr>
    <p:cSldViewPr>
      <p:cViewPr>
        <p:scale>
          <a:sx n="70" d="100"/>
          <a:sy n="70" d="100"/>
        </p:scale>
        <p:origin x="-213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130670"/>
            </a:solidFill>
          </c:spPr>
          <c:dPt>
            <c:idx val="18"/>
            <c:spPr>
              <a:solidFill>
                <a:srgbClr val="FF0000"/>
              </a:solidFill>
            </c:spPr>
          </c:dPt>
          <c:dLbls>
            <c:dLbl>
              <c:idx val="18"/>
              <c:layout>
                <c:manualLayout>
                  <c:x val="0"/>
                  <c:y val="-1.825776930723165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9</a:t>
                    </a:r>
                    <a:r>
                      <a:rPr lang="en-US" dirty="0" smtClean="0"/>
                      <a:t>7,4</a:t>
                    </a:r>
                    <a:endParaRPr lang="en-US" dirty="0"/>
                  </a:p>
                </c:rich>
              </c:tx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</c:dLbls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87</c:v>
                </c:pt>
                <c:pt idx="1">
                  <c:v>97.8</c:v>
                </c:pt>
                <c:pt idx="2">
                  <c:v>99</c:v>
                </c:pt>
                <c:pt idx="3">
                  <c:v>99.6</c:v>
                </c:pt>
                <c:pt idx="4">
                  <c:v>99.9</c:v>
                </c:pt>
                <c:pt idx="5">
                  <c:v>99.9</c:v>
                </c:pt>
                <c:pt idx="6">
                  <c:v>88.410000000000025</c:v>
                </c:pt>
                <c:pt idx="7">
                  <c:v>99.4</c:v>
                </c:pt>
                <c:pt idx="8">
                  <c:v>99.8</c:v>
                </c:pt>
                <c:pt idx="9">
                  <c:v>101</c:v>
                </c:pt>
                <c:pt idx="10">
                  <c:v>95.7</c:v>
                </c:pt>
                <c:pt idx="11">
                  <c:v>100</c:v>
                </c:pt>
                <c:pt idx="12">
                  <c:v>103.7</c:v>
                </c:pt>
                <c:pt idx="13">
                  <c:v>100</c:v>
                </c:pt>
                <c:pt idx="14">
                  <c:v>91</c:v>
                </c:pt>
                <c:pt idx="15">
                  <c:v>99.09</c:v>
                </c:pt>
                <c:pt idx="16">
                  <c:v>90.7</c:v>
                </c:pt>
                <c:pt idx="17">
                  <c:v>101.4</c:v>
                </c:pt>
                <c:pt idx="18">
                  <c:v>97.411111111111097</c:v>
                </c:pt>
              </c:numCache>
            </c:numRef>
          </c:val>
        </c:ser>
        <c:axId val="107523072"/>
        <c:axId val="63378176"/>
      </c:barChart>
      <c:catAx>
        <c:axId val="107523072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3378176"/>
        <c:crosses val="autoZero"/>
        <c:auto val="1"/>
        <c:lblAlgn val="ctr"/>
        <c:lblOffset val="100"/>
      </c:catAx>
      <c:valAx>
        <c:axId val="63378176"/>
        <c:scaling>
          <c:orientation val="minMax"/>
        </c:scaling>
        <c:axPos val="l"/>
        <c:majorGridlines>
          <c:spPr>
            <a:ln w="12700"/>
          </c:spPr>
        </c:majorGridlines>
        <c:numFmt formatCode="General" sourceLinked="1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/>
          <a:lstStyle/>
          <a:p>
            <a:pPr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75230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130670"/>
            </a:solidFill>
          </c:spPr>
          <c:dPt>
            <c:idx val="18"/>
            <c:spPr>
              <a:solidFill>
                <a:srgbClr val="FF0000"/>
              </a:solidFill>
            </c:spPr>
          </c:dPt>
          <c:dLbls>
            <c:dLbl>
              <c:idx val="18"/>
              <c:layout>
                <c:manualLayout>
                  <c:x val="0"/>
                  <c:y val="-2.086602206540759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9</a:t>
                    </a:r>
                    <a:r>
                      <a:rPr lang="en-US" dirty="0" smtClean="0"/>
                      <a:t>8,4</a:t>
                    </a:r>
                    <a:endParaRPr lang="en-US" dirty="0"/>
                  </a:p>
                </c:rich>
              </c:tx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</c:dLbls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95.802763220581085</c:v>
                </c:pt>
                <c:pt idx="1">
                  <c:v>94.876049189927784</c:v>
                </c:pt>
                <c:pt idx="2">
                  <c:v>99.29923334930541</c:v>
                </c:pt>
                <c:pt idx="3">
                  <c:v>100</c:v>
                </c:pt>
                <c:pt idx="4">
                  <c:v>100</c:v>
                </c:pt>
                <c:pt idx="5">
                  <c:v>98.88802488335925</c:v>
                </c:pt>
                <c:pt idx="6">
                  <c:v>99.859180521486124</c:v>
                </c:pt>
                <c:pt idx="7">
                  <c:v>99.891350274642363</c:v>
                </c:pt>
                <c:pt idx="8">
                  <c:v>99.553755320609469</c:v>
                </c:pt>
                <c:pt idx="9">
                  <c:v>98.719324124983231</c:v>
                </c:pt>
                <c:pt idx="10">
                  <c:v>99.896426721905797</c:v>
                </c:pt>
                <c:pt idx="11">
                  <c:v>100</c:v>
                </c:pt>
                <c:pt idx="12">
                  <c:v>99.253309197873051</c:v>
                </c:pt>
                <c:pt idx="13">
                  <c:v>99.369164774160993</c:v>
                </c:pt>
                <c:pt idx="14">
                  <c:v>99.420369859232693</c:v>
                </c:pt>
                <c:pt idx="15">
                  <c:v>95.994986151264584</c:v>
                </c:pt>
                <c:pt idx="16">
                  <c:v>98.236721873215302</c:v>
                </c:pt>
                <c:pt idx="17">
                  <c:v>100</c:v>
                </c:pt>
                <c:pt idx="18">
                  <c:v>98.410150395981546</c:v>
                </c:pt>
              </c:numCache>
            </c:numRef>
          </c:val>
        </c:ser>
        <c:axId val="107509248"/>
        <c:axId val="107510784"/>
      </c:barChart>
      <c:catAx>
        <c:axId val="107509248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7510784"/>
        <c:crosses val="autoZero"/>
        <c:auto val="1"/>
        <c:lblAlgn val="ctr"/>
        <c:lblOffset val="100"/>
      </c:catAx>
      <c:valAx>
        <c:axId val="107510784"/>
        <c:scaling>
          <c:orientation val="minMax"/>
        </c:scaling>
        <c:axPos val="l"/>
        <c:majorGridlines>
          <c:spPr>
            <a:ln w="12700"/>
          </c:spPr>
        </c:majorGridlines>
        <c:numFmt formatCode="General" sourceLinked="1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/>
          <a:lstStyle/>
          <a:p>
            <a:pPr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75092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00CC"/>
            </a:solidFill>
          </c:spPr>
          <c:dPt>
            <c:idx val="18"/>
            <c:spPr>
              <a:solidFill>
                <a:srgbClr val="1200FA"/>
              </a:solidFill>
            </c:spPr>
          </c:dPt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0</c:v>
                </c:pt>
                <c:pt idx="1">
                  <c:v>7.7</c:v>
                </c:pt>
                <c:pt idx="2">
                  <c:v>33.300000000000004</c:v>
                </c:pt>
                <c:pt idx="3">
                  <c:v>15</c:v>
                </c:pt>
                <c:pt idx="4">
                  <c:v>0</c:v>
                </c:pt>
                <c:pt idx="5">
                  <c:v>8.3000000000000007</c:v>
                </c:pt>
                <c:pt idx="6">
                  <c:v>18.8</c:v>
                </c:pt>
                <c:pt idx="7">
                  <c:v>21.4</c:v>
                </c:pt>
                <c:pt idx="8">
                  <c:v>18.899999999999999</c:v>
                </c:pt>
                <c:pt idx="9">
                  <c:v>18.100000000000001</c:v>
                </c:pt>
                <c:pt idx="10">
                  <c:v>0</c:v>
                </c:pt>
                <c:pt idx="11">
                  <c:v>60</c:v>
                </c:pt>
                <c:pt idx="12">
                  <c:v>6.2</c:v>
                </c:pt>
                <c:pt idx="13">
                  <c:v>26.3</c:v>
                </c:pt>
                <c:pt idx="14">
                  <c:v>21.5</c:v>
                </c:pt>
                <c:pt idx="15">
                  <c:v>0</c:v>
                </c:pt>
                <c:pt idx="16">
                  <c:v>16.7</c:v>
                </c:pt>
                <c:pt idx="17">
                  <c:v>0</c:v>
                </c:pt>
                <c:pt idx="18">
                  <c:v>21.7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Лист1!$C$2:$C$20</c:f>
              <c:numCache>
                <c:formatCode>General</c:formatCode>
                <c:ptCount val="19"/>
                <c:pt idx="0">
                  <c:v>29.8</c:v>
                </c:pt>
                <c:pt idx="1">
                  <c:v>5.2</c:v>
                </c:pt>
                <c:pt idx="2">
                  <c:v>0</c:v>
                </c:pt>
                <c:pt idx="3">
                  <c:v>26</c:v>
                </c:pt>
                <c:pt idx="4">
                  <c:v>100</c:v>
                </c:pt>
                <c:pt idx="5">
                  <c:v>5.9</c:v>
                </c:pt>
                <c:pt idx="6">
                  <c:v>14.9</c:v>
                </c:pt>
                <c:pt idx="7">
                  <c:v>52</c:v>
                </c:pt>
                <c:pt idx="8">
                  <c:v>20</c:v>
                </c:pt>
                <c:pt idx="9">
                  <c:v>11.8</c:v>
                </c:pt>
                <c:pt idx="10">
                  <c:v>6.2</c:v>
                </c:pt>
                <c:pt idx="11">
                  <c:v>41.5</c:v>
                </c:pt>
                <c:pt idx="12">
                  <c:v>9</c:v>
                </c:pt>
                <c:pt idx="13">
                  <c:v>23.2</c:v>
                </c:pt>
                <c:pt idx="14">
                  <c:v>18.100000000000001</c:v>
                </c:pt>
                <c:pt idx="15">
                  <c:v>4.2</c:v>
                </c:pt>
                <c:pt idx="16">
                  <c:v>0</c:v>
                </c:pt>
                <c:pt idx="17">
                  <c:v>37.1</c:v>
                </c:pt>
                <c:pt idx="18">
                  <c:v>22.3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Столбец4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Лист1!$D$2:$D$20</c:f>
              <c:numCache>
                <c:formatCode>General</c:formatCode>
                <c:ptCount val="19"/>
                <c:pt idx="0">
                  <c:v>27</c:v>
                </c:pt>
                <c:pt idx="1">
                  <c:v>6.2</c:v>
                </c:pt>
                <c:pt idx="2">
                  <c:v>6.7</c:v>
                </c:pt>
                <c:pt idx="3">
                  <c:v>29.6</c:v>
                </c:pt>
                <c:pt idx="4">
                  <c:v>14.2</c:v>
                </c:pt>
                <c:pt idx="5">
                  <c:v>7.7</c:v>
                </c:pt>
                <c:pt idx="6">
                  <c:v>27.8</c:v>
                </c:pt>
                <c:pt idx="7">
                  <c:v>49.3</c:v>
                </c:pt>
                <c:pt idx="8">
                  <c:v>12.5</c:v>
                </c:pt>
                <c:pt idx="9">
                  <c:v>24.2</c:v>
                </c:pt>
                <c:pt idx="10">
                  <c:v>5.2</c:v>
                </c:pt>
                <c:pt idx="11">
                  <c:v>44.1</c:v>
                </c:pt>
                <c:pt idx="12">
                  <c:v>5.2</c:v>
                </c:pt>
                <c:pt idx="13">
                  <c:v>15.1</c:v>
                </c:pt>
                <c:pt idx="14">
                  <c:v>9.8000000000000007</c:v>
                </c:pt>
                <c:pt idx="15">
                  <c:v>3.3</c:v>
                </c:pt>
                <c:pt idx="16">
                  <c:v>9</c:v>
                </c:pt>
                <c:pt idx="17">
                  <c:v>16.7</c:v>
                </c:pt>
                <c:pt idx="18">
                  <c:v>21.4</c:v>
                </c:pt>
              </c:numCache>
            </c:numRef>
          </c:val>
        </c:ser>
        <c:axId val="108229760"/>
        <c:axId val="108231296"/>
      </c:barChart>
      <c:catAx>
        <c:axId val="108229760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231296"/>
        <c:crosses val="autoZero"/>
        <c:auto val="1"/>
        <c:lblAlgn val="ctr"/>
        <c:lblOffset val="100"/>
      </c:catAx>
      <c:valAx>
        <c:axId val="108231296"/>
        <c:scaling>
          <c:orientation val="minMax"/>
        </c:scaling>
        <c:axPos val="l"/>
        <c:majorGridlines>
          <c:spPr>
            <a:ln w="12700"/>
          </c:spPr>
        </c:majorGridlines>
        <c:numFmt formatCode="General" sourceLinked="1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/>
          <a:lstStyle/>
          <a:p>
            <a:pPr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2297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00CC"/>
            </a:solidFill>
          </c:spPr>
          <c:dPt>
            <c:idx val="18"/>
            <c:spPr>
              <a:solidFill>
                <a:srgbClr val="1200FA"/>
              </a:solidFill>
            </c:spPr>
          </c:dPt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50</c:v>
                </c:pt>
                <c:pt idx="1">
                  <c:v>77</c:v>
                </c:pt>
                <c:pt idx="2">
                  <c:v>58.3</c:v>
                </c:pt>
                <c:pt idx="3">
                  <c:v>85</c:v>
                </c:pt>
                <c:pt idx="4">
                  <c:v>100</c:v>
                </c:pt>
                <c:pt idx="5">
                  <c:v>66.7</c:v>
                </c:pt>
                <c:pt idx="6">
                  <c:v>75</c:v>
                </c:pt>
                <c:pt idx="7">
                  <c:v>41.7</c:v>
                </c:pt>
                <c:pt idx="8">
                  <c:v>62</c:v>
                </c:pt>
                <c:pt idx="9">
                  <c:v>27</c:v>
                </c:pt>
                <c:pt idx="10">
                  <c:v>92.8</c:v>
                </c:pt>
                <c:pt idx="11">
                  <c:v>40</c:v>
                </c:pt>
                <c:pt idx="12">
                  <c:v>93.7</c:v>
                </c:pt>
                <c:pt idx="13">
                  <c:v>73.599999999999994</c:v>
                </c:pt>
                <c:pt idx="14">
                  <c:v>78.400000000000006</c:v>
                </c:pt>
                <c:pt idx="15">
                  <c:v>0</c:v>
                </c:pt>
                <c:pt idx="16">
                  <c:v>83.3</c:v>
                </c:pt>
                <c:pt idx="17">
                  <c:v>0</c:v>
                </c:pt>
                <c:pt idx="18">
                  <c:v>63.7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Лист1!$C$2:$C$20</c:f>
              <c:numCache>
                <c:formatCode>General</c:formatCode>
                <c:ptCount val="19"/>
                <c:pt idx="0">
                  <c:v>64.8</c:v>
                </c:pt>
                <c:pt idx="1">
                  <c:v>79</c:v>
                </c:pt>
                <c:pt idx="2">
                  <c:v>61.5</c:v>
                </c:pt>
                <c:pt idx="3">
                  <c:v>66.7</c:v>
                </c:pt>
                <c:pt idx="4">
                  <c:v>0</c:v>
                </c:pt>
                <c:pt idx="5">
                  <c:v>94</c:v>
                </c:pt>
                <c:pt idx="6">
                  <c:v>64</c:v>
                </c:pt>
                <c:pt idx="7">
                  <c:v>34</c:v>
                </c:pt>
                <c:pt idx="8">
                  <c:v>65</c:v>
                </c:pt>
                <c:pt idx="9">
                  <c:v>70.5</c:v>
                </c:pt>
                <c:pt idx="10">
                  <c:v>84</c:v>
                </c:pt>
                <c:pt idx="11">
                  <c:v>58.5</c:v>
                </c:pt>
                <c:pt idx="12">
                  <c:v>72</c:v>
                </c:pt>
                <c:pt idx="13">
                  <c:v>72</c:v>
                </c:pt>
                <c:pt idx="14">
                  <c:v>75</c:v>
                </c:pt>
                <c:pt idx="15">
                  <c:v>91.5</c:v>
                </c:pt>
                <c:pt idx="16">
                  <c:v>80</c:v>
                </c:pt>
                <c:pt idx="17">
                  <c:v>42.8</c:v>
                </c:pt>
                <c:pt idx="18">
                  <c:v>66.5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Столбец4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Алматы</c:v>
                </c:pt>
                <c:pt idx="1">
                  <c:v>Талдыкорган </c:v>
                </c:pt>
                <c:pt idx="2">
                  <c:v>АРОД</c:v>
                </c:pt>
                <c:pt idx="3">
                  <c:v>Актюбинская обл</c:v>
                </c:pt>
                <c:pt idx="4">
                  <c:v>Мангистауская обл</c:v>
                </c:pt>
                <c:pt idx="5">
                  <c:v>Кызылординская обл</c:v>
                </c:pt>
                <c:pt idx="6">
                  <c:v>Костанайская обл</c:v>
                </c:pt>
                <c:pt idx="7">
                  <c:v>Карагандинская обл</c:v>
                </c:pt>
                <c:pt idx="8">
                  <c:v>Усть Каменогорск</c:v>
                </c:pt>
                <c:pt idx="9">
                  <c:v>Семей</c:v>
                </c:pt>
                <c:pt idx="10">
                  <c:v>Жамбылская обл</c:v>
                </c:pt>
                <c:pt idx="11">
                  <c:v>ЗКО</c:v>
                </c:pt>
                <c:pt idx="12">
                  <c:v>Атырауская</c:v>
                </c:pt>
                <c:pt idx="13">
                  <c:v>Павлодарская</c:v>
                </c:pt>
                <c:pt idx="14">
                  <c:v>СКО</c:v>
                </c:pt>
                <c:pt idx="15">
                  <c:v>ЮКО</c:v>
                </c:pt>
                <c:pt idx="16">
                  <c:v>Акмолинская обл</c:v>
                </c:pt>
                <c:pt idx="17">
                  <c:v>Астана</c:v>
                </c:pt>
                <c:pt idx="18">
                  <c:v>РК</c:v>
                </c:pt>
              </c:strCache>
            </c:strRef>
          </c:cat>
          <c:val>
            <c:numRef>
              <c:f>Лист1!$D$2:$D$20</c:f>
              <c:numCache>
                <c:formatCode>General</c:formatCode>
                <c:ptCount val="19"/>
                <c:pt idx="0">
                  <c:v>50.8</c:v>
                </c:pt>
                <c:pt idx="1">
                  <c:v>68.8</c:v>
                </c:pt>
                <c:pt idx="2">
                  <c:v>73.3</c:v>
                </c:pt>
                <c:pt idx="3">
                  <c:v>55.5</c:v>
                </c:pt>
                <c:pt idx="4">
                  <c:v>71.5</c:v>
                </c:pt>
                <c:pt idx="5">
                  <c:v>77</c:v>
                </c:pt>
                <c:pt idx="6">
                  <c:v>50</c:v>
                </c:pt>
                <c:pt idx="7">
                  <c:v>40</c:v>
                </c:pt>
                <c:pt idx="8">
                  <c:v>87.5</c:v>
                </c:pt>
                <c:pt idx="9">
                  <c:v>54.5</c:v>
                </c:pt>
                <c:pt idx="10">
                  <c:v>95</c:v>
                </c:pt>
                <c:pt idx="11">
                  <c:v>51</c:v>
                </c:pt>
                <c:pt idx="12">
                  <c:v>89.5</c:v>
                </c:pt>
                <c:pt idx="13">
                  <c:v>82</c:v>
                </c:pt>
                <c:pt idx="14">
                  <c:v>85.3</c:v>
                </c:pt>
                <c:pt idx="15">
                  <c:v>76.3</c:v>
                </c:pt>
                <c:pt idx="16">
                  <c:v>51.5</c:v>
                </c:pt>
                <c:pt idx="17">
                  <c:v>0</c:v>
                </c:pt>
                <c:pt idx="18">
                  <c:v>63.3</c:v>
                </c:pt>
              </c:numCache>
            </c:numRef>
          </c:val>
        </c:ser>
        <c:axId val="108376832"/>
        <c:axId val="108378368"/>
      </c:barChart>
      <c:catAx>
        <c:axId val="108376832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378368"/>
        <c:crosses val="autoZero"/>
        <c:auto val="1"/>
        <c:lblAlgn val="ctr"/>
        <c:lblOffset val="100"/>
      </c:catAx>
      <c:valAx>
        <c:axId val="108378368"/>
        <c:scaling>
          <c:orientation val="minMax"/>
        </c:scaling>
        <c:axPos val="l"/>
        <c:majorGridlines>
          <c:spPr>
            <a:ln w="12700"/>
          </c:spPr>
        </c:majorGridlines>
        <c:numFmt formatCode="General" sourceLinked="1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/>
          <a:lstStyle/>
          <a:p>
            <a:pPr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3768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I стадия</c:v>
                </c:pt>
              </c:strCache>
            </c:strRef>
          </c:tx>
          <c:spPr>
            <a:solidFill>
              <a:srgbClr val="130670"/>
            </a:solidFill>
          </c:spPr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2011г</c:v>
                </c:pt>
                <c:pt idx="1">
                  <c:v>2012г</c:v>
                </c:pt>
                <c:pt idx="2">
                  <c:v>2013г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21.7</c:v>
                </c:pt>
                <c:pt idx="1">
                  <c:v>22.3</c:v>
                </c:pt>
                <c:pt idx="2">
                  <c:v>21.4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стадия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2011г</c:v>
                </c:pt>
                <c:pt idx="1">
                  <c:v>2012г</c:v>
                </c:pt>
                <c:pt idx="2">
                  <c:v>2013г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63.7</c:v>
                </c:pt>
                <c:pt idx="1">
                  <c:v>66.5</c:v>
                </c:pt>
                <c:pt idx="2">
                  <c:v>63.3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стадия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2011г</c:v>
                </c:pt>
                <c:pt idx="1">
                  <c:v>2012г</c:v>
                </c:pt>
                <c:pt idx="2">
                  <c:v>2013г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10.4</c:v>
                </c:pt>
                <c:pt idx="2">
                  <c:v>14.3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IV стадия</c:v>
                </c:pt>
              </c:strCache>
            </c:strRef>
          </c:tx>
          <c:spPr>
            <a:solidFill>
              <a:srgbClr val="7030A0"/>
            </a:solidFill>
          </c:spPr>
          <c:dLbls>
            <c:dLbl>
              <c:idx val="0"/>
              <c:layout>
                <c:manualLayout>
                  <c:x val="2.777777777777783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2.3148148148148147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1604938271604982E-2"/>
                  <c:y val="-2.806032660894488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2011г</c:v>
                </c:pt>
                <c:pt idx="1">
                  <c:v>2012г</c:v>
                </c:pt>
                <c:pt idx="2">
                  <c:v>2013г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2.6</c:v>
                </c:pt>
                <c:pt idx="1">
                  <c:v>0.8</c:v>
                </c:pt>
                <c:pt idx="2">
                  <c:v>1</c:v>
                </c:pt>
              </c:numCache>
            </c:numRef>
          </c:val>
        </c:ser>
        <c:overlap val="100"/>
        <c:axId val="108427520"/>
        <c:axId val="108441600"/>
      </c:barChart>
      <c:catAx>
        <c:axId val="108427520"/>
        <c:scaling>
          <c:orientation val="minMax"/>
        </c:scaling>
        <c:axPos val="l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441600"/>
        <c:crosses val="autoZero"/>
        <c:auto val="1"/>
        <c:lblAlgn val="ctr"/>
        <c:lblOffset val="100"/>
      </c:catAx>
      <c:valAx>
        <c:axId val="108441600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42752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0.68908</cdr:x>
      <cdr:y>0.11429</cdr:y>
    </cdr:from>
    <cdr:to>
      <cdr:x>0.91597</cdr:x>
      <cdr:y>0.28571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04656" y="576064"/>
          <a:ext cx="1944216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0.80672</cdr:x>
      <cdr:y>0.05714</cdr:y>
    </cdr:from>
    <cdr:to>
      <cdr:x>0.98319</cdr:x>
      <cdr:y>0.54286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912768" y="288032"/>
          <a:ext cx="1512168" cy="2448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2011</a:t>
          </a:r>
        </a:p>
        <a:p xmlns:a="http://schemas.openxmlformats.org/drawingml/2006/main">
          <a:r>
            <a:rPr lang="ru-RU" sz="1600" b="1" dirty="0" smtClean="0"/>
            <a:t>2012</a:t>
          </a:r>
        </a:p>
        <a:p xmlns:a="http://schemas.openxmlformats.org/drawingml/2006/main">
          <a:r>
            <a:rPr lang="ru-RU" sz="1600" b="1" dirty="0" smtClean="0"/>
            <a:t>2013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0.76471</cdr:x>
      <cdr:y>0.08571</cdr:y>
    </cdr:from>
    <cdr:to>
      <cdr:x>0.80672</cdr:x>
      <cdr:y>0.1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 flipV="1">
          <a:off x="6552728" y="432048"/>
          <a:ext cx="360040" cy="72008"/>
        </a:xfrm>
        <a:prstGeom xmlns:a="http://schemas.openxmlformats.org/drawingml/2006/main" prst="rect">
          <a:avLst/>
        </a:prstGeom>
        <a:solidFill xmlns:a="http://schemas.openxmlformats.org/drawingml/2006/main">
          <a:srgbClr val="1200FA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0.78992</cdr:x>
      <cdr:y>0</cdr:y>
    </cdr:from>
    <cdr:to>
      <cdr:x>0.98319</cdr:x>
      <cdr:y>0.21429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68752" y="0"/>
          <a:ext cx="1656183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0.88235</cdr:x>
      <cdr:y>0</cdr:y>
    </cdr:from>
    <cdr:to>
      <cdr:x>0.98319</cdr:x>
      <cdr:y>0.54286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560840" y="0"/>
          <a:ext cx="864068" cy="2736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2011</a:t>
          </a:r>
        </a:p>
        <a:p xmlns:a="http://schemas.openxmlformats.org/drawingml/2006/main">
          <a:r>
            <a:rPr lang="ru-RU" sz="1600" b="1" dirty="0" smtClean="0"/>
            <a:t>2012</a:t>
          </a:r>
        </a:p>
        <a:p xmlns:a="http://schemas.openxmlformats.org/drawingml/2006/main">
          <a:r>
            <a:rPr lang="ru-RU" sz="1600" b="1" dirty="0" smtClean="0"/>
            <a:t>2013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0.84034</cdr:x>
      <cdr:y>0.01429</cdr:y>
    </cdr:from>
    <cdr:to>
      <cdr:x>0.88235</cdr:x>
      <cdr:y>0.04286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 flipV="1">
          <a:off x="7200800" y="72008"/>
          <a:ext cx="359982" cy="144038"/>
        </a:xfrm>
        <a:prstGeom xmlns:a="http://schemas.openxmlformats.org/drawingml/2006/main" prst="rect">
          <a:avLst/>
        </a:prstGeom>
        <a:solidFill xmlns:a="http://schemas.openxmlformats.org/drawingml/2006/main">
          <a:srgbClr val="1200FA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AEBC9-CB39-4FCD-8818-F32344AF6255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4FB31-6FC6-471F-A650-14329690F4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031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1DFA3D-215B-4F6C-8AA8-80DA4416D43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Идеальным методом оценки программы проведения скрининга является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рандомизированное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контролируемое испытание,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во время которого представители популяции случайным образом распределяются либо в группу скрининга, либо в группу, получающую только обычную медицинскую помощь.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 их этическая сторона ставится под сомнение в случае, когда в контрольной группе не проводится лечение данного вида патологии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DBE854-191F-43E5-B2DC-C1C2A5C5458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В результате анализа публикаций последних лет можно с определенной долей уверенности сказать, что с начала 90-х годов отмечается снижение смертности от рака молочной железы, как в Европейских странах, так и в США. </a:t>
            </a:r>
          </a:p>
          <a:p>
            <a:pPr>
              <a:spcBef>
                <a:spcPct val="0"/>
              </a:spcBef>
            </a:pPr>
            <a:endParaRPr lang="ru-RU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Контролируемые исследования показали снижение смертности у женщин в возрасте </a:t>
            </a:r>
            <a:r>
              <a:rPr lang="it-IT" altLang="ru-RU" sz="1200" dirty="0" smtClean="0">
                <a:latin typeface="Times New Roman" pitchFamily="18" charset="0"/>
                <a:cs typeface="Times New Roman" pitchFamily="18" charset="0"/>
              </a:rPr>
              <a:t>50 - 69 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лет, приглашенных на </a:t>
            </a:r>
            <a:r>
              <a:rPr lang="ru-RU" altLang="ru-RU" sz="1200" dirty="0" err="1" smtClean="0">
                <a:latin typeface="Times New Roman" pitchFamily="18" charset="0"/>
                <a:cs typeface="Times New Roman" pitchFamily="18" charset="0"/>
              </a:rPr>
              <a:t>скрининговую</a:t>
            </a: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 маммографию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 Популяционные исследования показали, что в значительной степени снижение смертности связано с обследованием и ранним обнаружением заболевания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 Обследования показали свое преимущество в цене/эффективности по сравнению с другими услугами здравоохранения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 Определены точные методы по обеспечению качества, которые имеют важное значение для достижения ожидаемой пользы</a:t>
            </a:r>
          </a:p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Сегодня это тот документ, без знания положений которого врач-рентгенолог не может работать на современном уровне. В нем установлены четкие стандарты качества осуществления всех этапов организации скрининга (начиная от закупки оборудования и требований к проявке пленки и заканчивая анализом результатов исследования), приведены критерии аккредитации/сертификации диагностических и лечебных подразделений клиник.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Коалиция представляет интересы европейских женщин по проблеме рака молочной железы на уровне отдельных </a:t>
            </a:r>
          </a:p>
          <a:p>
            <a:r>
              <a:rPr lang="ru-RU" dirty="0" smtClean="0"/>
              <a:t>государств, а также в учреждениях Европейского Союза.</a:t>
            </a:r>
          </a:p>
          <a:p>
            <a:r>
              <a:rPr lang="ru-RU" dirty="0" smtClean="0"/>
              <a:t>Краткое руководство по обеспечению качества скрининга и диагностики рака молочной железы рекомендованное </a:t>
            </a:r>
          </a:p>
          <a:p>
            <a:r>
              <a:rPr lang="ru-RU" dirty="0" smtClean="0"/>
              <a:t>для стран Европейского Союза являются ключевым документом, позволяющим Европейской коалиции против рака </a:t>
            </a:r>
          </a:p>
          <a:p>
            <a:r>
              <a:rPr lang="ru-RU" dirty="0" smtClean="0"/>
              <a:t>молочной железы «EUROPA DONNA» выполнять миссию помощи европейским женщинам в борьбе против этого </a:t>
            </a:r>
          </a:p>
          <a:p>
            <a:r>
              <a:rPr lang="ru-RU" dirty="0" smtClean="0"/>
              <a:t>заболевания. Руководство знакомит со стандартами </a:t>
            </a:r>
            <a:r>
              <a:rPr lang="ru-RU" dirty="0" err="1" smtClean="0"/>
              <a:t>маммографического</a:t>
            </a:r>
            <a:r>
              <a:rPr lang="ru-RU" dirty="0" smtClean="0"/>
              <a:t> скрининга, углублённой диагностики </a:t>
            </a:r>
          </a:p>
          <a:p>
            <a:r>
              <a:rPr lang="ru-RU" dirty="0" smtClean="0"/>
              <a:t>и требованиями к специализированному отделению по лечению рака молочной железы. Деятельность Европейской коалиции против рака молочной железы </a:t>
            </a:r>
          </a:p>
          <a:p>
            <a:r>
              <a:rPr lang="ru-RU" dirty="0" smtClean="0"/>
              <a:t>«EUROPA DONNA» направлена на всестороннюю поддержку внедрения указанных стандартов на </a:t>
            </a:r>
          </a:p>
          <a:p>
            <a:r>
              <a:rPr lang="ru-RU" dirty="0" smtClean="0"/>
              <a:t>уровне национальных программ скрининга в странах ЕС и других странах Европы</a:t>
            </a:r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Деятельность коалиции направлена на консолидацию общества с целью повышения уровня информированности о проблеме рака молочной железы, развитие и поддержку программ скрининга (ранней диагностики), поиск оптимальных видов лечения и повышение финансирования научных исследований.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Коалиция представляет интересы европейских женщин по проблеме рака молочной железы на уровне отдельных </a:t>
            </a:r>
          </a:p>
          <a:p>
            <a:r>
              <a:rPr lang="ru-RU" dirty="0" smtClean="0"/>
              <a:t>государств, а также в учреждениях Европейского Союза.</a:t>
            </a:r>
          </a:p>
          <a:p>
            <a:r>
              <a:rPr lang="ru-RU" dirty="0" smtClean="0"/>
              <a:t>Краткое руководство по обеспечению качества скрининга и диагностики рака молочной железы рекомендованное </a:t>
            </a:r>
          </a:p>
          <a:p>
            <a:r>
              <a:rPr lang="ru-RU" dirty="0" smtClean="0"/>
              <a:t>для стран Европейского Союза являются ключевым документом, позволяющим Европейской коалиции против рака </a:t>
            </a:r>
          </a:p>
          <a:p>
            <a:r>
              <a:rPr lang="ru-RU" dirty="0" smtClean="0"/>
              <a:t>молочной железы «EUROPA DONNA» выполнять миссию помощи европейским женщинам в борьбе против этого </a:t>
            </a:r>
          </a:p>
          <a:p>
            <a:r>
              <a:rPr lang="ru-RU" dirty="0" smtClean="0"/>
              <a:t>заболевания. Руководство знакомит со стандартами </a:t>
            </a:r>
            <a:r>
              <a:rPr lang="ru-RU" dirty="0" err="1" smtClean="0"/>
              <a:t>маммографического</a:t>
            </a:r>
            <a:r>
              <a:rPr lang="ru-RU" dirty="0" smtClean="0"/>
              <a:t> скрининга, углублённой диагностики </a:t>
            </a:r>
          </a:p>
          <a:p>
            <a:r>
              <a:rPr lang="ru-RU" dirty="0" smtClean="0"/>
              <a:t>и требованиями к специализированному отделению по лечению рака молочной железы. Деятельность Европейской коалиции против рака молочной железы </a:t>
            </a:r>
          </a:p>
          <a:p>
            <a:r>
              <a:rPr lang="ru-RU" dirty="0" smtClean="0"/>
              <a:t>«EUROPA DONNA» направлена на всестороннюю поддержку внедрения указанных стандартов на </a:t>
            </a:r>
          </a:p>
          <a:p>
            <a:r>
              <a:rPr lang="ru-RU" dirty="0" smtClean="0"/>
              <a:t>уровне национальных программ скрининга в странах ЕС и других странах Европы</a:t>
            </a:r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Деятельность коалиции направлена на консолидацию общества с целью повышения уровня информированности о проблеме рака молочной железы, развитие и поддержку программ скрининга (ранней диагностики), поиск оптимальных видов лечения и повышение финансирования научных исследований.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Маммографический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скрининг в Казахстане внедрен с 2008 года. Однако только с 2011 года скрининг стал соответствовать требованиям, предъявляемым к европейским стандартам: каждая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маммограмма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проходит двойную читку, все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маммограммы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архивируются для последующего наблюдения, интерпретация результатов проводится в соответствии с общепринятой классификацией, начато внедрение европейских индикаторов качества скрининга.</a:t>
            </a:r>
          </a:p>
          <a:p>
            <a:pPr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22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1B4505-D993-434F-9006-1B6422FC4A5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Наметилась</a:t>
            </a:r>
            <a:r>
              <a:rPr lang="ru-RU" baseline="0" dirty="0" smtClean="0"/>
              <a:t> тенденция к увеличению5лв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Огромный вклад в развитие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маммографического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скрининга в Казахстане внесли эксперты Европейского общества специалистов по лечению и диагностике рака молочной железы (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Breast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Cancer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Specialists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EUSOMA), координаторы Программы Прикаспийского региона Европейской школы онкологии (ESO).</a:t>
            </a: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		Для эффективного мониторинга реализации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скрининговой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программы разработан и внедрен перечень индикаторов качества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маммографического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скрининга с определением порогового значения, разработанные и применяющиеся более 30 лет в странах Европейского Союза, и адаптированные к системе здравоохранения нашей страны. 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		Так, были определены 37 индикаторов процесса, которые опубликованы в «Руководстве по проведению скрининга целевых групп женского населения на раннее выявление РМЖ и обеспечению его качества, 2012».</a:t>
            </a: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4FB31-6FC6-471F-A650-14329690F4C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E98147-35E7-4A03-8BB4-6C1E11241068}" type="slidenum">
              <a:rPr lang="en-GB" altLang="ru-RU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GB" altLang="ru-RU">
              <a:latin typeface="Arial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E98147-35E7-4A03-8BB4-6C1E11241068}" type="slidenum">
              <a:rPr lang="en-GB" altLang="ru-RU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GB" altLang="ru-RU">
              <a:latin typeface="Arial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66852-71BA-483A-A375-72FBD2EDB600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AA78A-1AAE-4237-906A-3E31A0BA8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379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/mhtml/file/::C/Users/Utente/Desktop/diapo%20montreal/GLOBOCAN2.mht!http/::globocan.iarc.fr:data:GLOBOCAN_MAP2_84542671.p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/mhtml/file/::C/Users/Utente/Desktop/diapo%20montreal/GLOBOCAN2.mht!http/::globocan.iarc.fr:data:GLOBOCAN_MAP2_84542671.pn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8208912" cy="302433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Скрининг рака молочной железы в Казахстане: </a:t>
            </a:r>
            <a:br>
              <a:rPr lang="ru-RU" sz="40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индикаторы качества.</a:t>
            </a:r>
            <a:endParaRPr lang="ru-RU" sz="4000" b="1" dirty="0">
              <a:solidFill>
                <a:srgbClr val="13067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5085184"/>
            <a:ext cx="4104655" cy="1079524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1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Молдашева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А.М.</a:t>
            </a:r>
          </a:p>
          <a:p>
            <a:pPr algn="l" eaLnBrk="1" hangingPunct="1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1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КазНИИОиР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/ВШОЗ</a:t>
            </a:r>
          </a:p>
        </p:txBody>
      </p:sp>
      <p:pic>
        <p:nvPicPr>
          <p:cNvPr id="15364" name="Рисунок 1"/>
          <p:cNvPicPr>
            <a:picLocks noChangeAspect="1" noChangeArrowheads="1"/>
          </p:cNvPicPr>
          <p:nvPr/>
        </p:nvPicPr>
        <p:blipFill>
          <a:blip r:embed="rId3" cstate="print"/>
          <a:srcRect b="18605"/>
          <a:stretch>
            <a:fillRect/>
          </a:stretch>
        </p:blipFill>
        <p:spPr bwMode="auto">
          <a:xfrm>
            <a:off x="6948264" y="260648"/>
            <a:ext cx="1712913" cy="145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131840" y="616530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17-18 ноября, 2014г.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7544" y="332656"/>
            <a:ext cx="2304256" cy="1172914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</p:pic>
      <p:pic>
        <p:nvPicPr>
          <p:cNvPr id="8" name="Рисунок 7" descr="http://www.ksph.kz/images/uploads/main/logo_kong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188640"/>
            <a:ext cx="338437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352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Условия успешного скрининга </a:t>
            </a:r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рака </a:t>
            </a:r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молочной </a:t>
            </a:r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железы</a:t>
            </a:r>
            <a:endParaRPr lang="ru-RU" sz="3600" b="1" dirty="0">
              <a:solidFill>
                <a:srgbClr val="13067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64088" y="2132856"/>
            <a:ext cx="3322712" cy="39933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высокое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качество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маммографического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исследования позволяющее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обнаружить РМЖ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ранних стадиях.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udoktora.net/wp-content/uploads/2012/06/80916/rannee-obnaruzhenie-raka-molochnoy-zhelezyi-pochemu-e%60to-vazhno-460x3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5148064" cy="36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Методы оценки эффективности скрининга</a:t>
            </a:r>
            <a:endParaRPr lang="ru-RU" sz="3600" b="1" dirty="0">
              <a:solidFill>
                <a:srgbClr val="13067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08912" cy="5805264"/>
          </a:xfrm>
        </p:spPr>
        <p:txBody>
          <a:bodyPr>
            <a:noAutofit/>
          </a:bodyPr>
          <a:lstStyle/>
          <a:p>
            <a:pPr marL="179388" indent="12700" algn="just"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Рандомизированное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контролируемое испытание </a:t>
            </a:r>
          </a:p>
          <a:p>
            <a:pPr marL="179388" indent="12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Рекомендовано Национальным комитетом по скринингу Великобритании. </a:t>
            </a:r>
          </a:p>
          <a:p>
            <a:pPr marL="179388" indent="12700" algn="just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Недостатки:</a:t>
            </a:r>
          </a:p>
          <a:p>
            <a:pPr marL="179388" indent="12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дорогостоящее</a:t>
            </a:r>
          </a:p>
          <a:p>
            <a:pPr marL="179388" indent="12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трудное для управления (проводится более 20 лет)</a:t>
            </a:r>
          </a:p>
          <a:p>
            <a:pPr marL="179388" indent="127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этически не сопоставим с контрольной группой</a:t>
            </a:r>
          </a:p>
          <a:p>
            <a:pPr marL="179388" indent="12700"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79388" indent="12700" algn="just">
              <a:buNone/>
            </a:pPr>
            <a:r>
              <a:rPr lang="ru-RU" sz="24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Оценка, аудит и контроль качества </a:t>
            </a:r>
            <a:r>
              <a:rPr lang="ru-RU" sz="2400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должны быть неотъемлемой частью любой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скрининговой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программы, позволяя удостовериться, что ее результат соответствует поставленной цели и она проводится способом, приемлемым для ее участников.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09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150492"/>
                </a:solidFill>
                <a:latin typeface="Times New Roman" pitchFamily="18" charset="0"/>
                <a:cs typeface="Times New Roman" pitchFamily="18" charset="0"/>
              </a:rPr>
              <a:t>Результаты программ скрининга по РМЖ в США, Швеции, Великобритании, Канаде</a:t>
            </a:r>
          </a:p>
        </p:txBody>
      </p:sp>
      <p:graphicFrame>
        <p:nvGraphicFramePr>
          <p:cNvPr id="76873" name="Group 73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642350" cy="5574672"/>
        </p:xfrm>
        <a:graphic>
          <a:graphicData uri="http://schemas.openxmlformats.org/drawingml/2006/table">
            <a:tbl>
              <a:tblPr/>
              <a:tblGrid>
                <a:gridCol w="2511425"/>
                <a:gridCol w="2170113"/>
                <a:gridCol w="1368425"/>
                <a:gridCol w="1330325"/>
                <a:gridCol w="1262062"/>
              </a:tblGrid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и время проведения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Методы скрининга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участников скрининга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Возрастная группа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снижения смертности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HIP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-проект, Нью-Йорк, 1963-1969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Ежегодно МГ+ФО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 раза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62,000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40-64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60-64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в 2-х округах Швеции (Коппарверг и Остерготленд) 1977-1985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 каждые 24-33 месяца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163,000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40-74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50-69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в Эдинбурге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1979-1988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 – 1 раз в 2 года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 раз,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 – ежегодно 7 раз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237,000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45-64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в г. Мальмё (Швеция) 1976-1990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 каждые 18-24 месяца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42,000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45-69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55-69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Канадская программа скрининга 1980-1987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МГ+ФО ежегодно х 5 раз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89,835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40-49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50-60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 данных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Скрининговая программа в Гетеборге 1982-1988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 каждые 18 месяцев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25,941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39-49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Скрининговая программа в Стокгольме 1981-1985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 каждые 28 месяцев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59,107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39-59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4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Как обеспечиваются надлежащие стандарты качества проведения </a:t>
            </a:r>
            <a:r>
              <a:rPr lang="ru-RU" sz="3600" b="1" dirty="0" err="1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маммографического</a:t>
            </a:r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 скрининга в странах Европы?</a:t>
            </a:r>
            <a:endParaRPr lang="ru-RU" sz="3600" dirty="0">
              <a:solidFill>
                <a:srgbClr val="13067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4248472" cy="4248472"/>
          </a:xfrm>
        </p:spPr>
        <p:txBody>
          <a:bodyPr>
            <a:normAutofit/>
          </a:bodyPr>
          <a:lstStyle/>
          <a:p>
            <a:pPr marL="179388" indent="-1588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«Европейское руководство по обеспечению качественного МС и диагностики РМЖ» </a:t>
            </a:r>
          </a:p>
          <a:p>
            <a:pPr marL="179388" indent="-1588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издание, 2006)</a:t>
            </a:r>
          </a:p>
          <a:p>
            <a:pPr>
              <a:buNone/>
            </a:pP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19401" t="8547" r="20470" b="29060"/>
          <a:stretch>
            <a:fillRect/>
          </a:stretch>
        </p:blipFill>
        <p:spPr bwMode="auto">
          <a:xfrm>
            <a:off x="4788024" y="1988840"/>
            <a:ext cx="435597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72000" y="623731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http://www.pfconsult.%20com/fp_cancer_2002_ext_guid_01.pdf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5013176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Guidelines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Assurance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Breast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Cancer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Screening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Diagnosis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 l="31748" t="7122" r="33137" b="4843"/>
          <a:stretch>
            <a:fillRect/>
          </a:stretch>
        </p:blipFill>
        <p:spPr bwMode="auto">
          <a:xfrm>
            <a:off x="179512" y="260648"/>
            <a:ext cx="417646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5976" y="260648"/>
            <a:ext cx="4788024" cy="201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«EUROPA DONNA»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Европейская коалиция против   рака молочной железы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412776"/>
            <a:ext cx="47880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Руководство знакомит со стандартами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маммографического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скрининга, углублённой диагностики и требованиями к специализированной помощи по лечению РМЖ.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Деятельность «EUROPA DONNA» направлена на всестороннюю поддержку внедрения стандартов на уровне национальных программ скрининга в странах ЕС.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3731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Breast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Cancer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Coalition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 l="31748" t="7122" r="33137" b="4843"/>
          <a:stretch>
            <a:fillRect/>
          </a:stretch>
        </p:blipFill>
        <p:spPr bwMode="auto">
          <a:xfrm>
            <a:off x="179512" y="260648"/>
            <a:ext cx="417646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5976" y="260648"/>
            <a:ext cx="478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3731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Breast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Cancer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Coalition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260648"/>
            <a:ext cx="47160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Необходимые условия для повышения эффективности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скрининговых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программ.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Доступные и точные данные о целевой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группе</a:t>
            </a:r>
          </a:p>
          <a:p>
            <a:pPr marL="273050" indent="-27305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доступных и качественных услуг по диагностике и лечению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РМЖ</a:t>
            </a:r>
          </a:p>
          <a:p>
            <a:pPr marL="273050" indent="-27305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Мотивация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населения для участия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скрининговых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программах</a:t>
            </a:r>
          </a:p>
          <a:p>
            <a:pPr marL="273050" indent="-27305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Дальнейшее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наблюдение обследованных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женщин</a:t>
            </a:r>
          </a:p>
          <a:p>
            <a:pPr marL="273050" indent="-27305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скрининговых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программ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Канцер-регистров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RU" sz="3200" b="1" dirty="0" err="1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Маммографический</a:t>
            </a:r>
            <a:r>
              <a:rPr lang="ru-RU" altLang="ru-RU" sz="32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 скрининг в Казахстане</a:t>
            </a:r>
          </a:p>
        </p:txBody>
      </p:sp>
      <p:sp>
        <p:nvSpPr>
          <p:cNvPr id="51202" name="Rectangle 3"/>
          <p:cNvSpPr>
            <a:spLocks noGrp="1"/>
          </p:cNvSpPr>
          <p:nvPr>
            <p:ph idx="1"/>
          </p:nvPr>
        </p:nvSpPr>
        <p:spPr>
          <a:xfrm>
            <a:off x="323528" y="1125538"/>
            <a:ext cx="8640960" cy="53990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Вид скрининга: популяционный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января 2008 года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- этап организации скрининга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июня 2011 года – этап повышения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качества</a:t>
            </a:r>
          </a:p>
          <a:p>
            <a:pPr marL="355600" indent="0">
              <a:spcBef>
                <a:spcPct val="0"/>
              </a:spcBef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(соответствие европейским стандартам):</a:t>
            </a:r>
          </a:p>
          <a:p>
            <a:pPr marL="355600" indent="0">
              <a:spcBef>
                <a:spcPct val="0"/>
              </a:spcBef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04863" indent="-449263"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каждая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маммограмма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проходит двойную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читку </a:t>
            </a:r>
          </a:p>
          <a:p>
            <a:pPr marL="804863" indent="-449263"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маммограммы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архивируются</a:t>
            </a:r>
          </a:p>
          <a:p>
            <a:pPr marL="804863" indent="-449263"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интерпретация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результатов проводится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RADS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04863" indent="-449263"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внедряются европейские индикаторы качества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alt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alt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altLang="ru-RU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altLang="ru-RU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8313" y="836613"/>
          <a:ext cx="8135937" cy="5688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463"/>
                <a:gridCol w="936104"/>
                <a:gridCol w="864096"/>
                <a:gridCol w="864096"/>
                <a:gridCol w="864096"/>
                <a:gridCol w="864096"/>
                <a:gridCol w="864096"/>
                <a:gridCol w="791890"/>
              </a:tblGrid>
              <a:tr h="408864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723388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Заболеваемость,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100 тыс.нас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20,8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20,6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22,7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408864">
                <a:tc>
                  <a:txBody>
                    <a:bodyPr/>
                    <a:lstStyle/>
                    <a:p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Абс.число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2992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3078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3263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3355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3525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3951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3863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723388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 в структуре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750758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Смертность,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100 тыс.нас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408864">
                <a:tc>
                  <a:txBody>
                    <a:bodyPr/>
                    <a:lstStyle/>
                    <a:p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Абс.число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1436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1365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1335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1421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1377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1410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1375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723388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 в структуре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408864">
                <a:tc>
                  <a:txBody>
                    <a:bodyPr/>
                    <a:lstStyle/>
                    <a:p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Уд.вес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1-2 стадии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67,2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69,8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74,1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73,4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76,4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77,1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408864">
                <a:tc>
                  <a:txBody>
                    <a:bodyPr/>
                    <a:lstStyle/>
                    <a:p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Уд.вес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4 стадии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  <a:tr h="723388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5-летняя выживаемость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50,7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52,9%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52,9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51,4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12" marB="45712"/>
                </a:tc>
              </a:tr>
            </a:tbl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355976" y="836712"/>
            <a:ext cx="0" cy="56886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295" name="Rectangle 2"/>
          <p:cNvSpPr txBox="1">
            <a:spLocks/>
          </p:cNvSpPr>
          <p:nvPr/>
        </p:nvSpPr>
        <p:spPr bwMode="auto">
          <a:xfrm>
            <a:off x="0" y="188913"/>
            <a:ext cx="914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000" b="1" dirty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Рак молочной железы в Казахстане, 2006-2013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130670"/>
                </a:solidFill>
                <a:latin typeface="Times New Roman" pitchFamily="18" charset="0"/>
                <a:cs typeface="Times New Roman" pitchFamily="18" charset="0"/>
              </a:rPr>
              <a:t>Индикаторы качества</a:t>
            </a:r>
            <a:endParaRPr lang="ru-RU" sz="3600" b="1" dirty="0">
              <a:solidFill>
                <a:srgbClr val="13067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640960" cy="5949280"/>
          </a:xfrm>
        </p:spPr>
        <p:txBody>
          <a:bodyPr>
            <a:normAutofit fontScale="62500" lnSpcReduction="20000"/>
          </a:bodyPr>
          <a:lstStyle/>
          <a:p>
            <a:pPr marL="177800" indent="0" algn="just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эффективного мониторинга реализации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скрининговой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программы разработан и внедрен перечень индикаторов качества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МС с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определением порогового значения, разработанные и применяющиеся более 30 лет в странах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ЕС,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и адаптированные к системе здравоохранения нашей страны.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177800" indent="0" algn="just">
              <a:buNone/>
            </a:pP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77800" indent="0" algn="just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	Так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, были определены 37 индикаторов процесса, которые опубликованы в «Руководстве по проведению скрининга целевых групп женского населения на раннее выявление РМЖ и обеспечению его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качества», 2012.</a:t>
            </a:r>
          </a:p>
          <a:p>
            <a:pPr marL="177800" indent="0" algn="just">
              <a:buNone/>
            </a:pP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17780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Международные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эксперты МС в Казахстане: </a:t>
            </a:r>
          </a:p>
          <a:p>
            <a:pPr marL="531813" indent="-354013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Европейское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общество специалистов по лечению и  диагностике рака молочной железы (EUSOMA) </a:t>
            </a:r>
          </a:p>
          <a:p>
            <a:pPr marL="17780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  Европейская школа онкологии (ESO).</a:t>
            </a:r>
          </a:p>
          <a:p>
            <a:pPr marL="355600" indent="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27382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8064"/>
                <a:gridCol w="3995936"/>
              </a:tblGrid>
              <a:tr h="1023826">
                <a:tc gridSpan="2">
                  <a:txBody>
                    <a:bodyPr/>
                    <a:lstStyle/>
                    <a:p>
                      <a:pPr marL="6100763" indent="-6100763" algn="l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</a:p>
                    <a:p>
                      <a:pPr marL="6100763" marR="0" indent="-61007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Индикаторы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качества                    Количество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индикаторов</a:t>
                      </a:r>
                    </a:p>
                  </a:txBody>
                  <a:tcP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02526">
                <a:tc>
                  <a:txBody>
                    <a:bodyPr/>
                    <a:lstStyle/>
                    <a:p>
                      <a:pPr marL="531813" indent="0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Технические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требования к качеству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маммографии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59561">
                <a:tc>
                  <a:txBody>
                    <a:bodyPr/>
                    <a:lstStyle/>
                    <a:p>
                      <a:pPr marL="531813" indent="-531813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Планирование и приглашение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подлежащего населения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44650">
                <a:tc>
                  <a:txBody>
                    <a:bodyPr/>
                    <a:lstStyle/>
                    <a:p>
                      <a:pPr marL="531813" indent="-531813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Анализ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«первой и второй читки»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3392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выявленного 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РМЖ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03506">
                <a:tc>
                  <a:txBody>
                    <a:bodyPr/>
                    <a:lstStyle/>
                    <a:p>
                      <a:pPr marL="531813" indent="0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Специфичность и чувствительность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биопсии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69302">
                <a:tc>
                  <a:txBody>
                    <a:bodyPr/>
                    <a:lstStyle/>
                    <a:p>
                      <a:pPr marL="531813" indent="0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однократных и повторных операций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20702">
                <a:tc>
                  <a:txBody>
                    <a:bodyPr/>
                    <a:lstStyle/>
                    <a:p>
                      <a:pPr marL="531813" indent="0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Временной интервал от скрининга до результата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Потенциальные критерии качества для 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коммуникаций в рамках программы скрининга: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124746"/>
          <a:ext cx="9144000" cy="5255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4328"/>
                <a:gridCol w="864096"/>
                <a:gridCol w="755576"/>
              </a:tblGrid>
              <a:tr h="4777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Критерии качества:</a:t>
                      </a:r>
                      <a:endParaRPr lang="ru-RU" sz="2400" dirty="0" smtClean="0"/>
                    </a:p>
                  </a:txBody>
                  <a:tcPr>
                    <a:solidFill>
                      <a:srgbClr val="1306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Да</a:t>
                      </a:r>
                      <a:endParaRPr lang="ru-RU" sz="2400" dirty="0"/>
                    </a:p>
                  </a:txBody>
                  <a:tcPr>
                    <a:solidFill>
                      <a:srgbClr val="1306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Нет</a:t>
                      </a:r>
                      <a:endParaRPr lang="ru-RU" sz="2400" dirty="0"/>
                    </a:p>
                  </a:txBody>
                  <a:tcPr>
                    <a:solidFill>
                      <a:srgbClr val="130670"/>
                    </a:solidFill>
                  </a:tcPr>
                </a:tc>
              </a:tr>
              <a:tr h="85998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Телефонная служба информации для женщин, приглашенных на скрининг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998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информации по скринингу, доступной в различных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форматах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998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Печатная информация, приемлемость и доступность которой была проверена на целевой группе населения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998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Информационные материалы для разных этнических групп или социальных групп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998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Привлечение немедицинских организаций к распространению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информации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7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Внедрение протоколов консультативных бесед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Продолжение…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96751"/>
          <a:ext cx="9144000" cy="4099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2320"/>
                <a:gridCol w="880098"/>
                <a:gridCol w="811582"/>
              </a:tblGrid>
              <a:tr h="576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Критерии качества:</a:t>
                      </a:r>
                    </a:p>
                  </a:txBody>
                  <a:tcPr>
                    <a:solidFill>
                      <a:srgbClr val="13067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   Да</a:t>
                      </a:r>
                      <a:endParaRPr lang="ru-RU" sz="2400" dirty="0"/>
                    </a:p>
                  </a:txBody>
                  <a:tcPr>
                    <a:solidFill>
                      <a:srgbClr val="13067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Нет</a:t>
                      </a:r>
                      <a:endParaRPr lang="ru-RU" sz="2400" dirty="0"/>
                    </a:p>
                  </a:txBody>
                  <a:tcPr>
                    <a:solidFill>
                      <a:srgbClr val="130670"/>
                    </a:solidFill>
                  </a:tcPr>
                </a:tc>
              </a:tr>
              <a:tr h="71656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персональной информации по запросу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259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Курсы по коммуникации, организованные для персонала, который обеспечивает скрининг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9438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Проведение анкетирования об удовлетворении услугами среди задействованного в программе населения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5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</a:t>
                      </a:r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веб-сайта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99392"/>
          <a:ext cx="9144000" cy="6913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8064"/>
                <a:gridCol w="3995936"/>
              </a:tblGrid>
              <a:tr h="1512168">
                <a:tc gridSpan="2">
                  <a:txBody>
                    <a:bodyPr/>
                    <a:lstStyle/>
                    <a:p>
                      <a:pPr algn="ctr"/>
                      <a:endParaRPr lang="ru-RU" sz="24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smtClean="0"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(в рабочие дни) между различными этапами обследования и постановки диагноза</a:t>
                      </a:r>
                      <a:endParaRPr lang="ru-RU" sz="2400" dirty="0" smtClean="0"/>
                    </a:p>
                  </a:txBody>
                  <a:tcP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от маммографии до получения 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результатов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&lt; 5 рабочих дней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от визуализации до оценки ее 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результатов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&lt; 5 рабочих дней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от оценки изображения до выдачи 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результатов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&lt; 5 рабочих дней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1682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от принятия решения об оперативном 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вмешательстве до даты проведения операции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&lt; 15 рабочих дней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(в идеале &lt;10)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988840"/>
          <a:ext cx="8496944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497" y="0"/>
          <a:ext cx="9073008" cy="1984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9"/>
                <a:gridCol w="2171675"/>
                <a:gridCol w="2580854"/>
              </a:tblGrid>
              <a:tr h="846716"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Индикатор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13067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Стандарт</a:t>
                      </a:r>
                    </a:p>
                    <a:p>
                      <a:pPr marL="2778125" indent="-2778125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Минимальный                           Целевой                                                                  (желательный)                                 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701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Соотношение женщин, прошедших скрининг, к количеству женщин, подлежащих скринингу</a:t>
                      </a:r>
                      <a:endParaRPr lang="ru-RU" sz="20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80% 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100%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18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988840"/>
          <a:ext cx="8496944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497" y="1"/>
          <a:ext cx="9073008" cy="1669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9"/>
                <a:gridCol w="2171675"/>
                <a:gridCol w="2580854"/>
              </a:tblGrid>
              <a:tr h="873248"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Индикатор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13067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Стандарт</a:t>
                      </a:r>
                    </a:p>
                    <a:p>
                      <a:pPr marL="2778125" indent="-2778125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Минимальный                           Целевой                                                                  (желательный)                                 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555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женщин,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lang="ru-RU" sz="20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маммограммами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приемлемого качества</a:t>
                      </a:r>
                      <a:endParaRPr lang="ru-RU" sz="20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baseline="0" dirty="0" smtClean="0">
                          <a:latin typeface="+mn-lt"/>
                          <a:cs typeface="+mn-cs"/>
                        </a:rPr>
                        <a:t>           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93% 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baseline="0" dirty="0" smtClean="0">
                          <a:latin typeface="+mn-lt"/>
                          <a:cs typeface="+mn-cs"/>
                        </a:rPr>
                        <a:t>                  </a:t>
                      </a:r>
                      <a:r>
                        <a:rPr lang="en-US" sz="1800" b="0" baseline="0" dirty="0" smtClean="0">
                          <a:latin typeface="+mn-lt"/>
                          <a:cs typeface="+mn-cs"/>
                        </a:rPr>
                        <a:t>&gt;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79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497" y="1"/>
          <a:ext cx="9073008" cy="1384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9"/>
                <a:gridCol w="2171675"/>
                <a:gridCol w="2580854"/>
              </a:tblGrid>
              <a:tr h="798704"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Индикатор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13067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Стандарт</a:t>
                      </a:r>
                    </a:p>
                    <a:p>
                      <a:pPr marL="2778125" indent="-2778125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Минимальный                           Целевой                                                                  (желательный)                                 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0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РМЖ, в стадии I</a:t>
                      </a:r>
                      <a:endParaRPr lang="ru-RU" sz="2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76256" y="2276872"/>
            <a:ext cx="360040" cy="117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6876256" y="2564904"/>
            <a:ext cx="360040" cy="9143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9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497" y="1"/>
          <a:ext cx="9073008" cy="1384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9"/>
                <a:gridCol w="2171675"/>
                <a:gridCol w="2580854"/>
              </a:tblGrid>
              <a:tr h="798704"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Индикатор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13067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Стандарт</a:t>
                      </a:r>
                    </a:p>
                    <a:p>
                      <a:pPr marL="2778125" indent="-2778125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Минимальный                           Целевой                                                                  (желательный)                                 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0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РМЖ, в стадии II</a:t>
                      </a:r>
                      <a:endParaRPr lang="ru-RU" sz="2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24328" y="1988840"/>
            <a:ext cx="360040" cy="1177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7524328" y="2276872"/>
            <a:ext cx="360040" cy="9143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9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206084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0"/>
          <a:ext cx="9144000" cy="185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4285"/>
                <a:gridCol w="2188667"/>
                <a:gridCol w="2601048"/>
              </a:tblGrid>
              <a:tr h="798704"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Индикатор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13067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Стандарт</a:t>
                      </a:r>
                    </a:p>
                    <a:p>
                      <a:pPr marL="2778125" indent="-2778125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Минимальный                           Целевой                                                                  (желательный)                                 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306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0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РМЖ, в стадии I</a:t>
                      </a:r>
                      <a:endParaRPr lang="ru-RU" sz="2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70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РМЖ, в стадии II</a:t>
                      </a:r>
                      <a:endParaRPr lang="ru-RU" sz="2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ChangeArrowheads="1"/>
          </p:cNvSpPr>
          <p:nvPr/>
        </p:nvSpPr>
        <p:spPr bwMode="auto">
          <a:xfrm>
            <a:off x="179388" y="3762375"/>
            <a:ext cx="88566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eaLnBrk="0" hangingPunct="0"/>
            <a:endParaRPr lang="ru-RU" altLang="ru-RU" sz="3200">
              <a:latin typeface="Garamond" pitchFamily="18" charset="0"/>
            </a:endParaRPr>
          </a:p>
        </p:txBody>
      </p:sp>
      <p:sp>
        <p:nvSpPr>
          <p:cNvPr id="138242" name="Text Box 10"/>
          <p:cNvSpPr txBox="1">
            <a:spLocks noChangeArrowheads="1"/>
          </p:cNvSpPr>
          <p:nvPr/>
        </p:nvSpPr>
        <p:spPr bwMode="auto">
          <a:xfrm>
            <a:off x="0" y="119697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400" b="1">
              <a:latin typeface="Calibri" pitchFamily="34" charset="0"/>
            </a:endParaRPr>
          </a:p>
        </p:txBody>
      </p:sp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684213" y="3284538"/>
            <a:ext cx="7920037" cy="2808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altLang="ru-RU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 </a:t>
            </a:r>
            <a: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/>
            </a:r>
            <a:b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endParaRPr lang="ru-RU" altLang="ru-RU" sz="280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795463" y="1397000"/>
          <a:ext cx="5552723" cy="4064000"/>
        </p:xfrm>
        <a:graphic>
          <a:graphicData uri="http://schemas.openxmlformats.org/drawingml/2006/table">
            <a:tbl>
              <a:tblPr/>
              <a:tblGrid>
                <a:gridCol w="5552723"/>
              </a:tblGrid>
              <a:tr h="406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ru-RU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247" name="Rectangle 4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38250" name="CasellaDiTesto 17"/>
          <p:cNvSpPr txBox="1">
            <a:spLocks noChangeArrowheads="1"/>
          </p:cNvSpPr>
          <p:nvPr/>
        </p:nvSpPr>
        <p:spPr bwMode="auto">
          <a:xfrm>
            <a:off x="3132138" y="44450"/>
            <a:ext cx="207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chemeClr val="bg1"/>
                </a:solidFill>
              </a:rPr>
              <a:t>GLOBOCAN 2008</a:t>
            </a:r>
            <a:endParaRPr lang="ru-RU" altLang="ru-RU"/>
          </a:p>
        </p:txBody>
      </p:sp>
      <p:sp>
        <p:nvSpPr>
          <p:cNvPr id="138251" name="CasellaDiTesto 10"/>
          <p:cNvSpPr txBox="1">
            <a:spLocks noChangeArrowheads="1"/>
          </p:cNvSpPr>
          <p:nvPr/>
        </p:nvSpPr>
        <p:spPr bwMode="auto">
          <a:xfrm>
            <a:off x="795338" y="332656"/>
            <a:ext cx="78091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err="1">
                <a:latin typeface="Times New Roman" pitchFamily="18" charset="0"/>
                <a:cs typeface="Times New Roman" pitchFamily="18" charset="0"/>
              </a:rPr>
              <a:t>Всевозрастной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стандартизованный показатель </a:t>
            </a:r>
            <a:r>
              <a:rPr lang="ru-RU" altLang="ru-RU" sz="24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заболеваемости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смертности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раком молочной железы</a:t>
            </a:r>
          </a:p>
        </p:txBody>
      </p:sp>
      <p:pic>
        <p:nvPicPr>
          <p:cNvPr id="15" name="Рисунок 14" descr="mhtml:file://C:\Users\Utente\Desktop\diapo%20montreal\GLOBOCAN2.mht!http://globocan.iarc.fr/data/GLOBOCAN_MAP2_84542671.png"/>
          <p:cNvPicPr/>
          <p:nvPr/>
        </p:nvPicPr>
        <p:blipFill>
          <a:blip r:embed="rId3" r:link="rId4" cstate="print"/>
          <a:srcRect b="8333"/>
          <a:stretch>
            <a:fillRect/>
          </a:stretch>
        </p:blipFill>
        <p:spPr bwMode="auto">
          <a:xfrm>
            <a:off x="1115616" y="1490662"/>
            <a:ext cx="7272809" cy="445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195736" y="299695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Канада</a:t>
            </a:r>
            <a:endParaRPr lang="ru-RU" sz="2000" b="1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80112" y="299695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Казахстан</a:t>
            </a:r>
            <a:endParaRPr lang="ru-RU" sz="2000" b="1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2492896"/>
            <a:ext cx="1872208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2008г -  </a:t>
            </a:r>
            <a:r>
              <a:rPr lang="ru-RU" sz="22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83,2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15,6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04248" y="2348880"/>
            <a:ext cx="1872208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2008г -  </a:t>
            </a:r>
            <a:r>
              <a:rPr lang="ru-RU" sz="22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36,4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19,7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log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5949280"/>
            <a:ext cx="316835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956376" y="1916832"/>
            <a:ext cx="8640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1,8:1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5536" y="2060848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5,3:1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553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ChangeArrowheads="1"/>
          </p:cNvSpPr>
          <p:nvPr/>
        </p:nvSpPr>
        <p:spPr bwMode="auto">
          <a:xfrm>
            <a:off x="179388" y="3762375"/>
            <a:ext cx="88566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eaLnBrk="0" hangingPunct="0"/>
            <a:endParaRPr lang="ru-RU" altLang="ru-RU" sz="3200">
              <a:latin typeface="Garamond" pitchFamily="18" charset="0"/>
            </a:endParaRPr>
          </a:p>
        </p:txBody>
      </p:sp>
      <p:sp>
        <p:nvSpPr>
          <p:cNvPr id="138242" name="Text Box 10"/>
          <p:cNvSpPr txBox="1">
            <a:spLocks noChangeArrowheads="1"/>
          </p:cNvSpPr>
          <p:nvPr/>
        </p:nvSpPr>
        <p:spPr bwMode="auto">
          <a:xfrm>
            <a:off x="0" y="119697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400" b="1">
              <a:latin typeface="Calibri" pitchFamily="34" charset="0"/>
            </a:endParaRPr>
          </a:p>
        </p:txBody>
      </p:sp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684213" y="3284538"/>
            <a:ext cx="7920037" cy="2808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altLang="ru-RU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 </a:t>
            </a:r>
            <a: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/>
            </a:r>
            <a:br>
              <a:rPr lang="ru-RU" altLang="ru-RU" sz="28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endParaRPr lang="ru-RU" altLang="ru-RU" sz="280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795463" y="1397000"/>
          <a:ext cx="5552723" cy="4064000"/>
        </p:xfrm>
        <a:graphic>
          <a:graphicData uri="http://schemas.openxmlformats.org/drawingml/2006/table">
            <a:tbl>
              <a:tblPr/>
              <a:tblGrid>
                <a:gridCol w="5552723"/>
              </a:tblGrid>
              <a:tr h="406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ru-RU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247" name="Rectangle 4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38250" name="CasellaDiTesto 17"/>
          <p:cNvSpPr txBox="1">
            <a:spLocks noChangeArrowheads="1"/>
          </p:cNvSpPr>
          <p:nvPr/>
        </p:nvSpPr>
        <p:spPr bwMode="auto">
          <a:xfrm>
            <a:off x="3132138" y="44450"/>
            <a:ext cx="207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chemeClr val="bg1"/>
                </a:solidFill>
              </a:rPr>
              <a:t>GLOBOCAN 2008</a:t>
            </a:r>
            <a:endParaRPr lang="ru-RU" altLang="ru-RU"/>
          </a:p>
        </p:txBody>
      </p:sp>
      <p:sp>
        <p:nvSpPr>
          <p:cNvPr id="138251" name="CasellaDiTesto 10"/>
          <p:cNvSpPr txBox="1">
            <a:spLocks noChangeArrowheads="1"/>
          </p:cNvSpPr>
          <p:nvPr/>
        </p:nvSpPr>
        <p:spPr bwMode="auto">
          <a:xfrm>
            <a:off x="795338" y="332656"/>
            <a:ext cx="78091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err="1">
                <a:latin typeface="Times New Roman" pitchFamily="18" charset="0"/>
                <a:cs typeface="Times New Roman" pitchFamily="18" charset="0"/>
              </a:rPr>
              <a:t>Всевозрастной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стандартизованный показатель </a:t>
            </a:r>
            <a:r>
              <a:rPr lang="ru-RU" altLang="ru-RU" sz="24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заболеваемости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смертности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раком молочной железы</a:t>
            </a:r>
          </a:p>
        </p:txBody>
      </p:sp>
      <p:pic>
        <p:nvPicPr>
          <p:cNvPr id="15" name="Рисунок 14" descr="mhtml:file://C:\Users\Utente\Desktop\diapo%20montreal\GLOBOCAN2.mht!http://globocan.iarc.fr/data/GLOBOCAN_MAP2_84542671.png"/>
          <p:cNvPicPr/>
          <p:nvPr/>
        </p:nvPicPr>
        <p:blipFill>
          <a:blip r:embed="rId3" r:link="rId4" cstate="print"/>
          <a:srcRect b="8333"/>
          <a:stretch>
            <a:fillRect/>
          </a:stretch>
        </p:blipFill>
        <p:spPr bwMode="auto">
          <a:xfrm>
            <a:off x="1115616" y="1490662"/>
            <a:ext cx="7272809" cy="445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195736" y="299695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Канада</a:t>
            </a:r>
            <a:endParaRPr lang="ru-RU" sz="2000" b="1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80112" y="299695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Казахстан</a:t>
            </a:r>
            <a:endParaRPr lang="ru-RU" sz="2000" b="1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2492896"/>
            <a:ext cx="1872208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2008г -  </a:t>
            </a:r>
            <a:r>
              <a:rPr lang="ru-RU" sz="22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83,2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15,6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3284984"/>
            <a:ext cx="1872208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2012г -  </a:t>
            </a:r>
            <a:r>
              <a:rPr lang="ru-RU" sz="22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79,8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13,9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04248" y="2348880"/>
            <a:ext cx="1872208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2008г -  </a:t>
            </a:r>
            <a:r>
              <a:rPr lang="ru-RU" sz="22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36,4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19,7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092280" y="3212976"/>
            <a:ext cx="1872208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2012г -  </a:t>
            </a:r>
            <a:r>
              <a:rPr lang="ru-RU" sz="2200" b="1" dirty="0" smtClean="0">
                <a:solidFill>
                  <a:srgbClr val="1200FA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18,1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log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5949280"/>
            <a:ext cx="316835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956376" y="1916832"/>
            <a:ext cx="8640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1,8:1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72400" y="3789040"/>
            <a:ext cx="9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3,5:1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5536" y="2060848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5,3:1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3861048"/>
            <a:ext cx="1152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5,7:1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553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ru-RU" b="1" dirty="0" smtClean="0">
                <a:solidFill>
                  <a:srgbClr val="13067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Выводы</a:t>
            </a:r>
            <a:endParaRPr lang="ru-RU" dirty="0">
              <a:solidFill>
                <a:srgbClr val="13067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1124744"/>
            <a:ext cx="8352928" cy="5544616"/>
          </a:xfrm>
        </p:spPr>
        <p:txBody>
          <a:bodyPr>
            <a:normAutofit fontScale="85000" lnSpcReduction="10000"/>
          </a:bodyPr>
          <a:lstStyle/>
          <a:p>
            <a:pPr lvl="0" algn="just">
              <a:buFont typeface="Wingdings" pitchFamily="2" charset="2"/>
              <a:buChar char="§"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Мониторинг качества проведения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скрининговых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программ должен являться их неотъемлемым компонентом.</a:t>
            </a:r>
            <a:endParaRPr lang="ru-RU" sz="31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Внедрение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европейских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стандартов качества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принятие Национального руководства, разработка индикаторов качества, «вторая читка», архивирование </a:t>
            </a:r>
            <a:r>
              <a:rPr lang="ru-RU" sz="31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маммограмм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др.) позволило повысить эффективность скрининга РМЖ в Казахстане – увеличить выявляемость РМЖ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ранних стадиях. 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Дальнейшая работа над улучшением качества </a:t>
            </a:r>
            <a:r>
              <a:rPr lang="ru-RU" sz="31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скрининговых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программ, соответствие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требованиям индикаторов качества позволит повлиять на снижение смертности от РМЖ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5-летней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выживаемости в 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Казахстане. </a:t>
            </a:r>
            <a:endParaRPr lang="ru-RU" sz="31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1646</Words>
  <Application>Microsoft Office PowerPoint</Application>
  <PresentationFormat>Экран (4:3)</PresentationFormat>
  <Paragraphs>386</Paragraphs>
  <Slides>22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Скрининг рака молочной железы в Казахстане:  индикаторы качества.</vt:lpstr>
      <vt:lpstr>Условия успешного скрининга  рака молочной железы</vt:lpstr>
      <vt:lpstr>Методы оценки эффективности скрининга</vt:lpstr>
      <vt:lpstr>Результаты программ скрининга по РМЖ в США, Швеции, Великобритании, Канаде</vt:lpstr>
      <vt:lpstr>Как обеспечиваются надлежащие стандарты качества проведения маммографического скрининга в странах Европы?</vt:lpstr>
      <vt:lpstr>Слайд 6</vt:lpstr>
      <vt:lpstr>Слайд 7</vt:lpstr>
      <vt:lpstr>Маммографический скрининг в Казахстане</vt:lpstr>
      <vt:lpstr>Слайд 9</vt:lpstr>
      <vt:lpstr>Индикаторы качества</vt:lpstr>
      <vt:lpstr>Слайд 11</vt:lpstr>
      <vt:lpstr>Потенциальные критерии качества для  коммуникаций в рамках программы скрининга:</vt:lpstr>
      <vt:lpstr>Продолжение…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Скрининг рака молочной железы в Казахстане: индикаторы качества.</dc:title>
  <dc:creator>Dina</dc:creator>
  <cp:lastModifiedBy>1</cp:lastModifiedBy>
  <cp:revision>120</cp:revision>
  <dcterms:created xsi:type="dcterms:W3CDTF">2014-11-11T12:36:11Z</dcterms:created>
  <dcterms:modified xsi:type="dcterms:W3CDTF">2014-11-17T17:30:31Z</dcterms:modified>
</cp:coreProperties>
</file>