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9" r:id="rId2"/>
    <p:sldId id="298" r:id="rId3"/>
    <p:sldId id="293" r:id="rId4"/>
    <p:sldId id="292" r:id="rId5"/>
    <p:sldId id="280" r:id="rId6"/>
    <p:sldId id="284" r:id="rId7"/>
    <p:sldId id="281" r:id="rId8"/>
    <p:sldId id="285" r:id="rId9"/>
    <p:sldId id="282" r:id="rId10"/>
    <p:sldId id="283" r:id="rId11"/>
    <p:sldId id="301" r:id="rId12"/>
    <p:sldId id="297" r:id="rId13"/>
    <p:sldId id="295" r:id="rId14"/>
    <p:sldId id="296" r:id="rId15"/>
    <p:sldId id="299" r:id="rId16"/>
    <p:sldId id="294" r:id="rId17"/>
    <p:sldId id="288" r:id="rId18"/>
    <p:sldId id="287" r:id="rId19"/>
    <p:sldId id="286" r:id="rId20"/>
    <p:sldId id="289" r:id="rId21"/>
    <p:sldId id="300" r:id="rId22"/>
    <p:sldId id="291" r:id="rId23"/>
  </p:sldIdLst>
  <p:sldSz cx="9144000" cy="5143500" type="screen16x9"/>
  <p:notesSz cx="6797675" cy="9926638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C4C"/>
    <a:srgbClr val="6D7788"/>
    <a:srgbClr val="838B9B"/>
    <a:srgbClr val="9CA1AF"/>
    <a:srgbClr val="B5B8C4"/>
    <a:srgbClr val="596376"/>
    <a:srgbClr val="009FE3"/>
    <a:srgbClr val="D8D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1" autoAdjust="0"/>
  </p:normalViewPr>
  <p:slideViewPr>
    <p:cSldViewPr snapToGrid="0" snapToObjects="1">
      <p:cViewPr varScale="1">
        <p:scale>
          <a:sx n="98" d="100"/>
          <a:sy n="98" d="100"/>
        </p:scale>
        <p:origin x="486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rea.stadler\Desktop\Pr&#228;sentaiton%20sterblichkeit%20grafi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v>Jahr</c:v>
          </c:tx>
          <c:invertIfNegative val="0"/>
          <c:cat>
            <c:numRef>
              <c:f>Tabelle1!$C$17:$E$17</c:f>
              <c:numCache>
                <c:formatCode>General</c:formatCode>
                <c:ptCount val="3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</c:numCache>
            </c:numRef>
          </c:cat>
          <c:val>
            <c:numRef>
              <c:f>Tabelle1!$C$18:$E$18</c:f>
              <c:numCache>
                <c:formatCode>General</c:formatCode>
                <c:ptCount val="3"/>
                <c:pt idx="0">
                  <c:v>10000</c:v>
                </c:pt>
                <c:pt idx="1">
                  <c:v>49000</c:v>
                </c:pt>
                <c:pt idx="2">
                  <c:v>106000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1202664"/>
        <c:axId val="241201880"/>
      </c:barChart>
      <c:catAx>
        <c:axId val="241202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1201880"/>
        <c:crosses val="autoZero"/>
        <c:auto val="1"/>
        <c:lblAlgn val="ctr"/>
        <c:lblOffset val="100"/>
        <c:noMultiLvlLbl val="0"/>
      </c:catAx>
      <c:valAx>
        <c:axId val="241201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1202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AE724-6B24-4519-A0E1-BECDB44D4CD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A42A9A3-59D0-432B-A226-BEE625F64234}">
      <dgm:prSet phldrT="[Text]"/>
      <dgm:spPr/>
      <dgm:t>
        <a:bodyPr/>
        <a:lstStyle/>
        <a:p>
          <a:r>
            <a:rPr lang="ru-RU" dirty="0" smtClean="0"/>
            <a:t>Пациент</a:t>
          </a:r>
          <a:endParaRPr lang="de-DE" dirty="0"/>
        </a:p>
      </dgm:t>
    </dgm:pt>
    <dgm:pt modelId="{3DB69C55-D499-487A-89E2-B52BDDAC9DFB}" type="parTrans" cxnId="{17F00FE2-2372-45D6-ADCE-D0567E77567D}">
      <dgm:prSet/>
      <dgm:spPr/>
      <dgm:t>
        <a:bodyPr/>
        <a:lstStyle/>
        <a:p>
          <a:endParaRPr lang="de-DE"/>
        </a:p>
      </dgm:t>
    </dgm:pt>
    <dgm:pt modelId="{5CF69C2C-0EE4-4EAF-99C5-6D38ECF41A14}" type="sibTrans" cxnId="{17F00FE2-2372-45D6-ADCE-D0567E77567D}">
      <dgm:prSet/>
      <dgm:spPr/>
      <dgm:t>
        <a:bodyPr/>
        <a:lstStyle/>
        <a:p>
          <a:endParaRPr lang="de-DE"/>
        </a:p>
      </dgm:t>
    </dgm:pt>
    <dgm:pt modelId="{C616DDC0-F97C-4214-A876-E4F739B47802}">
      <dgm:prSet phldrT="[Text]"/>
      <dgm:spPr/>
      <dgm:t>
        <a:bodyPr/>
        <a:lstStyle/>
        <a:p>
          <a:r>
            <a:rPr lang="ru-RU" dirty="0" smtClean="0"/>
            <a:t>Врач,физиотерапевт,массажист, </a:t>
          </a:r>
          <a:endParaRPr lang="de-DE" dirty="0"/>
        </a:p>
      </dgm:t>
    </dgm:pt>
    <dgm:pt modelId="{DE48FE58-1BFE-4BE1-89A5-CB641ABC01A3}" type="parTrans" cxnId="{8CA67DBD-53BD-423C-99CC-3F9F4ABC9E4E}">
      <dgm:prSet/>
      <dgm:spPr/>
      <dgm:t>
        <a:bodyPr/>
        <a:lstStyle/>
        <a:p>
          <a:endParaRPr lang="de-DE"/>
        </a:p>
      </dgm:t>
    </dgm:pt>
    <dgm:pt modelId="{A447CE19-1FE5-4312-B983-6E7E87D1466E}" type="sibTrans" cxnId="{8CA67DBD-53BD-423C-99CC-3F9F4ABC9E4E}">
      <dgm:prSet/>
      <dgm:spPr/>
      <dgm:t>
        <a:bodyPr/>
        <a:lstStyle/>
        <a:p>
          <a:endParaRPr lang="de-DE"/>
        </a:p>
      </dgm:t>
    </dgm:pt>
    <dgm:pt modelId="{40068962-ECE0-44E8-845A-47F41AAA1F4D}">
      <dgm:prSet phldrT="[Text]"/>
      <dgm:spPr/>
      <dgm:t>
        <a:bodyPr/>
        <a:lstStyle/>
        <a:p>
          <a:r>
            <a:rPr lang="ru-RU" dirty="0" smtClean="0"/>
            <a:t>Социальный педагог, тренер, физиолог</a:t>
          </a:r>
          <a:endParaRPr lang="de-DE" dirty="0"/>
        </a:p>
      </dgm:t>
    </dgm:pt>
    <dgm:pt modelId="{64C30FF9-88D7-482E-9413-E989C1524BEA}" type="parTrans" cxnId="{0A44307E-E9B9-4BF3-9BBB-333E2870A209}">
      <dgm:prSet/>
      <dgm:spPr/>
      <dgm:t>
        <a:bodyPr/>
        <a:lstStyle/>
        <a:p>
          <a:endParaRPr lang="de-DE"/>
        </a:p>
      </dgm:t>
    </dgm:pt>
    <dgm:pt modelId="{CB153168-8C58-4DD8-A670-139C6D738D0C}" type="sibTrans" cxnId="{0A44307E-E9B9-4BF3-9BBB-333E2870A209}">
      <dgm:prSet/>
      <dgm:spPr/>
      <dgm:t>
        <a:bodyPr/>
        <a:lstStyle/>
        <a:p>
          <a:endParaRPr lang="de-DE"/>
        </a:p>
      </dgm:t>
    </dgm:pt>
    <dgm:pt modelId="{3FE774EA-0914-4781-BF93-103B8491FBAD}">
      <dgm:prSet phldrT="[Text]"/>
      <dgm:spPr/>
      <dgm:t>
        <a:bodyPr/>
        <a:lstStyle/>
        <a:p>
          <a:r>
            <a:rPr lang="ru-RU" dirty="0" smtClean="0"/>
            <a:t>Медицинский-ортопедический техник, эрготерапевт</a:t>
          </a:r>
          <a:endParaRPr lang="de-DE" dirty="0"/>
        </a:p>
      </dgm:t>
    </dgm:pt>
    <dgm:pt modelId="{6649ADBD-3B42-40DD-B80D-FD8E2E3548A4}" type="parTrans" cxnId="{1A3ADDA3-EBB8-44C2-A0FA-D97C00F76040}">
      <dgm:prSet/>
      <dgm:spPr/>
      <dgm:t>
        <a:bodyPr/>
        <a:lstStyle/>
        <a:p>
          <a:endParaRPr lang="de-DE"/>
        </a:p>
      </dgm:t>
    </dgm:pt>
    <dgm:pt modelId="{7B771345-714A-4C40-B548-E48295EE4248}" type="sibTrans" cxnId="{1A3ADDA3-EBB8-44C2-A0FA-D97C00F76040}">
      <dgm:prSet/>
      <dgm:spPr/>
      <dgm:t>
        <a:bodyPr/>
        <a:lstStyle/>
        <a:p>
          <a:endParaRPr lang="de-DE"/>
        </a:p>
      </dgm:t>
    </dgm:pt>
    <dgm:pt modelId="{ADB1F5EF-02AB-4481-BD45-94ABB4F67A73}">
      <dgm:prSet phldrT="[Text]"/>
      <dgm:spPr/>
      <dgm:t>
        <a:bodyPr/>
        <a:lstStyle/>
        <a:p>
          <a:r>
            <a:rPr lang="ru-RU" dirty="0" smtClean="0"/>
            <a:t>Семъя, друзья</a:t>
          </a:r>
          <a:endParaRPr lang="de-DE" dirty="0"/>
        </a:p>
      </dgm:t>
    </dgm:pt>
    <dgm:pt modelId="{82DD9096-FCC4-4406-8F4B-726AB23E69AC}" type="parTrans" cxnId="{68D2A338-FEB6-449C-8433-58ED4AD78FE9}">
      <dgm:prSet/>
      <dgm:spPr/>
      <dgm:t>
        <a:bodyPr/>
        <a:lstStyle/>
        <a:p>
          <a:endParaRPr lang="de-DE"/>
        </a:p>
      </dgm:t>
    </dgm:pt>
    <dgm:pt modelId="{3410CEC3-7252-4FC3-B1E1-D6B16CC41C3E}" type="sibTrans" cxnId="{68D2A338-FEB6-449C-8433-58ED4AD78FE9}">
      <dgm:prSet/>
      <dgm:spPr/>
      <dgm:t>
        <a:bodyPr/>
        <a:lstStyle/>
        <a:p>
          <a:endParaRPr lang="de-DE"/>
        </a:p>
      </dgm:t>
    </dgm:pt>
    <dgm:pt modelId="{D4D02F79-86E7-4E9A-A5CA-6998C50CAB55}" type="pres">
      <dgm:prSet presAssocID="{493AE724-6B24-4519-A0E1-BECDB44D4CD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81AC896-6B19-420C-A178-E16C694988D0}" type="pres">
      <dgm:prSet presAssocID="{493AE724-6B24-4519-A0E1-BECDB44D4CDC}" presName="matrix" presStyleCnt="0"/>
      <dgm:spPr/>
    </dgm:pt>
    <dgm:pt modelId="{B9FEEC6C-216D-47F7-B584-34B863C3B355}" type="pres">
      <dgm:prSet presAssocID="{493AE724-6B24-4519-A0E1-BECDB44D4CDC}" presName="tile1" presStyleLbl="node1" presStyleIdx="0" presStyleCnt="4" custLinFactNeighborX="0"/>
      <dgm:spPr/>
      <dgm:t>
        <a:bodyPr/>
        <a:lstStyle/>
        <a:p>
          <a:endParaRPr lang="de-DE"/>
        </a:p>
      </dgm:t>
    </dgm:pt>
    <dgm:pt modelId="{4CBF087D-A7C6-4EAA-8421-D837606D3797}" type="pres">
      <dgm:prSet presAssocID="{493AE724-6B24-4519-A0E1-BECDB44D4CD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C64EC0C-6D01-434D-BB84-1EB16609574D}" type="pres">
      <dgm:prSet presAssocID="{493AE724-6B24-4519-A0E1-BECDB44D4CDC}" presName="tile2" presStyleLbl="node1" presStyleIdx="1" presStyleCnt="4"/>
      <dgm:spPr/>
      <dgm:t>
        <a:bodyPr/>
        <a:lstStyle/>
        <a:p>
          <a:endParaRPr lang="de-DE"/>
        </a:p>
      </dgm:t>
    </dgm:pt>
    <dgm:pt modelId="{8BDEB71E-649A-4FA0-B05A-BEC421BA8541}" type="pres">
      <dgm:prSet presAssocID="{493AE724-6B24-4519-A0E1-BECDB44D4CD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BB6E1B-0CC8-45BE-98C3-54015F3141A6}" type="pres">
      <dgm:prSet presAssocID="{493AE724-6B24-4519-A0E1-BECDB44D4CDC}" presName="tile3" presStyleLbl="node1" presStyleIdx="2" presStyleCnt="4"/>
      <dgm:spPr/>
      <dgm:t>
        <a:bodyPr/>
        <a:lstStyle/>
        <a:p>
          <a:endParaRPr lang="de-DE"/>
        </a:p>
      </dgm:t>
    </dgm:pt>
    <dgm:pt modelId="{C9473B07-EDC5-4FFC-9529-1ABB303CD261}" type="pres">
      <dgm:prSet presAssocID="{493AE724-6B24-4519-A0E1-BECDB44D4CD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1E7410C-19AB-40C6-801C-D325CAB769BB}" type="pres">
      <dgm:prSet presAssocID="{493AE724-6B24-4519-A0E1-BECDB44D4CDC}" presName="tile4" presStyleLbl="node1" presStyleIdx="3" presStyleCnt="4"/>
      <dgm:spPr/>
      <dgm:t>
        <a:bodyPr/>
        <a:lstStyle/>
        <a:p>
          <a:endParaRPr lang="de-DE"/>
        </a:p>
      </dgm:t>
    </dgm:pt>
    <dgm:pt modelId="{92733718-30D8-4292-9962-D91A52A785A8}" type="pres">
      <dgm:prSet presAssocID="{493AE724-6B24-4519-A0E1-BECDB44D4CD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C4549AF-B0A0-48F6-A206-839F13CAD040}" type="pres">
      <dgm:prSet presAssocID="{493AE724-6B24-4519-A0E1-BECDB44D4CD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</dgm:ptLst>
  <dgm:cxnLst>
    <dgm:cxn modelId="{39551B7F-5B8D-4EA1-B679-41CE77BC4BCA}" type="presOf" srcId="{3FE774EA-0914-4781-BF93-103B8491FBAD}" destId="{C2BB6E1B-0CC8-45BE-98C3-54015F3141A6}" srcOrd="0" destOrd="0" presId="urn:microsoft.com/office/officeart/2005/8/layout/matrix1"/>
    <dgm:cxn modelId="{1A3ADDA3-EBB8-44C2-A0FA-D97C00F76040}" srcId="{0A42A9A3-59D0-432B-A226-BEE625F64234}" destId="{3FE774EA-0914-4781-BF93-103B8491FBAD}" srcOrd="2" destOrd="0" parTransId="{6649ADBD-3B42-40DD-B80D-FD8E2E3548A4}" sibTransId="{7B771345-714A-4C40-B548-E48295EE4248}"/>
    <dgm:cxn modelId="{A800F852-0996-4A0B-8524-C78932A865EC}" type="presOf" srcId="{C616DDC0-F97C-4214-A876-E4F739B47802}" destId="{B9FEEC6C-216D-47F7-B584-34B863C3B355}" srcOrd="0" destOrd="0" presId="urn:microsoft.com/office/officeart/2005/8/layout/matrix1"/>
    <dgm:cxn modelId="{0A44307E-E9B9-4BF3-9BBB-333E2870A209}" srcId="{0A42A9A3-59D0-432B-A226-BEE625F64234}" destId="{40068962-ECE0-44E8-845A-47F41AAA1F4D}" srcOrd="1" destOrd="0" parTransId="{64C30FF9-88D7-482E-9413-E989C1524BEA}" sibTransId="{CB153168-8C58-4DD8-A670-139C6D738D0C}"/>
    <dgm:cxn modelId="{546B30B1-1A7A-4A66-832D-F84C77F3A35C}" type="presOf" srcId="{C616DDC0-F97C-4214-A876-E4F739B47802}" destId="{4CBF087D-A7C6-4EAA-8421-D837606D3797}" srcOrd="1" destOrd="0" presId="urn:microsoft.com/office/officeart/2005/8/layout/matrix1"/>
    <dgm:cxn modelId="{5B9E416D-316C-47A1-B377-6C0ECD4183A7}" type="presOf" srcId="{ADB1F5EF-02AB-4481-BD45-94ABB4F67A73}" destId="{91E7410C-19AB-40C6-801C-D325CAB769BB}" srcOrd="0" destOrd="0" presId="urn:microsoft.com/office/officeart/2005/8/layout/matrix1"/>
    <dgm:cxn modelId="{B36F387F-3BBD-421F-ACDC-0DBD7396CBB0}" type="presOf" srcId="{ADB1F5EF-02AB-4481-BD45-94ABB4F67A73}" destId="{92733718-30D8-4292-9962-D91A52A785A8}" srcOrd="1" destOrd="0" presId="urn:microsoft.com/office/officeart/2005/8/layout/matrix1"/>
    <dgm:cxn modelId="{17F00FE2-2372-45D6-ADCE-D0567E77567D}" srcId="{493AE724-6B24-4519-A0E1-BECDB44D4CDC}" destId="{0A42A9A3-59D0-432B-A226-BEE625F64234}" srcOrd="0" destOrd="0" parTransId="{3DB69C55-D499-487A-89E2-B52BDDAC9DFB}" sibTransId="{5CF69C2C-0EE4-4EAF-99C5-6D38ECF41A14}"/>
    <dgm:cxn modelId="{9B48177C-DB8D-4F26-8B23-7B7CF532C47E}" type="presOf" srcId="{0A42A9A3-59D0-432B-A226-BEE625F64234}" destId="{CC4549AF-B0A0-48F6-A206-839F13CAD040}" srcOrd="0" destOrd="0" presId="urn:microsoft.com/office/officeart/2005/8/layout/matrix1"/>
    <dgm:cxn modelId="{176CA2BF-CBAC-49AD-AF4F-EA66391FDACA}" type="presOf" srcId="{40068962-ECE0-44E8-845A-47F41AAA1F4D}" destId="{AC64EC0C-6D01-434D-BB84-1EB16609574D}" srcOrd="0" destOrd="0" presId="urn:microsoft.com/office/officeart/2005/8/layout/matrix1"/>
    <dgm:cxn modelId="{41C6950E-AF71-4842-B215-DC50C18BD0D6}" type="presOf" srcId="{3FE774EA-0914-4781-BF93-103B8491FBAD}" destId="{C9473B07-EDC5-4FFC-9529-1ABB303CD261}" srcOrd="1" destOrd="0" presId="urn:microsoft.com/office/officeart/2005/8/layout/matrix1"/>
    <dgm:cxn modelId="{EC4C500E-EB1B-48DE-B546-3186226DD1E8}" type="presOf" srcId="{40068962-ECE0-44E8-845A-47F41AAA1F4D}" destId="{8BDEB71E-649A-4FA0-B05A-BEC421BA8541}" srcOrd="1" destOrd="0" presId="urn:microsoft.com/office/officeart/2005/8/layout/matrix1"/>
    <dgm:cxn modelId="{A153AF35-5BC7-4B89-BEFE-92A50BBD35B9}" type="presOf" srcId="{493AE724-6B24-4519-A0E1-BECDB44D4CDC}" destId="{D4D02F79-86E7-4E9A-A5CA-6998C50CAB55}" srcOrd="0" destOrd="0" presId="urn:microsoft.com/office/officeart/2005/8/layout/matrix1"/>
    <dgm:cxn modelId="{68D2A338-FEB6-449C-8433-58ED4AD78FE9}" srcId="{0A42A9A3-59D0-432B-A226-BEE625F64234}" destId="{ADB1F5EF-02AB-4481-BD45-94ABB4F67A73}" srcOrd="3" destOrd="0" parTransId="{82DD9096-FCC4-4406-8F4B-726AB23E69AC}" sibTransId="{3410CEC3-7252-4FC3-B1E1-D6B16CC41C3E}"/>
    <dgm:cxn modelId="{8CA67DBD-53BD-423C-99CC-3F9F4ABC9E4E}" srcId="{0A42A9A3-59D0-432B-A226-BEE625F64234}" destId="{C616DDC0-F97C-4214-A876-E4F739B47802}" srcOrd="0" destOrd="0" parTransId="{DE48FE58-1BFE-4BE1-89A5-CB641ABC01A3}" sibTransId="{A447CE19-1FE5-4312-B983-6E7E87D1466E}"/>
    <dgm:cxn modelId="{5ED82A54-39CF-48C0-B11F-BF8A709AC1B0}" type="presParOf" srcId="{D4D02F79-86E7-4E9A-A5CA-6998C50CAB55}" destId="{781AC896-6B19-420C-A178-E16C694988D0}" srcOrd="0" destOrd="0" presId="urn:microsoft.com/office/officeart/2005/8/layout/matrix1"/>
    <dgm:cxn modelId="{E0220577-7714-46AE-A66F-65F66DA1D95F}" type="presParOf" srcId="{781AC896-6B19-420C-A178-E16C694988D0}" destId="{B9FEEC6C-216D-47F7-B584-34B863C3B355}" srcOrd="0" destOrd="0" presId="urn:microsoft.com/office/officeart/2005/8/layout/matrix1"/>
    <dgm:cxn modelId="{9C6AC41F-C572-435E-80FC-E3B74FA8D7D0}" type="presParOf" srcId="{781AC896-6B19-420C-A178-E16C694988D0}" destId="{4CBF087D-A7C6-4EAA-8421-D837606D3797}" srcOrd="1" destOrd="0" presId="urn:microsoft.com/office/officeart/2005/8/layout/matrix1"/>
    <dgm:cxn modelId="{FFFDFC07-6454-4872-A6EB-18BB9D26A883}" type="presParOf" srcId="{781AC896-6B19-420C-A178-E16C694988D0}" destId="{AC64EC0C-6D01-434D-BB84-1EB16609574D}" srcOrd="2" destOrd="0" presId="urn:microsoft.com/office/officeart/2005/8/layout/matrix1"/>
    <dgm:cxn modelId="{9D6F73EB-022E-40F6-82FC-B20852005FCF}" type="presParOf" srcId="{781AC896-6B19-420C-A178-E16C694988D0}" destId="{8BDEB71E-649A-4FA0-B05A-BEC421BA8541}" srcOrd="3" destOrd="0" presId="urn:microsoft.com/office/officeart/2005/8/layout/matrix1"/>
    <dgm:cxn modelId="{98244C5C-2B46-47E7-A00E-84865207C91B}" type="presParOf" srcId="{781AC896-6B19-420C-A178-E16C694988D0}" destId="{C2BB6E1B-0CC8-45BE-98C3-54015F3141A6}" srcOrd="4" destOrd="0" presId="urn:microsoft.com/office/officeart/2005/8/layout/matrix1"/>
    <dgm:cxn modelId="{3E45A8BB-81EA-4A35-8B37-FB2927EA56E7}" type="presParOf" srcId="{781AC896-6B19-420C-A178-E16C694988D0}" destId="{C9473B07-EDC5-4FFC-9529-1ABB303CD261}" srcOrd="5" destOrd="0" presId="urn:microsoft.com/office/officeart/2005/8/layout/matrix1"/>
    <dgm:cxn modelId="{D8624F29-2054-44F7-B96D-AFCCA9BD828A}" type="presParOf" srcId="{781AC896-6B19-420C-A178-E16C694988D0}" destId="{91E7410C-19AB-40C6-801C-D325CAB769BB}" srcOrd="6" destOrd="0" presId="urn:microsoft.com/office/officeart/2005/8/layout/matrix1"/>
    <dgm:cxn modelId="{B85F451E-B30C-48DF-BF67-846212482618}" type="presParOf" srcId="{781AC896-6B19-420C-A178-E16C694988D0}" destId="{92733718-30D8-4292-9962-D91A52A785A8}" srcOrd="7" destOrd="0" presId="urn:microsoft.com/office/officeart/2005/8/layout/matrix1"/>
    <dgm:cxn modelId="{BF8ED685-BC1E-4420-91F5-56318E0C00AC}" type="presParOf" srcId="{D4D02F79-86E7-4E9A-A5CA-6998C50CAB55}" destId="{CC4549AF-B0A0-48F6-A206-839F13CAD04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EEC6C-216D-47F7-B584-34B863C3B355}">
      <dsp:nvSpPr>
        <dsp:cNvPr id="0" name=""/>
        <dsp:cNvSpPr/>
      </dsp:nvSpPr>
      <dsp:spPr>
        <a:xfrm rot="16200000">
          <a:off x="1208782" y="-1208782"/>
          <a:ext cx="1697236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Врач,физиотерапевт,массажист, </a:t>
          </a:r>
          <a:endParaRPr lang="de-DE" sz="2200" kern="1200" dirty="0"/>
        </a:p>
      </dsp:txBody>
      <dsp:txXfrm rot="5400000">
        <a:off x="0" y="0"/>
        <a:ext cx="4114800" cy="1272927"/>
      </dsp:txXfrm>
    </dsp:sp>
    <dsp:sp modelId="{AC64EC0C-6D01-434D-BB84-1EB16609574D}">
      <dsp:nvSpPr>
        <dsp:cNvPr id="0" name=""/>
        <dsp:cNvSpPr/>
      </dsp:nvSpPr>
      <dsp:spPr>
        <a:xfrm>
          <a:off x="4114800" y="0"/>
          <a:ext cx="4114800" cy="169723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Социальный педагог, тренер, физиолог</a:t>
          </a:r>
          <a:endParaRPr lang="de-DE" sz="2200" kern="1200" dirty="0"/>
        </a:p>
      </dsp:txBody>
      <dsp:txXfrm>
        <a:off x="4114800" y="0"/>
        <a:ext cx="4114800" cy="1272927"/>
      </dsp:txXfrm>
    </dsp:sp>
    <dsp:sp modelId="{C2BB6E1B-0CC8-45BE-98C3-54015F3141A6}">
      <dsp:nvSpPr>
        <dsp:cNvPr id="0" name=""/>
        <dsp:cNvSpPr/>
      </dsp:nvSpPr>
      <dsp:spPr>
        <a:xfrm rot="10800000">
          <a:off x="0" y="1697236"/>
          <a:ext cx="4114800" cy="169723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Медицинский-ортопедический техник, эрготерапевт</a:t>
          </a:r>
          <a:endParaRPr lang="de-DE" sz="2200" kern="1200" dirty="0"/>
        </a:p>
      </dsp:txBody>
      <dsp:txXfrm rot="10800000">
        <a:off x="0" y="2121544"/>
        <a:ext cx="4114800" cy="1272927"/>
      </dsp:txXfrm>
    </dsp:sp>
    <dsp:sp modelId="{91E7410C-19AB-40C6-801C-D325CAB769BB}">
      <dsp:nvSpPr>
        <dsp:cNvPr id="0" name=""/>
        <dsp:cNvSpPr/>
      </dsp:nvSpPr>
      <dsp:spPr>
        <a:xfrm rot="5400000">
          <a:off x="5323582" y="488453"/>
          <a:ext cx="1697236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Семъя, друзья</a:t>
          </a:r>
          <a:endParaRPr lang="de-DE" sz="2200" kern="1200" dirty="0"/>
        </a:p>
      </dsp:txBody>
      <dsp:txXfrm rot="-5400000">
        <a:off x="4114800" y="2121544"/>
        <a:ext cx="4114800" cy="1272927"/>
      </dsp:txXfrm>
    </dsp:sp>
    <dsp:sp modelId="{CC4549AF-B0A0-48F6-A206-839F13CAD040}">
      <dsp:nvSpPr>
        <dsp:cNvPr id="0" name=""/>
        <dsp:cNvSpPr/>
      </dsp:nvSpPr>
      <dsp:spPr>
        <a:xfrm>
          <a:off x="2880359" y="1272927"/>
          <a:ext cx="2468880" cy="84861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Пациент</a:t>
          </a:r>
          <a:endParaRPr lang="de-DE" sz="2200" kern="1200" dirty="0"/>
        </a:p>
      </dsp:txBody>
      <dsp:txXfrm>
        <a:off x="2921785" y="1314353"/>
        <a:ext cx="2386028" cy="765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63A4FB-E678-44E4-9364-823578CC9BFA}" type="datetimeFigureOut">
              <a:rPr lang="de-DE"/>
              <a:pPr>
                <a:defRPr/>
              </a:pPr>
              <a:t>26.10.2014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63A23E7-23EF-466D-81E2-043921F2830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162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CB9717-1131-4ACE-BA4F-097AB57B633D}" type="datetimeFigureOut">
              <a:rPr lang="de-DE"/>
              <a:pPr>
                <a:defRPr/>
              </a:pPr>
              <a:t>26.10.2014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56D4DD-5AEA-478C-B1C8-BFBA4DB8DDE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2553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B6629-5A4B-463A-998A-FE580A038DE3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860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2201793" y="1760036"/>
            <a:ext cx="6458113" cy="108000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9" name="Inhaltsplatzhalter 2"/>
          <p:cNvSpPr>
            <a:spLocks noGrp="1"/>
          </p:cNvSpPr>
          <p:nvPr>
            <p:ph idx="1"/>
          </p:nvPr>
        </p:nvSpPr>
        <p:spPr>
          <a:xfrm>
            <a:off x="2201793" y="2840036"/>
            <a:ext cx="6458113" cy="947278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60363" y="4770438"/>
            <a:ext cx="2895600" cy="13811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C4C4C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BEA8EA01-E900-4844-A069-7115E5603E10}" type="datetime1">
              <a:rPr lang="de-DE"/>
              <a:pPr>
                <a:defRPr/>
              </a:pPr>
              <a:t>26.10.2014</a:t>
            </a:fld>
            <a:endParaRPr lang="de-DE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7A03C7F-18BC-421B-B4CF-B965514ECFED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5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95250"/>
            <a:ext cx="6912000" cy="1152281"/>
          </a:xfrm>
          <a:prstGeom prst="rect">
            <a:avLst/>
          </a:prstGeom>
        </p:spPr>
        <p:txBody>
          <a:bodyPr/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395900"/>
            <a:ext cx="8424000" cy="3250862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4572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400" b="0" baseline="0">
                <a:solidFill>
                  <a:srgbClr val="4C4C4C"/>
                </a:solidFill>
              </a:defRPr>
            </a:lvl1pPr>
            <a:lvl2pPr marL="654050" indent="-196850">
              <a:buAutoNum type="arabicPeriod"/>
              <a:defRPr b="0"/>
            </a:lvl2pPr>
            <a:lvl3pPr marL="1371600" indent="-457200">
              <a:buFont typeface="+mj-lt"/>
              <a:buAutoNum type="arabicPeriod"/>
              <a:defRPr b="0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öff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/>
        </p:nvSpPr>
        <p:spPr>
          <a:xfrm>
            <a:off x="8518525" y="4768850"/>
            <a:ext cx="396875" cy="138113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A484AAE-1F21-47E0-B6C3-A85DFE344D39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6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Inhaltsplatzhalter 2"/>
          <p:cNvSpPr>
            <a:spLocks noGrp="1"/>
          </p:cNvSpPr>
          <p:nvPr>
            <p:ph idx="10"/>
          </p:nvPr>
        </p:nvSpPr>
        <p:spPr>
          <a:xfrm>
            <a:off x="0" y="464163"/>
            <a:ext cx="9144000" cy="420160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>
                <a:solidFill>
                  <a:srgbClr val="4C4C4C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1872000" y="93559"/>
            <a:ext cx="6912000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>
          <a:xfrm>
            <a:off x="360000" y="1395900"/>
            <a:ext cx="8424000" cy="1525833"/>
          </a:xfrm>
          <a:prstGeom prst="rect">
            <a:avLst/>
          </a:prstGeom>
        </p:spPr>
        <p:txBody>
          <a:bodyPr/>
          <a:lstStyle>
            <a:lvl1pPr marL="196850" marR="0" indent="-19685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="0" baseline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301EDE3-5D01-4CE9-AFB9-C79356A427FD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5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93387"/>
            <a:ext cx="6912000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395900"/>
            <a:ext cx="8424000" cy="3285368"/>
          </a:xfrm>
          <a:prstGeom prst="rect">
            <a:avLst/>
          </a:prstGeom>
        </p:spPr>
        <p:txBody>
          <a:bodyPr/>
          <a:lstStyle>
            <a:lvl1pPr marL="196850" marR="0" indent="-19685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284006A-2A92-458D-8C71-268F32D6AC9F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6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93387"/>
            <a:ext cx="6912000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395900"/>
            <a:ext cx="4032000" cy="3250862"/>
          </a:xfrm>
          <a:prstGeom prst="rect">
            <a:avLst/>
          </a:prstGeom>
        </p:spPr>
        <p:txBody>
          <a:bodyPr/>
          <a:lstStyle>
            <a:lvl1pPr marL="196850" marR="0" indent="-19685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1"/>
          </p:nvPr>
        </p:nvSpPr>
        <p:spPr>
          <a:xfrm>
            <a:off x="4752000" y="1395900"/>
            <a:ext cx="4032000" cy="3250862"/>
          </a:xfrm>
          <a:prstGeom prst="rect">
            <a:avLst/>
          </a:prstGeom>
        </p:spPr>
        <p:txBody>
          <a:bodyPr/>
          <a:lstStyle>
            <a:lvl1pPr marL="196850" marR="0" indent="-19685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mit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BEAB09E-8B62-4175-BD7B-5C4EEA1710D5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6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93387"/>
            <a:ext cx="6912000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395900"/>
            <a:ext cx="4032000" cy="3296870"/>
          </a:xfrm>
          <a:prstGeom prst="rect">
            <a:avLst/>
          </a:prstGeom>
        </p:spPr>
        <p:txBody>
          <a:bodyPr/>
          <a:lstStyle>
            <a:lvl1pPr marL="196850" marR="0" indent="-19685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0"/>
          </p:nvPr>
        </p:nvSpPr>
        <p:spPr>
          <a:xfrm>
            <a:off x="4752000" y="1395900"/>
            <a:ext cx="4032000" cy="329687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>
                <a:solidFill>
                  <a:srgbClr val="4C4C4C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mit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B2F8A32-6F22-4F5B-BCD2-EDC75DC3E168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6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93387"/>
            <a:ext cx="6912000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52000" y="1395900"/>
            <a:ext cx="4032000" cy="3279616"/>
          </a:xfrm>
          <a:prstGeom prst="rect">
            <a:avLst/>
          </a:prstGeom>
        </p:spPr>
        <p:txBody>
          <a:bodyPr/>
          <a:lstStyle>
            <a:lvl1pPr marL="196850" marR="0" indent="-19685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0"/>
          </p:nvPr>
        </p:nvSpPr>
        <p:spPr>
          <a:xfrm>
            <a:off x="360000" y="1395899"/>
            <a:ext cx="4032000" cy="327961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>
                <a:solidFill>
                  <a:srgbClr val="4C4C4C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folie,Grafik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4CD2E2D-8E96-4041-A9E9-8285C4057B0F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4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872000" y="95250"/>
            <a:ext cx="6844962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280988" y="1258957"/>
            <a:ext cx="4724400" cy="46783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2000" tIns="36000" rIns="0" bIns="36000"/>
          <a:lstStyle/>
          <a:p>
            <a:pPr marL="355600" indent="-355600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rgbClr val="002060"/>
              </a:buClr>
              <a:buFont typeface="Arial" pitchFamily="34" charset="0"/>
              <a:buChar char="•"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Übersicht Teilprojekte </a:t>
            </a:r>
            <a:r>
              <a:rPr lang="de-DE" dirty="0" err="1">
                <a:solidFill>
                  <a:srgbClr val="4C4C4C"/>
                </a:solidFill>
                <a:cs typeface="Arial" pitchFamily="34" charset="0"/>
              </a:rPr>
              <a:t>JobaFit</a:t>
            </a: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 2.1</a:t>
            </a:r>
          </a:p>
          <a:p>
            <a:pPr marL="355600" indent="-355600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rgbClr val="002060"/>
              </a:buClr>
              <a:buFont typeface="Arial" pitchFamily="34" charset="0"/>
              <a:buChar char="•"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Projektupdates</a:t>
            </a:r>
          </a:p>
          <a:p>
            <a:pPr marL="355600" indent="-355600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rgbClr val="002060"/>
              </a:buClr>
              <a:buFont typeface="Arial" pitchFamily="34" charset="0"/>
              <a:buChar char="•"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Neue Projekte </a:t>
            </a:r>
          </a:p>
          <a:p>
            <a:pPr marL="355600" indent="-355600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rgbClr val="002060"/>
              </a:buClr>
              <a:buFont typeface="Arial" pitchFamily="34" charset="0"/>
              <a:buChar char="•"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Potentialberechnung </a:t>
            </a:r>
            <a:r>
              <a:rPr lang="de-DE" dirty="0" err="1">
                <a:solidFill>
                  <a:srgbClr val="4C4C4C"/>
                </a:solidFill>
                <a:cs typeface="Arial" pitchFamily="34" charset="0"/>
              </a:rPr>
              <a:t>JobaFit</a:t>
            </a: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 2.1</a:t>
            </a:r>
          </a:p>
          <a:p>
            <a:pPr marL="355600" indent="-355600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rgbClr val="002060"/>
              </a:buClr>
              <a:buFont typeface="Arial" pitchFamily="34" charset="0"/>
              <a:buChar char="•"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Weitere Vorgehensweise</a:t>
            </a: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8099492" y="1304030"/>
            <a:ext cx="503238" cy="46783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2000" tIns="36000" rIns="0" bIns="36000"/>
          <a:lstStyle/>
          <a:p>
            <a:pPr algn="r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XX</a:t>
            </a:r>
          </a:p>
          <a:p>
            <a:pPr algn="r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XX</a:t>
            </a:r>
          </a:p>
          <a:p>
            <a:pPr algn="r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XX</a:t>
            </a:r>
          </a:p>
          <a:p>
            <a:pPr algn="r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XX</a:t>
            </a:r>
          </a:p>
          <a:p>
            <a:pPr algn="r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tabLst>
                <a:tab pos="406400" algn="l"/>
                <a:tab pos="812800" algn="l"/>
                <a:tab pos="9144000" algn="r"/>
              </a:tabLst>
              <a:defRPr/>
            </a:pPr>
            <a:r>
              <a:rPr lang="de-DE" dirty="0">
                <a:solidFill>
                  <a:srgbClr val="4C4C4C"/>
                </a:solidFill>
                <a:cs typeface="Arial" pitchFamily="34" charset="0"/>
              </a:rPr>
              <a:t>XX</a:t>
            </a:r>
          </a:p>
          <a:p>
            <a:pPr algn="r" defTabSz="760413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tabLst>
                <a:tab pos="406400" algn="l"/>
                <a:tab pos="812800" algn="l"/>
                <a:tab pos="9144000" algn="r"/>
              </a:tabLst>
              <a:defRPr/>
            </a:pPr>
            <a:endParaRPr lang="de-DE" dirty="0">
              <a:solidFill>
                <a:srgbClr val="4C4C4C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5"/>
          <p:cNvSpPr txBox="1">
            <a:spLocks/>
          </p:cNvSpPr>
          <p:nvPr/>
        </p:nvSpPr>
        <p:spPr>
          <a:xfrm>
            <a:off x="8518525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6952027-D56C-493E-90FF-7E47916ECA0C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12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93387"/>
            <a:ext cx="6912000" cy="108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900"/>
              </a:lnSpc>
              <a:defRPr sz="3400" baseline="0">
                <a:solidFill>
                  <a:srgbClr val="4C4C4C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752000" y="1395900"/>
            <a:ext cx="4032000" cy="256500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>
                <a:solidFill>
                  <a:srgbClr val="4C4C4C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0"/>
          </p:nvPr>
        </p:nvSpPr>
        <p:spPr>
          <a:xfrm>
            <a:off x="360000" y="1395900"/>
            <a:ext cx="4032000" cy="256500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>
                <a:solidFill>
                  <a:srgbClr val="4C4C4C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1"/>
          </p:nvPr>
        </p:nvSpPr>
        <p:spPr>
          <a:xfrm>
            <a:off x="360000" y="4096553"/>
            <a:ext cx="4032000" cy="67018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="0" baseline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2"/>
          </p:nvPr>
        </p:nvSpPr>
        <p:spPr>
          <a:xfrm>
            <a:off x="4752000" y="4095918"/>
            <a:ext cx="4032000" cy="67018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="0" baseline="0">
                <a:solidFill>
                  <a:srgbClr val="4C4C4C"/>
                </a:solidFill>
              </a:defRPr>
            </a:lvl1pPr>
            <a:lvl2pPr marL="6540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2pPr>
            <a:lvl3pPr marL="11017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3pPr>
            <a:lvl4pPr marL="1558925" indent="-187325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4pPr>
            <a:lvl5pPr marL="2025650" indent="-196850">
              <a:buFont typeface="Arial" pitchFamily="34" charset="0"/>
              <a:buChar char="•"/>
              <a:defRPr b="0">
                <a:solidFill>
                  <a:srgbClr val="4C4C4C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/>
          <p:cNvSpPr txBox="1">
            <a:spLocks/>
          </p:cNvSpPr>
          <p:nvPr/>
        </p:nvSpPr>
        <p:spPr>
          <a:xfrm>
            <a:off x="8520113" y="4767263"/>
            <a:ext cx="396875" cy="13811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de-DE"/>
            </a:defPPr>
            <a:lvl1pPr marL="0" algn="l" defTabSz="457200" rtl="0" eaLnBrk="1" latinLnBrk="0" hangingPunct="1">
              <a:defRPr sz="1200" kern="1200">
                <a:solidFill>
                  <a:srgbClr val="596476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0DA5C78-81C3-4999-8F33-F2FEC8E72481}" type="slidenum">
              <a:rPr lang="de-DE" smtClean="0">
                <a:solidFill>
                  <a:srgbClr val="4C4C4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4C4C4C"/>
              </a:solidFill>
            </a:endParaRPr>
          </a:p>
        </p:txBody>
      </p:sp>
      <p:pic>
        <p:nvPicPr>
          <p:cNvPr id="4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0" y="464163"/>
            <a:ext cx="9144000" cy="420160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b="0">
                <a:solidFill>
                  <a:srgbClr val="4C4C4C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Inhaltsplatzhalter 2"/>
          <p:cNvSpPr>
            <a:spLocks noGrp="1"/>
          </p:cNvSpPr>
          <p:nvPr>
            <p:ph idx="1"/>
          </p:nvPr>
        </p:nvSpPr>
        <p:spPr>
          <a:xfrm>
            <a:off x="5810188" y="3822768"/>
            <a:ext cx="2692110" cy="113437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2203200" y="1760400"/>
            <a:ext cx="5624395" cy="1698223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fld id="{5864AFAF-D8BA-4056-89CD-F70E6105C7B3}" type="datetimeFigureOut">
              <a:rPr lang="de-DE" smtClean="0"/>
              <a:pPr/>
              <a:t>26.10.2014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380075" y="4805958"/>
            <a:ext cx="2350681" cy="273844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1B99F7-1C5B-42A9-87A5-F8B219EDBDB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60363" y="674688"/>
            <a:ext cx="842327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60363" y="1755775"/>
            <a:ext cx="84232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26463" y="4770438"/>
            <a:ext cx="395287" cy="13811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596476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6B914BF0-F247-4B23-9B4C-152E2CF6DC4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pic>
        <p:nvPicPr>
          <p:cNvPr id="5" name="Picture 2" descr="B:\Logos\++NEU_Unternehmensgruppe++\Johannesbad_Logo_Balken_praesi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60363" y="0"/>
            <a:ext cx="1322387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</p:sldLayoutIdLst>
  <p:transition spd="slow"/>
  <p:timing>
    <p:tnLst>
      <p:par>
        <p:cTn id="1" dur="indefinite" restart="never" nodeType="tmRoot"/>
      </p:par>
    </p:tnLst>
  </p:timing>
  <p:hf sldNum="0" hdr="0"/>
  <p:txStyles>
    <p:titleStyle>
      <a:lvl1pPr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 kern="1200">
          <a:solidFill>
            <a:srgbClr val="404040"/>
          </a:solidFill>
          <a:latin typeface="Calibri"/>
          <a:ea typeface="Calibri" pitchFamily="34" charset="0"/>
          <a:cs typeface="Calibri"/>
        </a:defRPr>
      </a:lvl1pPr>
      <a:lvl2pPr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404040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404040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404040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404040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457200"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B5B8C4"/>
          </a:solidFill>
          <a:latin typeface="Calibri" pitchFamily="34" charset="0"/>
          <a:ea typeface="Calibri" pitchFamily="34" charset="0"/>
          <a:cs typeface="Calibri" pitchFamily="34" charset="0"/>
        </a:defRPr>
      </a:lvl6pPr>
      <a:lvl7pPr marL="914400"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B5B8C4"/>
          </a:solidFill>
          <a:latin typeface="Calibri" pitchFamily="34" charset="0"/>
          <a:ea typeface="Calibri" pitchFamily="34" charset="0"/>
          <a:cs typeface="Calibri" pitchFamily="34" charset="0"/>
        </a:defRPr>
      </a:lvl7pPr>
      <a:lvl8pPr marL="1371600"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B5B8C4"/>
          </a:solidFill>
          <a:latin typeface="Calibri" pitchFamily="34" charset="0"/>
          <a:ea typeface="Calibri" pitchFamily="34" charset="0"/>
          <a:cs typeface="Calibri" pitchFamily="34" charset="0"/>
        </a:defRPr>
      </a:lvl8pPr>
      <a:lvl9pPr marL="1828800" algn="l" defTabSz="457200" rtl="0" eaLnBrk="1" fontAlgn="base" hangingPunct="1">
        <a:lnSpc>
          <a:spcPts val="4200"/>
        </a:lnSpc>
        <a:spcBef>
          <a:spcPct val="0"/>
        </a:spcBef>
        <a:spcAft>
          <a:spcPct val="0"/>
        </a:spcAft>
        <a:defRPr sz="4200">
          <a:solidFill>
            <a:srgbClr val="B5B8C4"/>
          </a:solidFill>
          <a:latin typeface="Calibri" pitchFamily="34" charset="0"/>
          <a:ea typeface="Calibri" pitchFamily="34" charset="0"/>
          <a:cs typeface="Calibri" pitchFamily="34" charset="0"/>
        </a:defRPr>
      </a:lvl9pPr>
    </p:titleStyle>
    <p:bodyStyle>
      <a:lvl1pPr marL="196850" indent="-196850" algn="l" defTabSz="457200" rtl="0" eaLnBrk="1" fontAlgn="base" hangingPunct="1">
        <a:lnSpc>
          <a:spcPts val="2400"/>
        </a:lnSpc>
        <a:spcBef>
          <a:spcPct val="0"/>
        </a:spcBef>
        <a:spcAft>
          <a:spcPct val="0"/>
        </a:spcAft>
        <a:buFont typeface="Lucida Grande"/>
        <a:buChar char="–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54050" indent="-196850" algn="l" defTabSz="457200" rtl="0" eaLnBrk="1" fontAlgn="base" hangingPunct="1">
        <a:lnSpc>
          <a:spcPts val="2400"/>
        </a:lnSpc>
        <a:spcBef>
          <a:spcPct val="0"/>
        </a:spcBef>
        <a:spcAft>
          <a:spcPct val="0"/>
        </a:spcAft>
        <a:buFont typeface="Lucida Grande"/>
        <a:buChar char="–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1101725" indent="-187325" algn="l" defTabSz="457200" rtl="0" eaLnBrk="1" fontAlgn="base" hangingPunct="1">
        <a:lnSpc>
          <a:spcPts val="2400"/>
        </a:lnSpc>
        <a:spcBef>
          <a:spcPct val="0"/>
        </a:spcBef>
        <a:spcAft>
          <a:spcPct val="0"/>
        </a:spcAft>
        <a:buFont typeface="Lucida Grande"/>
        <a:buChar char="–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558925" indent="-187325" algn="l" defTabSz="457200" rtl="0" eaLnBrk="1" fontAlgn="base" hangingPunct="1">
        <a:lnSpc>
          <a:spcPts val="2400"/>
        </a:lnSpc>
        <a:spcBef>
          <a:spcPct val="0"/>
        </a:spcBef>
        <a:spcAft>
          <a:spcPct val="0"/>
        </a:spcAft>
        <a:buFont typeface="Lucida Grande"/>
        <a:buChar char="–"/>
        <a:defRPr sz="2000" kern="1200">
          <a:solidFill>
            <a:srgbClr val="404040"/>
          </a:solidFill>
          <a:latin typeface="+mn-lt"/>
          <a:ea typeface="+mn-ea"/>
          <a:cs typeface="+mn-cs"/>
        </a:defRPr>
      </a:lvl4pPr>
      <a:lvl5pPr marL="2025650" indent="-196850" algn="l" defTabSz="457200" rtl="0" eaLnBrk="1" fontAlgn="base" hangingPunct="1">
        <a:lnSpc>
          <a:spcPts val="2400"/>
        </a:lnSpc>
        <a:spcBef>
          <a:spcPct val="0"/>
        </a:spcBef>
        <a:spcAft>
          <a:spcPct val="0"/>
        </a:spcAft>
        <a:buFont typeface="Lucida Grande"/>
        <a:buChar char="–"/>
        <a:defRPr sz="2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1.jpeg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74343" y="303498"/>
            <a:ext cx="7772400" cy="14581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/>
              <a:t>Организация и тактика  реабилитациионного лечения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ru-RU" sz="3600" dirty="0" smtClean="0"/>
              <a:t>ортопедических пациентов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de-DE" sz="1800" dirty="0" smtClean="0"/>
              <a:t>Dr.med. </a:t>
            </a:r>
            <a:r>
              <a:rPr lang="de-DE" sz="1800" dirty="0" err="1" smtClean="0"/>
              <a:t>I.Melnikau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640" y="2085696"/>
            <a:ext cx="6400800" cy="2484276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4" name="Grafik 3" descr="vertrag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22688"/>
            <a:ext cx="9144000" cy="280831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89678" y="4731000"/>
            <a:ext cx="4169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Dr. med. I. Melnikau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0"/>
          </p:nvPr>
        </p:nvSpPr>
        <p:spPr>
          <a:xfrm>
            <a:off x="0" y="272373"/>
            <a:ext cx="9144000" cy="4562274"/>
          </a:xfrm>
        </p:spPr>
        <p:txBody>
          <a:bodyPr/>
          <a:lstStyle/>
          <a:p>
            <a:r>
              <a:rPr lang="ru-RU" dirty="0" smtClean="0"/>
              <a:t>				Этапы развития реабилитации в 19-веке. </a:t>
            </a:r>
          </a:p>
          <a:p>
            <a:r>
              <a:rPr lang="ru-RU" dirty="0"/>
              <a:t>	</a:t>
            </a:r>
            <a:r>
              <a:rPr lang="ru-RU" dirty="0" smtClean="0"/>
              <a:t>			</a:t>
            </a:r>
            <a:r>
              <a:rPr lang="ru-RU" sz="1200" b="1" i="1" dirty="0" smtClean="0"/>
              <a:t>1880-1914</a:t>
            </a:r>
            <a:r>
              <a:rPr lang="ru-RU" sz="1200" dirty="0" smtClean="0"/>
              <a:t>: С ростом индустрии и соответственно инвалидизации, при церквях создаются госпиталя и ночлежки </a:t>
            </a:r>
            <a:r>
              <a:rPr lang="ru-RU" dirty="0" smtClean="0"/>
              <a:t>				</a:t>
            </a:r>
            <a:r>
              <a:rPr lang="ru-RU" sz="1200" dirty="0" smtClean="0"/>
              <a:t>В 1884 году появившиеся больничные кассы не оплачивают лечение инвалидов. Во второй половине 19-века, оплату и лечение ортопедических больных переняли евангелический и католический каритас. С 1910 г. Детский ортопед </a:t>
            </a:r>
            <a:r>
              <a:rPr lang="ru-RU" sz="1200" b="1" dirty="0" smtClean="0"/>
              <a:t>Конрад</a:t>
            </a:r>
            <a:r>
              <a:rPr lang="ru-RU" sz="1200" dirty="0" smtClean="0"/>
              <a:t> </a:t>
            </a:r>
            <a:r>
              <a:rPr lang="ru-RU" sz="1200" b="1" dirty="0" smtClean="0"/>
              <a:t>Бисальский</a:t>
            </a:r>
            <a:r>
              <a:rPr lang="ru-RU" sz="1200" dirty="0" smtClean="0"/>
              <a:t> добивается лечения детей до 15 лет больничными кассами. </a:t>
            </a:r>
          </a:p>
          <a:p>
            <a:r>
              <a:rPr lang="ru-RU" sz="1200" b="1" i="1" dirty="0" smtClean="0"/>
              <a:t>1914-1932: </a:t>
            </a:r>
            <a:r>
              <a:rPr lang="ru-RU" sz="1200" dirty="0" smtClean="0"/>
              <a:t>С 1914 г. </a:t>
            </a:r>
            <a:r>
              <a:rPr lang="ru-RU" sz="1200" dirty="0"/>
              <a:t>с</a:t>
            </a:r>
            <a:r>
              <a:rPr lang="ru-RU" sz="1200" dirty="0" smtClean="0"/>
              <a:t>оздаются первые реабилитационные центры с целью скорейшего востановления раненых солдат для отправки их обратно на фронт или на рабочие места. В связи с большим кол-вом инвалидов войны правительсво Германии впервые в 1920 г. Создан закон о социальной и ортопедической реабилитации. </a:t>
            </a:r>
          </a:p>
          <a:p>
            <a:r>
              <a:rPr lang="ru-RU" sz="1200" b="1" i="1" dirty="0" smtClean="0"/>
              <a:t>1933-1945: </a:t>
            </a:r>
            <a:r>
              <a:rPr lang="ru-RU" sz="1200" dirty="0" smtClean="0"/>
              <a:t>Националсоциалисты изменяют закон и предостовляют возможность реабилитации только инвалидам в последующем солдатам, с лёгкой степенью ранений, для быстрого введения в строй.</a:t>
            </a:r>
          </a:p>
          <a:p>
            <a:r>
              <a:rPr lang="ru-RU" sz="1200" b="1" i="1" dirty="0" smtClean="0"/>
              <a:t>1945-1956: </a:t>
            </a:r>
            <a:r>
              <a:rPr lang="ru-RU" sz="1200" dirty="0" smtClean="0"/>
              <a:t>Интеграция военных инвалидов. Введение новых законов о реабилитации 1949, 1950 и 1961 гг.</a:t>
            </a:r>
          </a:p>
          <a:p>
            <a:r>
              <a:rPr lang="ru-RU" sz="1200" b="1" i="1" dirty="0" smtClean="0"/>
              <a:t>1957-1973:</a:t>
            </a:r>
            <a:r>
              <a:rPr lang="ru-RU" sz="1200" dirty="0" smtClean="0"/>
              <a:t> Новая концепция реабилитации, идёт бурное развивитие всех видов реабилитации. Создаётся «ШКОЛА» массажа, мануальной терапии, ЛФК.</a:t>
            </a:r>
          </a:p>
          <a:p>
            <a:r>
              <a:rPr lang="ru-RU" sz="1200" b="1" i="1" dirty="0" smtClean="0"/>
              <a:t>1974-2001: </a:t>
            </a:r>
            <a:r>
              <a:rPr lang="ru-RU" sz="1200" dirty="0" smtClean="0"/>
              <a:t>Принимаются законы о послеоперационной реабилитации. Для сохранения, повышения работоспособности реабилитация хронических, ортопедических больных раз в 4 года, сроком на 21 день.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045555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2000" y="552432"/>
            <a:ext cx="6912000" cy="1152281"/>
          </a:xfrm>
        </p:spPr>
        <p:txBody>
          <a:bodyPr/>
          <a:lstStyle/>
          <a:p>
            <a:r>
              <a:rPr lang="ru-RU" dirty="0" smtClean="0"/>
              <a:t>История реабилитации в Германии</a:t>
            </a:r>
            <a:endParaRPr lang="de-DE" dirty="0"/>
          </a:p>
        </p:txBody>
      </p:sp>
      <p:pic>
        <p:nvPicPr>
          <p:cNvPr id="68610" name="Picture 2" descr="E:\Anno_dazumal\0290 kv_neg_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79087" y="1139104"/>
            <a:ext cx="3201130" cy="2075151"/>
          </a:xfrm>
          <a:prstGeom prst="rect">
            <a:avLst/>
          </a:prstGeom>
          <a:noFill/>
        </p:spPr>
      </p:pic>
      <p:pic>
        <p:nvPicPr>
          <p:cNvPr id="68609" name="Picture 1" descr="E:\Anno_dazumal\0330 kv_neg_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6504" y="1704713"/>
            <a:ext cx="3245858" cy="2167079"/>
          </a:xfrm>
          <a:prstGeom prst="rect">
            <a:avLst/>
          </a:prstGeom>
          <a:noFill/>
        </p:spPr>
      </p:pic>
      <p:pic>
        <p:nvPicPr>
          <p:cNvPr id="68612" name="Picture 4" descr="E:\Anno_dazumal\0180 kv_foto_1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656" y="2669477"/>
            <a:ext cx="3376688" cy="24046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872000" y="110951"/>
            <a:ext cx="6912000" cy="1080000"/>
          </a:xfrm>
        </p:spPr>
        <p:txBody>
          <a:bodyPr/>
          <a:lstStyle/>
          <a:p>
            <a:r>
              <a:rPr lang="de-DE" dirty="0" smtClean="0"/>
              <a:t>Reha in Deutschland &amp; Unternehmen der Johannesbad-Gruppe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DE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8121" y="1252268"/>
            <a:ext cx="397624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B:\Material\Standortkarte\Standortgrafik_Johannesbad_Grupp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63"/>
          <a:stretch>
            <a:fillRect/>
          </a:stretch>
        </p:blipFill>
        <p:spPr bwMode="auto">
          <a:xfrm>
            <a:off x="2348121" y="1268596"/>
            <a:ext cx="5138888" cy="35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:\Material\Standortkarte\Standortgrafik_Johannesbad_Grupp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2" t="72937" r="46911" b="14842"/>
          <a:stretch>
            <a:fillRect/>
          </a:stretch>
        </p:blipFill>
        <p:spPr bwMode="auto">
          <a:xfrm>
            <a:off x="7100454" y="4078595"/>
            <a:ext cx="1856509" cy="60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035" y="3918059"/>
            <a:ext cx="1829449" cy="1829449"/>
          </a:xfrm>
          <a:prstGeom prst="rect">
            <a:avLst/>
          </a:prstGeom>
        </p:spPr>
      </p:pic>
      <p:pic>
        <p:nvPicPr>
          <p:cNvPr id="5" name="Picture 2" descr="C:\Users\sege\Desktop\fachklinik-kleiner.jpg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t="26051" b="2224"/>
          <a:stretch>
            <a:fillRect/>
          </a:stretch>
        </p:blipFill>
        <p:spPr bwMode="auto">
          <a:xfrm>
            <a:off x="5593873" y="3942825"/>
            <a:ext cx="3551589" cy="179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2" descr="Johannesbad_alt"/>
          <p:cNvPicPr preferRelativeResize="0">
            <a:picLocks noChangeArrowheads="1"/>
          </p:cNvPicPr>
          <p:nvPr/>
        </p:nvPicPr>
        <p:blipFill rotWithShape="1">
          <a:blip r:embed="rId4" cstate="print"/>
          <a:srcRect t="-1600" b="-7227"/>
          <a:stretch/>
        </p:blipFill>
        <p:spPr bwMode="auto">
          <a:xfrm>
            <a:off x="0" y="3927763"/>
            <a:ext cx="3754582" cy="13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60363" y="1010138"/>
            <a:ext cx="8423275" cy="27313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000" dirty="0" smtClean="0"/>
              <a:t>	В реабилитационно</a:t>
            </a:r>
            <a:r>
              <a:rPr lang="de-DE" sz="2000" dirty="0" smtClean="0"/>
              <a:t>-</a:t>
            </a:r>
            <a:r>
              <a:rPr lang="ru-RU" sz="2000" dirty="0" smtClean="0"/>
              <a:t>востановительных мероприятиях нуждаются:</a:t>
            </a:r>
          </a:p>
          <a:p>
            <a:pPr>
              <a:buNone/>
            </a:pPr>
            <a:r>
              <a:rPr lang="ru-RU" sz="2000" dirty="0" smtClean="0"/>
              <a:t> - пациенты с хроническими болями</a:t>
            </a:r>
            <a:r>
              <a:rPr lang="de-DE" sz="2000" dirty="0" smtClean="0"/>
              <a:t>,</a:t>
            </a:r>
            <a:r>
              <a:rPr lang="ru-RU" sz="2000" dirty="0" smtClean="0"/>
              <a:t>при заболеваниях опорно-двигательного аппарата ( боли в спине, суставах при артрозах, полиартрозах  ревматоидного характера и болях  при фибромиалгии)</a:t>
            </a:r>
          </a:p>
          <a:p>
            <a:pPr>
              <a:buNone/>
            </a:pPr>
            <a:r>
              <a:rPr lang="ru-RU" sz="2000" dirty="0" smtClean="0"/>
              <a:t>- пациенты после операций на суставах, позвоночнике и конечностях после переломов.</a:t>
            </a:r>
          </a:p>
          <a:p>
            <a:pPr>
              <a:buNone/>
            </a:pPr>
            <a:r>
              <a:rPr lang="ru-RU" sz="2000" dirty="0" smtClean="0"/>
              <a:t>- спортсмены в посттравматическом и постоперационном</a:t>
            </a:r>
            <a:r>
              <a:rPr lang="de-DE" sz="2000" dirty="0" smtClean="0"/>
              <a:t> </a:t>
            </a:r>
            <a:r>
              <a:rPr lang="ru-RU" sz="2000" dirty="0" smtClean="0"/>
              <a:t>и предоперационном   периодах  </a:t>
            </a:r>
          </a:p>
          <a:p>
            <a:pPr>
              <a:buNone/>
            </a:pPr>
            <a:r>
              <a:rPr lang="ru-RU" sz="2000" dirty="0" smtClean="0"/>
              <a:t>- а так же лица</a:t>
            </a:r>
            <a:r>
              <a:rPr lang="de-DE" sz="2000" dirty="0" smtClean="0"/>
              <a:t>,</a:t>
            </a:r>
            <a:r>
              <a:rPr lang="ru-RU" sz="2000" dirty="0" smtClean="0"/>
              <a:t>приезжающие с целью санаторно-курортного лечения и востановления работоспособности при синдроме усталости</a:t>
            </a:r>
          </a:p>
          <a:p>
            <a:pPr>
              <a:buFontTx/>
              <a:buChar char="-"/>
            </a:pPr>
            <a:endParaRPr lang="de-DE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14423" y="264545"/>
            <a:ext cx="8229600" cy="74559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Кому и для чего нужна реабилитация?</a:t>
            </a:r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60363" y="1291666"/>
            <a:ext cx="8423275" cy="25638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dirty="0" smtClean="0"/>
              <a:t>Снижение болевого синдрома и стреса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Улучшение двигательной активности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Снижение метаболического синдрома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Лечение депрессии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Послеоперационное, посттравматическое востановление функций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мотивация на здоровый образ жизни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Снижение кол-ва противоболевой</a:t>
            </a:r>
            <a:r>
              <a:rPr lang="de-DE" sz="2000" dirty="0" smtClean="0"/>
              <a:t> </a:t>
            </a:r>
            <a:r>
              <a:rPr lang="ru-RU" sz="2000" dirty="0" smtClean="0"/>
              <a:t>терапии</a:t>
            </a:r>
          </a:p>
          <a:p>
            <a:endParaRPr lang="ru-RU" sz="2000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24890" y="262321"/>
            <a:ext cx="8423275" cy="108108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Цель реабилитации :</a:t>
            </a:r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83568" y="1608447"/>
            <a:ext cx="8136904" cy="614877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000" dirty="0" smtClean="0"/>
              <a:t>Американскими учеными в научной работе 2005 г. было установленно повышение смертности в зависимости от повышения доз противоболевых медикаментов.</a:t>
            </a:r>
          </a:p>
          <a:p>
            <a:pPr>
              <a:buNone/>
            </a:pPr>
            <a:r>
              <a:rPr lang="de-DE" dirty="0" smtClean="0"/>
              <a:t>   </a:t>
            </a:r>
            <a:r>
              <a:rPr lang="ru-RU" dirty="0" smtClean="0"/>
              <a:t>противоболевой терапии</a:t>
            </a:r>
            <a:endParaRPr lang="de-DE" sz="2000" dirty="0" smtClean="0"/>
          </a:p>
          <a:p>
            <a:pPr>
              <a:buNone/>
            </a:pPr>
            <a:endParaRPr lang="de-DE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57842" y="0"/>
            <a:ext cx="8423275" cy="1081087"/>
          </a:xfrm>
        </p:spPr>
        <p:txBody>
          <a:bodyPr>
            <a:normAutofit fontScale="90000"/>
          </a:bodyPr>
          <a:lstStyle/>
          <a:p>
            <a:r>
              <a:rPr lang="ru-RU" sz="2400" b="0" i="1" dirty="0" smtClean="0">
                <a:effectLst/>
              </a:rPr>
              <a:t>Реабилитация методами бальнео-, </a:t>
            </a:r>
            <a:r>
              <a:rPr lang="de-DE" sz="2400" b="0" i="1" dirty="0" smtClean="0">
                <a:effectLst/>
              </a:rPr>
              <a:t/>
            </a:r>
            <a:br>
              <a:rPr lang="de-DE" sz="2400" b="0" i="1" dirty="0" smtClean="0">
                <a:effectLst/>
              </a:rPr>
            </a:br>
            <a:r>
              <a:rPr lang="ru-RU" sz="2400" b="0" i="1" dirty="0" smtClean="0">
                <a:effectLst/>
              </a:rPr>
              <a:t>физиотерапии и применением гомеопатии позволяет </a:t>
            </a:r>
            <a:r>
              <a:rPr lang="de-DE" sz="2400" b="0" i="1" dirty="0" smtClean="0">
                <a:effectLst/>
              </a:rPr>
              <a:t/>
            </a:r>
            <a:br>
              <a:rPr lang="de-DE" sz="2400" b="0" i="1" dirty="0" smtClean="0">
                <a:effectLst/>
              </a:rPr>
            </a:br>
            <a:r>
              <a:rPr lang="ru-RU" sz="2400" b="0" i="1" dirty="0" smtClean="0">
                <a:effectLst/>
              </a:rPr>
              <a:t>снижать дозировки медикаментозной</a:t>
            </a:r>
            <a:endParaRPr lang="de-DE" sz="2400" b="0" i="1" dirty="0">
              <a:effectLst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14745" y="4682836"/>
            <a:ext cx="14339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 smtClean="0"/>
              <a:t>Lazarou</a:t>
            </a:r>
            <a:r>
              <a:rPr lang="de-DE" sz="1050" dirty="0" smtClean="0"/>
              <a:t> J et al. 2005, </a:t>
            </a:r>
            <a:r>
              <a:rPr lang="de-DE" sz="1050" dirty="0" err="1" smtClean="0"/>
              <a:t>jama</a:t>
            </a:r>
            <a:r>
              <a:rPr lang="de-DE" sz="1050" dirty="0" smtClean="0"/>
              <a:t> 279: 1220-1205</a:t>
            </a:r>
            <a:endParaRPr lang="de-DE" sz="1050" dirty="0"/>
          </a:p>
        </p:txBody>
      </p:sp>
      <p:graphicFrame>
        <p:nvGraphicFramePr>
          <p:cNvPr id="6" name="Diagramm 5"/>
          <p:cNvGraphicFramePr/>
          <p:nvPr/>
        </p:nvGraphicFramePr>
        <p:xfrm>
          <a:off x="2320635" y="2895601"/>
          <a:ext cx="4731328" cy="2247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Например: 300 ккал/день, 3 литра жидкости в день, соки/ овощные супы, ЛФК, ходьба с палками, расслабляющая гимнастика.</a:t>
            </a:r>
            <a:r>
              <a:rPr lang="ru-RU" dirty="0" smtClean="0"/>
              <a:t> Противоболевая терапия ( в том числе марихуаной).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</a:t>
            </a:r>
            <a:endParaRPr lang="de-DE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73382" y="97273"/>
            <a:ext cx="8229600" cy="105958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Методы: Голодание- </a:t>
            </a:r>
            <a:r>
              <a:rPr lang="ru-RU" sz="2000" b="0" dirty="0" smtClean="0">
                <a:effectLst/>
              </a:rPr>
              <a:t>для пациентов с ревматоидным артритом, </a:t>
            </a:r>
            <a:r>
              <a:rPr lang="de-DE" sz="2000" b="0" dirty="0" smtClean="0">
                <a:effectLst/>
              </a:rPr>
              <a:t/>
            </a:r>
            <a:br>
              <a:rPr lang="de-DE" sz="2000" b="0" dirty="0" smtClean="0">
                <a:effectLst/>
              </a:rPr>
            </a:br>
            <a:r>
              <a:rPr lang="ru-RU" sz="2000" b="0" dirty="0" smtClean="0">
                <a:effectLst/>
              </a:rPr>
              <a:t>псориазом, хроническим болевым синдромом,мигрень, ожирение.</a:t>
            </a:r>
            <a:br>
              <a:rPr lang="ru-RU" sz="2000" b="0" dirty="0" smtClean="0">
                <a:effectLst/>
              </a:rPr>
            </a:br>
            <a:r>
              <a:rPr lang="ru-RU" sz="2000" b="0" dirty="0" smtClean="0">
                <a:effectLst/>
              </a:rPr>
              <a:t>Диабетолог, Диетолог!!!!</a:t>
            </a:r>
            <a:r>
              <a:rPr lang="de-DE" sz="2000" b="0" dirty="0" smtClean="0">
                <a:effectLst/>
              </a:rPr>
              <a:t/>
            </a:r>
            <a:br>
              <a:rPr lang="de-DE" sz="2000" b="0" dirty="0" smtClean="0">
                <a:effectLst/>
              </a:rPr>
            </a:br>
            <a:endParaRPr lang="de-DE" sz="2000" b="0" dirty="0">
              <a:effectLst/>
            </a:endParaRPr>
          </a:p>
        </p:txBody>
      </p:sp>
      <p:sp>
        <p:nvSpPr>
          <p:cNvPr id="6" name="Eingekerbter Pfeil nach rechts 5"/>
          <p:cNvSpPr/>
          <p:nvPr/>
        </p:nvSpPr>
        <p:spPr>
          <a:xfrm>
            <a:off x="3419872" y="3429000"/>
            <a:ext cx="2664296" cy="7415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david dick.jpg"/>
          <p:cNvPicPr>
            <a:picLocks noChangeAspect="1"/>
          </p:cNvPicPr>
          <p:nvPr/>
        </p:nvPicPr>
        <p:blipFill>
          <a:blip r:embed="rId2"/>
          <a:srcRect b="21135"/>
          <a:stretch>
            <a:fillRect/>
          </a:stretch>
        </p:blipFill>
        <p:spPr>
          <a:xfrm>
            <a:off x="819322" y="2729344"/>
            <a:ext cx="2058491" cy="2292928"/>
          </a:xfrm>
          <a:prstGeom prst="rect">
            <a:avLst/>
          </a:prstGeom>
        </p:spPr>
      </p:pic>
      <p:pic>
        <p:nvPicPr>
          <p:cNvPr id="8" name="Grafik 7" descr="galleria-dellaccademia-1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804" y="2571897"/>
            <a:ext cx="1855258" cy="24702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60363" y="1160053"/>
            <a:ext cx="8423275" cy="2563813"/>
          </a:xfrm>
        </p:spPr>
        <p:txBody>
          <a:bodyPr>
            <a:noAutofit/>
          </a:bodyPr>
          <a:lstStyle/>
          <a:p>
            <a:r>
              <a:rPr lang="ru-RU" sz="1600" dirty="0" smtClean="0"/>
              <a:t>Врачей-реабилитологов</a:t>
            </a:r>
          </a:p>
          <a:p>
            <a:r>
              <a:rPr lang="ru-RU" sz="1600" dirty="0" smtClean="0"/>
              <a:t>Физиотерапевтов</a:t>
            </a:r>
          </a:p>
          <a:p>
            <a:r>
              <a:rPr lang="ru-RU" sz="1600" dirty="0" smtClean="0"/>
              <a:t>Эрготерапевтов</a:t>
            </a:r>
          </a:p>
          <a:p>
            <a:r>
              <a:rPr lang="ru-RU" sz="1600" dirty="0" smtClean="0"/>
              <a:t>Ортопедических-техников (подбор ортезов,стелек, .....)</a:t>
            </a:r>
          </a:p>
          <a:p>
            <a:r>
              <a:rPr lang="ru-RU" sz="1600" dirty="0" smtClean="0"/>
              <a:t>Социальных педагогов</a:t>
            </a:r>
          </a:p>
          <a:p>
            <a:pPr>
              <a:buNone/>
            </a:pPr>
            <a:r>
              <a:rPr lang="ru-RU" sz="1600" dirty="0" smtClean="0"/>
              <a:t>	В центре этой группы стоит </a:t>
            </a:r>
            <a:r>
              <a:rPr lang="ru-RU" sz="1600" b="1" i="1" u="sng" dirty="0" smtClean="0"/>
              <a:t>пациент</a:t>
            </a:r>
            <a:r>
              <a:rPr lang="ru-RU" sz="1600" dirty="0" smtClean="0"/>
              <a:t>  с его заболеванием и ограниченной двигательной активностью. </a:t>
            </a:r>
          </a:p>
          <a:p>
            <a:pPr>
              <a:buNone/>
            </a:pPr>
            <a:r>
              <a:rPr lang="ru-RU" sz="1600" dirty="0" smtClean="0"/>
              <a:t>	Применение методик и концептов реабилитации,  зависит от диагноза и стадии  заболевания пациента. Так же нужно учитывать индивидуальные возможности ( </a:t>
            </a:r>
            <a:r>
              <a:rPr lang="de-DE" sz="1600" dirty="0" smtClean="0"/>
              <a:t>VAS 4/5 </a:t>
            </a:r>
            <a:r>
              <a:rPr lang="ru-RU" sz="1600" dirty="0" smtClean="0"/>
              <a:t>при фибромиалгии), заживление послеоперационных ран и техники проведенной операции.</a:t>
            </a:r>
            <a:endParaRPr lang="de-DE" sz="16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57842" y="5270"/>
            <a:ext cx="8423275" cy="1081087"/>
          </a:xfrm>
        </p:spPr>
        <p:txBody>
          <a:bodyPr>
            <a:normAutofit/>
          </a:bodyPr>
          <a:lstStyle/>
          <a:p>
            <a:r>
              <a:rPr lang="ru-RU" sz="3200" b="0" dirty="0" smtClean="0">
                <a:effectLst/>
              </a:rPr>
              <a:t>Для</a:t>
            </a:r>
            <a:r>
              <a:rPr lang="ru-RU" sz="3200" b="0" dirty="0" smtClean="0"/>
              <a:t> успешной </a:t>
            </a:r>
            <a:r>
              <a:rPr lang="ru-RU" sz="3200" b="0" dirty="0" smtClean="0">
                <a:effectLst/>
              </a:rPr>
              <a:t>реабилитации необходимо создание группы,которая состоит из: </a:t>
            </a:r>
            <a:endParaRPr lang="de-DE" sz="3200" b="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110853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44248" y="0"/>
            <a:ext cx="7133116" cy="786007"/>
          </a:xfrm>
        </p:spPr>
        <p:txBody>
          <a:bodyPr>
            <a:noAutofit/>
          </a:bodyPr>
          <a:lstStyle/>
          <a:p>
            <a:r>
              <a:rPr lang="ru-RU" sz="3200" dirty="0" smtClean="0"/>
              <a:t>Формирование</a:t>
            </a:r>
            <a:r>
              <a:rPr lang="de-DE" sz="3200" dirty="0" smtClean="0"/>
              <a:t> </a:t>
            </a:r>
            <a:r>
              <a:rPr lang="ru-RU" sz="3200" dirty="0" smtClean="0"/>
              <a:t>реабилитационной группы</a:t>
            </a:r>
            <a:endParaRPr lang="de-DE" sz="3200" dirty="0"/>
          </a:p>
        </p:txBody>
      </p:sp>
      <p:pic>
        <p:nvPicPr>
          <p:cNvPr id="5" name="Grafik 4" descr="imagesCAJU60H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055" y="1887238"/>
            <a:ext cx="1129145" cy="904019"/>
          </a:xfrm>
          <a:prstGeom prst="rect">
            <a:avLst/>
          </a:prstGeom>
        </p:spPr>
      </p:pic>
      <p:pic>
        <p:nvPicPr>
          <p:cNvPr id="6" name="Grafik 5" descr="Chardi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9164" y="1887238"/>
            <a:ext cx="1163782" cy="904019"/>
          </a:xfrm>
          <a:prstGeom prst="rect">
            <a:avLst/>
          </a:prstGeom>
        </p:spPr>
      </p:pic>
      <p:pic>
        <p:nvPicPr>
          <p:cNvPr id="7" name="Grafik 6" descr="imagesCAH5CH8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9164" y="2818965"/>
            <a:ext cx="1163782" cy="900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60363" y="1201299"/>
            <a:ext cx="8423275" cy="3380429"/>
          </a:xfrm>
        </p:spPr>
        <p:txBody>
          <a:bodyPr/>
          <a:lstStyle/>
          <a:p>
            <a:r>
              <a:rPr lang="ru-RU" b="1" dirty="0" smtClean="0"/>
              <a:t>1-й принцип</a:t>
            </a:r>
            <a:r>
              <a:rPr lang="ru-RU" dirty="0" smtClean="0"/>
              <a:t>:начальная</a:t>
            </a:r>
            <a:r>
              <a:rPr lang="ru-RU" b="1" dirty="0" smtClean="0"/>
              <a:t> </a:t>
            </a:r>
            <a:r>
              <a:rPr lang="ru-RU" dirty="0" smtClean="0"/>
              <a:t>стадия, пасивная: массаж, электротерапия, лимф.дренаж, мануальная терапия с последующим увелечением двигательной активности.</a:t>
            </a:r>
          </a:p>
          <a:p>
            <a:r>
              <a:rPr lang="ru-RU" b="1" dirty="0" smtClean="0"/>
              <a:t>2-ой принцип</a:t>
            </a:r>
            <a:r>
              <a:rPr lang="ru-RU" dirty="0" smtClean="0"/>
              <a:t>: контроль признаков воспалительных процессов, как общих так и локальных</a:t>
            </a:r>
          </a:p>
          <a:p>
            <a:r>
              <a:rPr lang="ru-RU" b="1" dirty="0" smtClean="0"/>
              <a:t>3-й принцип</a:t>
            </a:r>
            <a:r>
              <a:rPr lang="ru-RU" dirty="0" smtClean="0"/>
              <a:t>: выявление дисфункций организма в процесе нагрузок с последующей коррекцией</a:t>
            </a:r>
          </a:p>
          <a:p>
            <a:r>
              <a:rPr lang="ru-RU" b="1" dirty="0" smtClean="0"/>
              <a:t>4-й принцип</a:t>
            </a:r>
            <a:r>
              <a:rPr lang="ru-RU" dirty="0" smtClean="0"/>
              <a:t>: независимо от стадии и фазы заболевания, производится коррекция осанки и стабилизация мышечной системы.</a:t>
            </a:r>
          </a:p>
          <a:p>
            <a:r>
              <a:rPr lang="ru-RU" b="1" dirty="0" smtClean="0"/>
              <a:t>5-й принцип</a:t>
            </a:r>
            <a:r>
              <a:rPr lang="ru-RU" dirty="0" smtClean="0"/>
              <a:t>: лекции, направленные изучение этиологии заболевания.</a:t>
            </a:r>
          </a:p>
          <a:p>
            <a:endParaRPr lang="de-DE" sz="16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8C27-94C3-48D7-864A-69F9EF623521}" type="datetime1">
              <a:rPr lang="de-DE" smtClean="0"/>
              <a:t>26.10.2014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60363" y="674689"/>
            <a:ext cx="8423275" cy="463448"/>
          </a:xfrm>
        </p:spPr>
        <p:txBody>
          <a:bodyPr/>
          <a:lstStyle/>
          <a:p>
            <a:r>
              <a:rPr lang="ru-RU" dirty="0" smtClean="0"/>
              <a:t>			</a:t>
            </a:r>
            <a:r>
              <a:rPr lang="ru-RU" sz="3600" dirty="0" smtClean="0"/>
              <a:t>5 ПРИНЦИПОВ РЕАБИЛИТАЦИИ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8060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73655" y="1060761"/>
            <a:ext cx="8694788" cy="3744602"/>
            <a:chOff x="326" y="1064"/>
            <a:chExt cx="5689" cy="2932"/>
          </a:xfrm>
        </p:grpSpPr>
        <p:graphicFrame>
          <p:nvGraphicFramePr>
            <p:cNvPr id="9" name="Object 15"/>
            <p:cNvGraphicFramePr>
              <a:graphicFrameLocks noChangeAspect="1"/>
            </p:cNvGraphicFramePr>
            <p:nvPr/>
          </p:nvGraphicFramePr>
          <p:xfrm>
            <a:off x="373" y="1280"/>
            <a:ext cx="1396" cy="1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114" name="Bitmap-Bild" r:id="rId3" imgW="6850974" imgH="5631668" progId="Paint.Picture">
                    <p:embed/>
                  </p:oleObj>
                </mc:Choice>
                <mc:Fallback>
                  <p:oleObj name="Bitmap-Bild" r:id="rId3" imgW="6850974" imgH="5631668" progId="Paint.Picture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18000" contrast="-2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" y="1280"/>
                          <a:ext cx="1396" cy="1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16"/>
            <p:cNvGraphicFramePr>
              <a:graphicFrameLocks noChangeAspect="1"/>
            </p:cNvGraphicFramePr>
            <p:nvPr/>
          </p:nvGraphicFramePr>
          <p:xfrm>
            <a:off x="1940" y="1285"/>
            <a:ext cx="1114" cy="11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115" name="Bitmap" r:id="rId5" imgW="6988146" imgH="7018628" progId="Paint.Picture">
                    <p:embed/>
                  </p:oleObj>
                </mc:Choice>
                <mc:Fallback>
                  <p:oleObj name="Bitmap" r:id="rId5" imgW="6988146" imgH="7018628" progId="Paint.Picture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30000" contrast="-3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0" y="1285"/>
                          <a:ext cx="1114" cy="11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" name="Picture 17" descr="Spastik-Klinik_00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" y="2918"/>
              <a:ext cx="2556" cy="1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8" descr="S-ROM_Hülle Daniela_07-07-83_01_Hü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462" y="1299"/>
              <a:ext cx="1553" cy="1194"/>
            </a:xfrm>
            <a:prstGeom prst="rect">
              <a:avLst/>
            </a:prstGeom>
            <a:noFill/>
          </p:spPr>
        </p:pic>
        <p:pic>
          <p:nvPicPr>
            <p:cNvPr id="13" name="Picture 19" descr="S-ROM_Hülle Daniela_07-07-83_02_Hü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489" y="2557"/>
              <a:ext cx="1521" cy="1340"/>
            </a:xfrm>
            <a:prstGeom prst="rect">
              <a:avLst/>
            </a:prstGeom>
            <a:noFill/>
          </p:spPr>
        </p:pic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326" y="1077"/>
              <a:ext cx="1010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400" dirty="0"/>
                <a:t>Male 17 years old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4422" y="1064"/>
              <a:ext cx="1141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400" dirty="0"/>
                <a:t>Female 21 years old</a:t>
              </a:r>
            </a:p>
          </p:txBody>
        </p:sp>
        <p:pic>
          <p:nvPicPr>
            <p:cNvPr id="16" name="Picture 22" descr="Spastik-Klinik_005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256" y="1298"/>
              <a:ext cx="737" cy="1270"/>
            </a:xfrm>
            <a:prstGeom prst="rect">
              <a:avLst/>
            </a:prstGeom>
            <a:noFill/>
          </p:spPr>
        </p:pic>
        <p:pic>
          <p:nvPicPr>
            <p:cNvPr id="17" name="Picture 23" descr="Spastik-Klinik_01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256" y="2659"/>
              <a:ext cx="775" cy="1337"/>
            </a:xfrm>
            <a:prstGeom prst="rect">
              <a:avLst/>
            </a:prstGeom>
            <a:noFill/>
          </p:spPr>
        </p:pic>
      </p:grp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1872000" y="93387"/>
            <a:ext cx="6912000" cy="1080000"/>
          </a:xfrm>
        </p:spPr>
        <p:txBody>
          <a:bodyPr/>
          <a:lstStyle/>
          <a:p>
            <a:r>
              <a:rPr lang="de-DE" dirty="0" smtClean="0"/>
              <a:t>Case Study </a:t>
            </a:r>
            <a:br>
              <a:rPr lang="de-DE" dirty="0" smtClean="0"/>
            </a:b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1872001" y="677636"/>
            <a:ext cx="6912000" cy="28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de-DE" sz="1400" dirty="0">
                <a:solidFill>
                  <a:srgbClr val="4C4C4C"/>
                </a:solidFill>
              </a:rPr>
              <a:t>Special </a:t>
            </a:r>
            <a:r>
              <a:rPr lang="de-DE" sz="1400" dirty="0" err="1">
                <a:solidFill>
                  <a:srgbClr val="4C4C4C"/>
                </a:solidFill>
              </a:rPr>
              <a:t>indications</a:t>
            </a:r>
            <a:r>
              <a:rPr lang="de-DE" sz="1400" dirty="0">
                <a:solidFill>
                  <a:srgbClr val="4C4C4C"/>
                </a:solidFill>
              </a:rPr>
              <a:t>, e.g. </a:t>
            </a:r>
            <a:r>
              <a:rPr lang="de-DE" sz="1400" dirty="0" err="1">
                <a:solidFill>
                  <a:srgbClr val="4C4C4C"/>
                </a:solidFill>
              </a:rPr>
              <a:t>spastic</a:t>
            </a:r>
            <a:r>
              <a:rPr lang="de-DE" sz="1400" dirty="0">
                <a:solidFill>
                  <a:srgbClr val="4C4C4C"/>
                </a:solidFill>
              </a:rPr>
              <a:t> </a:t>
            </a:r>
            <a:r>
              <a:rPr lang="de-DE" sz="1400" dirty="0" err="1">
                <a:solidFill>
                  <a:srgbClr val="4C4C4C"/>
                </a:solidFill>
              </a:rPr>
              <a:t>paralysis</a:t>
            </a:r>
            <a:r>
              <a:rPr lang="de-DE" sz="1400" dirty="0">
                <a:solidFill>
                  <a:srgbClr val="4C4C4C"/>
                </a:solidFill>
              </a:rPr>
              <a:t>, </a:t>
            </a:r>
            <a:r>
              <a:rPr lang="de-DE" sz="1400" dirty="0" err="1">
                <a:solidFill>
                  <a:srgbClr val="4C4C4C"/>
                </a:solidFill>
              </a:rPr>
              <a:t>several</a:t>
            </a:r>
            <a:r>
              <a:rPr lang="de-DE" sz="1400" dirty="0">
                <a:solidFill>
                  <a:srgbClr val="4C4C4C"/>
                </a:solidFill>
              </a:rPr>
              <a:t> </a:t>
            </a:r>
            <a:r>
              <a:rPr lang="de-DE" sz="1400" dirty="0" err="1">
                <a:solidFill>
                  <a:srgbClr val="4C4C4C"/>
                </a:solidFill>
              </a:rPr>
              <a:t>surgical</a:t>
            </a:r>
            <a:r>
              <a:rPr lang="de-DE" sz="1400" dirty="0">
                <a:solidFill>
                  <a:srgbClr val="4C4C4C"/>
                </a:solidFill>
              </a:rPr>
              <a:t> </a:t>
            </a:r>
            <a:r>
              <a:rPr lang="de-DE" sz="1400" dirty="0" err="1">
                <a:solidFill>
                  <a:srgbClr val="4C4C4C"/>
                </a:solidFill>
              </a:rPr>
              <a:t>interventions</a:t>
            </a:r>
            <a:r>
              <a:rPr lang="de-DE" sz="1400" dirty="0">
                <a:solidFill>
                  <a:srgbClr val="4C4C4C"/>
                </a:solidFill>
              </a:rPr>
              <a:t> in </a:t>
            </a:r>
            <a:r>
              <a:rPr lang="de-DE" sz="1400" dirty="0" err="1">
                <a:solidFill>
                  <a:srgbClr val="4C4C4C"/>
                </a:solidFill>
              </a:rPr>
              <a:t>the</a:t>
            </a:r>
            <a:r>
              <a:rPr lang="de-DE" sz="1400" dirty="0">
                <a:solidFill>
                  <a:srgbClr val="4C4C4C"/>
                </a:solidFill>
              </a:rPr>
              <a:t> </a:t>
            </a:r>
            <a:r>
              <a:rPr lang="de-DE" sz="1400" dirty="0" err="1">
                <a:solidFill>
                  <a:srgbClr val="4C4C4C"/>
                </a:solidFill>
              </a:rPr>
              <a:t>past</a:t>
            </a:r>
            <a:endParaRPr lang="de-DE" sz="1400" dirty="0">
              <a:solidFill>
                <a:srgbClr val="4C4C4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Пациент 72 года, ...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22729" b="3068"/>
          <a:stretch>
            <a:fillRect/>
          </a:stretch>
        </p:blipFill>
        <p:spPr bwMode="auto">
          <a:xfrm>
            <a:off x="87635" y="1068944"/>
            <a:ext cx="4221286" cy="397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5034" r="4486" b="4427"/>
          <a:stretch>
            <a:fillRect/>
          </a:stretch>
        </p:blipFill>
        <p:spPr bwMode="auto">
          <a:xfrm>
            <a:off x="4308921" y="1290119"/>
            <a:ext cx="4299626" cy="213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Fallbeispiel (II/II) - Diagnose </a:t>
            </a:r>
            <a:endParaRPr lang="de-D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15189" y="899578"/>
            <a:ext cx="3258884" cy="196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4" descr="diagno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39" y="1275009"/>
            <a:ext cx="5304534" cy="346441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Основные отличия в подготовке медицинского персонала в Германии и стран СНГ для клиник реабилитации.</a:t>
            </a:r>
            <a:endParaRPr lang="de-DE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26220" y="1494958"/>
            <a:ext cx="4032000" cy="3403069"/>
          </a:xfrm>
        </p:spPr>
        <p:txBody>
          <a:bodyPr/>
          <a:lstStyle/>
          <a:p>
            <a:pPr marL="0" indent="0">
              <a:buNone/>
            </a:pPr>
            <a:r>
              <a:rPr lang="ru-RU" u="sng" dirty="0" smtClean="0"/>
              <a:t>Германия:</a:t>
            </a:r>
            <a:endParaRPr lang="de-DE" u="sng" dirty="0" smtClean="0"/>
          </a:p>
          <a:p>
            <a:pPr marL="0" indent="0">
              <a:buNone/>
            </a:pPr>
            <a:r>
              <a:rPr lang="ru-RU" sz="1000" u="sng" dirty="0" smtClean="0"/>
              <a:t>Физиотерапевт</a:t>
            </a:r>
            <a:r>
              <a:rPr lang="de-DE" sz="1000" u="sng" dirty="0" smtClean="0"/>
              <a:t>:</a:t>
            </a:r>
            <a:r>
              <a:rPr lang="de-DE" sz="1000" dirty="0" smtClean="0"/>
              <a:t> 3</a:t>
            </a:r>
            <a:r>
              <a:rPr lang="ru-RU" sz="1000" dirty="0" smtClean="0"/>
              <a:t>-летнее обучение: 2900 часов</a:t>
            </a:r>
            <a:r>
              <a:rPr lang="ru-RU" sz="1000" dirty="0"/>
              <a:t> </a:t>
            </a:r>
            <a:r>
              <a:rPr lang="ru-RU" sz="1000" dirty="0" smtClean="0"/>
              <a:t>теории</a:t>
            </a:r>
            <a:r>
              <a:rPr lang="de-DE" sz="1000" dirty="0" smtClean="0"/>
              <a:t> u 1600 </a:t>
            </a:r>
            <a:r>
              <a:rPr lang="ru-RU" sz="1000" dirty="0" smtClean="0"/>
              <a:t>часов</a:t>
            </a:r>
            <a:r>
              <a:rPr lang="de-DE" sz="1000" dirty="0" smtClean="0"/>
              <a:t> </a:t>
            </a:r>
            <a:r>
              <a:rPr lang="ru-RU" sz="1000" dirty="0" smtClean="0"/>
              <a:t>практических</a:t>
            </a:r>
            <a:r>
              <a:rPr lang="ru-RU" sz="1000" dirty="0"/>
              <a:t> </a:t>
            </a:r>
            <a:r>
              <a:rPr lang="ru-RU" sz="1000" dirty="0" smtClean="0"/>
              <a:t>занятий</a:t>
            </a:r>
            <a:r>
              <a:rPr lang="de-DE" sz="1000" dirty="0" smtClean="0"/>
              <a:t>. </a:t>
            </a:r>
            <a:r>
              <a:rPr lang="ru-RU" sz="1000" dirty="0" smtClean="0"/>
              <a:t>Преподают: техника обследования и постановка предварительного диагноза</a:t>
            </a:r>
            <a:r>
              <a:rPr lang="de-DE" sz="1000" dirty="0" smtClean="0"/>
              <a:t>,</a:t>
            </a:r>
            <a:r>
              <a:rPr lang="ru-RU" sz="1000" dirty="0" smtClean="0"/>
              <a:t> массаж</a:t>
            </a:r>
            <a:r>
              <a:rPr lang="de-DE" sz="1000" dirty="0" smtClean="0"/>
              <a:t>, </a:t>
            </a:r>
            <a:r>
              <a:rPr lang="ru-RU" sz="1000" dirty="0" smtClean="0"/>
              <a:t>водная и электротеррапия </a:t>
            </a:r>
            <a:r>
              <a:rPr lang="de-DE" sz="1000" dirty="0" smtClean="0"/>
              <a:t>, </a:t>
            </a:r>
            <a:r>
              <a:rPr lang="ru-RU" sz="1000" dirty="0" smtClean="0"/>
              <a:t>профилактика и реабилитация</a:t>
            </a:r>
            <a:r>
              <a:rPr lang="de-DE" sz="1000" dirty="0" smtClean="0"/>
              <a:t>, </a:t>
            </a:r>
            <a:r>
              <a:rPr lang="ru-RU" sz="1000" dirty="0" smtClean="0"/>
              <a:t>мануальная террапия</a:t>
            </a:r>
            <a:r>
              <a:rPr lang="de-DE" sz="1000" dirty="0" smtClean="0"/>
              <a:t>, </a:t>
            </a:r>
            <a:r>
              <a:rPr lang="ru-RU" sz="1000" dirty="0" smtClean="0"/>
              <a:t>лимфатический дренаж</a:t>
            </a:r>
            <a:r>
              <a:rPr lang="de-DE" sz="1000" dirty="0" smtClean="0"/>
              <a:t>.</a:t>
            </a:r>
            <a:r>
              <a:rPr lang="ru-RU" sz="1000" dirty="0" smtClean="0"/>
              <a:t> Практическое обучение в ортопедии</a:t>
            </a:r>
            <a:r>
              <a:rPr lang="de-DE" sz="1000" dirty="0" smtClean="0"/>
              <a:t>, </a:t>
            </a:r>
            <a:r>
              <a:rPr lang="ru-RU" sz="1000" dirty="0" smtClean="0"/>
              <a:t>хирургии и травматологии</a:t>
            </a:r>
            <a:r>
              <a:rPr lang="de-DE" sz="1000" dirty="0" smtClean="0"/>
              <a:t>, </a:t>
            </a:r>
            <a:r>
              <a:rPr lang="ru-RU" sz="1000" dirty="0" smtClean="0"/>
              <a:t>внутренние болезни</a:t>
            </a:r>
            <a:r>
              <a:rPr lang="de-DE" sz="1000" dirty="0" smtClean="0"/>
              <a:t>, </a:t>
            </a:r>
            <a:r>
              <a:rPr lang="ru-RU" sz="1000" dirty="0" smtClean="0"/>
              <a:t>педиатрии</a:t>
            </a:r>
            <a:r>
              <a:rPr lang="de-DE" sz="1000" dirty="0" smtClean="0"/>
              <a:t>, </a:t>
            </a:r>
            <a:r>
              <a:rPr lang="ru-RU" sz="1000" dirty="0" smtClean="0"/>
              <a:t>неврологии</a:t>
            </a:r>
            <a:r>
              <a:rPr lang="ru-RU" sz="1000" dirty="0"/>
              <a:t> </a:t>
            </a:r>
            <a:r>
              <a:rPr lang="ru-RU" sz="1000" dirty="0" smtClean="0"/>
              <a:t>и.т.д</a:t>
            </a:r>
            <a:r>
              <a:rPr lang="de-DE" sz="1000" dirty="0" smtClean="0"/>
              <a:t>. </a:t>
            </a:r>
            <a:r>
              <a:rPr lang="ru-RU" sz="1000" dirty="0" smtClean="0"/>
              <a:t>После государственного экзамена</a:t>
            </a:r>
            <a:r>
              <a:rPr lang="ru-RU" sz="1000" dirty="0"/>
              <a:t> </a:t>
            </a:r>
            <a:r>
              <a:rPr lang="ru-RU" sz="1000" dirty="0" smtClean="0"/>
              <a:t>возможно прохождение </a:t>
            </a:r>
            <a:r>
              <a:rPr lang="de-DE" sz="1000" dirty="0" smtClean="0"/>
              <a:t> </a:t>
            </a:r>
            <a:r>
              <a:rPr lang="ru-RU" sz="1000" dirty="0" smtClean="0"/>
              <a:t>курсов</a:t>
            </a:r>
            <a:r>
              <a:rPr lang="de-DE" sz="1000" dirty="0" smtClean="0"/>
              <a:t>,</a:t>
            </a:r>
            <a:r>
              <a:rPr lang="ru-RU" sz="1000" dirty="0" smtClean="0"/>
              <a:t> например мануальная терапия, Бобарт курсы,</a:t>
            </a:r>
            <a:r>
              <a:rPr lang="de-DE" sz="1000" dirty="0" smtClean="0"/>
              <a:t> O</a:t>
            </a:r>
            <a:r>
              <a:rPr lang="ru-RU" sz="1000" dirty="0" smtClean="0"/>
              <a:t>стеопатия</a:t>
            </a:r>
            <a:r>
              <a:rPr lang="de-DE" sz="1000" dirty="0" smtClean="0"/>
              <a:t> </a:t>
            </a:r>
            <a:r>
              <a:rPr lang="ru-RU" sz="1000" dirty="0" smtClean="0"/>
              <a:t>и мн.др</a:t>
            </a:r>
            <a:r>
              <a:rPr lang="de-DE" sz="1000" dirty="0" smtClean="0"/>
              <a:t>. </a:t>
            </a:r>
          </a:p>
          <a:p>
            <a:pPr marL="0" indent="0">
              <a:buNone/>
            </a:pPr>
            <a:r>
              <a:rPr lang="ru-RU" sz="1000" dirty="0" smtClean="0"/>
              <a:t>Массажист</a:t>
            </a:r>
            <a:r>
              <a:rPr lang="de-DE" sz="1000" dirty="0" smtClean="0"/>
              <a:t>:  2</a:t>
            </a:r>
            <a:r>
              <a:rPr lang="ru-RU" sz="1000" dirty="0" smtClean="0"/>
              <a:t> года обучения </a:t>
            </a:r>
            <a:r>
              <a:rPr lang="de-DE" sz="1000" dirty="0" smtClean="0"/>
              <a:t> + </a:t>
            </a:r>
            <a:r>
              <a:rPr lang="ru-RU" sz="1000" dirty="0" smtClean="0"/>
              <a:t>полгода практики на профпригоднось.</a:t>
            </a:r>
            <a:r>
              <a:rPr lang="de-DE" sz="1000" dirty="0" smtClean="0"/>
              <a:t> </a:t>
            </a:r>
          </a:p>
          <a:p>
            <a:pPr marL="0" indent="0">
              <a:buNone/>
            </a:pPr>
            <a:endParaRPr lang="de-DE" u="sng" dirty="0"/>
          </a:p>
        </p:txBody>
      </p:sp>
      <p:sp>
        <p:nvSpPr>
          <p:cNvPr id="4" name="Inhaltsplatzhalt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ru-RU" u="sng" dirty="0" smtClean="0"/>
              <a:t>Страны СНГ:</a:t>
            </a:r>
          </a:p>
          <a:p>
            <a:r>
              <a:rPr lang="ru-RU" u="sng" dirty="0" smtClean="0"/>
              <a:t>?</a:t>
            </a:r>
          </a:p>
          <a:p>
            <a:r>
              <a:rPr lang="ru-RU" u="sng" dirty="0" smtClean="0"/>
              <a:t>?</a:t>
            </a:r>
          </a:p>
          <a:p>
            <a:r>
              <a:rPr lang="ru-RU" u="sng" dirty="0" smtClean="0"/>
              <a:t>?</a:t>
            </a:r>
          </a:p>
          <a:p>
            <a:r>
              <a:rPr lang="ru-RU" u="sng" dirty="0" smtClean="0"/>
              <a:t>?</a:t>
            </a:r>
          </a:p>
          <a:p>
            <a:r>
              <a:rPr lang="ru-RU" u="sng" dirty="0"/>
              <a:t>?</a:t>
            </a:r>
            <a:endParaRPr lang="de-DE" u="sng" dirty="0"/>
          </a:p>
        </p:txBody>
      </p:sp>
    </p:spTree>
    <p:extLst>
      <p:ext uri="{BB962C8B-B14F-4D97-AF65-F5344CB8AC3E}">
        <p14:creationId xmlns:p14="http://schemas.microsoft.com/office/powerpoint/2010/main" val="77510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Мененджмент в больницах Германии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281545" y="1395900"/>
            <a:ext cx="914400" cy="5888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Директор Клиники</a:t>
            </a:r>
            <a:r>
              <a:rPr lang="de-DE" sz="1000" dirty="0" smtClean="0"/>
              <a:t> </a:t>
            </a:r>
            <a:endParaRPr lang="de-DE" sz="1000" dirty="0"/>
          </a:p>
        </p:txBody>
      </p:sp>
      <p:sp>
        <p:nvSpPr>
          <p:cNvPr id="5" name="Rechteck 4"/>
          <p:cNvSpPr/>
          <p:nvPr/>
        </p:nvSpPr>
        <p:spPr>
          <a:xfrm>
            <a:off x="3995400" y="1395900"/>
            <a:ext cx="914400" cy="5888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Главная мед. сестра/брат</a:t>
            </a:r>
            <a:endParaRPr lang="de-DE" sz="1000" dirty="0"/>
          </a:p>
        </p:txBody>
      </p:sp>
      <p:sp>
        <p:nvSpPr>
          <p:cNvPr id="8" name="Rechteck 7"/>
          <p:cNvSpPr/>
          <p:nvPr/>
        </p:nvSpPr>
        <p:spPr>
          <a:xfrm>
            <a:off x="7154236" y="1395900"/>
            <a:ext cx="914400" cy="5888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Директор управленческого аппарата</a:t>
            </a:r>
            <a:endParaRPr lang="de-DE" sz="1000" dirty="0"/>
          </a:p>
        </p:txBody>
      </p:sp>
      <p:sp>
        <p:nvSpPr>
          <p:cNvPr id="9" name="Abgerundetes Rechteck 8"/>
          <p:cNvSpPr/>
          <p:nvPr/>
        </p:nvSpPr>
        <p:spPr>
          <a:xfrm>
            <a:off x="879764" y="2071254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Отделение хирургии</a:t>
            </a:r>
            <a:endParaRPr lang="de-DE" sz="1050" dirty="0"/>
          </a:p>
        </p:txBody>
      </p:sp>
      <p:sp>
        <p:nvSpPr>
          <p:cNvPr id="10" name="Abgerundetes Rechteck 9"/>
          <p:cNvSpPr/>
          <p:nvPr/>
        </p:nvSpPr>
        <p:spPr>
          <a:xfrm>
            <a:off x="879764" y="2777835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Отделение терапии</a:t>
            </a:r>
            <a:r>
              <a:rPr lang="de-DE" sz="1050" dirty="0" smtClean="0"/>
              <a:t> </a:t>
            </a:r>
            <a:endParaRPr lang="de-DE" sz="105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879764" y="3484416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Радиология</a:t>
            </a:r>
            <a:r>
              <a:rPr lang="de-DE" sz="1050" dirty="0" smtClean="0"/>
              <a:t> </a:t>
            </a:r>
            <a:endParaRPr lang="de-DE" sz="1050" dirty="0"/>
          </a:p>
        </p:txBody>
      </p:sp>
      <p:sp>
        <p:nvSpPr>
          <p:cNvPr id="12" name="Abgerundetes Rechteck 11"/>
          <p:cNvSpPr/>
          <p:nvPr/>
        </p:nvSpPr>
        <p:spPr>
          <a:xfrm>
            <a:off x="879764" y="4190997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Отделение реабилитации</a:t>
            </a:r>
            <a:r>
              <a:rPr lang="de-DE" sz="1050" dirty="0" smtClean="0"/>
              <a:t> </a:t>
            </a:r>
            <a:endParaRPr lang="de-DE" sz="1050" dirty="0"/>
          </a:p>
        </p:txBody>
      </p:sp>
      <p:sp>
        <p:nvSpPr>
          <p:cNvPr id="18" name="Abgerundetes Rechteck 17"/>
          <p:cNvSpPr/>
          <p:nvPr/>
        </p:nvSpPr>
        <p:spPr>
          <a:xfrm>
            <a:off x="3636818" y="2777835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Отделение</a:t>
            </a:r>
            <a:r>
              <a:rPr lang="de-DE" sz="1050" dirty="0" smtClean="0"/>
              <a:t> A</a:t>
            </a:r>
            <a:endParaRPr lang="de-DE" sz="1050" dirty="0"/>
          </a:p>
        </p:txBody>
      </p:sp>
      <p:sp>
        <p:nvSpPr>
          <p:cNvPr id="19" name="Abgerundetes Rechteck 18"/>
          <p:cNvSpPr/>
          <p:nvPr/>
        </p:nvSpPr>
        <p:spPr>
          <a:xfrm>
            <a:off x="3636818" y="3484416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Отделение</a:t>
            </a:r>
            <a:r>
              <a:rPr lang="de-DE" sz="1050" dirty="0" smtClean="0"/>
              <a:t> B</a:t>
            </a:r>
            <a:endParaRPr lang="de-DE" sz="1050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636818" y="4190997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Отделение</a:t>
            </a:r>
            <a:r>
              <a:rPr lang="de-DE" sz="1050" dirty="0" smtClean="0"/>
              <a:t> C</a:t>
            </a:r>
            <a:endParaRPr lang="de-DE" sz="1050" dirty="0"/>
          </a:p>
        </p:txBody>
      </p:sp>
      <p:sp>
        <p:nvSpPr>
          <p:cNvPr id="21" name="Abgerundetes Rechteck 20"/>
          <p:cNvSpPr/>
          <p:nvPr/>
        </p:nvSpPr>
        <p:spPr>
          <a:xfrm>
            <a:off x="3636818" y="2126673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Мед.персонал приёмного отделения</a:t>
            </a:r>
            <a:endParaRPr lang="de-DE" sz="1050" dirty="0"/>
          </a:p>
        </p:txBody>
      </p:sp>
      <p:sp>
        <p:nvSpPr>
          <p:cNvPr id="22" name="Abgerundetes Rechteck 21"/>
          <p:cNvSpPr/>
          <p:nvPr/>
        </p:nvSpPr>
        <p:spPr>
          <a:xfrm>
            <a:off x="6788727" y="2819397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Одел по закупкам товаров</a:t>
            </a:r>
            <a:endParaRPr lang="de-DE" sz="1050" dirty="0"/>
          </a:p>
        </p:txBody>
      </p:sp>
      <p:sp>
        <p:nvSpPr>
          <p:cNvPr id="23" name="Abgerundetes Rechteck 22"/>
          <p:cNvSpPr/>
          <p:nvPr/>
        </p:nvSpPr>
        <p:spPr>
          <a:xfrm>
            <a:off x="6788727" y="3525978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Отдел кадров</a:t>
            </a:r>
            <a:endParaRPr lang="de-DE" sz="1050" dirty="0"/>
          </a:p>
        </p:txBody>
      </p:sp>
      <p:sp>
        <p:nvSpPr>
          <p:cNvPr id="24" name="Abgerundetes Rechteck 23"/>
          <p:cNvSpPr/>
          <p:nvPr/>
        </p:nvSpPr>
        <p:spPr>
          <a:xfrm>
            <a:off x="6788727" y="4181189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И.т.д</a:t>
            </a:r>
            <a:r>
              <a:rPr lang="de-DE" sz="1050" dirty="0" smtClean="0"/>
              <a:t>.</a:t>
            </a:r>
            <a:endParaRPr lang="de-DE" sz="1050" dirty="0"/>
          </a:p>
        </p:txBody>
      </p:sp>
      <p:sp>
        <p:nvSpPr>
          <p:cNvPr id="25" name="Abgerundetes Rechteck 24"/>
          <p:cNvSpPr/>
          <p:nvPr/>
        </p:nvSpPr>
        <p:spPr>
          <a:xfrm>
            <a:off x="6788727" y="2168235"/>
            <a:ext cx="1669473" cy="55418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Бухалтерия</a:t>
            </a:r>
            <a:endParaRPr lang="de-DE" sz="1050" dirty="0"/>
          </a:p>
        </p:txBody>
      </p:sp>
      <p:cxnSp>
        <p:nvCxnSpPr>
          <p:cNvPr id="27" name="Gewinkelte Verbindung 26"/>
          <p:cNvCxnSpPr>
            <a:stCxn id="4" idx="0"/>
            <a:endCxn id="8" idx="0"/>
          </p:cNvCxnSpPr>
          <p:nvPr/>
        </p:nvCxnSpPr>
        <p:spPr>
          <a:xfrm rot="5400000" flipH="1" flipV="1">
            <a:off x="4675090" y="-1540445"/>
            <a:ext cx="1588" cy="5872691"/>
          </a:xfrm>
          <a:prstGeom prst="bentConnector3">
            <a:avLst>
              <a:gd name="adj1" fmla="val 1483155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Gewinkelte Verbindung 32"/>
          <p:cNvCxnSpPr>
            <a:stCxn id="5" idx="0"/>
          </p:cNvCxnSpPr>
          <p:nvPr/>
        </p:nvCxnSpPr>
        <p:spPr>
          <a:xfrm rot="5400000" flipH="1" flipV="1">
            <a:off x="4435680" y="1190308"/>
            <a:ext cx="222513" cy="188673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63236" y="1215231"/>
            <a:ext cx="8229600" cy="344588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dirty="0" smtClean="0"/>
              <a:t>-	Отсутствие визы для пациентов из бывших стран СНГ</a:t>
            </a:r>
          </a:p>
          <a:p>
            <a:pPr>
              <a:buNone/>
            </a:pPr>
            <a:r>
              <a:rPr lang="ru-RU" sz="2400" dirty="0" smtClean="0"/>
              <a:t>-	Возможное заключение контрактов со страховыми  компаниями РФ</a:t>
            </a:r>
          </a:p>
          <a:p>
            <a:pPr>
              <a:buNone/>
            </a:pPr>
            <a:r>
              <a:rPr lang="ru-RU" sz="2400" dirty="0" smtClean="0"/>
              <a:t>-	Лечение и реабилитация спортсменов высокого уровня, в том числе из стран СНГ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языкового барьера для русскоговорящих пациентов </a:t>
            </a:r>
          </a:p>
          <a:p>
            <a:pPr>
              <a:buFontTx/>
              <a:buChar char="-"/>
            </a:pPr>
            <a:r>
              <a:rPr lang="ru-RU" sz="2400" dirty="0" smtClean="0"/>
              <a:t>Использование </a:t>
            </a:r>
            <a:r>
              <a:rPr lang="ru-RU" sz="2400" dirty="0" smtClean="0"/>
              <a:t>природных ресурсов для успешного санаторно-курортного лечения. </a:t>
            </a:r>
            <a:endParaRPr lang="de-DE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Государственные датации при организации клиники (освобождение от уплаты налогов)</a:t>
            </a:r>
            <a:endParaRPr lang="ru-RU" sz="2400" dirty="0" smtClean="0"/>
          </a:p>
          <a:p>
            <a:pPr>
              <a:buNone/>
            </a:pPr>
            <a:r>
              <a:rPr lang="ru-RU" sz="2000" dirty="0" smtClean="0"/>
              <a:t>	</a:t>
            </a:r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28945" y="244976"/>
            <a:ext cx="8423275" cy="108108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Преимущества размещения РЦ в бывших странах СНГ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u="sng" dirty="0" smtClean="0"/>
              <a:t>внедрение новых методов лечения</a:t>
            </a:r>
            <a:r>
              <a:rPr lang="ru-RU" sz="2400" dirty="0" smtClean="0"/>
              <a:t> с учетом рентабельности и стабильной работы предприятия</a:t>
            </a:r>
          </a:p>
          <a:p>
            <a:r>
              <a:rPr lang="ru-RU" sz="2400" dirty="0" smtClean="0"/>
              <a:t>создания </a:t>
            </a:r>
            <a:r>
              <a:rPr lang="ru-RU" sz="2400" i="1" u="sng" dirty="0" smtClean="0"/>
              <a:t>«школы медицинской реабилитации» </a:t>
            </a:r>
            <a:r>
              <a:rPr lang="ru-RU" sz="2400" dirty="0" smtClean="0"/>
              <a:t>на территории заинтерисованного государства.</a:t>
            </a:r>
          </a:p>
          <a:p>
            <a:r>
              <a:rPr lang="ru-RU" sz="2400" dirty="0" smtClean="0"/>
              <a:t>обучение мед. персонала новым методам и принципам работы</a:t>
            </a:r>
          </a:p>
          <a:p>
            <a:r>
              <a:rPr lang="ru-RU" sz="2400" dirty="0" smtClean="0"/>
              <a:t>Помощь в составлении прейскуранта мед. услуг</a:t>
            </a:r>
          </a:p>
          <a:p>
            <a:r>
              <a:rPr lang="ru-RU" sz="2400" dirty="0" smtClean="0"/>
              <a:t>Оценка качества мед. лечения</a:t>
            </a:r>
            <a:endParaRPr lang="de-DE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2271" y="262191"/>
            <a:ext cx="8423275" cy="1081087"/>
          </a:xfrm>
        </p:spPr>
        <p:txBody>
          <a:bodyPr/>
          <a:lstStyle/>
          <a:p>
            <a:r>
              <a:rPr lang="ru-RU" sz="3200" dirty="0" smtClean="0"/>
              <a:t>Консалтинг в медицине направлен на :</a:t>
            </a:r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60363" y="1350818"/>
            <a:ext cx="8423275" cy="3664527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 Германии: 	</a:t>
            </a:r>
          </a:p>
          <a:p>
            <a:pPr>
              <a:buNone/>
            </a:pPr>
            <a:r>
              <a:rPr lang="ru-RU" sz="2000" dirty="0" smtClean="0"/>
              <a:t>- больничные кассы</a:t>
            </a:r>
          </a:p>
          <a:p>
            <a:pPr>
              <a:buFontTx/>
              <a:buChar char="-"/>
            </a:pPr>
            <a:r>
              <a:rPr lang="ru-RU" sz="2000" dirty="0" smtClean="0"/>
              <a:t>страховка при несчастном случае</a:t>
            </a:r>
          </a:p>
          <a:p>
            <a:pPr>
              <a:buFontTx/>
              <a:buChar char="-"/>
            </a:pPr>
            <a:r>
              <a:rPr lang="ru-RU" sz="2000" dirty="0" smtClean="0"/>
              <a:t>пенсионный фонд</a:t>
            </a:r>
          </a:p>
          <a:p>
            <a:pPr>
              <a:buFontTx/>
              <a:buChar char="-"/>
            </a:pPr>
            <a:r>
              <a:rPr lang="ru-RU" sz="2000" dirty="0" smtClean="0"/>
              <a:t>социальная служба</a:t>
            </a:r>
          </a:p>
          <a:p>
            <a:pPr>
              <a:buFontTx/>
              <a:buChar char="-"/>
            </a:pPr>
            <a:r>
              <a:rPr lang="ru-RU" sz="2000" dirty="0" smtClean="0"/>
              <a:t>приватные пациенты</a:t>
            </a:r>
            <a:endParaRPr lang="de-DE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b="1" dirty="0" smtClean="0"/>
              <a:t>В Республике</a:t>
            </a:r>
            <a:r>
              <a:rPr lang="de-DE" b="1" dirty="0" smtClean="0"/>
              <a:t>:</a:t>
            </a:r>
          </a:p>
          <a:p>
            <a:pPr>
              <a:buNone/>
            </a:pPr>
            <a:r>
              <a:rPr lang="de-DE" sz="2000" b="1" dirty="0" smtClean="0"/>
              <a:t>- </a:t>
            </a:r>
            <a:r>
              <a:rPr lang="ru-RU" sz="2000" dirty="0" smtClean="0"/>
              <a:t>страховые фирмы</a:t>
            </a:r>
          </a:p>
          <a:p>
            <a:pPr>
              <a:buFontTx/>
              <a:buChar char="-"/>
            </a:pPr>
            <a:r>
              <a:rPr lang="ru-RU" sz="2000" dirty="0" smtClean="0"/>
              <a:t>страховые фирмы РФ (СОГАЗ, Росгосстрах и др.)</a:t>
            </a:r>
          </a:p>
          <a:p>
            <a:pPr>
              <a:buFontTx/>
              <a:buChar char="-"/>
            </a:pPr>
            <a:r>
              <a:rPr lang="ru-RU" sz="2000" dirty="0" smtClean="0"/>
              <a:t>пенсионный </a:t>
            </a:r>
          </a:p>
          <a:p>
            <a:pPr>
              <a:buFontTx/>
              <a:buChar char="-"/>
            </a:pPr>
            <a:r>
              <a:rPr lang="ru-RU" sz="2000" dirty="0" smtClean="0"/>
              <a:t>спортивные клубы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8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1343" y="278389"/>
            <a:ext cx="8229600" cy="58357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Финансирование реабилитации</a:t>
            </a:r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vertra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15816" y="1234908"/>
            <a:ext cx="3935257" cy="3713105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52600" y="4"/>
            <a:ext cx="8229600" cy="529568"/>
          </a:xfrm>
        </p:spPr>
        <p:txBody>
          <a:bodyPr>
            <a:noAutofit/>
          </a:bodyPr>
          <a:lstStyle/>
          <a:p>
            <a:r>
              <a:rPr lang="ru-RU" sz="3200" dirty="0" smtClean="0"/>
              <a:t>В модернизацию не надо верить. 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ru-RU" sz="3200" dirty="0" smtClean="0"/>
              <a:t>Ее нужно делать</a:t>
            </a:r>
            <a:r>
              <a:rPr lang="de-DE" sz="3200" dirty="0" smtClean="0"/>
              <a:t>!</a:t>
            </a:r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80" y="0"/>
            <a:ext cx="4824919" cy="2957209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22196" cy="295720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3626"/>
            <a:ext cx="4990290" cy="312987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81" y="2208179"/>
            <a:ext cx="4824919" cy="293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75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25034" y="0"/>
            <a:ext cx="8423275" cy="108108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Видеоконференция как средство общения 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ru-RU" sz="3200" dirty="0" smtClean="0"/>
              <a:t>при консалтинге</a:t>
            </a:r>
            <a:endParaRPr lang="de-DE" sz="3200" dirty="0"/>
          </a:p>
        </p:txBody>
      </p:sp>
      <p:pic>
        <p:nvPicPr>
          <p:cNvPr id="7" name="Grafik 6" descr="Videokonferenz-cisco-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30" y="2701628"/>
            <a:ext cx="3651178" cy="2356138"/>
          </a:xfrm>
          <a:prstGeom prst="rect">
            <a:avLst/>
          </a:prstGeom>
        </p:spPr>
      </p:pic>
      <p:pic>
        <p:nvPicPr>
          <p:cNvPr id="8" name="Grafik 7" descr="Meeting_Raum_Videokonferenz_x6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872" y="983049"/>
            <a:ext cx="3255818" cy="1882948"/>
          </a:xfrm>
          <a:prstGeom prst="rect">
            <a:avLst/>
          </a:prstGeom>
        </p:spPr>
      </p:pic>
      <p:pic>
        <p:nvPicPr>
          <p:cNvPr id="6" name="Inhaltsplatzhalter 5" descr="video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34156" y="1480011"/>
            <a:ext cx="3017463" cy="2013759"/>
          </a:xfrm>
        </p:spPr>
      </p:pic>
    </p:spTree>
    <p:extLst>
      <p:ext uri="{BB962C8B-B14F-4D97-AF65-F5344CB8AC3E}">
        <p14:creationId xmlns:p14="http://schemas.microsoft.com/office/powerpoint/2010/main" val="62230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oba_Gruppe_Vorlage_2014-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Joba_Gruppe_Vorlage_2014-05</Template>
  <TotalTime>0</TotalTime>
  <Words>490</Words>
  <Application>Microsoft Office PowerPoint</Application>
  <PresentationFormat>Bildschirmpräsentation (16:9)</PresentationFormat>
  <Paragraphs>116</Paragraphs>
  <Slides>22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22</vt:i4>
      </vt:variant>
    </vt:vector>
  </HeadingPairs>
  <TitlesOfParts>
    <vt:vector size="29" baseType="lpstr">
      <vt:lpstr>Arial</vt:lpstr>
      <vt:lpstr>Calibri</vt:lpstr>
      <vt:lpstr>Lucida Grande</vt:lpstr>
      <vt:lpstr>Wingdings</vt:lpstr>
      <vt:lpstr>Joba_Gruppe_Vorlage_2014-05</vt:lpstr>
      <vt:lpstr>Bitmap-Bild</vt:lpstr>
      <vt:lpstr>Bitmap</vt:lpstr>
      <vt:lpstr>Организация и тактика  реабилитациионного лечения  ортопедических пациентов Dr.med. I.Melnikau</vt:lpstr>
      <vt:lpstr>PowerPoint-Präsentation</vt:lpstr>
      <vt:lpstr>История реабилитации в Германии</vt:lpstr>
      <vt:lpstr>Reha in Deutschland &amp; Unternehmen der Johannesbad-Gruppe </vt:lpstr>
      <vt:lpstr>Кому и для чего нужна реабилитация?</vt:lpstr>
      <vt:lpstr>Цель реабилитации :</vt:lpstr>
      <vt:lpstr>Реабилитация методами бальнео-,  физиотерапии и применением гомеопатии позволяет  снижать дозировки медикаментозной</vt:lpstr>
      <vt:lpstr>Методы: Голодание- для пациентов с ревматоидным артритом,  псориазом, хроническим болевым синдромом,мигрень, ожирение. Диабетолог, Диетолог!!!! </vt:lpstr>
      <vt:lpstr>Для успешной реабилитации необходимо создание группы,которая состоит из: </vt:lpstr>
      <vt:lpstr>Формирование реабилитационной группы</vt:lpstr>
      <vt:lpstr>   5 ПРИНЦИПОВ РЕАБИЛИТАЦИИ</vt:lpstr>
      <vt:lpstr>Case Study   </vt:lpstr>
      <vt:lpstr>Пациент 72 года, ... </vt:lpstr>
      <vt:lpstr>Fallbeispiel (II/II) - Diagnose </vt:lpstr>
      <vt:lpstr>Основные отличия в подготовке медицинского персонала в Германии и стран СНГ для клиник реабилитации.</vt:lpstr>
      <vt:lpstr>Мененджмент в больницах Германии</vt:lpstr>
      <vt:lpstr>Преимущества размещения РЦ в бывших странах СНГ</vt:lpstr>
      <vt:lpstr>Консалтинг в медицине направлен на :</vt:lpstr>
      <vt:lpstr>Финансирование реабилитации</vt:lpstr>
      <vt:lpstr>В модернизацию не надо верить.  Ее нужно делать!</vt:lpstr>
      <vt:lpstr>PowerPoint-Präsentation</vt:lpstr>
      <vt:lpstr>Видеоконференция как средство общения  при консалтинге</vt:lpstr>
    </vt:vector>
  </TitlesOfParts>
  <Company>Johannesbad Reha - Kliniken 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andrea.stadler</dc:creator>
  <cp:lastModifiedBy>Ihar Melnikau</cp:lastModifiedBy>
  <cp:revision>78</cp:revision>
  <cp:lastPrinted>2014-04-14T11:40:39Z</cp:lastPrinted>
  <dcterms:created xsi:type="dcterms:W3CDTF">2014-05-09T14:30:02Z</dcterms:created>
  <dcterms:modified xsi:type="dcterms:W3CDTF">2014-10-26T09:19:22Z</dcterms:modified>
</cp:coreProperties>
</file>