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86" r:id="rId9"/>
    <p:sldId id="269" r:id="rId10"/>
    <p:sldId id="287" r:id="rId11"/>
    <p:sldId id="288" r:id="rId12"/>
    <p:sldId id="289" r:id="rId13"/>
    <p:sldId id="266" r:id="rId14"/>
    <p:sldId id="267" r:id="rId15"/>
    <p:sldId id="273" r:id="rId16"/>
    <p:sldId id="274" r:id="rId17"/>
    <p:sldId id="275" r:id="rId18"/>
    <p:sldId id="276" r:id="rId19"/>
    <p:sldId id="277" r:id="rId20"/>
    <p:sldId id="290" r:id="rId21"/>
    <p:sldId id="278" r:id="rId22"/>
    <p:sldId id="280" r:id="rId23"/>
    <p:sldId id="281" r:id="rId24"/>
    <p:sldId id="282" r:id="rId25"/>
    <p:sldId id="283" r:id="rId26"/>
    <p:sldId id="284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285" r:id="rId35"/>
    <p:sldId id="291" r:id="rId36"/>
    <p:sldId id="292" r:id="rId37"/>
    <p:sldId id="293" r:id="rId38"/>
    <p:sldId id="294" r:id="rId39"/>
    <p:sldId id="295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5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100 тыс. населения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Франция</c:v>
                </c:pt>
                <c:pt idx="1">
                  <c:v>Испания</c:v>
                </c:pt>
                <c:pt idx="2">
                  <c:v>Австралия</c:v>
                </c:pt>
                <c:pt idx="3">
                  <c:v>Новая Зеландия</c:v>
                </c:pt>
                <c:pt idx="4">
                  <c:v>Великобритания</c:v>
                </c:pt>
                <c:pt idx="5">
                  <c:v>США</c:v>
                </c:pt>
                <c:pt idx="6">
                  <c:v>Япония</c:v>
                </c:pt>
                <c:pt idx="7">
                  <c:v>Корея</c:v>
                </c:pt>
                <c:pt idx="8">
                  <c:v>Таиланд</c:v>
                </c:pt>
                <c:pt idx="9">
                  <c:v>Китай</c:v>
                </c:pt>
                <c:pt idx="10">
                  <c:v>Малайзия</c:v>
                </c:pt>
                <c:pt idx="11">
                  <c:v>Синагапур</c:v>
                </c:pt>
                <c:pt idx="12">
                  <c:v>Таджикистан</c:v>
                </c:pt>
                <c:pt idx="13">
                  <c:v>Узбекистан</c:v>
                </c:pt>
                <c:pt idx="14">
                  <c:v>Казахстан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46</c:v>
                </c:pt>
                <c:pt idx="1">
                  <c:v>51</c:v>
                </c:pt>
                <c:pt idx="2">
                  <c:v>75</c:v>
                </c:pt>
                <c:pt idx="3">
                  <c:v>100</c:v>
                </c:pt>
                <c:pt idx="4">
                  <c:v>100</c:v>
                </c:pt>
                <c:pt idx="5">
                  <c:v>102</c:v>
                </c:pt>
                <c:pt idx="6">
                  <c:v>45</c:v>
                </c:pt>
                <c:pt idx="7">
                  <c:v>48</c:v>
                </c:pt>
                <c:pt idx="8">
                  <c:v>60</c:v>
                </c:pt>
                <c:pt idx="9">
                  <c:v>70</c:v>
                </c:pt>
                <c:pt idx="10">
                  <c:v>100</c:v>
                </c:pt>
                <c:pt idx="11">
                  <c:v>100</c:v>
                </c:pt>
                <c:pt idx="12">
                  <c:v>340</c:v>
                </c:pt>
                <c:pt idx="13">
                  <c:v>380</c:v>
                </c:pt>
                <c:pt idx="14">
                  <c:v>385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097856"/>
        <c:axId val="84738048"/>
      </c:barChart>
      <c:catAx>
        <c:axId val="1350978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84738048"/>
        <c:crosses val="autoZero"/>
        <c:auto val="1"/>
        <c:lblAlgn val="ctr"/>
        <c:lblOffset val="100"/>
        <c:noMultiLvlLbl val="0"/>
      </c:catAx>
      <c:valAx>
        <c:axId val="84738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350978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100 тыс. населения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Франция</c:v>
                </c:pt>
                <c:pt idx="1">
                  <c:v>Испания</c:v>
                </c:pt>
                <c:pt idx="2">
                  <c:v>Австралия</c:v>
                </c:pt>
                <c:pt idx="3">
                  <c:v>Новая Зеландия</c:v>
                </c:pt>
                <c:pt idx="4">
                  <c:v>Великобритания</c:v>
                </c:pt>
                <c:pt idx="5">
                  <c:v>США</c:v>
                </c:pt>
                <c:pt idx="6">
                  <c:v>Япония</c:v>
                </c:pt>
                <c:pt idx="7">
                  <c:v>Сингапур</c:v>
                </c:pt>
                <c:pt idx="8">
                  <c:v>Таиланд</c:v>
                </c:pt>
                <c:pt idx="9">
                  <c:v>Малайзия</c:v>
                </c:pt>
                <c:pt idx="10">
                  <c:v>Индонезия</c:v>
                </c:pt>
                <c:pt idx="11">
                  <c:v>Китай</c:v>
                </c:pt>
                <c:pt idx="12">
                  <c:v>Таджикистан</c:v>
                </c:pt>
                <c:pt idx="13">
                  <c:v>Узбекистан</c:v>
                </c:pt>
                <c:pt idx="14">
                  <c:v>Казахстан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26</c:v>
                </c:pt>
                <c:pt idx="1">
                  <c:v>35</c:v>
                </c:pt>
                <c:pt idx="2">
                  <c:v>33</c:v>
                </c:pt>
                <c:pt idx="3">
                  <c:v>40</c:v>
                </c:pt>
                <c:pt idx="4">
                  <c:v>43</c:v>
                </c:pt>
                <c:pt idx="5">
                  <c:v>38</c:v>
                </c:pt>
                <c:pt idx="6">
                  <c:v>48</c:v>
                </c:pt>
                <c:pt idx="7">
                  <c:v>49</c:v>
                </c:pt>
                <c:pt idx="8">
                  <c:v>65</c:v>
                </c:pt>
                <c:pt idx="9">
                  <c:v>80</c:v>
                </c:pt>
                <c:pt idx="10">
                  <c:v>100</c:v>
                </c:pt>
                <c:pt idx="11">
                  <c:v>160</c:v>
                </c:pt>
                <c:pt idx="12">
                  <c:v>90</c:v>
                </c:pt>
                <c:pt idx="13">
                  <c:v>165</c:v>
                </c:pt>
                <c:pt idx="14">
                  <c:v>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574592"/>
        <c:axId val="84741504"/>
      </c:barChart>
      <c:catAx>
        <c:axId val="134574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84741504"/>
        <c:crosses val="autoZero"/>
        <c:auto val="1"/>
        <c:lblAlgn val="ctr"/>
        <c:lblOffset val="100"/>
        <c:noMultiLvlLbl val="0"/>
      </c:catAx>
      <c:valAx>
        <c:axId val="84741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345745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Япония</c:v>
                </c:pt>
                <c:pt idx="1">
                  <c:v>Англия</c:v>
                </c:pt>
                <c:pt idx="2">
                  <c:v>США</c:v>
                </c:pt>
                <c:pt idx="3">
                  <c:v>Германия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12.9</c:v>
                </c:pt>
                <c:pt idx="1">
                  <c:v>14.9</c:v>
                </c:pt>
                <c:pt idx="2">
                  <c:v>17.2</c:v>
                </c:pt>
                <c:pt idx="3">
                  <c:v>25.6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5096320"/>
        <c:axId val="134895232"/>
        <c:axId val="0"/>
      </c:bar3DChart>
      <c:catAx>
        <c:axId val="1350963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4895232"/>
        <c:crosses val="autoZero"/>
        <c:auto val="1"/>
        <c:lblAlgn val="ctr"/>
        <c:lblOffset val="100"/>
        <c:noMultiLvlLbl val="0"/>
      </c:catAx>
      <c:valAx>
        <c:axId val="134895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509632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диагностирован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Англия</c:v>
                </c:pt>
                <c:pt idx="1">
                  <c:v>Германия</c:v>
                </c:pt>
                <c:pt idx="2">
                  <c:v>Япония</c:v>
                </c:pt>
                <c:pt idx="3">
                  <c:v>США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42.1</c:v>
                </c:pt>
                <c:pt idx="1">
                  <c:v>43.6</c:v>
                </c:pt>
                <c:pt idx="2">
                  <c:v>0</c:v>
                </c:pt>
                <c:pt idx="3">
                  <c:v>83.9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лечатся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Англия</c:v>
                </c:pt>
                <c:pt idx="1">
                  <c:v>Германия</c:v>
                </c:pt>
                <c:pt idx="2">
                  <c:v>Япония</c:v>
                </c:pt>
                <c:pt idx="3">
                  <c:v>США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29.5</c:v>
                </c:pt>
                <c:pt idx="1">
                  <c:v>24.4</c:v>
                </c:pt>
                <c:pt idx="2">
                  <c:v>29.4</c:v>
                </c:pt>
                <c:pt idx="3">
                  <c:v>76.599999999999994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эффективный контроль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Англия</c:v>
                </c:pt>
                <c:pt idx="1">
                  <c:v>Германия</c:v>
                </c:pt>
                <c:pt idx="2">
                  <c:v>Япония</c:v>
                </c:pt>
                <c:pt idx="3">
                  <c:v>США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18.899999999999999</c:v>
                </c:pt>
                <c:pt idx="1">
                  <c:v>6.9</c:v>
                </c:pt>
                <c:pt idx="2">
                  <c:v>14.4</c:v>
                </c:pt>
                <c:pt idx="3">
                  <c:v>55.7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506240"/>
        <c:axId val="134930432"/>
        <c:axId val="0"/>
      </c:bar3DChart>
      <c:catAx>
        <c:axId val="138506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4930432"/>
        <c:crosses val="autoZero"/>
        <c:auto val="1"/>
        <c:lblAlgn val="ctr"/>
        <c:lblOffset val="100"/>
        <c:noMultiLvlLbl val="0"/>
      </c:catAx>
      <c:valAx>
        <c:axId val="134930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850624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1988-1994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белые мужчины</c:v>
                </c:pt>
                <c:pt idx="1">
                  <c:v>белые женщины</c:v>
                </c:pt>
                <c:pt idx="2">
                  <c:v>черные мужчины</c:v>
                </c:pt>
                <c:pt idx="3">
                  <c:v>черные женщины</c:v>
                </c:pt>
                <c:pt idx="4">
                  <c:v>амеромексиканцы</c:v>
                </c:pt>
                <c:pt idx="5">
                  <c:v>амеромексиканки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25.6</c:v>
                </c:pt>
                <c:pt idx="1">
                  <c:v>22.9</c:v>
                </c:pt>
                <c:pt idx="2">
                  <c:v>37.5</c:v>
                </c:pt>
                <c:pt idx="3">
                  <c:v>38.200000000000003</c:v>
                </c:pt>
                <c:pt idx="4">
                  <c:v>26</c:v>
                </c:pt>
                <c:pt idx="5">
                  <c:v>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2007-2010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белые мужчины</c:v>
                </c:pt>
                <c:pt idx="1">
                  <c:v>белые женщины</c:v>
                </c:pt>
                <c:pt idx="2">
                  <c:v>черные мужчины</c:v>
                </c:pt>
                <c:pt idx="3">
                  <c:v>черные женщины</c:v>
                </c:pt>
                <c:pt idx="4">
                  <c:v>амеромексиканцы</c:v>
                </c:pt>
                <c:pt idx="5">
                  <c:v>амеромексиканки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30.3</c:v>
                </c:pt>
                <c:pt idx="1">
                  <c:v>27.4</c:v>
                </c:pt>
                <c:pt idx="2">
                  <c:v>39.9</c:v>
                </c:pt>
                <c:pt idx="3">
                  <c:v>42.7</c:v>
                </c:pt>
                <c:pt idx="4">
                  <c:v>25.5</c:v>
                </c:pt>
                <c:pt idx="5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506752"/>
        <c:axId val="134932736"/>
        <c:axId val="0"/>
      </c:bar3DChart>
      <c:catAx>
        <c:axId val="138506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4932736"/>
        <c:crosses val="autoZero"/>
        <c:auto val="1"/>
        <c:lblAlgn val="ctr"/>
        <c:lblOffset val="100"/>
        <c:noMultiLvlLbl val="0"/>
      </c:catAx>
      <c:valAx>
        <c:axId val="134932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85067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знают об АГ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белые</c:v>
                </c:pt>
                <c:pt idx="1">
                  <c:v>черные</c:v>
                </c:pt>
                <c:pt idx="2">
                  <c:v>амеромексиканцы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81.8</c:v>
                </c:pt>
                <c:pt idx="1">
                  <c:v>84.6</c:v>
                </c:pt>
                <c:pt idx="2">
                  <c:v>70.7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лечатся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белые</c:v>
                </c:pt>
                <c:pt idx="1">
                  <c:v>черные</c:v>
                </c:pt>
                <c:pt idx="2">
                  <c:v>амеромексиканцы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75.8</c:v>
                </c:pt>
                <c:pt idx="1">
                  <c:v>75.599999999999994</c:v>
                </c:pt>
                <c:pt idx="2">
                  <c:v>63.8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эффективный контроль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белые</c:v>
                </c:pt>
                <c:pt idx="1">
                  <c:v>черные</c:v>
                </c:pt>
                <c:pt idx="2">
                  <c:v>амеромексиканцы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54.9</c:v>
                </c:pt>
                <c:pt idx="1">
                  <c:v>47.6</c:v>
                </c:pt>
                <c:pt idx="2">
                  <c:v>39.299999999999997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509312"/>
        <c:axId val="134935040"/>
        <c:axId val="0"/>
      </c:bar3DChart>
      <c:catAx>
        <c:axId val="138509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4935040"/>
        <c:crosses val="autoZero"/>
        <c:auto val="1"/>
        <c:lblAlgn val="ctr"/>
        <c:lblOffset val="100"/>
        <c:noMultiLvlLbl val="0"/>
      </c:catAx>
      <c:valAx>
        <c:axId val="134935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85093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 знают об АГ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1992</c:v>
                </c:pt>
                <c:pt idx="1">
                  <c:v>2006</c:v>
                </c:pt>
                <c:pt idx="2">
                  <c:v>2009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43.2</c:v>
                </c:pt>
                <c:pt idx="1">
                  <c:v>14.3</c:v>
                </c:pt>
                <c:pt idx="2">
                  <c:v>17.399999999999999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знают, но не лечатся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1992</c:v>
                </c:pt>
                <c:pt idx="1">
                  <c:v>2006</c:v>
                </c:pt>
                <c:pt idx="2">
                  <c:v>2009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22.3</c:v>
                </c:pt>
                <c:pt idx="1">
                  <c:v>5.7</c:v>
                </c:pt>
                <c:pt idx="2">
                  <c:v>3.5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лечатся, но не контролируют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1992</c:v>
                </c:pt>
                <c:pt idx="1">
                  <c:v>2006</c:v>
                </c:pt>
                <c:pt idx="2">
                  <c:v>2009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21.4</c:v>
                </c:pt>
                <c:pt idx="1">
                  <c:v>14.8</c:v>
                </c:pt>
                <c:pt idx="2">
                  <c:v>14.4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лечатся и контролируют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1992</c:v>
                </c:pt>
                <c:pt idx="1">
                  <c:v>2006</c:v>
                </c:pt>
                <c:pt idx="2">
                  <c:v>2009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13.2</c:v>
                </c:pt>
                <c:pt idx="1">
                  <c:v>66</c:v>
                </c:pt>
                <c:pt idx="2">
                  <c:v>64.599999999999994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565632"/>
        <c:axId val="134937344"/>
        <c:axId val="0"/>
      </c:bar3DChart>
      <c:catAx>
        <c:axId val="138565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4937344"/>
        <c:crosses val="autoZero"/>
        <c:auto val="1"/>
        <c:lblAlgn val="ctr"/>
        <c:lblOffset val="100"/>
        <c:noMultiLvlLbl val="0"/>
      </c:catAx>
      <c:valAx>
        <c:axId val="134937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85656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застойная СН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74</c:v>
                </c:pt>
                <c:pt idx="1">
                  <c:v>73</c:v>
                </c:pt>
                <c:pt idx="2">
                  <c:v>72</c:v>
                </c:pt>
                <c:pt idx="3">
                  <c:v>73</c:v>
                </c:pt>
                <c:pt idx="4">
                  <c:v>70</c:v>
                </c:pt>
                <c:pt idx="5">
                  <c:v>66</c:v>
                </c:pt>
                <c:pt idx="6">
                  <c:v>64</c:v>
                </c:pt>
                <c:pt idx="7">
                  <c:v>62</c:v>
                </c:pt>
                <c:pt idx="8">
                  <c:v>60</c:v>
                </c:pt>
                <c:pt idx="9">
                  <c:v>58</c:v>
                </c:pt>
                <c:pt idx="10">
                  <c:v>56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мозговой инсульт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19</c:v>
                </c:pt>
                <c:pt idx="4">
                  <c:v>19</c:v>
                </c:pt>
                <c:pt idx="5">
                  <c:v>20</c:v>
                </c:pt>
                <c:pt idx="6">
                  <c:v>19</c:v>
                </c:pt>
                <c:pt idx="7">
                  <c:v>18</c:v>
                </c:pt>
                <c:pt idx="8">
                  <c:v>18</c:v>
                </c:pt>
                <c:pt idx="9">
                  <c:v>18</c:v>
                </c:pt>
                <c:pt idx="10">
                  <c:v>18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острый инфаркт миокарда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104</c:v>
                </c:pt>
                <c:pt idx="1">
                  <c:v>100</c:v>
                </c:pt>
                <c:pt idx="2">
                  <c:v>98</c:v>
                </c:pt>
                <c:pt idx="3">
                  <c:v>96</c:v>
                </c:pt>
                <c:pt idx="4">
                  <c:v>90</c:v>
                </c:pt>
                <c:pt idx="5">
                  <c:v>84</c:v>
                </c:pt>
                <c:pt idx="6">
                  <c:v>80</c:v>
                </c:pt>
                <c:pt idx="7">
                  <c:v>78</c:v>
                </c:pt>
                <c:pt idx="8">
                  <c:v>75</c:v>
                </c:pt>
                <c:pt idx="9">
                  <c:v>72</c:v>
                </c:pt>
                <c:pt idx="10">
                  <c:v>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565120"/>
        <c:axId val="139551872"/>
      </c:lineChart>
      <c:catAx>
        <c:axId val="138565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39551872"/>
        <c:crosses val="autoZero"/>
        <c:auto val="1"/>
        <c:lblAlgn val="ctr"/>
        <c:lblOffset val="100"/>
        <c:noMultiLvlLbl val="0"/>
      </c:catAx>
      <c:valAx>
        <c:axId val="139551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3856512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млрд. долларов США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1.8</c:v>
                </c:pt>
                <c:pt idx="1">
                  <c:v>1.9</c:v>
                </c:pt>
                <c:pt idx="2">
                  <c:v>2.1</c:v>
                </c:pt>
                <c:pt idx="3">
                  <c:v>2.4</c:v>
                </c:pt>
                <c:pt idx="4">
                  <c:v>2.6</c:v>
                </c:pt>
                <c:pt idx="5">
                  <c:v>3.2</c:v>
                </c:pt>
                <c:pt idx="6">
                  <c:v>3.8</c:v>
                </c:pt>
                <c:pt idx="7">
                  <c:v>4.2</c:v>
                </c:pt>
                <c:pt idx="8">
                  <c:v>4.8</c:v>
                </c:pt>
                <c:pt idx="9">
                  <c:v>5</c:v>
                </c:pt>
                <c:pt idx="10">
                  <c:v>5.0999999999999996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566144"/>
        <c:axId val="139554176"/>
      </c:lineChart>
      <c:catAx>
        <c:axId val="13856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39554176"/>
        <c:crosses val="autoZero"/>
        <c:auto val="1"/>
        <c:lblAlgn val="ctr"/>
        <c:lblOffset val="100"/>
        <c:noMultiLvlLbl val="0"/>
      </c:catAx>
      <c:valAx>
        <c:axId val="139554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3856614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1.5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20</c:v>
                </c:pt>
                <c:pt idx="5">
                  <c:v>32</c:v>
                </c:pt>
                <c:pt idx="6">
                  <c:v>50</c:v>
                </c:pt>
                <c:pt idx="7">
                  <c:v>58</c:v>
                </c:pt>
                <c:pt idx="8">
                  <c:v>62</c:v>
                </c:pt>
                <c:pt idx="9">
                  <c:v>68</c:v>
                </c:pt>
                <c:pt idx="10">
                  <c:v>69</c:v>
                </c:pt>
                <c:pt idx="11">
                  <c:v>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567168"/>
        <c:axId val="139556480"/>
      </c:lineChart>
      <c:catAx>
        <c:axId val="138567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39556480"/>
        <c:crosses val="autoZero"/>
        <c:auto val="1"/>
        <c:lblAlgn val="ctr"/>
        <c:lblOffset val="100"/>
        <c:noMultiLvlLbl val="0"/>
      </c:catAx>
      <c:valAx>
        <c:axId val="139556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385671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БСК</c:v>
                </c:pt>
                <c:pt idx="1">
                  <c:v>Рак</c:v>
                </c:pt>
                <c:pt idx="2">
                  <c:v>Травмы</c:v>
                </c:pt>
                <c:pt idx="3">
                  <c:v>Другие НИЗ</c:v>
                </c:pt>
                <c:pt idx="4">
                  <c:v>Инфекции, перинатальные и другие причины</c:v>
                </c:pt>
                <c:pt idx="5">
                  <c:v>Болезни легких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62</c:v>
                </c:pt>
                <c:pt idx="1">
                  <c:v>13</c:v>
                </c:pt>
                <c:pt idx="2">
                  <c:v>12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Индия</c:v>
                </c:pt>
                <c:pt idx="1">
                  <c:v>Гана</c:v>
                </c:pt>
                <c:pt idx="2">
                  <c:v>Мексика</c:v>
                </c:pt>
                <c:pt idx="3">
                  <c:v>Китай</c:v>
                </c:pt>
                <c:pt idx="4">
                  <c:v>Россия</c:v>
                </c:pt>
                <c:pt idx="5">
                  <c:v>ЮАР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30.3</c:v>
                </c:pt>
                <c:pt idx="1">
                  <c:v>54.6</c:v>
                </c:pt>
                <c:pt idx="2">
                  <c:v>55.2</c:v>
                </c:pt>
                <c:pt idx="3">
                  <c:v>59</c:v>
                </c:pt>
                <c:pt idx="4">
                  <c:v>66</c:v>
                </c:pt>
                <c:pt idx="5">
                  <c:v>74.7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Индия</c:v>
                </c:pt>
                <c:pt idx="1">
                  <c:v>Гана</c:v>
                </c:pt>
                <c:pt idx="2">
                  <c:v>Мексика</c:v>
                </c:pt>
                <c:pt idx="3">
                  <c:v>Китай</c:v>
                </c:pt>
                <c:pt idx="4">
                  <c:v>Россия</c:v>
                </c:pt>
                <c:pt idx="5">
                  <c:v>ЮАР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35</c:v>
                </c:pt>
                <c:pt idx="1">
                  <c:v>59.9</c:v>
                </c:pt>
                <c:pt idx="2">
                  <c:v>60.9</c:v>
                </c:pt>
                <c:pt idx="3">
                  <c:v>60</c:v>
                </c:pt>
                <c:pt idx="4">
                  <c:v>74.5</c:v>
                </c:pt>
                <c:pt idx="5">
                  <c:v>80.3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600960"/>
        <c:axId val="141772480"/>
        <c:axId val="0"/>
      </c:bar3DChart>
      <c:catAx>
        <c:axId val="138600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1772480"/>
        <c:crosses val="autoZero"/>
        <c:auto val="1"/>
        <c:lblAlgn val="ctr"/>
        <c:lblOffset val="100"/>
        <c:noMultiLvlLbl val="0"/>
      </c:catAx>
      <c:valAx>
        <c:axId val="141772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860096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Гана</c:v>
                </c:pt>
                <c:pt idx="1">
                  <c:v>Индия</c:v>
                </c:pt>
                <c:pt idx="2">
                  <c:v>ЮАР</c:v>
                </c:pt>
                <c:pt idx="3">
                  <c:v>Китай</c:v>
                </c:pt>
                <c:pt idx="4">
                  <c:v>Мексика</c:v>
                </c:pt>
                <c:pt idx="5">
                  <c:v>Россия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23.3</c:v>
                </c:pt>
                <c:pt idx="1">
                  <c:v>37.799999999999997</c:v>
                </c:pt>
                <c:pt idx="2">
                  <c:v>38</c:v>
                </c:pt>
                <c:pt idx="3">
                  <c:v>42.7</c:v>
                </c:pt>
                <c:pt idx="4">
                  <c:v>44.6</c:v>
                </c:pt>
                <c:pt idx="5">
                  <c:v>72.099999999999994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601984"/>
        <c:axId val="141774784"/>
      </c:barChart>
      <c:catAx>
        <c:axId val="1386019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1774784"/>
        <c:crosses val="autoZero"/>
        <c:auto val="1"/>
        <c:lblAlgn val="ctr"/>
        <c:lblOffset val="100"/>
        <c:noMultiLvlLbl val="0"/>
      </c:catAx>
      <c:valAx>
        <c:axId val="141774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86019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Гана</c:v>
                </c:pt>
                <c:pt idx="1">
                  <c:v>ЮАР</c:v>
                </c:pt>
                <c:pt idx="2">
                  <c:v>Китай</c:v>
                </c:pt>
                <c:pt idx="3">
                  <c:v>Россия</c:v>
                </c:pt>
                <c:pt idx="4">
                  <c:v>Мексика</c:v>
                </c:pt>
                <c:pt idx="5">
                  <c:v>Индия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7.8</c:v>
                </c:pt>
                <c:pt idx="2">
                  <c:v>8.3000000000000007</c:v>
                </c:pt>
                <c:pt idx="3">
                  <c:v>10.5</c:v>
                </c:pt>
                <c:pt idx="4">
                  <c:v>11.8</c:v>
                </c:pt>
                <c:pt idx="5">
                  <c:v>14.1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1913088"/>
        <c:axId val="141777088"/>
        <c:axId val="0"/>
      </c:bar3DChart>
      <c:catAx>
        <c:axId val="1419130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1777088"/>
        <c:crosses val="autoZero"/>
        <c:auto val="1"/>
        <c:lblAlgn val="ctr"/>
        <c:lblOffset val="100"/>
        <c:noMultiLvlLbl val="0"/>
      </c:catAx>
      <c:valAx>
        <c:axId val="141777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191308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Россия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700</c:v>
                </c:pt>
                <c:pt idx="1">
                  <c:v>760</c:v>
                </c:pt>
                <c:pt idx="2">
                  <c:v>670</c:v>
                </c:pt>
                <c:pt idx="3">
                  <c:v>860</c:v>
                </c:pt>
                <c:pt idx="4">
                  <c:v>800</c:v>
                </c:pt>
                <c:pt idx="5">
                  <c:v>908</c:v>
                </c:pt>
                <c:pt idx="6">
                  <c:v>800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СНГ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cat>
            <c:numRef>
              <c:f>Лист1!$A$2:$A$8</c:f>
              <c:numCache>
                <c:formatCode>General</c:formatCode>
                <c:ptCount val="7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680</c:v>
                </c:pt>
                <c:pt idx="1">
                  <c:v>700</c:v>
                </c:pt>
                <c:pt idx="2">
                  <c:v>640</c:v>
                </c:pt>
                <c:pt idx="3">
                  <c:v>800</c:v>
                </c:pt>
                <c:pt idx="4">
                  <c:v>760</c:v>
                </c:pt>
                <c:pt idx="5">
                  <c:v>820</c:v>
                </c:pt>
                <c:pt idx="6">
                  <c:v>720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Европейский Союз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</c:numCache>
            </c:num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460</c:v>
                </c:pt>
                <c:pt idx="1">
                  <c:v>450</c:v>
                </c:pt>
                <c:pt idx="2">
                  <c:v>400</c:v>
                </c:pt>
                <c:pt idx="3">
                  <c:v>360</c:v>
                </c:pt>
                <c:pt idx="4">
                  <c:v>300</c:v>
                </c:pt>
                <c:pt idx="5">
                  <c:v>260</c:v>
                </c:pt>
                <c:pt idx="6">
                  <c:v>220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604032"/>
        <c:axId val="142230080"/>
      </c:lineChart>
      <c:catAx>
        <c:axId val="138604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42230080"/>
        <c:crosses val="autoZero"/>
        <c:auto val="1"/>
        <c:lblAlgn val="ctr"/>
        <c:lblOffset val="100"/>
        <c:noMultiLvlLbl val="0"/>
      </c:catAx>
      <c:valAx>
        <c:axId val="142230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386040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Лист1!$A$2:$A$11</c:f>
              <c:strCache>
                <c:ptCount val="10"/>
                <c:pt idx="0">
                  <c:v>Нидерланды</c:v>
                </c:pt>
                <c:pt idx="1">
                  <c:v>Норвегия</c:v>
                </c:pt>
                <c:pt idx="2">
                  <c:v>Новая Зеландия</c:v>
                </c:pt>
                <c:pt idx="3">
                  <c:v>Великобритания</c:v>
                </c:pt>
                <c:pt idx="4">
                  <c:v>Австралия</c:v>
                </c:pt>
                <c:pt idx="5">
                  <c:v>Германия</c:v>
                </c:pt>
                <c:pt idx="6">
                  <c:v>США</c:v>
                </c:pt>
                <c:pt idx="7">
                  <c:v>Франция</c:v>
                </c:pt>
                <c:pt idx="8">
                  <c:v>Канада</c:v>
                </c:pt>
                <c:pt idx="9">
                  <c:v>Швейцария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99</c:v>
                </c:pt>
                <c:pt idx="1">
                  <c:v>97</c:v>
                </c:pt>
                <c:pt idx="2">
                  <c:v>97</c:v>
                </c:pt>
                <c:pt idx="3">
                  <c:v>96</c:v>
                </c:pt>
                <c:pt idx="4">
                  <c:v>95</c:v>
                </c:pt>
                <c:pt idx="5">
                  <c:v>72</c:v>
                </c:pt>
                <c:pt idx="6">
                  <c:v>46</c:v>
                </c:pt>
                <c:pt idx="7">
                  <c:v>68</c:v>
                </c:pt>
                <c:pt idx="8">
                  <c:v>37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Лист1!$A$2:$A$11</c:f>
              <c:strCache>
                <c:ptCount val="10"/>
                <c:pt idx="0">
                  <c:v>Нидерланды</c:v>
                </c:pt>
                <c:pt idx="1">
                  <c:v>Норвегия</c:v>
                </c:pt>
                <c:pt idx="2">
                  <c:v>Новая Зеландия</c:v>
                </c:pt>
                <c:pt idx="3">
                  <c:v>Великобритания</c:v>
                </c:pt>
                <c:pt idx="4">
                  <c:v>Австралия</c:v>
                </c:pt>
                <c:pt idx="5">
                  <c:v>Германия</c:v>
                </c:pt>
                <c:pt idx="6">
                  <c:v>США</c:v>
                </c:pt>
                <c:pt idx="7">
                  <c:v>Франция</c:v>
                </c:pt>
                <c:pt idx="8">
                  <c:v>Канада</c:v>
                </c:pt>
                <c:pt idx="9">
                  <c:v>Швейцария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98</c:v>
                </c:pt>
                <c:pt idx="1">
                  <c:v>98</c:v>
                </c:pt>
                <c:pt idx="2">
                  <c:v>97</c:v>
                </c:pt>
                <c:pt idx="3">
                  <c:v>97</c:v>
                </c:pt>
                <c:pt idx="4">
                  <c:v>92</c:v>
                </c:pt>
                <c:pt idx="5">
                  <c:v>82</c:v>
                </c:pt>
                <c:pt idx="6">
                  <c:v>69</c:v>
                </c:pt>
                <c:pt idx="7">
                  <c:v>67</c:v>
                </c:pt>
                <c:pt idx="8">
                  <c:v>56</c:v>
                </c:pt>
                <c:pt idx="9">
                  <c:v>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933248"/>
        <c:axId val="142232384"/>
        <c:axId val="0"/>
      </c:bar3DChart>
      <c:catAx>
        <c:axId val="1389332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42232384"/>
        <c:crosses val="autoZero"/>
        <c:auto val="1"/>
        <c:lblAlgn val="ctr"/>
        <c:lblOffset val="100"/>
        <c:noMultiLvlLbl val="0"/>
      </c:catAx>
      <c:valAx>
        <c:axId val="142232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3893324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Австралия</c:v>
                </c:pt>
                <c:pt idx="1">
                  <c:v>Казахстан</c:v>
                </c:pt>
                <c:pt idx="2">
                  <c:v>Россия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8.6</c:v>
                </c:pt>
                <c:pt idx="1">
                  <c:v>30</c:v>
                </c:pt>
                <c:pt idx="2">
                  <c:v>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603008"/>
        <c:axId val="142234688"/>
      </c:barChart>
      <c:catAx>
        <c:axId val="1386030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ru-RU"/>
          </a:p>
        </c:txPr>
        <c:crossAx val="142234688"/>
        <c:crosses val="autoZero"/>
        <c:auto val="1"/>
        <c:lblAlgn val="ctr"/>
        <c:lblOffset val="100"/>
        <c:noMultiLvlLbl val="0"/>
      </c:catAx>
      <c:valAx>
        <c:axId val="142234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86030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10 тыс. населения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Канада</c:v>
                </c:pt>
                <c:pt idx="1">
                  <c:v>Австралия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</c:v>
                </c:pt>
                <c:pt idx="1">
                  <c:v>37</c:v>
                </c:pt>
                <c:pt idx="2">
                  <c:v>70.599999999999994</c:v>
                </c:pt>
                <c:pt idx="3">
                  <c:v>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9293184"/>
        <c:axId val="142236992"/>
        <c:axId val="0"/>
      </c:bar3DChart>
      <c:catAx>
        <c:axId val="139293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2236992"/>
        <c:crosses val="autoZero"/>
        <c:auto val="1"/>
        <c:lblAlgn val="ctr"/>
        <c:lblOffset val="100"/>
        <c:noMultiLvlLbl val="0"/>
      </c:catAx>
      <c:valAx>
        <c:axId val="142236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92931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Австралия</c:v>
                </c:pt>
                <c:pt idx="1">
                  <c:v>Канада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49.8</c:v>
                </c:pt>
                <c:pt idx="1">
                  <c:v>47.4</c:v>
                </c:pt>
                <c:pt idx="2">
                  <c:v>12</c:v>
                </c:pt>
                <c:pt idx="3">
                  <c:v>11.4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715904"/>
        <c:axId val="142747328"/>
      </c:barChart>
      <c:catAx>
        <c:axId val="142715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2747328"/>
        <c:crosses val="autoZero"/>
        <c:auto val="1"/>
        <c:lblAlgn val="ctr"/>
        <c:lblOffset val="100"/>
        <c:noMultiLvlLbl val="0"/>
      </c:catAx>
      <c:valAx>
        <c:axId val="142747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27159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Италия</c:v>
                </c:pt>
                <c:pt idx="1">
                  <c:v>Швеция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47</c:v>
                </c:pt>
                <c:pt idx="1">
                  <c:v>42</c:v>
                </c:pt>
                <c:pt idx="2">
                  <c:v>17</c:v>
                </c:pt>
                <c:pt idx="3">
                  <c:v>15.3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9403776"/>
        <c:axId val="142749632"/>
        <c:axId val="0"/>
      </c:bar3DChart>
      <c:catAx>
        <c:axId val="139403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ru-RU"/>
          </a:p>
        </c:txPr>
        <c:crossAx val="142749632"/>
        <c:crosses val="autoZero"/>
        <c:auto val="1"/>
        <c:lblAlgn val="ctr"/>
        <c:lblOffset val="100"/>
        <c:noMultiLvlLbl val="0"/>
      </c:catAx>
      <c:valAx>
        <c:axId val="142749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94037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лет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Австралия</c:v>
                </c:pt>
                <c:pt idx="1">
                  <c:v>Канада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82.2</c:v>
                </c:pt>
                <c:pt idx="1">
                  <c:v>81.5</c:v>
                </c:pt>
                <c:pt idx="2">
                  <c:v>69</c:v>
                </c:pt>
                <c:pt idx="3">
                  <c:v>68.900000000000006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405824"/>
        <c:axId val="142751936"/>
      </c:barChart>
      <c:catAx>
        <c:axId val="1394058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ru-RU"/>
          </a:p>
        </c:txPr>
        <c:crossAx val="142751936"/>
        <c:crosses val="autoZero"/>
        <c:auto val="1"/>
        <c:lblAlgn val="ctr"/>
        <c:lblOffset val="100"/>
        <c:noMultiLvlLbl val="0"/>
      </c:catAx>
      <c:valAx>
        <c:axId val="142751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94058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РК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Лист1!$A$2:$A$7</c:f>
              <c:strCache>
                <c:ptCount val="6"/>
                <c:pt idx="0">
                  <c:v>СПЖ, лет</c:v>
                </c:pt>
                <c:pt idx="1">
                  <c:v>МлС</c:v>
                </c:pt>
                <c:pt idx="2">
                  <c:v>МаС</c:v>
                </c:pt>
                <c:pt idx="3">
                  <c:v>С от БСК</c:v>
                </c:pt>
                <c:pt idx="4">
                  <c:v>С от ДТП</c:v>
                </c:pt>
                <c:pt idx="5">
                  <c:v>Заб от ТБ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80.3</c:v>
                </c:pt>
                <c:pt idx="1">
                  <c:v>3.4</c:v>
                </c:pt>
                <c:pt idx="2">
                  <c:v>11</c:v>
                </c:pt>
                <c:pt idx="3">
                  <c:v>185.4</c:v>
                </c:pt>
                <c:pt idx="4">
                  <c:v>7.2</c:v>
                </c:pt>
                <c:pt idx="5">
                  <c:v>14.9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ОЭСР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СПЖ, лет</c:v>
                </c:pt>
                <c:pt idx="1">
                  <c:v>МлС</c:v>
                </c:pt>
                <c:pt idx="2">
                  <c:v>МаС</c:v>
                </c:pt>
                <c:pt idx="3">
                  <c:v>С от БСК</c:v>
                </c:pt>
                <c:pt idx="4">
                  <c:v>С от ДТП</c:v>
                </c:pt>
                <c:pt idx="5">
                  <c:v>Заб от ТБ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80.3</c:v>
                </c:pt>
                <c:pt idx="1">
                  <c:v>3.4</c:v>
                </c:pt>
                <c:pt idx="2">
                  <c:v>11</c:v>
                </c:pt>
                <c:pt idx="3">
                  <c:v>185.4</c:v>
                </c:pt>
                <c:pt idx="4">
                  <c:v>7.2</c:v>
                </c:pt>
                <c:pt idx="5">
                  <c:v>14.9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159488"/>
        <c:axId val="169791424"/>
      </c:barChart>
      <c:catAx>
        <c:axId val="9215948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169791424"/>
        <c:crosses val="autoZero"/>
        <c:auto val="1"/>
        <c:lblAlgn val="ctr"/>
        <c:lblOffset val="100"/>
        <c:noMultiLvlLbl val="0"/>
      </c:catAx>
      <c:valAx>
        <c:axId val="16979142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9215948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100 тыс. населения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Лист1!$A$2:$A$11</c:f>
              <c:strCache>
                <c:ptCount val="10"/>
                <c:pt idx="0">
                  <c:v>Япония</c:v>
                </c:pt>
                <c:pt idx="1">
                  <c:v>Корея</c:v>
                </c:pt>
                <c:pt idx="2">
                  <c:v>Франция</c:v>
                </c:pt>
                <c:pt idx="3">
                  <c:v>Португалия</c:v>
                </c:pt>
                <c:pt idx="4">
                  <c:v>Норвегия</c:v>
                </c:pt>
                <c:pt idx="5">
                  <c:v>ОЭСР-33</c:v>
                </c:pt>
                <c:pt idx="6">
                  <c:v>Финляндия</c:v>
                </c:pt>
                <c:pt idx="7">
                  <c:v>Эстония</c:v>
                </c:pt>
                <c:pt idx="8">
                  <c:v>Венгрия</c:v>
                </c:pt>
                <c:pt idx="9">
                  <c:v>Словакия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39</c:v>
                </c:pt>
                <c:pt idx="1">
                  <c:v>42</c:v>
                </c:pt>
                <c:pt idx="2">
                  <c:v>48</c:v>
                </c:pt>
                <c:pt idx="3">
                  <c:v>52</c:v>
                </c:pt>
                <c:pt idx="4">
                  <c:v>90</c:v>
                </c:pt>
                <c:pt idx="5">
                  <c:v>122</c:v>
                </c:pt>
                <c:pt idx="6">
                  <c:v>172</c:v>
                </c:pt>
                <c:pt idx="7">
                  <c:v>265</c:v>
                </c:pt>
                <c:pt idx="8">
                  <c:v>309</c:v>
                </c:pt>
                <c:pt idx="9">
                  <c:v>404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322176"/>
        <c:axId val="143074432"/>
        <c:axId val="0"/>
      </c:bar3DChart>
      <c:catAx>
        <c:axId val="14232217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3074432"/>
        <c:crosses val="autoZero"/>
        <c:auto val="1"/>
        <c:lblAlgn val="ctr"/>
        <c:lblOffset val="100"/>
        <c:noMultiLvlLbl val="0"/>
      </c:catAx>
      <c:valAx>
        <c:axId val="14307443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23221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100 госпитализаций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Япония</c:v>
                </c:pt>
                <c:pt idx="1">
                  <c:v>Корея</c:v>
                </c:pt>
                <c:pt idx="2">
                  <c:v>Дания</c:v>
                </c:pt>
                <c:pt idx="3">
                  <c:v>США</c:v>
                </c:pt>
                <c:pt idx="4">
                  <c:v>Италия</c:v>
                </c:pt>
                <c:pt idx="5">
                  <c:v>ОЭСР-31</c:v>
                </c:pt>
                <c:pt idx="6">
                  <c:v>Великобритания</c:v>
                </c:pt>
                <c:pt idx="7">
                  <c:v>Словения</c:v>
                </c:pt>
                <c:pt idx="8">
                  <c:v>Мексика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4.3</c:v>
                </c:pt>
                <c:pt idx="4">
                  <c:v>6.5</c:v>
                </c:pt>
                <c:pt idx="5">
                  <c:v>8.5</c:v>
                </c:pt>
                <c:pt idx="6">
                  <c:v>10.4</c:v>
                </c:pt>
                <c:pt idx="7">
                  <c:v>12.8</c:v>
                </c:pt>
                <c:pt idx="8">
                  <c:v>19.600000000000001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320128"/>
        <c:axId val="143076736"/>
      </c:barChart>
      <c:catAx>
        <c:axId val="14232012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3076736"/>
        <c:crosses val="autoZero"/>
        <c:auto val="1"/>
        <c:lblAlgn val="ctr"/>
        <c:lblOffset val="100"/>
        <c:noMultiLvlLbl val="0"/>
      </c:catAx>
      <c:valAx>
        <c:axId val="14307673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23201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2001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Дания</c:v>
                </c:pt>
                <c:pt idx="1">
                  <c:v>Швеция</c:v>
                </c:pt>
                <c:pt idx="2">
                  <c:v>США</c:v>
                </c:pt>
                <c:pt idx="3">
                  <c:v>ОЭСР-18</c:v>
                </c:pt>
                <c:pt idx="4">
                  <c:v>Нидерланды</c:v>
                </c:pt>
                <c:pt idx="5">
                  <c:v>Испания</c:v>
                </c:pt>
                <c:pt idx="6">
                  <c:v>Япония</c:v>
                </c:pt>
                <c:pt idx="7">
                  <c:v>Венгрия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8</c:v>
                </c:pt>
                <c:pt idx="1">
                  <c:v>8</c:v>
                </c:pt>
                <c:pt idx="2">
                  <c:v>7.5</c:v>
                </c:pt>
                <c:pt idx="3">
                  <c:v>12</c:v>
                </c:pt>
                <c:pt idx="4">
                  <c:v>13</c:v>
                </c:pt>
                <c:pt idx="5">
                  <c:v>12</c:v>
                </c:pt>
                <c:pt idx="6">
                  <c:v>13</c:v>
                </c:pt>
                <c:pt idx="7">
                  <c:v>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Дания</c:v>
                </c:pt>
                <c:pt idx="1">
                  <c:v>Швеция</c:v>
                </c:pt>
                <c:pt idx="2">
                  <c:v>США</c:v>
                </c:pt>
                <c:pt idx="3">
                  <c:v>ОЭСР-18</c:v>
                </c:pt>
                <c:pt idx="4">
                  <c:v>Нидерланды</c:v>
                </c:pt>
                <c:pt idx="5">
                  <c:v>Испания</c:v>
                </c:pt>
                <c:pt idx="6">
                  <c:v>Япония</c:v>
                </c:pt>
                <c:pt idx="7">
                  <c:v>Венгрия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3</c:v>
                </c:pt>
                <c:pt idx="1">
                  <c:v>5</c:v>
                </c:pt>
                <c:pt idx="2">
                  <c:v>5.5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12</c:v>
                </c:pt>
                <c:pt idx="7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322688"/>
        <c:axId val="143079040"/>
        <c:axId val="0"/>
      </c:bar3DChart>
      <c:catAx>
        <c:axId val="142322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3079040"/>
        <c:crosses val="autoZero"/>
        <c:auto val="1"/>
        <c:lblAlgn val="ctr"/>
        <c:lblOffset val="100"/>
        <c:noMultiLvlLbl val="0"/>
      </c:catAx>
      <c:valAx>
        <c:axId val="143079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232268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2001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Дания</c:v>
                </c:pt>
                <c:pt idx="1">
                  <c:v>Швеция</c:v>
                </c:pt>
                <c:pt idx="2">
                  <c:v>США</c:v>
                </c:pt>
                <c:pt idx="3">
                  <c:v>ОЭСР-18</c:v>
                </c:pt>
                <c:pt idx="4">
                  <c:v>Нидерланды</c:v>
                </c:pt>
                <c:pt idx="5">
                  <c:v>Испания</c:v>
                </c:pt>
                <c:pt idx="6">
                  <c:v>Япония</c:v>
                </c:pt>
                <c:pt idx="7">
                  <c:v>Венгрия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8</c:v>
                </c:pt>
                <c:pt idx="1">
                  <c:v>8</c:v>
                </c:pt>
                <c:pt idx="2">
                  <c:v>7.5</c:v>
                </c:pt>
                <c:pt idx="3">
                  <c:v>12</c:v>
                </c:pt>
                <c:pt idx="4">
                  <c:v>13</c:v>
                </c:pt>
                <c:pt idx="5">
                  <c:v>12</c:v>
                </c:pt>
                <c:pt idx="6">
                  <c:v>13</c:v>
                </c:pt>
                <c:pt idx="7">
                  <c:v>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Дания</c:v>
                </c:pt>
                <c:pt idx="1">
                  <c:v>Швеция</c:v>
                </c:pt>
                <c:pt idx="2">
                  <c:v>США</c:v>
                </c:pt>
                <c:pt idx="3">
                  <c:v>ОЭСР-18</c:v>
                </c:pt>
                <c:pt idx="4">
                  <c:v>Нидерланды</c:v>
                </c:pt>
                <c:pt idx="5">
                  <c:v>Испания</c:v>
                </c:pt>
                <c:pt idx="6">
                  <c:v>Япония</c:v>
                </c:pt>
                <c:pt idx="7">
                  <c:v>Венгрия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3</c:v>
                </c:pt>
                <c:pt idx="1">
                  <c:v>5</c:v>
                </c:pt>
                <c:pt idx="2">
                  <c:v>5.5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12</c:v>
                </c:pt>
                <c:pt idx="7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565376"/>
        <c:axId val="143130624"/>
        <c:axId val="0"/>
      </c:bar3DChart>
      <c:catAx>
        <c:axId val="1425653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3130624"/>
        <c:crosses val="autoZero"/>
        <c:auto val="1"/>
        <c:lblAlgn val="ctr"/>
        <c:lblOffset val="100"/>
        <c:noMultiLvlLbl val="0"/>
      </c:catAx>
      <c:valAx>
        <c:axId val="143130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25653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2001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Дания</c:v>
                </c:pt>
                <c:pt idx="1">
                  <c:v>Швеция</c:v>
                </c:pt>
                <c:pt idx="2">
                  <c:v>США</c:v>
                </c:pt>
                <c:pt idx="3">
                  <c:v>ОЭСР-18</c:v>
                </c:pt>
                <c:pt idx="4">
                  <c:v>Нидерланды</c:v>
                </c:pt>
                <c:pt idx="5">
                  <c:v>Испания</c:v>
                </c:pt>
                <c:pt idx="6">
                  <c:v>Япония</c:v>
                </c:pt>
                <c:pt idx="7">
                  <c:v>Венгрия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8</c:v>
                </c:pt>
                <c:pt idx="1">
                  <c:v>8</c:v>
                </c:pt>
                <c:pt idx="2">
                  <c:v>7.5</c:v>
                </c:pt>
                <c:pt idx="3">
                  <c:v>12</c:v>
                </c:pt>
                <c:pt idx="4">
                  <c:v>13</c:v>
                </c:pt>
                <c:pt idx="5">
                  <c:v>12</c:v>
                </c:pt>
                <c:pt idx="6">
                  <c:v>13</c:v>
                </c:pt>
                <c:pt idx="7">
                  <c:v>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Дания</c:v>
                </c:pt>
                <c:pt idx="1">
                  <c:v>Швеция</c:v>
                </c:pt>
                <c:pt idx="2">
                  <c:v>США</c:v>
                </c:pt>
                <c:pt idx="3">
                  <c:v>ОЭСР-18</c:v>
                </c:pt>
                <c:pt idx="4">
                  <c:v>Нидерланды</c:v>
                </c:pt>
                <c:pt idx="5">
                  <c:v>Испания</c:v>
                </c:pt>
                <c:pt idx="6">
                  <c:v>Япония</c:v>
                </c:pt>
                <c:pt idx="7">
                  <c:v>Венгрия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3</c:v>
                </c:pt>
                <c:pt idx="1">
                  <c:v>5</c:v>
                </c:pt>
                <c:pt idx="2">
                  <c:v>5.5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12</c:v>
                </c:pt>
                <c:pt idx="7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3234048"/>
        <c:axId val="143132928"/>
        <c:axId val="0"/>
      </c:bar3DChart>
      <c:catAx>
        <c:axId val="1432340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3132928"/>
        <c:crosses val="autoZero"/>
        <c:auto val="1"/>
        <c:lblAlgn val="ctr"/>
        <c:lblOffset val="100"/>
        <c:noMultiLvlLbl val="0"/>
      </c:catAx>
      <c:valAx>
        <c:axId val="143132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323404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04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08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272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1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480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939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78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02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007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21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88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0E605-B9D7-45C6-9020-5F878FADE23E}" type="datetimeFigureOut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11E96-C7DC-4250-8483-975DFCADA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97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Состояния, «чувствительные» к ПМСП: мировой опыт для Казахстана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Профессор </a:t>
            </a:r>
            <a:r>
              <a:rPr lang="ru-RU" b="1" dirty="0" err="1" smtClean="0">
                <a:solidFill>
                  <a:schemeClr val="bg1"/>
                </a:solidFill>
              </a:rPr>
              <a:t>КазНМУ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Мейманалиев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Тилек</a:t>
            </a:r>
            <a:r>
              <a:rPr lang="ru-RU" b="1" dirty="0" smtClean="0">
                <a:solidFill>
                  <a:schemeClr val="bg1"/>
                </a:solidFill>
              </a:rPr>
              <a:t> С.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Алматы, 18 ноября 2014 года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43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Определение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Под </a:t>
            </a:r>
            <a:r>
              <a:rPr lang="ru-RU" b="1" dirty="0">
                <a:solidFill>
                  <a:schemeClr val="bg1"/>
                </a:solidFill>
              </a:rPr>
              <a:t>состояниями (болезнями), «чувствительными» к первичной медико-санитарной и амбулаторной помощи, понимаются такие состояния, при которых можно было избежать госпитализации при надлежащей профилактике и раннем управлении </a:t>
            </a:r>
            <a:r>
              <a:rPr lang="ru-RU" b="1" dirty="0" smtClean="0">
                <a:solidFill>
                  <a:schemeClr val="bg1"/>
                </a:solidFill>
              </a:rPr>
              <a:t>болезнью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на уровне ПМСП</a:t>
            </a:r>
            <a:r>
              <a:rPr lang="en-US" b="1" dirty="0" smtClean="0">
                <a:solidFill>
                  <a:schemeClr val="bg1"/>
                </a:solidFill>
              </a:rPr>
              <a:t> (</a:t>
            </a:r>
            <a:r>
              <a:rPr lang="en-US" b="1" dirty="0" err="1" smtClean="0">
                <a:solidFill>
                  <a:schemeClr val="bg1"/>
                </a:solidFill>
              </a:rPr>
              <a:t>Bindman</a:t>
            </a:r>
            <a:r>
              <a:rPr lang="en-US" b="1" dirty="0" smtClean="0">
                <a:solidFill>
                  <a:schemeClr val="bg1"/>
                </a:solidFill>
              </a:rPr>
              <a:t> A. et al., 1995)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74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Ценность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Это объективные индикаторы </a:t>
            </a:r>
            <a:r>
              <a:rPr lang="ru-RU" sz="4000" b="1" dirty="0">
                <a:solidFill>
                  <a:schemeClr val="bg1"/>
                </a:solidFill>
              </a:rPr>
              <a:t>оценки адекватности, эффективности и качества </a:t>
            </a:r>
            <a:r>
              <a:rPr lang="ru-RU" sz="4000" b="1" dirty="0" smtClean="0">
                <a:solidFill>
                  <a:schemeClr val="bg1"/>
                </a:solidFill>
              </a:rPr>
              <a:t>ПМСП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Эффективное управление ими позволяет снизить число госпитализаций </a:t>
            </a:r>
            <a:r>
              <a:rPr lang="ru-RU" sz="4000" b="1" dirty="0">
                <a:solidFill>
                  <a:schemeClr val="bg1"/>
                </a:solidFill>
              </a:rPr>
              <a:t>(</a:t>
            </a:r>
            <a:r>
              <a:rPr lang="ru-RU" sz="4000" b="1" dirty="0" err="1">
                <a:solidFill>
                  <a:schemeClr val="bg1"/>
                </a:solidFill>
              </a:rPr>
              <a:t>Page</a:t>
            </a:r>
            <a:r>
              <a:rPr lang="ru-RU" sz="4000" b="1" dirty="0">
                <a:solidFill>
                  <a:schemeClr val="bg1"/>
                </a:solidFill>
              </a:rPr>
              <a:t> A. </a:t>
            </a:r>
            <a:r>
              <a:rPr lang="ru-RU" sz="4000" b="1" dirty="0" err="1">
                <a:solidFill>
                  <a:schemeClr val="bg1"/>
                </a:solidFill>
              </a:rPr>
              <a:t>et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al</a:t>
            </a:r>
            <a:r>
              <a:rPr lang="ru-RU" sz="4000" b="1" dirty="0">
                <a:solidFill>
                  <a:schemeClr val="bg1"/>
                </a:solidFill>
              </a:rPr>
              <a:t>., </a:t>
            </a:r>
            <a:r>
              <a:rPr lang="ru-RU" sz="4000" b="1" dirty="0" smtClean="0">
                <a:solidFill>
                  <a:schemeClr val="bg1"/>
                </a:solidFill>
              </a:rPr>
              <a:t>2007</a:t>
            </a:r>
            <a:r>
              <a:rPr lang="en-US" sz="4000" b="1" dirty="0" smtClean="0">
                <a:solidFill>
                  <a:schemeClr val="bg1"/>
                </a:solidFill>
              </a:rPr>
              <a:t>; WHO, 2008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10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Болезни, «чувствительные» к ПМСП и амбулаторной помощи, в США, Англии, Австралии и Канаде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Артериальная гипертензия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Стенокардия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Сердечная недостаточность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Сахарный диабет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Бронхиальная астма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ХОБЛ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Язвенная болезнь желудка и 12 перстной кишки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57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Болезни, «чувствительные» к ПМСП и амбулаторной помощи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Железодефицитная анемия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Грипп и пневмония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Гастроэнтериты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Пиелонефрит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Дефицит питания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Вакцино</a:t>
            </a:r>
            <a:r>
              <a:rPr lang="ru-RU" b="1" dirty="0" smtClean="0">
                <a:solidFill>
                  <a:schemeClr val="bg1"/>
                </a:solidFill>
              </a:rPr>
              <a:t>-управляемые болезни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Воспаления органов малого таза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60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Болезни, «чувствительные» к ПМСП и амбулаторной помощи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Конвульсии и эпилепсии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Заболевания зубов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Инфекции уха, горла и носа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Низкая масса при рождении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Осложнения диабета</a:t>
            </a:r>
          </a:p>
          <a:p>
            <a:pPr marL="0" indent="0"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51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Основные болезни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2/3 </a:t>
            </a:r>
            <a:r>
              <a:rPr lang="ru-RU" b="1" dirty="0">
                <a:solidFill>
                  <a:schemeClr val="bg1"/>
                </a:solidFill>
              </a:rPr>
              <a:t>госпитализаций, которые можно было избежать, по состояниям «чувствительным» к ПМСП </a:t>
            </a:r>
            <a:r>
              <a:rPr lang="ru-RU" b="1" dirty="0" smtClean="0">
                <a:solidFill>
                  <a:schemeClr val="bg1"/>
                </a:solidFill>
              </a:rPr>
              <a:t>– это сердечно-сосудистые </a:t>
            </a:r>
            <a:r>
              <a:rPr lang="ru-RU" b="1" dirty="0">
                <a:solidFill>
                  <a:schemeClr val="bg1"/>
                </a:solidFill>
              </a:rPr>
              <a:t>и </a:t>
            </a:r>
            <a:r>
              <a:rPr lang="ru-RU" b="1" dirty="0" smtClean="0">
                <a:solidFill>
                  <a:schemeClr val="bg1"/>
                </a:solidFill>
              </a:rPr>
              <a:t>респираторные заболевания </a:t>
            </a:r>
            <a:r>
              <a:rPr lang="ru-RU" b="1" dirty="0">
                <a:solidFill>
                  <a:schemeClr val="bg1"/>
                </a:solidFill>
              </a:rPr>
              <a:t>(34%), </a:t>
            </a:r>
            <a:r>
              <a:rPr lang="ru-RU" b="1" dirty="0" smtClean="0">
                <a:solidFill>
                  <a:schemeClr val="bg1"/>
                </a:solidFill>
              </a:rPr>
              <a:t>осложненный сахарный диабет </a:t>
            </a:r>
            <a:r>
              <a:rPr lang="ru-RU" b="1" dirty="0">
                <a:solidFill>
                  <a:schemeClr val="bg1"/>
                </a:solidFill>
              </a:rPr>
              <a:t>(25,6%), ХОБЛ (9,9%), </a:t>
            </a:r>
            <a:r>
              <a:rPr lang="ru-RU" b="1" dirty="0" smtClean="0">
                <a:solidFill>
                  <a:schemeClr val="bg1"/>
                </a:solidFill>
              </a:rPr>
              <a:t>стенокардия </a:t>
            </a:r>
            <a:r>
              <a:rPr lang="ru-RU" b="1" dirty="0">
                <a:solidFill>
                  <a:schemeClr val="bg1"/>
                </a:solidFill>
              </a:rPr>
              <a:t>(9%), </a:t>
            </a:r>
            <a:r>
              <a:rPr lang="ru-RU" b="1" dirty="0" smtClean="0">
                <a:solidFill>
                  <a:schemeClr val="bg1"/>
                </a:solidFill>
              </a:rPr>
              <a:t>застойная сердечная недостаточность </a:t>
            </a:r>
            <a:r>
              <a:rPr lang="ru-RU" b="1" dirty="0">
                <a:solidFill>
                  <a:schemeClr val="bg1"/>
                </a:solidFill>
              </a:rPr>
              <a:t>(7,7%) и </a:t>
            </a:r>
            <a:r>
              <a:rPr lang="ru-RU" b="1" dirty="0" smtClean="0">
                <a:solidFill>
                  <a:schemeClr val="bg1"/>
                </a:solidFill>
              </a:rPr>
              <a:t>бронхиальная астма </a:t>
            </a:r>
            <a:r>
              <a:rPr lang="ru-RU" b="1" dirty="0">
                <a:solidFill>
                  <a:schemeClr val="bg1"/>
                </a:solidFill>
              </a:rPr>
              <a:t>(7,4</a:t>
            </a:r>
            <a:r>
              <a:rPr lang="ru-RU" b="1" dirty="0" smtClean="0">
                <a:solidFill>
                  <a:schemeClr val="bg1"/>
                </a:solidFill>
              </a:rPr>
              <a:t>%) </a:t>
            </a:r>
            <a:endParaRPr lang="ru-RU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37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bg1"/>
                </a:solidFill>
              </a:rPr>
              <a:t>Состояния, «чувствительные» к ПМСП, при острых состояниях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bg1"/>
                </a:solidFill>
              </a:rPr>
              <a:t>Заболевания зубов (7,9%), дегидратация (6,8%), заболевания уха, горла и носа (5,8%), конвульсии и эпилепсия (5,6</a:t>
            </a:r>
            <a:r>
              <a:rPr lang="ru-RU" sz="4000" b="1" dirty="0" smtClean="0">
                <a:solidFill>
                  <a:schemeClr val="bg1"/>
                </a:solidFill>
              </a:rPr>
              <a:t>%) </a:t>
            </a:r>
            <a:r>
              <a:rPr lang="ru-RU" sz="4000" b="1" dirty="0">
                <a:solidFill>
                  <a:schemeClr val="bg1"/>
                </a:solidFill>
              </a:rPr>
              <a:t>являлись основными причинами </a:t>
            </a:r>
            <a:r>
              <a:rPr lang="ru-RU" sz="4000" b="1" dirty="0" smtClean="0">
                <a:solidFill>
                  <a:schemeClr val="bg1"/>
                </a:solidFill>
              </a:rPr>
              <a:t>госпитализаций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849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Мульти-дисциплинарные команды ПМСП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Создание групповых практик связано со значительным увеличением числа людей с множественными хроническими состояниями. Например, 40% европейцев старше 50 лет имеют одно из этих заболеваний, в то время как у лиц старше 85 лет в Великобритании диагностируются 5 хронических болезней (</a:t>
            </a:r>
            <a:r>
              <a:rPr lang="en-US" b="1" dirty="0">
                <a:solidFill>
                  <a:schemeClr val="bg1"/>
                </a:solidFill>
              </a:rPr>
              <a:t>The Economist Intelligence Unit</a:t>
            </a:r>
            <a:r>
              <a:rPr lang="ru-RU" b="1" dirty="0">
                <a:solidFill>
                  <a:schemeClr val="bg1"/>
                </a:solidFill>
              </a:rPr>
              <a:t>, 2011)</a:t>
            </a:r>
          </a:p>
        </p:txBody>
      </p:sp>
    </p:spTree>
    <p:extLst>
      <p:ext uri="{BB962C8B-B14F-4D97-AF65-F5344CB8AC3E}">
        <p14:creationId xmlns:p14="http://schemas.microsoft.com/office/powerpoint/2010/main" val="242353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Программа управления ХНИЗ (приказ МЗ РК от 5 апреля 2013 г.№211)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Артериальная гипертензия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Хроническая сердечная недостаточность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Сахарный диабет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Мульти-дисциплинарная команда (ВОП, кардиолог, </a:t>
            </a:r>
            <a:r>
              <a:rPr lang="ru-RU" b="1" dirty="0" err="1" smtClean="0">
                <a:solidFill>
                  <a:schemeClr val="bg1"/>
                </a:solidFill>
              </a:rPr>
              <a:t>реабилитолог</a:t>
            </a:r>
            <a:r>
              <a:rPr lang="ru-RU" b="1" dirty="0" smtClean="0">
                <a:solidFill>
                  <a:schemeClr val="bg1"/>
                </a:solidFill>
              </a:rPr>
              <a:t>, эндокринолог, офтальмолог, диетолог, специалист по ЗОЖ, м/с по обучению пациентов, м/с по </a:t>
            </a:r>
            <a:r>
              <a:rPr lang="ru-RU" b="1" dirty="0" err="1" smtClean="0">
                <a:solidFill>
                  <a:schemeClr val="bg1"/>
                </a:solidFill>
              </a:rPr>
              <a:t>телеконсультациям</a:t>
            </a:r>
            <a:r>
              <a:rPr lang="ru-RU" b="1" dirty="0" smtClean="0">
                <a:solidFill>
                  <a:schemeClr val="bg1"/>
                </a:solidFill>
              </a:rPr>
              <a:t>, соцработник, психолог)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7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800" b="1" dirty="0" smtClean="0">
                <a:solidFill>
                  <a:schemeClr val="bg1"/>
                </a:solidFill>
              </a:rPr>
              <a:t>СВП </a:t>
            </a:r>
            <a:r>
              <a:rPr lang="ru-RU" sz="2800" b="1" dirty="0">
                <a:solidFill>
                  <a:schemeClr val="bg1"/>
                </a:solidFill>
              </a:rPr>
              <a:t>смертности от </a:t>
            </a:r>
            <a:r>
              <a:rPr lang="ru-RU" sz="2800" b="1" dirty="0" smtClean="0">
                <a:solidFill>
                  <a:schemeClr val="bg1"/>
                </a:solidFill>
              </a:rPr>
              <a:t>КБС </a:t>
            </a:r>
            <a:r>
              <a:rPr lang="ru-RU" sz="2800" b="1" dirty="0">
                <a:solidFill>
                  <a:schemeClr val="bg1"/>
                </a:solidFill>
              </a:rPr>
              <a:t>на 100 тысяч населения в отдельных странах и регионах мира (</a:t>
            </a:r>
            <a:r>
              <a:rPr lang="en-US" sz="2800" b="1" dirty="0" err="1">
                <a:solidFill>
                  <a:schemeClr val="bg1"/>
                </a:solidFill>
              </a:rPr>
              <a:t>Ueshima</a:t>
            </a:r>
            <a:r>
              <a:rPr lang="en-US" sz="2800" b="1" dirty="0">
                <a:solidFill>
                  <a:schemeClr val="bg1"/>
                </a:solidFill>
              </a:rPr>
              <a:t> H</a:t>
            </a:r>
            <a:r>
              <a:rPr lang="ru-RU" sz="2800" b="1" dirty="0">
                <a:solidFill>
                  <a:schemeClr val="bg1"/>
                </a:solidFill>
              </a:rPr>
              <a:t>. </a:t>
            </a:r>
            <a:r>
              <a:rPr lang="en-US" sz="2800" b="1" dirty="0">
                <a:solidFill>
                  <a:schemeClr val="bg1"/>
                </a:solidFill>
              </a:rPr>
              <a:t>et al</a:t>
            </a:r>
            <a:r>
              <a:rPr lang="ru-RU" sz="2800" b="1" dirty="0">
                <a:solidFill>
                  <a:schemeClr val="bg1"/>
                </a:solidFill>
              </a:rPr>
              <a:t>., 2008)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397529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4187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800" b="1" dirty="0" smtClean="0">
                <a:solidFill>
                  <a:schemeClr val="bg1"/>
                </a:solidFill>
              </a:rPr>
              <a:t>СВП </a:t>
            </a:r>
            <a:r>
              <a:rPr lang="ru-RU" sz="2800" b="1" dirty="0">
                <a:solidFill>
                  <a:schemeClr val="bg1"/>
                </a:solidFill>
              </a:rPr>
              <a:t>смертности от </a:t>
            </a:r>
            <a:r>
              <a:rPr lang="ru-RU" sz="2800" b="1" dirty="0" smtClean="0">
                <a:solidFill>
                  <a:schemeClr val="bg1"/>
                </a:solidFill>
              </a:rPr>
              <a:t>МИ </a:t>
            </a:r>
            <a:r>
              <a:rPr lang="ru-RU" sz="2800" b="1" dirty="0">
                <a:solidFill>
                  <a:schemeClr val="bg1"/>
                </a:solidFill>
              </a:rPr>
              <a:t>на 100 тысяч населения в отдельных странах и регионах мира (</a:t>
            </a:r>
            <a:r>
              <a:rPr lang="en-US" sz="2800" b="1" dirty="0" err="1">
                <a:solidFill>
                  <a:schemeClr val="bg1"/>
                </a:solidFill>
              </a:rPr>
              <a:t>Ueshima</a:t>
            </a:r>
            <a:r>
              <a:rPr lang="en-US" sz="2800" b="1" dirty="0">
                <a:solidFill>
                  <a:schemeClr val="bg1"/>
                </a:solidFill>
              </a:rPr>
              <a:t> H</a:t>
            </a:r>
            <a:r>
              <a:rPr lang="ru-RU" sz="2800" b="1" dirty="0">
                <a:solidFill>
                  <a:schemeClr val="bg1"/>
                </a:solidFill>
              </a:rPr>
              <a:t>. </a:t>
            </a:r>
            <a:r>
              <a:rPr lang="en-US" sz="2800" b="1" dirty="0">
                <a:solidFill>
                  <a:schemeClr val="bg1"/>
                </a:solidFill>
              </a:rPr>
              <a:t>et al</a:t>
            </a:r>
            <a:r>
              <a:rPr lang="ru-RU" sz="2800" b="1" dirty="0">
                <a:solidFill>
                  <a:schemeClr val="bg1"/>
                </a:solidFill>
              </a:rPr>
              <a:t>., 2008)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226016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46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Распространенность АГ среди лиц 35-49 лет (</a:t>
            </a:r>
            <a:r>
              <a:rPr lang="en-US" b="1" dirty="0" smtClean="0">
                <a:solidFill>
                  <a:schemeClr val="bg1"/>
                </a:solidFill>
              </a:rPr>
              <a:t>Ikeda N. et al., 2014)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03664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635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Уровень диагностики, лечения и контроля АГ среди лиц 35-49 лет (</a:t>
            </a:r>
            <a:r>
              <a:rPr lang="en-US" sz="3200" b="1" dirty="0" smtClean="0">
                <a:solidFill>
                  <a:schemeClr val="bg1"/>
                </a:solidFill>
              </a:rPr>
              <a:t>Ikeda N. et al., 2014)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963883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918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/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Тренды СВП распространенности АГ у лиц 20 лет и старше в зависимости от расовой/этнической принадлежности в США (в %) (</a:t>
            </a:r>
            <a:r>
              <a:rPr lang="en-US" sz="2400" b="1" dirty="0" smtClean="0">
                <a:solidFill>
                  <a:schemeClr val="bg1"/>
                </a:solidFill>
              </a:rPr>
              <a:t>Go A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r>
              <a:rPr lang="en-US" sz="2400" b="1" dirty="0" smtClean="0">
                <a:solidFill>
                  <a:schemeClr val="bg1"/>
                </a:solidFill>
              </a:rPr>
              <a:t>et al</a:t>
            </a:r>
            <a:r>
              <a:rPr lang="ru-RU" sz="2400" b="1" dirty="0" smtClean="0">
                <a:solidFill>
                  <a:schemeClr val="bg1"/>
                </a:solidFill>
              </a:rPr>
              <a:t>., 2014)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718432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161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chemeClr val="bg1"/>
                </a:solidFill>
              </a:rPr>
              <a:t>Уровень информированности, лечения и эффективного контроля АГ в зависимости от расовой/этнической принадлежности в США (в %) (</a:t>
            </a:r>
            <a:r>
              <a:rPr lang="en-US" sz="2400" b="1" dirty="0" smtClean="0">
                <a:solidFill>
                  <a:schemeClr val="bg1"/>
                </a:solidFill>
              </a:rPr>
              <a:t>Go A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r>
              <a:rPr lang="en-US" sz="2400" b="1" dirty="0" smtClean="0">
                <a:solidFill>
                  <a:schemeClr val="bg1"/>
                </a:solidFill>
              </a:rPr>
              <a:t>et al</a:t>
            </a:r>
            <a:r>
              <a:rPr lang="ru-RU" sz="2400" b="1" dirty="0" smtClean="0">
                <a:solidFill>
                  <a:schemeClr val="bg1"/>
                </a:solidFill>
              </a:rPr>
              <a:t>., 2014)</a:t>
            </a: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319335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269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>
                <a:solidFill>
                  <a:schemeClr val="bg1"/>
                </a:solidFill>
              </a:rPr>
              <a:t>Уровень </a:t>
            </a:r>
            <a:r>
              <a:rPr lang="ru-RU" sz="2800" b="1" dirty="0">
                <a:solidFill>
                  <a:schemeClr val="bg1"/>
                </a:solidFill>
              </a:rPr>
              <a:t>осведомленности о наличии АГ, лечении и контроле у канадцев в процентах (1992-2009 годы) (</a:t>
            </a:r>
            <a:r>
              <a:rPr lang="en-US" sz="2800" b="1" dirty="0">
                <a:solidFill>
                  <a:schemeClr val="bg1"/>
                </a:solidFill>
              </a:rPr>
              <a:t>McAlister F</a:t>
            </a:r>
            <a:r>
              <a:rPr lang="ru-RU" sz="2800" b="1" dirty="0">
                <a:solidFill>
                  <a:schemeClr val="bg1"/>
                </a:solidFill>
              </a:rPr>
              <a:t>. </a:t>
            </a:r>
            <a:r>
              <a:rPr lang="en-US" sz="2800" b="1" dirty="0">
                <a:solidFill>
                  <a:schemeClr val="bg1"/>
                </a:solidFill>
              </a:rPr>
              <a:t>et al</a:t>
            </a:r>
            <a:r>
              <a:rPr lang="ru-RU" sz="2800" b="1" dirty="0">
                <a:solidFill>
                  <a:schemeClr val="bg1"/>
                </a:solidFill>
              </a:rPr>
              <a:t>., 2011)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804681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437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chemeClr val="bg1"/>
                </a:solidFill>
              </a:rPr>
              <a:t>Тренды стандартизированного по возрасту и полу смертности от ОИМ, МИ и ЗСН на 100 тыс. населения в Канаде, 1994-2004 (</a:t>
            </a:r>
            <a:r>
              <a:rPr lang="en-US" sz="2400" b="1" dirty="0" err="1" smtClean="0">
                <a:solidFill>
                  <a:schemeClr val="bg1"/>
                </a:solidFill>
              </a:rPr>
              <a:t>Tu</a:t>
            </a:r>
            <a:r>
              <a:rPr lang="en-US" sz="2400" b="1" dirty="0" smtClean="0">
                <a:solidFill>
                  <a:schemeClr val="bg1"/>
                </a:solidFill>
              </a:rPr>
              <a:t> J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r>
              <a:rPr lang="en-US" sz="2400" b="1" dirty="0" smtClean="0">
                <a:solidFill>
                  <a:schemeClr val="bg1"/>
                </a:solidFill>
              </a:rPr>
              <a:t>et al</a:t>
            </a:r>
            <a:r>
              <a:rPr lang="ru-RU" sz="2400" b="1" dirty="0" smtClean="0">
                <a:solidFill>
                  <a:schemeClr val="bg1"/>
                </a:solidFill>
              </a:rPr>
              <a:t>., 2010) </a:t>
            </a: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31869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001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solidFill>
                  <a:schemeClr val="bg1"/>
                </a:solidFill>
              </a:rPr>
              <a:t>Расходы </a:t>
            </a:r>
            <a:r>
              <a:rPr lang="ru-RU" sz="2800" b="1" dirty="0">
                <a:solidFill>
                  <a:schemeClr val="bg1"/>
                </a:solidFill>
              </a:rPr>
              <a:t>на сердечно-сосудистые медикаменты в млрд. долларов США в Канаде, 1996-2006 годы (</a:t>
            </a:r>
            <a:r>
              <a:rPr lang="en-US" sz="2800" b="1" dirty="0" err="1">
                <a:solidFill>
                  <a:schemeClr val="bg1"/>
                </a:solidFill>
              </a:rPr>
              <a:t>Tu</a:t>
            </a:r>
            <a:r>
              <a:rPr lang="en-US" sz="2800" b="1" dirty="0">
                <a:solidFill>
                  <a:schemeClr val="bg1"/>
                </a:solidFill>
              </a:rPr>
              <a:t> J</a:t>
            </a:r>
            <a:r>
              <a:rPr lang="ru-RU" sz="2800" b="1" dirty="0">
                <a:solidFill>
                  <a:schemeClr val="bg1"/>
                </a:solidFill>
              </a:rPr>
              <a:t>. </a:t>
            </a:r>
            <a:r>
              <a:rPr lang="en-US" sz="2800" b="1" dirty="0">
                <a:solidFill>
                  <a:schemeClr val="bg1"/>
                </a:solidFill>
              </a:rPr>
              <a:t>et al</a:t>
            </a:r>
            <a:r>
              <a:rPr lang="ru-RU" sz="2800" b="1" dirty="0">
                <a:solidFill>
                  <a:schemeClr val="bg1"/>
                </a:solidFill>
              </a:rPr>
              <a:t>., 2010)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638798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864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Процент семейных врачей в новых моделях ПМСП в Онтарио (Канада)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64931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311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>
                <a:solidFill>
                  <a:schemeClr val="bg1"/>
                </a:solidFill>
              </a:rPr>
              <a:t>Основные </a:t>
            </a:r>
            <a:r>
              <a:rPr lang="ru-RU" sz="3600" b="1" dirty="0">
                <a:solidFill>
                  <a:schemeClr val="bg1"/>
                </a:solidFill>
              </a:rPr>
              <a:t>причины смертности населения </a:t>
            </a:r>
            <a:r>
              <a:rPr lang="ru-RU" sz="3600" b="1" dirty="0" smtClean="0">
                <a:solidFill>
                  <a:schemeClr val="bg1"/>
                </a:solidFill>
              </a:rPr>
              <a:t>России </a:t>
            </a:r>
            <a:r>
              <a:rPr lang="ru-RU" sz="3600" b="1" dirty="0">
                <a:solidFill>
                  <a:schemeClr val="bg1"/>
                </a:solidFill>
              </a:rPr>
              <a:t>(</a:t>
            </a:r>
            <a:r>
              <a:rPr lang="en-US" sz="3600" b="1" dirty="0">
                <a:solidFill>
                  <a:schemeClr val="bg1"/>
                </a:solidFill>
              </a:rPr>
              <a:t>WHO NCD Profiles</a:t>
            </a:r>
            <a:r>
              <a:rPr lang="ru-RU" sz="3600" b="1" dirty="0">
                <a:solidFill>
                  <a:schemeClr val="bg1"/>
                </a:solidFill>
              </a:rPr>
              <a:t>, 2011)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32824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808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chemeClr val="bg1"/>
                </a:solidFill>
              </a:rPr>
              <a:t>Распространенность АГ </a:t>
            </a:r>
            <a:r>
              <a:rPr lang="ru-RU" sz="2400" b="1" dirty="0">
                <a:solidFill>
                  <a:schemeClr val="bg1"/>
                </a:solidFill>
              </a:rPr>
              <a:t>(%) среди мужчин и женщин в возрасте 50 лет и старше в 6 странах мира с низким и средним доходом (</a:t>
            </a:r>
            <a:r>
              <a:rPr lang="en-US" sz="2400" b="1" dirty="0">
                <a:solidFill>
                  <a:schemeClr val="bg1"/>
                </a:solidFill>
              </a:rPr>
              <a:t>Lloyd</a:t>
            </a:r>
            <a:r>
              <a:rPr lang="ru-RU" sz="2400" b="1" dirty="0">
                <a:solidFill>
                  <a:schemeClr val="bg1"/>
                </a:solidFill>
              </a:rPr>
              <a:t>-</a:t>
            </a:r>
            <a:r>
              <a:rPr lang="en-US" sz="2400" b="1" dirty="0">
                <a:solidFill>
                  <a:schemeClr val="bg1"/>
                </a:solidFill>
              </a:rPr>
              <a:t>Sherlock P</a:t>
            </a:r>
            <a:r>
              <a:rPr lang="ru-RU" sz="2400" b="1" dirty="0">
                <a:solidFill>
                  <a:schemeClr val="bg1"/>
                </a:solidFill>
              </a:rPr>
              <a:t>. </a:t>
            </a:r>
            <a:r>
              <a:rPr lang="en-US" sz="2400" b="1" dirty="0">
                <a:solidFill>
                  <a:schemeClr val="bg1"/>
                </a:solidFill>
              </a:rPr>
              <a:t>et al</a:t>
            </a:r>
            <a:r>
              <a:rPr lang="ru-RU" sz="2400" b="1" dirty="0">
                <a:solidFill>
                  <a:schemeClr val="bg1"/>
                </a:solidFill>
              </a:rPr>
              <a:t>., 2014)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06020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8757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chemeClr val="bg1"/>
                </a:solidFill>
              </a:rPr>
              <a:t>Уровень </a:t>
            </a:r>
            <a:r>
              <a:rPr lang="ru-RU" sz="2400" b="1" dirty="0">
                <a:solidFill>
                  <a:schemeClr val="bg1"/>
                </a:solidFill>
              </a:rPr>
              <a:t>информированности (%) о наличии гипертензии у лиц в возрасте 50 лет и старше  в 6 странах мира с низким и средним доходом (</a:t>
            </a:r>
            <a:r>
              <a:rPr lang="en-US" sz="2400" b="1" dirty="0">
                <a:solidFill>
                  <a:schemeClr val="bg1"/>
                </a:solidFill>
              </a:rPr>
              <a:t>Lloyd</a:t>
            </a:r>
            <a:r>
              <a:rPr lang="ru-RU" sz="2400" b="1" dirty="0">
                <a:solidFill>
                  <a:schemeClr val="bg1"/>
                </a:solidFill>
              </a:rPr>
              <a:t>-</a:t>
            </a:r>
            <a:r>
              <a:rPr lang="en-US" sz="2400" b="1" dirty="0">
                <a:solidFill>
                  <a:schemeClr val="bg1"/>
                </a:solidFill>
              </a:rPr>
              <a:t>Sherlock P</a:t>
            </a:r>
            <a:r>
              <a:rPr lang="ru-RU" sz="2400" b="1" dirty="0">
                <a:solidFill>
                  <a:schemeClr val="bg1"/>
                </a:solidFill>
              </a:rPr>
              <a:t>. </a:t>
            </a:r>
            <a:r>
              <a:rPr lang="en-US" sz="2400" b="1" dirty="0">
                <a:solidFill>
                  <a:schemeClr val="bg1"/>
                </a:solidFill>
              </a:rPr>
              <a:t>et al</a:t>
            </a:r>
            <a:r>
              <a:rPr lang="ru-RU" sz="2400" b="1" dirty="0">
                <a:solidFill>
                  <a:schemeClr val="bg1"/>
                </a:solidFill>
              </a:rPr>
              <a:t>., 2014)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277263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551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chemeClr val="bg1"/>
                </a:solidFill>
              </a:rPr>
              <a:t>Уровень </a:t>
            </a:r>
            <a:r>
              <a:rPr lang="ru-RU" sz="2400" b="1" dirty="0">
                <a:solidFill>
                  <a:schemeClr val="bg1"/>
                </a:solidFill>
              </a:rPr>
              <a:t>эффективного контроля гипертензии (%) у лиц в возрасте 50 лет и старше в 6 странах мира с низким и средним доходом (</a:t>
            </a:r>
            <a:r>
              <a:rPr lang="en-US" sz="2400" b="1" dirty="0">
                <a:solidFill>
                  <a:schemeClr val="bg1"/>
                </a:solidFill>
              </a:rPr>
              <a:t>Lloyd</a:t>
            </a:r>
            <a:r>
              <a:rPr lang="ru-RU" sz="2400" b="1" dirty="0">
                <a:solidFill>
                  <a:schemeClr val="bg1"/>
                </a:solidFill>
              </a:rPr>
              <a:t>-</a:t>
            </a:r>
            <a:r>
              <a:rPr lang="en-US" sz="2400" b="1" dirty="0">
                <a:solidFill>
                  <a:schemeClr val="bg1"/>
                </a:solidFill>
              </a:rPr>
              <a:t>Sherlock P</a:t>
            </a:r>
            <a:r>
              <a:rPr lang="ru-RU" sz="2400" b="1" dirty="0">
                <a:solidFill>
                  <a:schemeClr val="bg1"/>
                </a:solidFill>
              </a:rPr>
              <a:t>. </a:t>
            </a:r>
            <a:r>
              <a:rPr lang="en-US" sz="2400" b="1" dirty="0">
                <a:solidFill>
                  <a:schemeClr val="bg1"/>
                </a:solidFill>
              </a:rPr>
              <a:t>et al</a:t>
            </a:r>
            <a:r>
              <a:rPr lang="ru-RU" sz="2400" b="1" dirty="0">
                <a:solidFill>
                  <a:schemeClr val="bg1"/>
                </a:solidFill>
              </a:rPr>
              <a:t>., 2014)</a:t>
            </a:r>
            <a:br>
              <a:rPr lang="ru-RU" sz="2400" b="1" dirty="0">
                <a:solidFill>
                  <a:schemeClr val="bg1"/>
                </a:solidFill>
              </a:rPr>
            </a:b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78274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22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3200" b="1" dirty="0" smtClean="0">
                <a:solidFill>
                  <a:schemeClr val="bg1"/>
                </a:solidFill>
              </a:rPr>
              <a:t>Тренды СВП </a:t>
            </a:r>
            <a:r>
              <a:rPr lang="ru-RU" sz="3200" b="1" dirty="0">
                <a:solidFill>
                  <a:schemeClr val="bg1"/>
                </a:solidFill>
              </a:rPr>
              <a:t>смертности от </a:t>
            </a:r>
            <a:r>
              <a:rPr lang="ru-RU" sz="3200" b="1" dirty="0" smtClean="0">
                <a:solidFill>
                  <a:schemeClr val="bg1"/>
                </a:solidFill>
              </a:rPr>
              <a:t>БСК </a:t>
            </a:r>
            <a:r>
              <a:rPr lang="ru-RU" sz="3200" b="1" dirty="0">
                <a:solidFill>
                  <a:schemeClr val="bg1"/>
                </a:solidFill>
              </a:rPr>
              <a:t>в России, </a:t>
            </a:r>
            <a:r>
              <a:rPr lang="ru-RU" sz="3200" b="1" dirty="0" smtClean="0">
                <a:solidFill>
                  <a:schemeClr val="bg1"/>
                </a:solidFill>
              </a:rPr>
              <a:t>ЕС </a:t>
            </a:r>
            <a:r>
              <a:rPr lang="ru-RU" sz="3200" b="1" dirty="0">
                <a:solidFill>
                  <a:schemeClr val="bg1"/>
                </a:solidFill>
              </a:rPr>
              <a:t>и СНГ (</a:t>
            </a:r>
            <a:r>
              <a:rPr lang="en-US" sz="3200" b="1" dirty="0">
                <a:solidFill>
                  <a:schemeClr val="bg1"/>
                </a:solidFill>
              </a:rPr>
              <a:t>WHO</a:t>
            </a:r>
            <a:r>
              <a:rPr lang="ru-RU" sz="3200" b="1" dirty="0">
                <a:solidFill>
                  <a:schemeClr val="bg1"/>
                </a:solidFill>
              </a:rPr>
              <a:t>, 2012)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27198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462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Врачи ПМСП Австралии, использующие электронные истории болезни, в клинической практике (2009 и 2012 годы)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375220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72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Уровень необоснованных госпитализаций в отдельных странах мира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9592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322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Численность коечного фонда в отдельных странах мира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459786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475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Численность ВОП от общего числа врачей в отдельных странах мира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633615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088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Ф</a:t>
            </a:r>
            <a:r>
              <a:rPr lang="ru-RU" b="1" dirty="0" smtClean="0">
                <a:solidFill>
                  <a:schemeClr val="bg1"/>
                </a:solidFill>
              </a:rPr>
              <a:t>инансирование ПМСП от общего бюджета здравоохранения 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89686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296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Средняя продолжительность жизни в отдельных странах мира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409768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697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Здравоохранение Казахстана - 2050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ЦЕЛЬ: вхождение в число 30 развитых стран по уровню развития системы здравоохранения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00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7 пятилеток (2015-2050)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342933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876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ru-RU" sz="4400" dirty="0"/>
              <a:t> </a:t>
            </a:r>
            <a:r>
              <a:rPr lang="ru-RU" sz="4400" dirty="0" smtClean="0"/>
              <a:t>      </a:t>
            </a:r>
            <a:r>
              <a:rPr lang="ru-RU" sz="4400" b="1" dirty="0" smtClean="0">
                <a:solidFill>
                  <a:schemeClr val="bg1"/>
                </a:solidFill>
              </a:rPr>
              <a:t>Благодарю за внимание!</a:t>
            </a:r>
            <a:endParaRPr lang="ru-RU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3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3200" b="1" dirty="0" smtClean="0">
                <a:solidFill>
                  <a:schemeClr val="bg1"/>
                </a:solidFill>
              </a:rPr>
              <a:t>СВП смертности </a:t>
            </a:r>
            <a:r>
              <a:rPr lang="ru-RU" sz="3200" b="1" dirty="0">
                <a:solidFill>
                  <a:schemeClr val="bg1"/>
                </a:solidFill>
              </a:rPr>
              <a:t>от ИБС на 100 тыс. населения Японии, 1990-2011 (</a:t>
            </a:r>
            <a:r>
              <a:rPr lang="en-US" sz="3200" b="1" dirty="0">
                <a:solidFill>
                  <a:schemeClr val="bg1"/>
                </a:solidFill>
              </a:rPr>
              <a:t>OECD</a:t>
            </a:r>
            <a:r>
              <a:rPr lang="ru-RU" sz="3200" b="1" dirty="0">
                <a:solidFill>
                  <a:schemeClr val="bg1"/>
                </a:solidFill>
              </a:rPr>
              <a:t>, 2013) 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959137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462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000" b="1" dirty="0" smtClean="0">
                <a:solidFill>
                  <a:schemeClr val="bg1"/>
                </a:solidFill>
              </a:rPr>
              <a:t>СВПП летальности </a:t>
            </a:r>
            <a:r>
              <a:rPr lang="ru-RU" sz="2000" b="1" dirty="0">
                <a:solidFill>
                  <a:schemeClr val="bg1"/>
                </a:solidFill>
              </a:rPr>
              <a:t>при ишемическом инсульте в течение 30 дней после госпитализации в один и тот же стационар больных в возрасте 45 лет и старше в Японии и отдельных </a:t>
            </a:r>
            <a:r>
              <a:rPr lang="ru-RU" sz="2000" b="1" dirty="0" smtClean="0">
                <a:solidFill>
                  <a:schemeClr val="bg1"/>
                </a:solidFill>
              </a:rPr>
              <a:t>странах мира, </a:t>
            </a:r>
            <a:r>
              <a:rPr lang="ru-RU" sz="2000" b="1" dirty="0">
                <a:solidFill>
                  <a:schemeClr val="bg1"/>
                </a:solidFill>
              </a:rPr>
              <a:t>2011 (</a:t>
            </a:r>
            <a:r>
              <a:rPr lang="en-US" sz="2000" b="1" dirty="0">
                <a:solidFill>
                  <a:schemeClr val="bg1"/>
                </a:solidFill>
              </a:rPr>
              <a:t>OECD at Glance</a:t>
            </a:r>
            <a:r>
              <a:rPr lang="ru-RU" sz="2000" b="1" dirty="0">
                <a:solidFill>
                  <a:schemeClr val="bg1"/>
                </a:solidFill>
              </a:rPr>
              <a:t>, 2013)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28748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121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chemeClr val="bg1"/>
                </a:solidFill>
              </a:rPr>
              <a:t>СВПП </a:t>
            </a:r>
            <a:r>
              <a:rPr lang="ru-RU" sz="2400" b="1" dirty="0">
                <a:solidFill>
                  <a:schemeClr val="bg1"/>
                </a:solidFill>
              </a:rPr>
              <a:t>смертности от </a:t>
            </a:r>
            <a:r>
              <a:rPr lang="ru-RU" sz="2400" b="1" dirty="0" smtClean="0">
                <a:solidFill>
                  <a:schemeClr val="bg1"/>
                </a:solidFill>
              </a:rPr>
              <a:t>ОИМ у </a:t>
            </a:r>
            <a:r>
              <a:rPr lang="ru-RU" sz="2400" b="1" dirty="0">
                <a:solidFill>
                  <a:schemeClr val="bg1"/>
                </a:solidFill>
              </a:rPr>
              <a:t>лиц 45 лет и старше в течение 30 дней после госпитализации в </a:t>
            </a:r>
            <a:r>
              <a:rPr lang="ru-RU" sz="2400" b="1" dirty="0" smtClean="0">
                <a:solidFill>
                  <a:schemeClr val="bg1"/>
                </a:solidFill>
              </a:rPr>
              <a:t>Японии, </a:t>
            </a:r>
            <a:r>
              <a:rPr lang="ru-RU" sz="2400" b="1" dirty="0">
                <a:solidFill>
                  <a:schemeClr val="bg1"/>
                </a:solidFill>
              </a:rPr>
              <a:t>2001-2011 (</a:t>
            </a:r>
            <a:r>
              <a:rPr lang="en-US" sz="2400" b="1" dirty="0">
                <a:solidFill>
                  <a:schemeClr val="bg1"/>
                </a:solidFill>
              </a:rPr>
              <a:t>OECD</a:t>
            </a:r>
            <a:r>
              <a:rPr lang="ru-RU" sz="2400" b="1" dirty="0">
                <a:solidFill>
                  <a:schemeClr val="bg1"/>
                </a:solidFill>
              </a:rPr>
              <a:t>, 2013)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7615884"/>
              </p:ext>
            </p:extLst>
          </p:nvPr>
        </p:nvGraphicFramePr>
        <p:xfrm>
          <a:off x="5334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16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chemeClr val="bg1"/>
                </a:solidFill>
              </a:rPr>
              <a:t>СВПП </a:t>
            </a:r>
            <a:r>
              <a:rPr lang="ru-RU" sz="2400" b="1" dirty="0">
                <a:solidFill>
                  <a:schemeClr val="bg1"/>
                </a:solidFill>
              </a:rPr>
              <a:t>смертности от </a:t>
            </a:r>
            <a:r>
              <a:rPr lang="ru-RU" sz="2400" b="1" dirty="0" smtClean="0">
                <a:solidFill>
                  <a:schemeClr val="bg1"/>
                </a:solidFill>
              </a:rPr>
              <a:t>ОИМ у </a:t>
            </a:r>
            <a:r>
              <a:rPr lang="ru-RU" sz="2400" b="1" dirty="0">
                <a:solidFill>
                  <a:schemeClr val="bg1"/>
                </a:solidFill>
              </a:rPr>
              <a:t>лиц 45 лет и старше в течение 30 дней после госпитализации в </a:t>
            </a:r>
            <a:r>
              <a:rPr lang="ru-RU" sz="2400" b="1" dirty="0" smtClean="0">
                <a:solidFill>
                  <a:schemeClr val="bg1"/>
                </a:solidFill>
              </a:rPr>
              <a:t>Японии, </a:t>
            </a:r>
            <a:r>
              <a:rPr lang="ru-RU" sz="2400" b="1" dirty="0">
                <a:solidFill>
                  <a:schemeClr val="bg1"/>
                </a:solidFill>
              </a:rPr>
              <a:t>2001-2011 (</a:t>
            </a:r>
            <a:r>
              <a:rPr lang="en-US" sz="2400" b="1" dirty="0">
                <a:solidFill>
                  <a:schemeClr val="bg1"/>
                </a:solidFill>
              </a:rPr>
              <a:t>OECD</a:t>
            </a:r>
            <a:r>
              <a:rPr lang="ru-RU" sz="2400" b="1" dirty="0">
                <a:solidFill>
                  <a:schemeClr val="bg1"/>
                </a:solidFill>
              </a:rPr>
              <a:t>, 2013)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559705"/>
              </p:ext>
            </p:extLst>
          </p:nvPr>
        </p:nvGraphicFramePr>
        <p:xfrm>
          <a:off x="5334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433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chemeClr val="bg1"/>
                </a:solidFill>
              </a:rPr>
              <a:t>СВПП </a:t>
            </a:r>
            <a:r>
              <a:rPr lang="ru-RU" sz="2400" b="1" dirty="0">
                <a:solidFill>
                  <a:schemeClr val="bg1"/>
                </a:solidFill>
              </a:rPr>
              <a:t>смертности от </a:t>
            </a:r>
            <a:r>
              <a:rPr lang="ru-RU" sz="2400" b="1" dirty="0" smtClean="0">
                <a:solidFill>
                  <a:schemeClr val="bg1"/>
                </a:solidFill>
              </a:rPr>
              <a:t>ОИМ у </a:t>
            </a:r>
            <a:r>
              <a:rPr lang="ru-RU" sz="2400" b="1" dirty="0">
                <a:solidFill>
                  <a:schemeClr val="bg1"/>
                </a:solidFill>
              </a:rPr>
              <a:t>лиц 45 лет и старше в течение 30 дней после госпитализации в </a:t>
            </a:r>
            <a:r>
              <a:rPr lang="ru-RU" sz="2400" b="1" dirty="0" smtClean="0">
                <a:solidFill>
                  <a:schemeClr val="bg1"/>
                </a:solidFill>
              </a:rPr>
              <a:t>Японии, </a:t>
            </a:r>
            <a:r>
              <a:rPr lang="ru-RU" sz="2400" b="1" dirty="0">
                <a:solidFill>
                  <a:schemeClr val="bg1"/>
                </a:solidFill>
              </a:rPr>
              <a:t>2001-2011 (</a:t>
            </a:r>
            <a:r>
              <a:rPr lang="en-US" sz="2400" b="1" dirty="0">
                <a:solidFill>
                  <a:schemeClr val="bg1"/>
                </a:solidFill>
              </a:rPr>
              <a:t>OECD</a:t>
            </a:r>
            <a:r>
              <a:rPr lang="ru-RU" sz="2400" b="1" dirty="0">
                <a:solidFill>
                  <a:schemeClr val="bg1"/>
                </a:solidFill>
              </a:rPr>
              <a:t>, 2013)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291157"/>
              </p:ext>
            </p:extLst>
          </p:nvPr>
        </p:nvGraphicFramePr>
        <p:xfrm>
          <a:off x="5334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090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506</Words>
  <Application>Microsoft Office PowerPoint</Application>
  <PresentationFormat>Экран (4:3)</PresentationFormat>
  <Paragraphs>74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Состояния, «чувствительные» к ПМСП: мировой опыт для Казахстана</vt:lpstr>
      <vt:lpstr>Определение </vt:lpstr>
      <vt:lpstr>Ценность </vt:lpstr>
      <vt:lpstr>Болезни, «чувствительные» к ПМСП и амбулаторной помощи, в США, Англии, Австралии и Канаде</vt:lpstr>
      <vt:lpstr>Болезни, «чувствительные» к ПМСП и амбулаторной помощи</vt:lpstr>
      <vt:lpstr>Болезни, «чувствительные» к ПМСП и амбулаторной помощи</vt:lpstr>
      <vt:lpstr>Основные болезни</vt:lpstr>
      <vt:lpstr> Состояния, «чувствительные» к ПМСП, при острых состояниях </vt:lpstr>
      <vt:lpstr>Мульти-дисциплинарные команды ПМСП</vt:lpstr>
      <vt:lpstr>Программа управления ХНИЗ (приказ МЗ РК от 5 апреля 2013 г.№211)</vt:lpstr>
      <vt:lpstr> СВП смертности от КБС на 100 тысяч населения в отдельных странах и регионах мира (Ueshima H. et al., 2008) </vt:lpstr>
      <vt:lpstr> СВП смертности от МИ на 100 тысяч населения в отдельных странах и регионах мира (Ueshima H. et al., 2008) </vt:lpstr>
      <vt:lpstr>Распространенность АГ среди лиц 35-49 лет (Ikeda N. et al., 2014)</vt:lpstr>
      <vt:lpstr>Уровень диагностики, лечения и контроля АГ среди лиц 35-49 лет (Ikeda N. et al., 2014)</vt:lpstr>
      <vt:lpstr> Тренды СВП распространенности АГ у лиц 20 лет и старше в зависимости от расовой/этнической принадлежности в США (в %) (Go A. et al., 2014) </vt:lpstr>
      <vt:lpstr> Уровень информированности, лечения и эффективного контроля АГ в зависимости от расовой/этнической принадлежности в США (в %) (Go A. et al., 2014) </vt:lpstr>
      <vt:lpstr> Уровень осведомленности о наличии АГ, лечении и контроле у канадцев в процентах (1992-2009 годы) (McAlister F. et al., 2011) </vt:lpstr>
      <vt:lpstr> Тренды стандартизированного по возрасту и полу смертности от ОИМ, МИ и ЗСН на 100 тыс. населения в Канаде, 1994-2004 (Tu J. et al., 2010)  </vt:lpstr>
      <vt:lpstr> Расходы на сердечно-сосудистые медикаменты в млрд. долларов США в Канаде, 1996-2006 годы (Tu J. et al., 2010) </vt:lpstr>
      <vt:lpstr>Процент семейных врачей в новых моделях ПМСП в Онтарио (Канада) </vt:lpstr>
      <vt:lpstr> Основные причины смертности населения России (WHO NCD Profiles, 2011) </vt:lpstr>
      <vt:lpstr> Распространенность АГ (%) среди мужчин и женщин в возрасте 50 лет и старше в 6 странах мира с низким и средним доходом (Lloyd-Sherlock P. et al., 2014) </vt:lpstr>
      <vt:lpstr> Уровень информированности (%) о наличии гипертензии у лиц в возрасте 50 лет и старше  в 6 странах мира с низким и средним доходом (Lloyd-Sherlock P. et al., 2014) </vt:lpstr>
      <vt:lpstr> Уровень эффективного контроля гипертензии (%) у лиц в возрасте 50 лет и старше в 6 странах мира с низким и средним доходом (Lloyd-Sherlock P. et al., 2014) </vt:lpstr>
      <vt:lpstr> Тренды СВП смертности от БСК в России, ЕС и СНГ (WHO, 2012) </vt:lpstr>
      <vt:lpstr>Врачи ПМСП Австралии, использующие электронные истории болезни, в клинической практике (2009 и 2012 годы)</vt:lpstr>
      <vt:lpstr>Уровень необоснованных госпитализаций в отдельных странах мира</vt:lpstr>
      <vt:lpstr>Численность коечного фонда в отдельных странах мира</vt:lpstr>
      <vt:lpstr>Численность ВОП от общего числа врачей в отдельных странах мира</vt:lpstr>
      <vt:lpstr>Финансирование ПМСП от общего бюджета здравоохранения </vt:lpstr>
      <vt:lpstr>Средняя продолжительность жизни в отдельных странах мира</vt:lpstr>
      <vt:lpstr>Здравоохранение Казахстана - 2050</vt:lpstr>
      <vt:lpstr>7 пятилеток (2015-2050)</vt:lpstr>
      <vt:lpstr>Презентация PowerPoint</vt:lpstr>
      <vt:lpstr> СВП смертности от ИБС на 100 тыс. населения Японии, 1990-2011 (OECD, 2013)  </vt:lpstr>
      <vt:lpstr> СВПП летальности при ишемическом инсульте в течение 30 дней после госпитализации в один и тот же стационар больных в возрасте 45 лет и старше в Японии и отдельных странах мира, 2011 (OECD at Glance, 2013) </vt:lpstr>
      <vt:lpstr> СВПП смертности от ОИМ у лиц 45 лет и старше в течение 30 дней после госпитализации в Японии, 2001-2011 (OECD, 2013) </vt:lpstr>
      <vt:lpstr> СВПП смертности от ОИМ у лиц 45 лет и старше в течение 30 дней после госпитализации в Японии, 2001-2011 (OECD, 2013) </vt:lpstr>
      <vt:lpstr> СВПП смертности от ОИМ у лиц 45 лет и старше в течение 30 дней после госпитализации в Японии, 2001-2011 (OECD, 2013)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Состояния, «чувствительные» к ПМСП: мировой опыт для Казахстана</dc:title>
  <dc:creator>Tilek</dc:creator>
  <cp:lastModifiedBy>Tilek</cp:lastModifiedBy>
  <cp:revision>43</cp:revision>
  <dcterms:created xsi:type="dcterms:W3CDTF">2014-06-05T10:09:11Z</dcterms:created>
  <dcterms:modified xsi:type="dcterms:W3CDTF">2014-11-18T03:01:32Z</dcterms:modified>
</cp:coreProperties>
</file>