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1"/>
  </p:sldMasterIdLst>
  <p:notesMasterIdLst>
    <p:notesMasterId r:id="rId10"/>
  </p:notesMasterIdLst>
  <p:sldIdLst>
    <p:sldId id="256" r:id="rId2"/>
    <p:sldId id="259" r:id="rId3"/>
    <p:sldId id="260" r:id="rId4"/>
    <p:sldId id="262" r:id="rId5"/>
    <p:sldId id="263" r:id="rId6"/>
    <p:sldId id="258" r:id="rId7"/>
    <p:sldId id="257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-872" y="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28A577-BA5F-40E8-A052-1DA3E1FDEA8F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31B0702A-BFA1-4486-86FA-A265F3B188A2}">
      <dgm:prSet phldrT="[Text]" custT="1"/>
      <dgm:spPr/>
      <dgm:t>
        <a:bodyPr/>
        <a:lstStyle/>
        <a:p>
          <a:r>
            <a:rPr lang="en-US" sz="4000" smtClean="0"/>
            <a:t>Society</a:t>
          </a:r>
          <a:endParaRPr lang="en-US" sz="4000" dirty="0"/>
        </a:p>
      </dgm:t>
    </dgm:pt>
    <dgm:pt modelId="{5903C45D-935A-4A45-9946-1FC1F290B4DD}" type="parTrans" cxnId="{D26457BB-AECF-4F55-8F2D-5B29B6C493D1}">
      <dgm:prSet/>
      <dgm:spPr/>
      <dgm:t>
        <a:bodyPr/>
        <a:lstStyle/>
        <a:p>
          <a:endParaRPr lang="en-US"/>
        </a:p>
      </dgm:t>
    </dgm:pt>
    <dgm:pt modelId="{3A3AD8FA-2AEB-45F1-A15C-B0818DEF5601}" type="sibTrans" cxnId="{D26457BB-AECF-4F55-8F2D-5B29B6C493D1}">
      <dgm:prSet/>
      <dgm:spPr/>
      <dgm:t>
        <a:bodyPr/>
        <a:lstStyle/>
        <a:p>
          <a:endParaRPr lang="en-US"/>
        </a:p>
      </dgm:t>
    </dgm:pt>
    <dgm:pt modelId="{4BBB38EB-FDE8-4A4F-A3BF-95C042B2D7F5}" type="pres">
      <dgm:prSet presAssocID="{9C28A577-BA5F-40E8-A052-1DA3E1FDEA8F}" presName="Name0" presStyleCnt="0">
        <dgm:presLayoutVars>
          <dgm:dir/>
          <dgm:animLvl val="lvl"/>
          <dgm:resizeHandles val="exact"/>
        </dgm:presLayoutVars>
      </dgm:prSet>
      <dgm:spPr/>
    </dgm:pt>
    <dgm:pt modelId="{B08D7693-4F99-4EEF-BBC8-F5C28E7B9589}" type="pres">
      <dgm:prSet presAssocID="{31B0702A-BFA1-4486-86FA-A265F3B188A2}" presName="Name8" presStyleCnt="0"/>
      <dgm:spPr/>
    </dgm:pt>
    <dgm:pt modelId="{5B5E0533-D34B-4BD7-9ED3-E8E4632B9A6D}" type="pres">
      <dgm:prSet presAssocID="{31B0702A-BFA1-4486-86FA-A265F3B188A2}" presName="level" presStyleLbl="node1" presStyleIdx="0" presStyleCnt="1" custLinFactNeighborY="579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7B9BE6-B02F-4567-B320-A015428C5D7F}" type="pres">
      <dgm:prSet presAssocID="{31B0702A-BFA1-4486-86FA-A265F3B188A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6457BB-AECF-4F55-8F2D-5B29B6C493D1}" srcId="{9C28A577-BA5F-40E8-A052-1DA3E1FDEA8F}" destId="{31B0702A-BFA1-4486-86FA-A265F3B188A2}" srcOrd="0" destOrd="0" parTransId="{5903C45D-935A-4A45-9946-1FC1F290B4DD}" sibTransId="{3A3AD8FA-2AEB-45F1-A15C-B0818DEF5601}"/>
    <dgm:cxn modelId="{6CBC2F73-6405-7F40-90A6-E2582D6E81E7}" type="presOf" srcId="{31B0702A-BFA1-4486-86FA-A265F3B188A2}" destId="{5B5E0533-D34B-4BD7-9ED3-E8E4632B9A6D}" srcOrd="0" destOrd="0" presId="urn:microsoft.com/office/officeart/2005/8/layout/pyramid1"/>
    <dgm:cxn modelId="{1F7B40FE-47AE-CC4D-B577-59436767F9EC}" type="presOf" srcId="{31B0702A-BFA1-4486-86FA-A265F3B188A2}" destId="{4C7B9BE6-B02F-4567-B320-A015428C5D7F}" srcOrd="1" destOrd="0" presId="urn:microsoft.com/office/officeart/2005/8/layout/pyramid1"/>
    <dgm:cxn modelId="{E9F55624-7953-714E-8930-A542128FEDF1}" type="presOf" srcId="{9C28A577-BA5F-40E8-A052-1DA3E1FDEA8F}" destId="{4BBB38EB-FDE8-4A4F-A3BF-95C042B2D7F5}" srcOrd="0" destOrd="0" presId="urn:microsoft.com/office/officeart/2005/8/layout/pyramid1"/>
    <dgm:cxn modelId="{0093E282-4266-504C-A584-A0CACE1918FF}" type="presParOf" srcId="{4BBB38EB-FDE8-4A4F-A3BF-95C042B2D7F5}" destId="{B08D7693-4F99-4EEF-BBC8-F5C28E7B9589}" srcOrd="0" destOrd="0" presId="urn:microsoft.com/office/officeart/2005/8/layout/pyramid1"/>
    <dgm:cxn modelId="{DE3A28F1-055B-944F-9CDA-66B6B03BE8CC}" type="presParOf" srcId="{B08D7693-4F99-4EEF-BBC8-F5C28E7B9589}" destId="{5B5E0533-D34B-4BD7-9ED3-E8E4632B9A6D}" srcOrd="0" destOrd="0" presId="urn:microsoft.com/office/officeart/2005/8/layout/pyramid1"/>
    <dgm:cxn modelId="{1AA1B2B9-0A73-254C-9D9F-C2764EA9513B}" type="presParOf" srcId="{B08D7693-4F99-4EEF-BBC8-F5C28E7B9589}" destId="{4C7B9BE6-B02F-4567-B320-A015428C5D7F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E0533-D34B-4BD7-9ED3-E8E4632B9A6D}">
      <dsp:nvSpPr>
        <dsp:cNvPr id="0" name=""/>
        <dsp:cNvSpPr/>
      </dsp:nvSpPr>
      <dsp:spPr>
        <a:xfrm>
          <a:off x="0" y="0"/>
          <a:ext cx="1959934" cy="1498600"/>
        </a:xfrm>
        <a:prstGeom prst="trapezoid">
          <a:avLst>
            <a:gd name="adj" fmla="val 6539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smtClean="0"/>
            <a:t>Society</a:t>
          </a:r>
          <a:endParaRPr lang="en-US" sz="4000" kern="1200" dirty="0"/>
        </a:p>
      </dsp:txBody>
      <dsp:txXfrm>
        <a:off x="0" y="0"/>
        <a:ext cx="1959934" cy="1498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395E-1DB8-8C4B-A2C7-B373497D4ED7}" type="datetimeFigureOut">
              <a:rPr lang="en-US" smtClean="0"/>
              <a:t>16/11/14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37C8E-9DE4-DC48-AB2E-5CA3EF605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634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EE17F9-A75A-43CE-A1B8-F7675E4E6C88}" type="slidenum">
              <a:rPr lang="sv-SE"/>
              <a:pPr/>
              <a:t>2</a:t>
            </a:fld>
            <a:endParaRPr lang="sv-SE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4363" y="4343400"/>
            <a:ext cx="5689600" cy="4114800"/>
          </a:xfrm>
          <a:noFill/>
          <a:ln/>
        </p:spPr>
        <p:txBody>
          <a:bodyPr/>
          <a:lstStyle/>
          <a:p>
            <a:pPr eaLnBrk="1" hangingPunct="1"/>
            <a:endParaRPr lang="en-US" sz="140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koustuv.dalal</a:t>
            </a:r>
            <a:r>
              <a:rPr lang="en-US" dirty="0" err="1" smtClean="0"/>
              <a:t>@oru.se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6C41B5-0827-4C95-B418-C63F89505BA6}" type="slidenum">
              <a:rPr lang="sv-SE"/>
              <a:pPr/>
              <a:t>3</a:t>
            </a:fld>
            <a:endParaRPr lang="sv-SE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4175" y="4164013"/>
            <a:ext cx="6149975" cy="4446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koustuv.dalal</a:t>
            </a:r>
            <a:r>
              <a:rPr lang="en-US" dirty="0" err="1" smtClean="0"/>
              <a:t>@oru.se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6A0150-07C3-3B4C-AC07-526D37067CD6}" type="slidenum">
              <a:rPr lang="en-GB"/>
              <a:pPr/>
              <a:t>5</a:t>
            </a:fld>
            <a:endParaRPr lang="en-GB"/>
          </a:p>
        </p:txBody>
      </p:sp>
      <p:sp>
        <p:nvSpPr>
          <p:cNvPr id="15362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r>
              <a:rPr lang="en-US"/>
              <a:t>KEEP.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BFC74-19D1-3E40-82AA-6E74923CB0F0}" type="datetimeFigureOut">
              <a:rPr lang="en-US" smtClean="0"/>
              <a:t>16/11/14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08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BFC74-19D1-3E40-82AA-6E74923CB0F0}" type="datetimeFigureOut">
              <a:rPr lang="en-US" smtClean="0"/>
              <a:t>16/11/14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460F-BCD2-274A-A43B-B09120B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282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BFC74-19D1-3E40-82AA-6E74923CB0F0}" type="datetimeFigureOut">
              <a:rPr lang="en-US" smtClean="0"/>
              <a:t>16/11/14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460F-BCD2-274A-A43B-B09120B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90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BFC74-19D1-3E40-82AA-6E74923CB0F0}" type="datetimeFigureOut">
              <a:rPr lang="en-US" smtClean="0"/>
              <a:t>16/11/14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460F-BCD2-274A-A43B-B09120B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386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BFC74-19D1-3E40-82AA-6E74923CB0F0}" type="datetimeFigureOut">
              <a:rPr lang="en-US" smtClean="0"/>
              <a:t>16/11/14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460F-BCD2-274A-A43B-B09120B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887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BFC74-19D1-3E40-82AA-6E74923CB0F0}" type="datetimeFigureOut">
              <a:rPr lang="en-US" smtClean="0"/>
              <a:t>16/11/14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460F-BCD2-274A-A43B-B09120B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184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BFC74-19D1-3E40-82AA-6E74923CB0F0}" type="datetimeFigureOut">
              <a:rPr lang="en-US" smtClean="0"/>
              <a:t>16/11/14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460F-BCD2-274A-A43B-B09120B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0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BFC74-19D1-3E40-82AA-6E74923CB0F0}" type="datetimeFigureOut">
              <a:rPr lang="en-US" smtClean="0"/>
              <a:t>16/11/14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460F-BCD2-274A-A43B-B09120B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116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BFC74-19D1-3E40-82AA-6E74923CB0F0}" type="datetimeFigureOut">
              <a:rPr lang="en-US" smtClean="0"/>
              <a:t>16/11/14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460F-BCD2-274A-A43B-B09120B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20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BFC74-19D1-3E40-82AA-6E74923CB0F0}" type="datetimeFigureOut">
              <a:rPr lang="en-US" smtClean="0"/>
              <a:t>16/11/14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460F-BCD2-274A-A43B-B09120B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66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BFC74-19D1-3E40-82AA-6E74923CB0F0}" type="datetimeFigureOut">
              <a:rPr lang="en-US" smtClean="0"/>
              <a:t>16/11/14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460F-BCD2-274A-A43B-B09120B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843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7B8E414-B6FE-F547-8769-3F71BD09A76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53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BFC74-19D1-3E40-82AA-6E74923CB0F0}" type="datetimeFigureOut">
              <a:rPr lang="en-US" smtClean="0"/>
              <a:t>16/11/14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5460F-BCD2-274A-A43B-B09120B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52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Koustuv.dalal@oru.se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2898"/>
            <a:ext cx="7772400" cy="2685428"/>
          </a:xfrm>
        </p:spPr>
        <p:txBody>
          <a:bodyPr>
            <a:normAutofit/>
          </a:bodyPr>
          <a:lstStyle/>
          <a:p>
            <a:r>
              <a:rPr lang="en-US" sz="5400" dirty="0" smtClean="0"/>
              <a:t>PHC &amp; Business:</a:t>
            </a:r>
            <a:br>
              <a:rPr lang="en-US" sz="5400" dirty="0" smtClean="0"/>
            </a:br>
            <a:r>
              <a:rPr lang="en-US" sz="5400" dirty="0" smtClean="0">
                <a:solidFill>
                  <a:srgbClr val="FF0000"/>
                </a:solidFill>
              </a:rPr>
              <a:t>at whose Cost?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375" y="4302125"/>
            <a:ext cx="9013271" cy="2362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Koustuv Dalal, PhD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Director, Centre for Injury Prevention and Safety </a:t>
            </a:r>
            <a:r>
              <a:rPr lang="en-US" sz="2800" dirty="0" err="1" smtClean="0">
                <a:solidFill>
                  <a:schemeClr val="tx1"/>
                </a:solidFill>
              </a:rPr>
              <a:t>Pomotion</a:t>
            </a:r>
            <a:r>
              <a:rPr lang="en-US" sz="2800" dirty="0" smtClean="0">
                <a:solidFill>
                  <a:schemeClr val="tx1"/>
                </a:solidFill>
              </a:rPr>
              <a:t>,-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A WHO CCCSP Strategic Centre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Örebro</a:t>
            </a:r>
            <a:r>
              <a:rPr lang="en-US" b="1" dirty="0" smtClean="0">
                <a:solidFill>
                  <a:schemeClr val="tx1"/>
                </a:solidFill>
              </a:rPr>
              <a:t> University, SWEDEN</a:t>
            </a:r>
          </a:p>
          <a:p>
            <a:pPr algn="r"/>
            <a:r>
              <a:rPr lang="en-US" dirty="0" smtClean="0">
                <a:hlinkClick r:id="rId2"/>
              </a:rPr>
              <a:t>Koustuv.dalal@oru.se</a:t>
            </a:r>
            <a:endParaRPr lang="en-US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874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913"/>
            <a:ext cx="7772400" cy="436562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GB" sz="2800" smtClean="0"/>
              <a:t>Health as economic </a:t>
            </a:r>
            <a:r>
              <a:rPr lang="en-GB" sz="2800" dirty="0" smtClean="0"/>
              <a:t>goods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57298"/>
            <a:ext cx="9144000" cy="5500702"/>
          </a:xfrm>
        </p:spPr>
        <p:txBody>
          <a:bodyPr>
            <a:normAutofit fontScale="92500"/>
          </a:bodyPr>
          <a:lstStyle/>
          <a:p>
            <a:pPr marL="577850" indent="-577850" eaLnBrk="1" hangingPunct="1">
              <a:lnSpc>
                <a:spcPct val="105000"/>
              </a:lnSpc>
              <a:buFontTx/>
              <a:buNone/>
              <a:defRPr/>
            </a:pPr>
            <a:r>
              <a:rPr lang="en-GB" sz="2800" dirty="0" smtClean="0"/>
              <a:t>Demand for health consists of two simultaneous choices:</a:t>
            </a:r>
          </a:p>
          <a:p>
            <a:pPr marL="577850" indent="-577850" eaLnBrk="1" hangingPunct="1">
              <a:lnSpc>
                <a:spcPct val="130000"/>
              </a:lnSpc>
              <a:buFontTx/>
              <a:buNone/>
              <a:defRPr/>
            </a:pPr>
            <a:r>
              <a:rPr lang="en-GB" sz="2800" dirty="0" smtClean="0"/>
              <a:t>(1) Consumption:</a:t>
            </a:r>
          </a:p>
          <a:p>
            <a:pPr marL="952500" lvl="1" indent="-495300" eaLnBrk="1" hangingPunct="1">
              <a:buFontTx/>
              <a:buNone/>
              <a:defRPr/>
            </a:pPr>
            <a:r>
              <a:rPr lang="en-GB" dirty="0" smtClean="0"/>
              <a:t>health yields </a:t>
            </a:r>
            <a:r>
              <a:rPr lang="en-GB" u="sng" dirty="0" smtClean="0"/>
              <a:t>direct </a:t>
            </a:r>
            <a:r>
              <a:rPr lang="en-GB" u="sng" dirty="0" smtClean="0"/>
              <a:t>utility (satisfaction)</a:t>
            </a:r>
            <a:r>
              <a:rPr lang="en-GB" dirty="0" smtClean="0"/>
              <a:t> </a:t>
            </a:r>
            <a:r>
              <a:rPr lang="en-GB" dirty="0" smtClean="0"/>
              <a:t>i.e. you feel better when you are healthier</a:t>
            </a:r>
          </a:p>
          <a:p>
            <a:pPr marL="577850" indent="-577850" eaLnBrk="1" hangingPunct="1">
              <a:buFontTx/>
              <a:buNone/>
              <a:defRPr/>
            </a:pPr>
            <a:r>
              <a:rPr lang="en-GB" sz="2800" dirty="0" smtClean="0"/>
              <a:t>(2) Investment:</a:t>
            </a:r>
          </a:p>
          <a:p>
            <a:pPr marL="577850" indent="-577850" eaLnBrk="1" hangingPunct="1">
              <a:buFontTx/>
              <a:buNone/>
              <a:defRPr/>
            </a:pPr>
            <a:r>
              <a:rPr lang="en-GB" sz="2800" dirty="0" smtClean="0"/>
              <a:t>	health increases the number of days available to participate in market and non-market activities – the novel bit of the model</a:t>
            </a:r>
          </a:p>
          <a:p>
            <a:pPr marL="577850" indent="-577850" eaLnBrk="1" hangingPunct="1">
              <a:buFontTx/>
              <a:buNone/>
              <a:defRPr/>
            </a:pPr>
            <a:r>
              <a:rPr lang="en-GB" sz="2800" dirty="0" smtClean="0"/>
              <a:t>Total Time = 365 days = T </a:t>
            </a:r>
            <a:r>
              <a:rPr lang="en-GB" sz="2800" b="1" baseline="-25000" dirty="0" smtClean="0"/>
              <a:t>H</a:t>
            </a:r>
            <a:r>
              <a:rPr lang="en-GB" sz="2800" baseline="-25000" dirty="0" smtClean="0"/>
              <a:t> </a:t>
            </a:r>
            <a:r>
              <a:rPr lang="en-GB" sz="2800" dirty="0" smtClean="0"/>
              <a:t>(Improving Health) </a:t>
            </a:r>
          </a:p>
          <a:p>
            <a:pPr marL="577850" indent="-577850" eaLnBrk="1" hangingPunct="1">
              <a:buFontTx/>
              <a:buNone/>
              <a:defRPr/>
            </a:pPr>
            <a:r>
              <a:rPr lang="en-GB" sz="2800" dirty="0" smtClean="0"/>
              <a:t>                                        + T</a:t>
            </a:r>
            <a:r>
              <a:rPr lang="en-GB" sz="2800" b="1" baseline="-25000" dirty="0" smtClean="0"/>
              <a:t>B</a:t>
            </a:r>
            <a:r>
              <a:rPr lang="en-GB" sz="2800" dirty="0" smtClean="0"/>
              <a:t> (Producing Home goods)    </a:t>
            </a:r>
          </a:p>
          <a:p>
            <a:pPr marL="577850" indent="-577850" eaLnBrk="1" hangingPunct="1">
              <a:buFontTx/>
              <a:buNone/>
              <a:defRPr/>
            </a:pPr>
            <a:r>
              <a:rPr lang="en-GB" sz="2800" dirty="0" smtClean="0"/>
              <a:t>                                        + T</a:t>
            </a:r>
            <a:r>
              <a:rPr lang="en-GB" sz="2800" b="1" baseline="-25000" dirty="0" smtClean="0"/>
              <a:t>L</a:t>
            </a:r>
            <a:r>
              <a:rPr lang="en-GB" sz="2800" dirty="0" smtClean="0"/>
              <a:t> (Loss for illness)                   </a:t>
            </a:r>
          </a:p>
          <a:p>
            <a:pPr marL="577850" indent="-577850" eaLnBrk="1" hangingPunct="1">
              <a:buFontTx/>
              <a:buNone/>
              <a:defRPr/>
            </a:pPr>
            <a:r>
              <a:rPr lang="en-GB" sz="2800" dirty="0" smtClean="0"/>
              <a:t>                                        + T</a:t>
            </a:r>
            <a:r>
              <a:rPr lang="en-GB" sz="2800" b="1" baseline="-25000" dirty="0" smtClean="0"/>
              <a:t>W</a:t>
            </a:r>
            <a:r>
              <a:rPr lang="en-GB" sz="2800" baseline="-25000" dirty="0" smtClean="0"/>
              <a:t> </a:t>
            </a:r>
            <a:r>
              <a:rPr lang="en-GB" sz="2800" dirty="0" smtClean="0"/>
              <a:t>(Work) </a:t>
            </a:r>
          </a:p>
        </p:txBody>
      </p:sp>
      <p:sp>
        <p:nvSpPr>
          <p:cNvPr id="44036" name="Oval 4"/>
          <p:cNvSpPr>
            <a:spLocks noChangeArrowheads="1"/>
          </p:cNvSpPr>
          <p:nvPr/>
        </p:nvSpPr>
        <p:spPr bwMode="auto">
          <a:xfrm>
            <a:off x="971550" y="5661025"/>
            <a:ext cx="1584325" cy="936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1187450" y="5876925"/>
            <a:ext cx="1223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000" smtClean="0"/>
              <a:t>Leisure</a:t>
            </a:r>
            <a:endParaRPr lang="en-US" sz="2000" dirty="0"/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 flipV="1">
            <a:off x="1981200" y="5351481"/>
            <a:ext cx="1798637" cy="649287"/>
          </a:xfrm>
          <a:prstGeom prst="line">
            <a:avLst/>
          </a:prstGeom>
          <a:noFill/>
          <a:ln w="34925">
            <a:solidFill>
              <a:schemeClr val="accent6">
                <a:lumMod val="75000"/>
              </a:schemeClr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sv-SE"/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 flipV="1">
            <a:off x="1981200" y="5856306"/>
            <a:ext cx="1727200" cy="144462"/>
          </a:xfrm>
          <a:prstGeom prst="line">
            <a:avLst/>
          </a:prstGeom>
          <a:noFill/>
          <a:ln w="34925" cap="rnd">
            <a:solidFill>
              <a:schemeClr val="accent6">
                <a:lumMod val="75000"/>
              </a:schemeClr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koustuv.dalal</a:t>
            </a:r>
            <a:r>
              <a:rPr lang="en-US" dirty="0" err="1" smtClean="0"/>
              <a:t>@</a:t>
            </a:r>
            <a:r>
              <a:rPr lang="en-US" dirty="0" err="1" smtClean="0"/>
              <a:t>oru</a:t>
            </a:r>
            <a:r>
              <a:rPr lang="en-US" dirty="0" err="1" smtClean="0"/>
              <a:t>.se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00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utoUpdateAnimBg="0"/>
      <p:bldP spid="44035" grpId="0" build="p" bldLvl="2" autoUpdateAnimBg="0"/>
      <p:bldP spid="44036" grpId="0" animBg="1"/>
      <p:bldP spid="44037" grpId="0"/>
      <p:bldP spid="44038" grpId="0" animBg="1"/>
      <p:bldP spid="440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GB" sz="3600" b="0" smtClean="0">
                <a:latin typeface="Arial" charset="0"/>
              </a:rPr>
              <a:t>Investing in health</a:t>
            </a:r>
            <a:r>
              <a:rPr lang="en-GB" smtClean="0">
                <a:latin typeface="Arial" charset="0"/>
              </a:rPr>
              <a:t> </a:t>
            </a:r>
            <a:endParaRPr lang="en-GB" dirty="0" smtClean="0">
              <a:latin typeface="Arial" charset="0"/>
            </a:endParaRP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4419600" y="2895600"/>
            <a:ext cx="1371600" cy="152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00FFFF"/>
              </a:solidFill>
            </a:endParaRP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6805612" y="3009900"/>
            <a:ext cx="1741518" cy="2419364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2700338" y="2420938"/>
            <a:ext cx="1041400" cy="35290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4572000" y="3124200"/>
            <a:ext cx="136842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smtClean="0"/>
              <a:t>HEALTH</a:t>
            </a:r>
            <a:endParaRPr lang="en-GB" sz="2000" b="1" dirty="0"/>
          </a:p>
          <a:p>
            <a:pPr>
              <a:spcBef>
                <a:spcPct val="50000"/>
              </a:spcBef>
            </a:pPr>
            <a:r>
              <a:rPr lang="en-GB" sz="2000" b="1" dirty="0"/>
              <a:t>STOCK</a:t>
            </a: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6781800" y="3225800"/>
            <a:ext cx="1979612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smtClean="0"/>
              <a:t>HEALTHY </a:t>
            </a:r>
            <a:r>
              <a:rPr lang="en-GB" sz="2000" b="1" dirty="0"/>
              <a:t>DAYS</a:t>
            </a:r>
            <a:r>
              <a:rPr lang="en-GB" sz="2000" dirty="0"/>
              <a:t> </a:t>
            </a:r>
            <a:endParaRPr lang="en-GB" sz="2000" dirty="0" smtClean="0"/>
          </a:p>
          <a:p>
            <a:pPr>
              <a:spcBef>
                <a:spcPts val="600"/>
              </a:spcBef>
            </a:pPr>
            <a:r>
              <a:rPr lang="en-GB" sz="2000" dirty="0" smtClean="0"/>
              <a:t>Physical</a:t>
            </a:r>
          </a:p>
          <a:p>
            <a:pPr>
              <a:spcBef>
                <a:spcPts val="600"/>
              </a:spcBef>
            </a:pPr>
            <a:r>
              <a:rPr lang="en-GB" sz="2000" smtClean="0"/>
              <a:t>Mental</a:t>
            </a:r>
            <a:endParaRPr lang="en-GB" sz="2000" dirty="0" smtClean="0"/>
          </a:p>
          <a:p>
            <a:pPr>
              <a:spcBef>
                <a:spcPts val="600"/>
              </a:spcBef>
            </a:pPr>
            <a:r>
              <a:rPr lang="en-GB" sz="2000" smtClean="0"/>
              <a:t>Limited </a:t>
            </a:r>
            <a:r>
              <a:rPr lang="en-GB" sz="2000" dirty="0" smtClean="0"/>
              <a:t>activity</a:t>
            </a:r>
            <a:endParaRPr lang="en-GB" sz="2000" dirty="0"/>
          </a:p>
        </p:txBody>
      </p:sp>
      <p:sp>
        <p:nvSpPr>
          <p:cNvPr id="50184" name="Line 8"/>
          <p:cNvSpPr>
            <a:spLocks noChangeShapeType="1"/>
          </p:cNvSpPr>
          <p:nvPr/>
        </p:nvSpPr>
        <p:spPr bwMode="auto">
          <a:xfrm>
            <a:off x="5791200" y="3586163"/>
            <a:ext cx="1008063" cy="0"/>
          </a:xfrm>
          <a:prstGeom prst="line">
            <a:avLst/>
          </a:prstGeom>
          <a:noFill/>
          <a:ln w="34925">
            <a:solidFill>
              <a:srgbClr val="FF0066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sv-SE"/>
          </a:p>
        </p:txBody>
      </p:sp>
      <p:sp>
        <p:nvSpPr>
          <p:cNvPr id="50185" name="Line 9"/>
          <p:cNvSpPr>
            <a:spLocks noChangeShapeType="1"/>
          </p:cNvSpPr>
          <p:nvPr/>
        </p:nvSpPr>
        <p:spPr bwMode="auto">
          <a:xfrm>
            <a:off x="3779838" y="3648075"/>
            <a:ext cx="715962" cy="9525"/>
          </a:xfrm>
          <a:prstGeom prst="line">
            <a:avLst/>
          </a:prstGeom>
          <a:noFill/>
          <a:ln w="34925">
            <a:solidFill>
              <a:srgbClr val="FF0066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sv-SE"/>
          </a:p>
        </p:txBody>
      </p:sp>
      <p:sp>
        <p:nvSpPr>
          <p:cNvPr id="50187" name="Text Box 11"/>
          <p:cNvSpPr txBox="1">
            <a:spLocks noChangeArrowheads="1"/>
          </p:cNvSpPr>
          <p:nvPr/>
        </p:nvSpPr>
        <p:spPr bwMode="auto">
          <a:xfrm>
            <a:off x="381000" y="2547938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smtClean="0"/>
              <a:t>Health Care</a:t>
            </a:r>
            <a:endParaRPr lang="en-GB" sz="2000" b="1" dirty="0"/>
          </a:p>
        </p:txBody>
      </p:sp>
      <p:sp>
        <p:nvSpPr>
          <p:cNvPr id="50188" name="Text Box 12"/>
          <p:cNvSpPr txBox="1">
            <a:spLocks noChangeArrowheads="1"/>
          </p:cNvSpPr>
          <p:nvPr/>
        </p:nvSpPr>
        <p:spPr bwMode="auto">
          <a:xfrm>
            <a:off x="392113" y="3048000"/>
            <a:ext cx="137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smtClean="0"/>
              <a:t>Diet</a:t>
            </a:r>
            <a:endParaRPr lang="en-GB" sz="2000" b="1" dirty="0"/>
          </a:p>
        </p:txBody>
      </p:sp>
      <p:sp>
        <p:nvSpPr>
          <p:cNvPr id="50189" name="Text Box 13"/>
          <p:cNvSpPr txBox="1">
            <a:spLocks noChangeArrowheads="1"/>
          </p:cNvSpPr>
          <p:nvPr/>
        </p:nvSpPr>
        <p:spPr bwMode="auto">
          <a:xfrm>
            <a:off x="323850" y="3657600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smtClean="0"/>
              <a:t>Exercise</a:t>
            </a:r>
            <a:endParaRPr lang="en-GB" sz="2000" b="1" dirty="0"/>
          </a:p>
        </p:txBody>
      </p:sp>
      <p:sp>
        <p:nvSpPr>
          <p:cNvPr id="50190" name="Text Box 14"/>
          <p:cNvSpPr txBox="1">
            <a:spLocks noChangeArrowheads="1"/>
          </p:cNvSpPr>
          <p:nvPr/>
        </p:nvSpPr>
        <p:spPr bwMode="auto">
          <a:xfrm>
            <a:off x="323850" y="4267200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smtClean="0"/>
              <a:t>Environment</a:t>
            </a:r>
            <a:endParaRPr lang="en-GB" sz="2000" b="1" dirty="0"/>
          </a:p>
        </p:txBody>
      </p:sp>
      <p:sp>
        <p:nvSpPr>
          <p:cNvPr id="50191" name="Text Box 15"/>
          <p:cNvSpPr txBox="1">
            <a:spLocks noChangeArrowheads="1"/>
          </p:cNvSpPr>
          <p:nvPr/>
        </p:nvSpPr>
        <p:spPr bwMode="auto">
          <a:xfrm>
            <a:off x="323850" y="4876800"/>
            <a:ext cx="1600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smtClean="0"/>
              <a:t>Income </a:t>
            </a:r>
            <a:endParaRPr lang="en-GB" sz="2000" b="1" dirty="0"/>
          </a:p>
        </p:txBody>
      </p:sp>
      <p:sp>
        <p:nvSpPr>
          <p:cNvPr id="50192" name="Line 16"/>
          <p:cNvSpPr>
            <a:spLocks noChangeShapeType="1"/>
          </p:cNvSpPr>
          <p:nvPr/>
        </p:nvSpPr>
        <p:spPr bwMode="auto">
          <a:xfrm>
            <a:off x="1979613" y="2781300"/>
            <a:ext cx="504825" cy="0"/>
          </a:xfrm>
          <a:prstGeom prst="line">
            <a:avLst/>
          </a:prstGeom>
          <a:noFill/>
          <a:ln w="22225">
            <a:solidFill>
              <a:srgbClr val="FF0066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sv-SE"/>
          </a:p>
        </p:txBody>
      </p:sp>
      <p:sp>
        <p:nvSpPr>
          <p:cNvPr id="50193" name="Line 17"/>
          <p:cNvSpPr>
            <a:spLocks noChangeShapeType="1"/>
          </p:cNvSpPr>
          <p:nvPr/>
        </p:nvSpPr>
        <p:spPr bwMode="auto">
          <a:xfrm>
            <a:off x="1371600" y="3352800"/>
            <a:ext cx="1039813" cy="4763"/>
          </a:xfrm>
          <a:prstGeom prst="line">
            <a:avLst/>
          </a:prstGeom>
          <a:noFill/>
          <a:ln w="22225">
            <a:solidFill>
              <a:srgbClr val="FF0066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sv-SE"/>
          </a:p>
        </p:txBody>
      </p:sp>
      <p:sp>
        <p:nvSpPr>
          <p:cNvPr id="50194" name="Line 18"/>
          <p:cNvSpPr>
            <a:spLocks noChangeShapeType="1"/>
          </p:cNvSpPr>
          <p:nvPr/>
        </p:nvSpPr>
        <p:spPr bwMode="auto">
          <a:xfrm flipV="1">
            <a:off x="1692275" y="3933825"/>
            <a:ext cx="719138" cy="0"/>
          </a:xfrm>
          <a:prstGeom prst="line">
            <a:avLst/>
          </a:prstGeom>
          <a:noFill/>
          <a:ln w="22225">
            <a:solidFill>
              <a:srgbClr val="FF0066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sv-SE"/>
          </a:p>
        </p:txBody>
      </p:sp>
      <p:sp>
        <p:nvSpPr>
          <p:cNvPr id="50195" name="Line 19"/>
          <p:cNvSpPr>
            <a:spLocks noChangeShapeType="1"/>
          </p:cNvSpPr>
          <p:nvPr/>
        </p:nvSpPr>
        <p:spPr bwMode="auto">
          <a:xfrm flipV="1">
            <a:off x="2051050" y="4508500"/>
            <a:ext cx="504825" cy="0"/>
          </a:xfrm>
          <a:prstGeom prst="line">
            <a:avLst/>
          </a:prstGeom>
          <a:noFill/>
          <a:ln w="22225">
            <a:solidFill>
              <a:srgbClr val="FF0066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sv-SE"/>
          </a:p>
        </p:txBody>
      </p:sp>
      <p:sp>
        <p:nvSpPr>
          <p:cNvPr id="50196" name="Line 20"/>
          <p:cNvSpPr>
            <a:spLocks noChangeShapeType="1"/>
          </p:cNvSpPr>
          <p:nvPr/>
        </p:nvSpPr>
        <p:spPr bwMode="auto">
          <a:xfrm flipV="1">
            <a:off x="1476375" y="5084763"/>
            <a:ext cx="1079500" cy="0"/>
          </a:xfrm>
          <a:prstGeom prst="line">
            <a:avLst/>
          </a:prstGeom>
          <a:noFill/>
          <a:ln w="22225">
            <a:solidFill>
              <a:srgbClr val="FF0066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sv-SE"/>
          </a:p>
        </p:txBody>
      </p:sp>
      <p:sp>
        <p:nvSpPr>
          <p:cNvPr id="50197" name="Text Box 21"/>
          <p:cNvSpPr txBox="1">
            <a:spLocks noChangeArrowheads="1"/>
          </p:cNvSpPr>
          <p:nvPr/>
        </p:nvSpPr>
        <p:spPr bwMode="auto">
          <a:xfrm>
            <a:off x="6781800" y="266700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 u="sng" dirty="0"/>
              <a:t>OUTPUT</a:t>
            </a:r>
            <a:r>
              <a:rPr lang="en-GB" dirty="0"/>
              <a:t> </a:t>
            </a:r>
          </a:p>
        </p:txBody>
      </p:sp>
      <p:sp>
        <p:nvSpPr>
          <p:cNvPr id="50198" name="Text Box 22"/>
          <p:cNvSpPr txBox="1">
            <a:spLocks noChangeArrowheads="1"/>
          </p:cNvSpPr>
          <p:nvPr/>
        </p:nvSpPr>
        <p:spPr bwMode="auto">
          <a:xfrm>
            <a:off x="328613" y="53340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smtClean="0"/>
              <a:t>Time</a:t>
            </a:r>
            <a:r>
              <a:rPr lang="en-GB" b="1" smtClean="0"/>
              <a:t>  </a:t>
            </a:r>
            <a:endParaRPr lang="en-GB" b="1" dirty="0"/>
          </a:p>
        </p:txBody>
      </p:sp>
      <p:sp>
        <p:nvSpPr>
          <p:cNvPr id="50199" name="Line 23"/>
          <p:cNvSpPr>
            <a:spLocks noChangeShapeType="1"/>
          </p:cNvSpPr>
          <p:nvPr/>
        </p:nvSpPr>
        <p:spPr bwMode="auto">
          <a:xfrm flipV="1">
            <a:off x="1258888" y="5589588"/>
            <a:ext cx="1152525" cy="0"/>
          </a:xfrm>
          <a:prstGeom prst="line">
            <a:avLst/>
          </a:prstGeom>
          <a:noFill/>
          <a:ln w="22225">
            <a:solidFill>
              <a:srgbClr val="FF0066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sv-SE"/>
          </a:p>
        </p:txBody>
      </p:sp>
      <p:sp>
        <p:nvSpPr>
          <p:cNvPr id="50200" name="Text Box 24"/>
          <p:cNvSpPr txBox="1">
            <a:spLocks noChangeArrowheads="1"/>
          </p:cNvSpPr>
          <p:nvPr/>
        </p:nvSpPr>
        <p:spPr bwMode="auto">
          <a:xfrm>
            <a:off x="601663" y="1874838"/>
            <a:ext cx="1117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b="1" u="sng"/>
              <a:t>INPUTS</a:t>
            </a:r>
          </a:p>
        </p:txBody>
      </p:sp>
      <p:sp>
        <p:nvSpPr>
          <p:cNvPr id="50201" name="Text Box 25"/>
          <p:cNvSpPr txBox="1">
            <a:spLocks noChangeArrowheads="1"/>
          </p:cNvSpPr>
          <p:nvPr/>
        </p:nvSpPr>
        <p:spPr bwMode="auto">
          <a:xfrm>
            <a:off x="2771775" y="2781300"/>
            <a:ext cx="8636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2000" dirty="0"/>
              <a:t>P</a:t>
            </a:r>
          </a:p>
          <a:p>
            <a:r>
              <a:rPr lang="sv-SE" sz="2000" dirty="0"/>
              <a:t>R    P</a:t>
            </a:r>
          </a:p>
          <a:p>
            <a:r>
              <a:rPr lang="sv-SE" sz="2000" dirty="0"/>
              <a:t>O    R</a:t>
            </a:r>
          </a:p>
          <a:p>
            <a:r>
              <a:rPr lang="sv-SE" sz="2000" dirty="0"/>
              <a:t>D    O</a:t>
            </a:r>
          </a:p>
          <a:p>
            <a:r>
              <a:rPr lang="sv-SE" sz="2000" dirty="0"/>
              <a:t>U    C</a:t>
            </a:r>
          </a:p>
          <a:p>
            <a:r>
              <a:rPr lang="sv-SE" sz="2000"/>
              <a:t>C    </a:t>
            </a:r>
            <a:r>
              <a:rPr lang="sv-SE" sz="2000" smtClean="0"/>
              <a:t>E</a:t>
            </a:r>
            <a:endParaRPr lang="sv-SE" sz="2000" dirty="0"/>
          </a:p>
          <a:p>
            <a:r>
              <a:rPr lang="sv-SE" sz="2000" dirty="0"/>
              <a:t>T    S</a:t>
            </a:r>
          </a:p>
          <a:p>
            <a:r>
              <a:rPr lang="sv-SE" sz="2000" dirty="0"/>
              <a:t> I     S</a:t>
            </a:r>
          </a:p>
          <a:p>
            <a:r>
              <a:rPr lang="sv-SE" sz="2000" dirty="0"/>
              <a:t>O</a:t>
            </a:r>
          </a:p>
          <a:p>
            <a:r>
              <a:rPr lang="sv-SE" sz="2000" dirty="0"/>
              <a:t>N</a:t>
            </a:r>
            <a:endParaRPr lang="en-US" sz="2000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koustuv.dalal</a:t>
            </a:r>
            <a:r>
              <a:rPr lang="en-US" dirty="0" err="1" smtClean="0"/>
              <a:t>@oru.se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158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0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0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0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0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0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0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animBg="1"/>
      <p:bldP spid="50180" grpId="0" animBg="1"/>
      <p:bldP spid="50181" grpId="0" animBg="1"/>
      <p:bldP spid="50182" grpId="0"/>
      <p:bldP spid="50183" grpId="0"/>
      <p:bldP spid="50184" grpId="0" animBg="1"/>
      <p:bldP spid="50185" grpId="0" animBg="1"/>
      <p:bldP spid="50187" grpId="0"/>
      <p:bldP spid="50188" grpId="0"/>
      <p:bldP spid="50189" grpId="0"/>
      <p:bldP spid="50190" grpId="0"/>
      <p:bldP spid="50191" grpId="0"/>
      <p:bldP spid="50192" grpId="0" animBg="1"/>
      <p:bldP spid="50193" grpId="0" animBg="1"/>
      <p:bldP spid="50194" grpId="0" animBg="1"/>
      <p:bldP spid="50195" grpId="0" animBg="1"/>
      <p:bldP spid="50196" grpId="0" animBg="1"/>
      <p:bldP spid="50197" grpId="0"/>
      <p:bldP spid="50198" grpId="0"/>
      <p:bldP spid="50199" grpId="0" animBg="1"/>
      <p:bldP spid="50200" grpId="0"/>
      <p:bldP spid="502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koustuv.dalal</a:t>
            </a:r>
            <a:r>
              <a:rPr lang="en-US" dirty="0" err="1" smtClean="0"/>
              <a:t>@oru.se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Up Arrow Callout 4"/>
          <p:cNvSpPr/>
          <p:nvPr/>
        </p:nvSpPr>
        <p:spPr>
          <a:xfrm>
            <a:off x="3048000" y="2016825"/>
            <a:ext cx="2057400" cy="4419600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295400" y="1676400"/>
            <a:ext cx="6324600" cy="685800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Diagram 7"/>
          <p:cNvGraphicFramePr/>
          <p:nvPr/>
        </p:nvGraphicFramePr>
        <p:xfrm>
          <a:off x="326066" y="1691167"/>
          <a:ext cx="1959934" cy="149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rapezoid 9"/>
          <p:cNvSpPr/>
          <p:nvPr/>
        </p:nvSpPr>
        <p:spPr>
          <a:xfrm>
            <a:off x="6345866" y="2362200"/>
            <a:ext cx="2645734" cy="2895600"/>
          </a:xfrm>
          <a:prstGeom prst="trapezoid">
            <a:avLst>
              <a:gd name="adj" fmla="val 65392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6477000" y="4084853"/>
            <a:ext cx="251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Unhealthy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Peoples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7239000" y="5257800"/>
            <a:ext cx="1371600" cy="11797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204740" y="5544234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Elderly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0" y="4667071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solidFill>
                  <a:srgbClr val="FFFF00"/>
                </a:solidFill>
              </a:rPr>
              <a:t>Economic Burden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838200" y="609600"/>
            <a:ext cx="7391400" cy="228600"/>
          </a:xfrm>
          <a:prstGeom prst="rightArrow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838200" y="104900"/>
            <a:ext cx="16002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rgbClr val="FFFF00"/>
                </a:solidFill>
              </a:rPr>
              <a:t>Children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4600" y="800880"/>
            <a:ext cx="29718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/>
              <a:t>Productive age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562600" y="104900"/>
            <a:ext cx="2286000" cy="52322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rgbClr val="FF0000"/>
                </a:solidFill>
              </a:rPr>
              <a:t>Older Peoples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990600" y="8382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066800" y="914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20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3352800" y="76200"/>
            <a:ext cx="1371600" cy="533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581400" y="1524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40-45</a:t>
            </a:r>
            <a:endParaRPr lang="en-US" b="1" dirty="0"/>
          </a:p>
        </p:txBody>
      </p:sp>
      <p:sp>
        <p:nvSpPr>
          <p:cNvPr id="24" name="Oval 23"/>
          <p:cNvSpPr/>
          <p:nvPr/>
        </p:nvSpPr>
        <p:spPr>
          <a:xfrm>
            <a:off x="6400800" y="838200"/>
            <a:ext cx="914400" cy="6858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477000" y="990600"/>
            <a:ext cx="762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&gt; 20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8600" y="533400"/>
            <a:ext cx="533400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Life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8305800" y="533400"/>
            <a:ext cx="685800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948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8" grpId="0">
        <p:bldAsOne/>
      </p:bldGraphic>
      <p:bldP spid="12" grpId="0"/>
      <p:bldP spid="13" grpId="0" animBg="1"/>
      <p:bldP spid="14" grpId="0"/>
      <p:bldP spid="15" grpId="0"/>
      <p:bldP spid="11" grpId="0" animBg="1"/>
      <p:bldP spid="16" grpId="0" animBg="1"/>
      <p:bldP spid="17" grpId="0" animBg="1"/>
      <p:bldP spid="18" grpId="0" animBg="1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5334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664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Tahoma" charset="0"/>
              </a:rPr>
              <a:t>Major </a:t>
            </a:r>
            <a:r>
              <a:rPr lang="en-US" b="1" dirty="0" smtClean="0">
                <a:solidFill>
                  <a:srgbClr val="F664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Tahoma" charset="0"/>
              </a:rPr>
              <a:t>Healthcare </a:t>
            </a:r>
            <a:r>
              <a:rPr lang="en-US" b="1" dirty="0">
                <a:solidFill>
                  <a:srgbClr val="F664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Tahoma" charset="0"/>
              </a:rPr>
              <a:t>Financing Models</a:t>
            </a:r>
          </a:p>
        </p:txBody>
      </p:sp>
      <p:graphicFrame>
        <p:nvGraphicFramePr>
          <p:cNvPr id="14339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3470044"/>
              </p:ext>
            </p:extLst>
          </p:nvPr>
        </p:nvGraphicFramePr>
        <p:xfrm>
          <a:off x="0" y="990600"/>
          <a:ext cx="9144000" cy="6406895"/>
        </p:xfrm>
        <a:graphic>
          <a:graphicData uri="http://schemas.openxmlformats.org/drawingml/2006/table">
            <a:tbl>
              <a:tblPr/>
              <a:tblGrid>
                <a:gridCol w="2016125"/>
                <a:gridCol w="1719263"/>
                <a:gridCol w="1674812"/>
                <a:gridCol w="1828800"/>
                <a:gridCol w="1905000"/>
              </a:tblGrid>
              <a:tr h="928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Model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Revenue Source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Groups Covered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Care Provision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Finance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55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National Health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Service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General revenues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Every one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Public providers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Central government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49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Social Health Insurance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Taxes from payroll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Specific groups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Own, public, or private facilities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Semi-autonomous organizations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49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Community-based Health Insurance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Private,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voluntary contributions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Contributing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members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NGOs or private facilities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Non-profit plans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49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Voluntary Health Insurance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Private voluntary contributions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Contributing members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Private and public facilities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For- profit and non-profit insurance organizations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35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Out-of-Pocket Payments (including public user fees)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Individual payments to providers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Public and private facilities (public facilities)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4808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596" y="423388"/>
            <a:ext cx="8696392" cy="61744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Experience from SWEDEN after privatization of management (service paid by public money)</a:t>
            </a:r>
          </a:p>
          <a:p>
            <a:r>
              <a:rPr lang="en-US" dirty="0" smtClean="0"/>
              <a:t>Shortage of physicians</a:t>
            </a:r>
          </a:p>
          <a:p>
            <a:r>
              <a:rPr lang="en-US" dirty="0" smtClean="0"/>
              <a:t>High mobility of physicians</a:t>
            </a:r>
          </a:p>
          <a:p>
            <a:r>
              <a:rPr lang="en-US" dirty="0" smtClean="0"/>
              <a:t>Over phone screening by nurses</a:t>
            </a:r>
          </a:p>
          <a:p>
            <a:r>
              <a:rPr lang="en-US" dirty="0" smtClean="0"/>
              <a:t>Delay-dealing</a:t>
            </a:r>
          </a:p>
          <a:p>
            <a:r>
              <a:rPr lang="en-US" dirty="0" smtClean="0"/>
              <a:t>Long waiting time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=&gt; Most importantly over-use of over-the-counter drugs (</a:t>
            </a:r>
            <a:r>
              <a:rPr lang="en-US" dirty="0" err="1" smtClean="0">
                <a:solidFill>
                  <a:srgbClr val="FF0000"/>
                </a:solidFill>
              </a:rPr>
              <a:t>paracetamol</a:t>
            </a:r>
            <a:r>
              <a:rPr lang="en-US" dirty="0" smtClean="0">
                <a:solidFill>
                  <a:srgbClr val="FF0000"/>
                </a:solidFill>
              </a:rPr>
              <a:t>, pain-killers, vitamins </a:t>
            </a:r>
            <a:r>
              <a:rPr lang="en-US" dirty="0" err="1" smtClean="0">
                <a:solidFill>
                  <a:srgbClr val="FF0000"/>
                </a:solidFill>
              </a:rPr>
              <a:t>etc</a:t>
            </a:r>
            <a:r>
              <a:rPr lang="en-US" dirty="0" smtClean="0">
                <a:solidFill>
                  <a:srgbClr val="FF0000"/>
                </a:solidFill>
              </a:rPr>
              <a:t>)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312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8670"/>
            <a:ext cx="8229600" cy="566749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Kazakhstan economy is in transition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Population health is very important for steady economic growth.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Business in healthcare has detrimental effects of population health (inequality)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Do you think my Kazakh sisters and brothers are ready to accept such healthcare challenges?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09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2092952"/>
          </a:xfrm>
        </p:spPr>
        <p:txBody>
          <a:bodyPr>
            <a:noAutofit/>
          </a:bodyPr>
          <a:lstStyle/>
          <a:p>
            <a:r>
              <a:rPr lang="en-US" sz="8000" dirty="0" err="1"/>
              <a:t>Спасибо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967639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570</TotalTime>
  <Words>355</Words>
  <Application>Microsoft Macintosh PowerPoint</Application>
  <PresentationFormat>On-screen Show (4:3)</PresentationFormat>
  <Paragraphs>112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PHC &amp; Business: at whose Cost?</vt:lpstr>
      <vt:lpstr>Health as economic goods</vt:lpstr>
      <vt:lpstr>Investing in health </vt:lpstr>
      <vt:lpstr>PowerPoint Presentation</vt:lpstr>
      <vt:lpstr>Major Healthcare Financing Models</vt:lpstr>
      <vt:lpstr>PowerPoint Presentation</vt:lpstr>
      <vt:lpstr>PowerPoint Presentation</vt:lpstr>
      <vt:lpstr>Спасибо</vt:lpstr>
    </vt:vector>
  </TitlesOfParts>
  <Company>ORU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PHC &amp; Business: at whose Cost?</dc:title>
  <dc:creator>Koustuv Dalal</dc:creator>
  <cp:lastModifiedBy>Koustuv Dalal</cp:lastModifiedBy>
  <cp:revision>15</cp:revision>
  <dcterms:created xsi:type="dcterms:W3CDTF">2014-11-16T18:12:13Z</dcterms:created>
  <dcterms:modified xsi:type="dcterms:W3CDTF">2014-11-17T03:43:10Z</dcterms:modified>
</cp:coreProperties>
</file>