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8" r:id="rId2"/>
    <p:sldId id="302" r:id="rId3"/>
    <p:sldId id="317" r:id="rId4"/>
    <p:sldId id="318" r:id="rId5"/>
    <p:sldId id="333" r:id="rId6"/>
    <p:sldId id="338" r:id="rId7"/>
    <p:sldId id="304" r:id="rId8"/>
    <p:sldId id="314" r:id="rId9"/>
    <p:sldId id="306" r:id="rId10"/>
    <p:sldId id="329" r:id="rId11"/>
    <p:sldId id="303" r:id="rId12"/>
    <p:sldId id="308" r:id="rId13"/>
    <p:sldId id="331" r:id="rId14"/>
    <p:sldId id="315" r:id="rId15"/>
    <p:sldId id="330" r:id="rId16"/>
    <p:sldId id="301" r:id="rId17"/>
    <p:sldId id="328" r:id="rId18"/>
    <p:sldId id="337" r:id="rId19"/>
    <p:sldId id="322" r:id="rId20"/>
    <p:sldId id="323" r:id="rId21"/>
    <p:sldId id="326" r:id="rId22"/>
    <p:sldId id="327" r:id="rId23"/>
    <p:sldId id="334" r:id="rId24"/>
    <p:sldId id="272" r:id="rId25"/>
    <p:sldId id="312" r:id="rId26"/>
    <p:sldId id="271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EAAF"/>
    <a:srgbClr val="060FBA"/>
    <a:srgbClr val="10F0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60" d="100"/>
          <a:sy n="60" d="100"/>
        </p:scale>
        <p:origin x="-2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4" Type="http://schemas.openxmlformats.org/officeDocument/2006/relationships/image" Target="../media/image1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4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7834A9-1F49-4476-80C9-79CF160DAF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589E32F-8806-49FB-8E65-0D7D7191857E}">
      <dgm:prSet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Развитие первичной медико-санитарной помощи</a:t>
          </a:r>
          <a:endParaRPr lang="tr-TR" b="1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F925565-13B4-41AF-A691-A00E83FCFC59}" type="parTrans" cxnId="{57D5B28E-FD43-4B7C-A45B-2A21CB58EC49}">
      <dgm:prSet/>
      <dgm:spPr/>
      <dgm:t>
        <a:bodyPr/>
        <a:lstStyle/>
        <a:p>
          <a:endParaRPr lang="tr-TR"/>
        </a:p>
      </dgm:t>
    </dgm:pt>
    <dgm:pt modelId="{9ACF4625-9255-4393-827B-5E2D4EDEA79B}" type="sibTrans" cxnId="{57D5B28E-FD43-4B7C-A45B-2A21CB58EC49}">
      <dgm:prSet/>
      <dgm:spPr/>
      <dgm:t>
        <a:bodyPr/>
        <a:lstStyle/>
        <a:p>
          <a:endParaRPr lang="tr-TR"/>
        </a:p>
      </dgm:t>
    </dgm:pt>
    <dgm:pt modelId="{930EE2B8-E3AC-4718-A6D4-C58F08F51528}">
      <dgm:prSet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Увеличение ожидаемой продолжительности жизни до 80 лет и вышние ожидаемой продолжительности жизни</a:t>
          </a:r>
          <a:endParaRPr lang="tr-TR" b="1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30D845D-4B26-4536-8FF5-6B4AF1541541}" type="parTrans" cxnId="{A2F0F343-2598-4013-ACDA-D34C1B5D199D}">
      <dgm:prSet/>
      <dgm:spPr/>
      <dgm:t>
        <a:bodyPr/>
        <a:lstStyle/>
        <a:p>
          <a:endParaRPr lang="tr-TR"/>
        </a:p>
      </dgm:t>
    </dgm:pt>
    <dgm:pt modelId="{CC7DDBAA-EC18-492B-B413-7E7E0D2213CD}" type="sibTrans" cxnId="{A2F0F343-2598-4013-ACDA-D34C1B5D199D}">
      <dgm:prSet/>
      <dgm:spPr/>
      <dgm:t>
        <a:bodyPr/>
        <a:lstStyle/>
        <a:p>
          <a:endParaRPr lang="tr-TR"/>
        </a:p>
      </dgm:t>
    </dgm:pt>
    <dgm:pt modelId="{925E4384-F9B8-4E83-AFCF-AF95FD4A8D6A}">
      <dgm:prSet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Введение обязательного медицинского страхование</a:t>
          </a:r>
          <a:endParaRPr lang="tr-TR" b="1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6B651CA-C22C-4EC5-BB48-7B1258198B67}" type="parTrans" cxnId="{76D0063F-F40E-4D4D-B628-570E2A707158}">
      <dgm:prSet/>
      <dgm:spPr/>
      <dgm:t>
        <a:bodyPr/>
        <a:lstStyle/>
        <a:p>
          <a:endParaRPr lang="tr-TR"/>
        </a:p>
      </dgm:t>
    </dgm:pt>
    <dgm:pt modelId="{88CB2732-6EEC-4F22-88C2-F6F5CD3D7819}" type="sibTrans" cxnId="{76D0063F-F40E-4D4D-B628-570E2A707158}">
      <dgm:prSet/>
      <dgm:spPr/>
      <dgm:t>
        <a:bodyPr/>
        <a:lstStyle/>
        <a:p>
          <a:endParaRPr lang="tr-TR"/>
        </a:p>
      </dgm:t>
    </dgm:pt>
    <dgm:pt modelId="{A5F047E7-8E9A-4646-BECA-C874246F2906}">
      <dgm:prSet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Солидарная ответственность государства, работодателя и работника за здоровье </a:t>
          </a:r>
          <a:r>
            <a:rPr lang="ru-RU" dirty="0" smtClean="0"/>
            <a:t> </a:t>
          </a:r>
          <a:endParaRPr lang="tr-TR" dirty="0"/>
        </a:p>
      </dgm:t>
    </dgm:pt>
    <dgm:pt modelId="{0F600230-6FE6-49F3-B835-496441CDF666}" type="parTrans" cxnId="{855300EA-DBF9-49EE-8D62-D5F101B65017}">
      <dgm:prSet/>
      <dgm:spPr/>
      <dgm:t>
        <a:bodyPr/>
        <a:lstStyle/>
        <a:p>
          <a:endParaRPr lang="tr-TR"/>
        </a:p>
      </dgm:t>
    </dgm:pt>
    <dgm:pt modelId="{127D0B0A-23F9-4640-B324-9F51E4D76E21}" type="sibTrans" cxnId="{855300EA-DBF9-49EE-8D62-D5F101B65017}">
      <dgm:prSet/>
      <dgm:spPr/>
      <dgm:t>
        <a:bodyPr/>
        <a:lstStyle/>
        <a:p>
          <a:endParaRPr lang="tr-TR"/>
        </a:p>
      </dgm:t>
    </dgm:pt>
    <dgm:pt modelId="{139B54A1-BDE0-4696-ADF7-32EA7DDD40CB}">
      <dgm:prSet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Формирование здорового образа </a:t>
          </a:r>
          <a:r>
            <a:rPr lang="ru-RU" b="1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жизн</a:t>
          </a:r>
          <a:endParaRPr lang="tr-TR"/>
        </a:p>
      </dgm:t>
    </dgm:pt>
    <dgm:pt modelId="{22BA0032-E530-446A-841E-44605347F988}" type="parTrans" cxnId="{E056E3B3-30F4-4AFA-975B-E080937A356E}">
      <dgm:prSet/>
      <dgm:spPr/>
      <dgm:t>
        <a:bodyPr/>
        <a:lstStyle/>
        <a:p>
          <a:endParaRPr lang="tr-TR"/>
        </a:p>
      </dgm:t>
    </dgm:pt>
    <dgm:pt modelId="{E67A66F5-BB56-4E02-9DCD-1F6C3E99A2B0}" type="sibTrans" cxnId="{E056E3B3-30F4-4AFA-975B-E080937A356E}">
      <dgm:prSet/>
      <dgm:spPr/>
      <dgm:t>
        <a:bodyPr/>
        <a:lstStyle/>
        <a:p>
          <a:endParaRPr lang="tr-TR"/>
        </a:p>
      </dgm:t>
    </dgm:pt>
    <dgm:pt modelId="{1904B3E6-A7AF-4208-AB56-60286CAEA9C8}" type="pres">
      <dgm:prSet presAssocID="{C37834A9-1F49-4476-80C9-79CF160DAF7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271DAD5-0120-468B-A5C6-E20B3C5DB3BB}" type="pres">
      <dgm:prSet presAssocID="{C37834A9-1F49-4476-80C9-79CF160DAF78}" presName="Name1" presStyleCnt="0"/>
      <dgm:spPr/>
    </dgm:pt>
    <dgm:pt modelId="{4E26407D-E880-4C79-AE99-074A5059B988}" type="pres">
      <dgm:prSet presAssocID="{C37834A9-1F49-4476-80C9-79CF160DAF78}" presName="cycle" presStyleCnt="0"/>
      <dgm:spPr/>
    </dgm:pt>
    <dgm:pt modelId="{B85343AE-7F6F-420E-8A6A-5734ED4CCCC1}" type="pres">
      <dgm:prSet presAssocID="{C37834A9-1F49-4476-80C9-79CF160DAF78}" presName="srcNode" presStyleLbl="node1" presStyleIdx="0" presStyleCnt="5"/>
      <dgm:spPr/>
    </dgm:pt>
    <dgm:pt modelId="{9538A749-9446-415A-A2FD-DCE534F7CD37}" type="pres">
      <dgm:prSet presAssocID="{C37834A9-1F49-4476-80C9-79CF160DAF78}" presName="conn" presStyleLbl="parChTrans1D2" presStyleIdx="0" presStyleCnt="1"/>
      <dgm:spPr/>
      <dgm:t>
        <a:bodyPr/>
        <a:lstStyle/>
        <a:p>
          <a:endParaRPr lang="ru-RU"/>
        </a:p>
      </dgm:t>
    </dgm:pt>
    <dgm:pt modelId="{3290066C-5AC7-4586-96AC-010DFBFD2778}" type="pres">
      <dgm:prSet presAssocID="{C37834A9-1F49-4476-80C9-79CF160DAF78}" presName="extraNode" presStyleLbl="node1" presStyleIdx="0" presStyleCnt="5"/>
      <dgm:spPr/>
    </dgm:pt>
    <dgm:pt modelId="{70448DA6-8497-4E98-B94A-367EDF23CAAB}" type="pres">
      <dgm:prSet presAssocID="{C37834A9-1F49-4476-80C9-79CF160DAF78}" presName="dstNode" presStyleLbl="node1" presStyleIdx="0" presStyleCnt="5"/>
      <dgm:spPr/>
    </dgm:pt>
    <dgm:pt modelId="{D3B635EC-9D09-4DBD-910B-99AB6A1D06F4}" type="pres">
      <dgm:prSet presAssocID="{8589E32F-8806-49FB-8E65-0D7D7191857E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A09A9-CDD1-479D-8A66-08BB39D72844}" type="pres">
      <dgm:prSet presAssocID="{8589E32F-8806-49FB-8E65-0D7D7191857E}" presName="accent_1" presStyleCnt="0"/>
      <dgm:spPr/>
    </dgm:pt>
    <dgm:pt modelId="{837E951C-D129-4105-81DF-F54D65D2ACDF}" type="pres">
      <dgm:prSet presAssocID="{8589E32F-8806-49FB-8E65-0D7D7191857E}" presName="accentRepeatNode" presStyleLbl="solidFgAcc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3">
              <a:lumMod val="50000"/>
            </a:schemeClr>
          </a:solidFill>
        </a:ln>
      </dgm:spPr>
    </dgm:pt>
    <dgm:pt modelId="{0D5F0486-3F87-4649-85B3-7E75FF0F0179}" type="pres">
      <dgm:prSet presAssocID="{930EE2B8-E3AC-4718-A6D4-C58F08F51528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497183-C83A-4ADD-946C-53AA501D2948}" type="pres">
      <dgm:prSet presAssocID="{930EE2B8-E3AC-4718-A6D4-C58F08F51528}" presName="accent_2" presStyleCnt="0"/>
      <dgm:spPr/>
    </dgm:pt>
    <dgm:pt modelId="{718DEA80-468C-40EE-844C-7FD8E9DFD93D}" type="pres">
      <dgm:prSet presAssocID="{930EE2B8-E3AC-4718-A6D4-C58F08F51528}" presName="accentRepeatNode" presStyleLbl="solidFgAcc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accent3">
              <a:lumMod val="50000"/>
            </a:schemeClr>
          </a:solidFill>
        </a:ln>
      </dgm:spPr>
    </dgm:pt>
    <dgm:pt modelId="{C7DB5335-365B-4A54-8EF0-6C8E9116FE29}" type="pres">
      <dgm:prSet presAssocID="{925E4384-F9B8-4E83-AFCF-AF95FD4A8D6A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6BD517-5FFE-457E-A92A-420606F9F915}" type="pres">
      <dgm:prSet presAssocID="{925E4384-F9B8-4E83-AFCF-AF95FD4A8D6A}" presName="accent_3" presStyleCnt="0"/>
      <dgm:spPr/>
    </dgm:pt>
    <dgm:pt modelId="{1C6BEC3B-A5C8-4384-911D-5189BE212EBD}" type="pres">
      <dgm:prSet presAssocID="{925E4384-F9B8-4E83-AFCF-AF95FD4A8D6A}" presName="accentRepeatNode" presStyleLbl="solidFgAcc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chemeClr val="accent3">
              <a:lumMod val="50000"/>
            </a:schemeClr>
          </a:solidFill>
        </a:ln>
      </dgm:spPr>
    </dgm:pt>
    <dgm:pt modelId="{9E77838B-90B5-441D-B652-B26D9E7E44A7}" type="pres">
      <dgm:prSet presAssocID="{A5F047E7-8E9A-4646-BECA-C874246F2906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B6B571F-EB7C-489C-9AF3-D9501112BA92}" type="pres">
      <dgm:prSet presAssocID="{A5F047E7-8E9A-4646-BECA-C874246F2906}" presName="accent_4" presStyleCnt="0"/>
      <dgm:spPr/>
    </dgm:pt>
    <dgm:pt modelId="{845C70DB-3464-45B0-A490-6432266D332C}" type="pres">
      <dgm:prSet presAssocID="{A5F047E7-8E9A-4646-BECA-C874246F2906}" presName="accentRepeatNode" presStyleLbl="solidFgAcc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solidFill>
            <a:schemeClr val="accent3">
              <a:lumMod val="50000"/>
            </a:schemeClr>
          </a:solidFill>
        </a:ln>
      </dgm:spPr>
    </dgm:pt>
    <dgm:pt modelId="{17E16EC1-08A6-4A3D-9FC4-DC8F2AE088B8}" type="pres">
      <dgm:prSet presAssocID="{139B54A1-BDE0-4696-ADF7-32EA7DDD40C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310F5C-8EDC-42FC-BE50-7969A398DDBA}" type="pres">
      <dgm:prSet presAssocID="{139B54A1-BDE0-4696-ADF7-32EA7DDD40CB}" presName="accent_5" presStyleCnt="0"/>
      <dgm:spPr/>
    </dgm:pt>
    <dgm:pt modelId="{35968903-BD21-4834-AD78-38E28DAD7C2E}" type="pres">
      <dgm:prSet presAssocID="{139B54A1-BDE0-4696-ADF7-32EA7DDD40CB}" presName="accentRepeatNode" presStyleLbl="solidFgAcc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tr-TR"/>
        </a:p>
      </dgm:t>
    </dgm:pt>
  </dgm:ptLst>
  <dgm:cxnLst>
    <dgm:cxn modelId="{A6F45762-8629-4AE9-83D9-1FBBBE283734}" type="presOf" srcId="{8589E32F-8806-49FB-8E65-0D7D7191857E}" destId="{D3B635EC-9D09-4DBD-910B-99AB6A1D06F4}" srcOrd="0" destOrd="0" presId="urn:microsoft.com/office/officeart/2008/layout/VerticalCurvedList"/>
    <dgm:cxn modelId="{D1BC3A5E-402A-4E4D-9536-D85CFBB3394A}" type="presOf" srcId="{9ACF4625-9255-4393-827B-5E2D4EDEA79B}" destId="{9538A749-9446-415A-A2FD-DCE534F7CD37}" srcOrd="0" destOrd="0" presId="urn:microsoft.com/office/officeart/2008/layout/VerticalCurvedList"/>
    <dgm:cxn modelId="{C06AFD28-E99F-4AA9-BA9E-0E5CD6D3109D}" type="presOf" srcId="{A5F047E7-8E9A-4646-BECA-C874246F2906}" destId="{9E77838B-90B5-441D-B652-B26D9E7E44A7}" srcOrd="0" destOrd="0" presId="urn:microsoft.com/office/officeart/2008/layout/VerticalCurvedList"/>
    <dgm:cxn modelId="{855300EA-DBF9-49EE-8D62-D5F101B65017}" srcId="{C37834A9-1F49-4476-80C9-79CF160DAF78}" destId="{A5F047E7-8E9A-4646-BECA-C874246F2906}" srcOrd="3" destOrd="0" parTransId="{0F600230-6FE6-49F3-B835-496441CDF666}" sibTransId="{127D0B0A-23F9-4640-B324-9F51E4D76E21}"/>
    <dgm:cxn modelId="{A2F0F343-2598-4013-ACDA-D34C1B5D199D}" srcId="{C37834A9-1F49-4476-80C9-79CF160DAF78}" destId="{930EE2B8-E3AC-4718-A6D4-C58F08F51528}" srcOrd="1" destOrd="0" parTransId="{530D845D-4B26-4536-8FF5-6B4AF1541541}" sibTransId="{CC7DDBAA-EC18-492B-B413-7E7E0D2213CD}"/>
    <dgm:cxn modelId="{2A9EBF6D-FD3B-4C3F-AD6E-40D051904246}" type="presOf" srcId="{C37834A9-1F49-4476-80C9-79CF160DAF78}" destId="{1904B3E6-A7AF-4208-AB56-60286CAEA9C8}" srcOrd="0" destOrd="0" presId="urn:microsoft.com/office/officeart/2008/layout/VerticalCurvedList"/>
    <dgm:cxn modelId="{76D0063F-F40E-4D4D-B628-570E2A707158}" srcId="{C37834A9-1F49-4476-80C9-79CF160DAF78}" destId="{925E4384-F9B8-4E83-AFCF-AF95FD4A8D6A}" srcOrd="2" destOrd="0" parTransId="{96B651CA-C22C-4EC5-BB48-7B1258198B67}" sibTransId="{88CB2732-6EEC-4F22-88C2-F6F5CD3D7819}"/>
    <dgm:cxn modelId="{8D4BDD31-F428-43AA-B0C0-3F70630AD805}" type="presOf" srcId="{925E4384-F9B8-4E83-AFCF-AF95FD4A8D6A}" destId="{C7DB5335-365B-4A54-8EF0-6C8E9116FE29}" srcOrd="0" destOrd="0" presId="urn:microsoft.com/office/officeart/2008/layout/VerticalCurvedList"/>
    <dgm:cxn modelId="{57D5B28E-FD43-4B7C-A45B-2A21CB58EC49}" srcId="{C37834A9-1F49-4476-80C9-79CF160DAF78}" destId="{8589E32F-8806-49FB-8E65-0D7D7191857E}" srcOrd="0" destOrd="0" parTransId="{5F925565-13B4-41AF-A691-A00E83FCFC59}" sibTransId="{9ACF4625-9255-4393-827B-5E2D4EDEA79B}"/>
    <dgm:cxn modelId="{0F73B104-20A8-4E53-8FFB-5A1FBC4A54C0}" type="presOf" srcId="{139B54A1-BDE0-4696-ADF7-32EA7DDD40CB}" destId="{17E16EC1-08A6-4A3D-9FC4-DC8F2AE088B8}" srcOrd="0" destOrd="0" presId="urn:microsoft.com/office/officeart/2008/layout/VerticalCurvedList"/>
    <dgm:cxn modelId="{25AF31A0-BDAF-4209-9C3D-FFE33C5F7809}" type="presOf" srcId="{930EE2B8-E3AC-4718-A6D4-C58F08F51528}" destId="{0D5F0486-3F87-4649-85B3-7E75FF0F0179}" srcOrd="0" destOrd="0" presId="urn:microsoft.com/office/officeart/2008/layout/VerticalCurvedList"/>
    <dgm:cxn modelId="{E056E3B3-30F4-4AFA-975B-E080937A356E}" srcId="{C37834A9-1F49-4476-80C9-79CF160DAF78}" destId="{139B54A1-BDE0-4696-ADF7-32EA7DDD40CB}" srcOrd="4" destOrd="0" parTransId="{22BA0032-E530-446A-841E-44605347F988}" sibTransId="{E67A66F5-BB56-4E02-9DCD-1F6C3E99A2B0}"/>
    <dgm:cxn modelId="{0D465F33-2794-47B6-A878-173925788E3A}" type="presParOf" srcId="{1904B3E6-A7AF-4208-AB56-60286CAEA9C8}" destId="{C271DAD5-0120-468B-A5C6-E20B3C5DB3BB}" srcOrd="0" destOrd="0" presId="urn:microsoft.com/office/officeart/2008/layout/VerticalCurvedList"/>
    <dgm:cxn modelId="{EF528346-EE63-4FDF-896D-87738EC0BC90}" type="presParOf" srcId="{C271DAD5-0120-468B-A5C6-E20B3C5DB3BB}" destId="{4E26407D-E880-4C79-AE99-074A5059B988}" srcOrd="0" destOrd="0" presId="urn:microsoft.com/office/officeart/2008/layout/VerticalCurvedList"/>
    <dgm:cxn modelId="{B4D551F1-B339-4216-BE3C-F53F83FC87E7}" type="presParOf" srcId="{4E26407D-E880-4C79-AE99-074A5059B988}" destId="{B85343AE-7F6F-420E-8A6A-5734ED4CCCC1}" srcOrd="0" destOrd="0" presId="urn:microsoft.com/office/officeart/2008/layout/VerticalCurvedList"/>
    <dgm:cxn modelId="{964B97A1-292B-4516-A0F8-3F2BB674DFE1}" type="presParOf" srcId="{4E26407D-E880-4C79-AE99-074A5059B988}" destId="{9538A749-9446-415A-A2FD-DCE534F7CD37}" srcOrd="1" destOrd="0" presId="urn:microsoft.com/office/officeart/2008/layout/VerticalCurvedList"/>
    <dgm:cxn modelId="{6ED49A8C-DB51-4434-88F9-B9B08379BF49}" type="presParOf" srcId="{4E26407D-E880-4C79-AE99-074A5059B988}" destId="{3290066C-5AC7-4586-96AC-010DFBFD2778}" srcOrd="2" destOrd="0" presId="urn:microsoft.com/office/officeart/2008/layout/VerticalCurvedList"/>
    <dgm:cxn modelId="{88351F41-2973-4813-A838-6290DF367CF6}" type="presParOf" srcId="{4E26407D-E880-4C79-AE99-074A5059B988}" destId="{70448DA6-8497-4E98-B94A-367EDF23CAAB}" srcOrd="3" destOrd="0" presId="urn:microsoft.com/office/officeart/2008/layout/VerticalCurvedList"/>
    <dgm:cxn modelId="{4712D10C-C35B-46CD-BE1D-FE961C714F22}" type="presParOf" srcId="{C271DAD5-0120-468B-A5C6-E20B3C5DB3BB}" destId="{D3B635EC-9D09-4DBD-910B-99AB6A1D06F4}" srcOrd="1" destOrd="0" presId="urn:microsoft.com/office/officeart/2008/layout/VerticalCurvedList"/>
    <dgm:cxn modelId="{8406C49C-D064-42D7-B70A-335994BCD2CB}" type="presParOf" srcId="{C271DAD5-0120-468B-A5C6-E20B3C5DB3BB}" destId="{5E2A09A9-CDD1-479D-8A66-08BB39D72844}" srcOrd="2" destOrd="0" presId="urn:microsoft.com/office/officeart/2008/layout/VerticalCurvedList"/>
    <dgm:cxn modelId="{7FDFE0B7-D564-42B6-92E1-5C0B6538E6E3}" type="presParOf" srcId="{5E2A09A9-CDD1-479D-8A66-08BB39D72844}" destId="{837E951C-D129-4105-81DF-F54D65D2ACDF}" srcOrd="0" destOrd="0" presId="urn:microsoft.com/office/officeart/2008/layout/VerticalCurvedList"/>
    <dgm:cxn modelId="{CA7562B9-DABA-4E65-9C29-101C9C296751}" type="presParOf" srcId="{C271DAD5-0120-468B-A5C6-E20B3C5DB3BB}" destId="{0D5F0486-3F87-4649-85B3-7E75FF0F0179}" srcOrd="3" destOrd="0" presId="urn:microsoft.com/office/officeart/2008/layout/VerticalCurvedList"/>
    <dgm:cxn modelId="{AF2B7D9F-9289-4E04-833B-59DF752E9D6F}" type="presParOf" srcId="{C271DAD5-0120-468B-A5C6-E20B3C5DB3BB}" destId="{CA497183-C83A-4ADD-946C-53AA501D2948}" srcOrd="4" destOrd="0" presId="urn:microsoft.com/office/officeart/2008/layout/VerticalCurvedList"/>
    <dgm:cxn modelId="{0C69BB19-2CF3-4443-8AFD-EBA9D390C35B}" type="presParOf" srcId="{CA497183-C83A-4ADD-946C-53AA501D2948}" destId="{718DEA80-468C-40EE-844C-7FD8E9DFD93D}" srcOrd="0" destOrd="0" presId="urn:microsoft.com/office/officeart/2008/layout/VerticalCurvedList"/>
    <dgm:cxn modelId="{0E2E493A-6C48-4D38-A801-C45BBF61D276}" type="presParOf" srcId="{C271DAD5-0120-468B-A5C6-E20B3C5DB3BB}" destId="{C7DB5335-365B-4A54-8EF0-6C8E9116FE29}" srcOrd="5" destOrd="0" presId="urn:microsoft.com/office/officeart/2008/layout/VerticalCurvedList"/>
    <dgm:cxn modelId="{B20601B2-0EA0-4B13-8218-AA7C77F43BAA}" type="presParOf" srcId="{C271DAD5-0120-468B-A5C6-E20B3C5DB3BB}" destId="{666BD517-5FFE-457E-A92A-420606F9F915}" srcOrd="6" destOrd="0" presId="urn:microsoft.com/office/officeart/2008/layout/VerticalCurvedList"/>
    <dgm:cxn modelId="{39BCE8EA-46E3-46A1-94AE-540E8C0BD2AC}" type="presParOf" srcId="{666BD517-5FFE-457E-A92A-420606F9F915}" destId="{1C6BEC3B-A5C8-4384-911D-5189BE212EBD}" srcOrd="0" destOrd="0" presId="urn:microsoft.com/office/officeart/2008/layout/VerticalCurvedList"/>
    <dgm:cxn modelId="{1DDBBFAD-7963-4B43-89C4-4A13444F4C3D}" type="presParOf" srcId="{C271DAD5-0120-468B-A5C6-E20B3C5DB3BB}" destId="{9E77838B-90B5-441D-B652-B26D9E7E44A7}" srcOrd="7" destOrd="0" presId="urn:microsoft.com/office/officeart/2008/layout/VerticalCurvedList"/>
    <dgm:cxn modelId="{2E2C9669-E2C3-4A3D-A9D0-21E3851A8D5B}" type="presParOf" srcId="{C271DAD5-0120-468B-A5C6-E20B3C5DB3BB}" destId="{0B6B571F-EB7C-489C-9AF3-D9501112BA92}" srcOrd="8" destOrd="0" presId="urn:microsoft.com/office/officeart/2008/layout/VerticalCurvedList"/>
    <dgm:cxn modelId="{9A0D47F3-40B8-44FB-97E3-8E456E2982A4}" type="presParOf" srcId="{0B6B571F-EB7C-489C-9AF3-D9501112BA92}" destId="{845C70DB-3464-45B0-A490-6432266D332C}" srcOrd="0" destOrd="0" presId="urn:microsoft.com/office/officeart/2008/layout/VerticalCurvedList"/>
    <dgm:cxn modelId="{90A494A8-759B-4246-BE7D-00447188186E}" type="presParOf" srcId="{C271DAD5-0120-468B-A5C6-E20B3C5DB3BB}" destId="{17E16EC1-08A6-4A3D-9FC4-DC8F2AE088B8}" srcOrd="9" destOrd="0" presId="urn:microsoft.com/office/officeart/2008/layout/VerticalCurvedList"/>
    <dgm:cxn modelId="{51300477-FED1-4B79-B5D6-EB3FFDEF6110}" type="presParOf" srcId="{C271DAD5-0120-468B-A5C6-E20B3C5DB3BB}" destId="{B4310F5C-8EDC-42FC-BE50-7969A398DDBA}" srcOrd="10" destOrd="0" presId="urn:microsoft.com/office/officeart/2008/layout/VerticalCurvedList"/>
    <dgm:cxn modelId="{2C3404EB-A620-4ED7-9AA8-F392DBCC94E9}" type="presParOf" srcId="{B4310F5C-8EDC-42FC-BE50-7969A398DDBA}" destId="{35968903-BD21-4834-AD78-38E28DAD7C2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7A339E-E6DE-4056-8DD8-F43CCFC62BC3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789CA08-4ECA-4212-9716-EE10D0993B62}" type="pres">
      <dgm:prSet presAssocID="{A17A339E-E6DE-4056-8DD8-F43CCFC62BC3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</dgm:ptLst>
  <dgm:cxnLst>
    <dgm:cxn modelId="{3EA7376E-FC71-4293-A840-BB87AA94A524}" type="presOf" srcId="{A17A339E-E6DE-4056-8DD8-F43CCFC62BC3}" destId="{4789CA08-4ECA-4212-9716-EE10D0993B62}" srcOrd="0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ED9945-4BD7-48EC-8EF0-30C6DE0F7F22}" type="doc">
      <dgm:prSet loTypeId="urn:microsoft.com/office/officeart/2005/8/layout/radial1" loCatId="relationship" qsTypeId="urn:microsoft.com/office/officeart/2005/8/quickstyle/simple1#1" qsCatId="simple" csTypeId="urn:microsoft.com/office/officeart/2005/8/colors/accent3_2" csCatId="accent3"/>
      <dgm:spPr/>
    </dgm:pt>
    <dgm:pt modelId="{00D1E3CA-C5E1-47AE-B575-FDF009FD9D0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здоровье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гражданина</a:t>
          </a:r>
        </a:p>
      </dgm:t>
    </dgm:pt>
    <dgm:pt modelId="{B8073559-6AE4-4671-91D1-0D9FA69F665D}" type="parTrans" cxnId="{3C0385B8-DFDC-4E96-A039-B286C78E7C42}">
      <dgm:prSet/>
      <dgm:spPr/>
      <dgm:t>
        <a:bodyPr/>
        <a:lstStyle/>
        <a:p>
          <a:endParaRPr lang="ru-RU"/>
        </a:p>
      </dgm:t>
    </dgm:pt>
    <dgm:pt modelId="{D6B705C0-299D-4209-81B9-AB1DED3ABA89}" type="sibTrans" cxnId="{3C0385B8-DFDC-4E96-A039-B286C78E7C42}">
      <dgm:prSet/>
      <dgm:spPr/>
      <dgm:t>
        <a:bodyPr/>
        <a:lstStyle/>
        <a:p>
          <a:endParaRPr lang="ru-RU"/>
        </a:p>
      </dgm:t>
    </dgm:pt>
    <dgm:pt modelId="{DEC563EC-E7B2-4BD8-A55C-4BD2387ACD7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b="0" i="0" u="none" strike="noStrike" cap="none" normalizeH="0" baseline="0" dirty="0" smtClean="0">
            <a:ln/>
            <a:effectLst/>
            <a:latin typeface="Arial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профилактика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Arial" pitchFamily="34" charset="0"/>
            </a:rPr>
            <a:t>скрининговые</a:t>
          </a:r>
          <a:endParaRPr kumimoji="0" lang="ru-RU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исследования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pitchFamily="34" charset="0"/>
          </a:endParaRPr>
        </a:p>
      </dgm:t>
    </dgm:pt>
    <dgm:pt modelId="{73554E41-6223-4417-AFBA-05B7C4EC04B1}" type="parTrans" cxnId="{604F2E5D-E502-438C-9758-C7C4026A743B}">
      <dgm:prSet/>
      <dgm:spPr/>
      <dgm:t>
        <a:bodyPr/>
        <a:lstStyle/>
        <a:p>
          <a:endParaRPr lang="ru-RU"/>
        </a:p>
      </dgm:t>
    </dgm:pt>
    <dgm:pt modelId="{4A028FFE-D95D-47EC-B92F-6A8252E682B9}" type="sibTrans" cxnId="{604F2E5D-E502-438C-9758-C7C4026A743B}">
      <dgm:prSet/>
      <dgm:spPr/>
      <dgm:t>
        <a:bodyPr/>
        <a:lstStyle/>
        <a:p>
          <a:endParaRPr lang="ru-RU"/>
        </a:p>
      </dgm:t>
    </dgm:pt>
    <dgm:pt modelId="{18AEE45A-88C4-4DDC-B8B8-D4672FD3E0D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ЗОЖ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и занятия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спортом</a:t>
          </a:r>
        </a:p>
      </dgm:t>
    </dgm:pt>
    <dgm:pt modelId="{73133489-7B7F-46F8-A283-9023DFCDC65B}" type="parTrans" cxnId="{C4EBAF44-EC35-4714-9B28-0A6B935C0024}">
      <dgm:prSet/>
      <dgm:spPr/>
      <dgm:t>
        <a:bodyPr/>
        <a:lstStyle/>
        <a:p>
          <a:endParaRPr lang="ru-RU"/>
        </a:p>
      </dgm:t>
    </dgm:pt>
    <dgm:pt modelId="{E048B7B6-7004-407B-840B-FD03AB5AEEE7}" type="sibTrans" cxnId="{C4EBAF44-EC35-4714-9B28-0A6B935C0024}">
      <dgm:prSet/>
      <dgm:spPr/>
      <dgm:t>
        <a:bodyPr/>
        <a:lstStyle/>
        <a:p>
          <a:endParaRPr lang="ru-RU"/>
        </a:p>
      </dgm:t>
    </dgm:pt>
    <dgm:pt modelId="{DF14826A-CB0A-4F61-969A-70596A17979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здоровое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питание</a:t>
          </a:r>
        </a:p>
      </dgm:t>
    </dgm:pt>
    <dgm:pt modelId="{9CEBD2DE-95FF-4EA0-A3FE-D69DF7C93F37}" type="parTrans" cxnId="{07D22029-586B-4B5F-9C8A-F21145FDE4B3}">
      <dgm:prSet/>
      <dgm:spPr/>
      <dgm:t>
        <a:bodyPr/>
        <a:lstStyle/>
        <a:p>
          <a:endParaRPr lang="ru-RU"/>
        </a:p>
      </dgm:t>
    </dgm:pt>
    <dgm:pt modelId="{A2AFD783-4954-4DC0-9B57-2C522C2DFA2C}" type="sibTrans" cxnId="{07D22029-586B-4B5F-9C8A-F21145FDE4B3}">
      <dgm:prSet/>
      <dgm:spPr/>
      <dgm:t>
        <a:bodyPr/>
        <a:lstStyle/>
        <a:p>
          <a:endParaRPr lang="ru-RU"/>
        </a:p>
      </dgm:t>
    </dgm:pt>
    <dgm:pt modelId="{3C516B5D-CFBA-49B8-B36A-85AF7420A9E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участие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работодателя</a:t>
          </a:r>
        </a:p>
      </dgm:t>
    </dgm:pt>
    <dgm:pt modelId="{06DFDDAF-046E-4E5F-9D10-EC76D8268A18}" type="parTrans" cxnId="{A7A4B4EA-6007-4B07-9BA0-ACBFAB8F9DB7}">
      <dgm:prSet/>
      <dgm:spPr/>
      <dgm:t>
        <a:bodyPr/>
        <a:lstStyle/>
        <a:p>
          <a:endParaRPr lang="ru-RU"/>
        </a:p>
      </dgm:t>
    </dgm:pt>
    <dgm:pt modelId="{06FC4EA7-F7C3-4F51-88C8-F42C2BC8071C}" type="sibTrans" cxnId="{A7A4B4EA-6007-4B07-9BA0-ACBFAB8F9DB7}">
      <dgm:prSet/>
      <dgm:spPr/>
      <dgm:t>
        <a:bodyPr/>
        <a:lstStyle/>
        <a:p>
          <a:endParaRPr lang="ru-RU"/>
        </a:p>
      </dgm:t>
    </dgm:pt>
    <dgm:pt modelId="{184B76CD-8EF0-44A0-95E6-0BAE2B8358E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своевременная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диспансеризация</a:t>
          </a:r>
        </a:p>
      </dgm:t>
    </dgm:pt>
    <dgm:pt modelId="{D257F670-8DF0-4843-8A47-F7E4A9BBD44E}" type="parTrans" cxnId="{F4E608DA-FC0D-4BEC-91E9-65B1A1906D7E}">
      <dgm:prSet/>
      <dgm:spPr/>
      <dgm:t>
        <a:bodyPr/>
        <a:lstStyle/>
        <a:p>
          <a:endParaRPr lang="ru-RU"/>
        </a:p>
      </dgm:t>
    </dgm:pt>
    <dgm:pt modelId="{256D7A1B-F352-442A-A998-087D62E480CD}" type="sibTrans" cxnId="{F4E608DA-FC0D-4BEC-91E9-65B1A1906D7E}">
      <dgm:prSet/>
      <dgm:spPr/>
      <dgm:t>
        <a:bodyPr/>
        <a:lstStyle/>
        <a:p>
          <a:endParaRPr lang="ru-RU"/>
        </a:p>
      </dgm:t>
    </dgm:pt>
    <dgm:pt modelId="{8E7B7770-366F-4C31-9213-98105C8FA95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диагностика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и лечение</a:t>
          </a:r>
        </a:p>
      </dgm:t>
    </dgm:pt>
    <dgm:pt modelId="{299EA605-6CEC-4613-833A-27CE1F6D3662}" type="parTrans" cxnId="{8AA02EF8-94BF-4B7E-844B-713F1BB0712E}">
      <dgm:prSet/>
      <dgm:spPr/>
      <dgm:t>
        <a:bodyPr/>
        <a:lstStyle/>
        <a:p>
          <a:endParaRPr lang="ru-RU"/>
        </a:p>
      </dgm:t>
    </dgm:pt>
    <dgm:pt modelId="{E8DF16B2-E63E-4669-9726-5A7073EB2B53}" type="sibTrans" cxnId="{8AA02EF8-94BF-4B7E-844B-713F1BB0712E}">
      <dgm:prSet/>
      <dgm:spPr/>
      <dgm:t>
        <a:bodyPr/>
        <a:lstStyle/>
        <a:p>
          <a:endParaRPr lang="ru-RU"/>
        </a:p>
      </dgm:t>
    </dgm:pt>
    <dgm:pt modelId="{DD64FF75-61BC-4868-9B12-5C426AE40070}" type="pres">
      <dgm:prSet presAssocID="{CBED9945-4BD7-48EC-8EF0-30C6DE0F7F2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4E3C3D6-E3BA-4A97-AC3D-9253668361CB}" type="pres">
      <dgm:prSet presAssocID="{00D1E3CA-C5E1-47AE-B575-FDF009FD9D0F}" presName="centerShape" presStyleLbl="node0" presStyleIdx="0" presStyleCnt="1" custLinFactNeighborX="-376" custLinFactNeighborY="-1305"/>
      <dgm:spPr/>
      <dgm:t>
        <a:bodyPr/>
        <a:lstStyle/>
        <a:p>
          <a:endParaRPr lang="ru-RU"/>
        </a:p>
      </dgm:t>
    </dgm:pt>
    <dgm:pt modelId="{95439CB0-932C-4CB0-8221-CD22392B83F9}" type="pres">
      <dgm:prSet presAssocID="{73554E41-6223-4417-AFBA-05B7C4EC04B1}" presName="Name9" presStyleLbl="parChTrans1D2" presStyleIdx="0" presStyleCnt="6"/>
      <dgm:spPr/>
      <dgm:t>
        <a:bodyPr/>
        <a:lstStyle/>
        <a:p>
          <a:endParaRPr lang="ru-RU"/>
        </a:p>
      </dgm:t>
    </dgm:pt>
    <dgm:pt modelId="{A6D8742B-E651-4CD9-A563-B21DDC635860}" type="pres">
      <dgm:prSet presAssocID="{73554E41-6223-4417-AFBA-05B7C4EC04B1}" presName="connTx" presStyleLbl="parChTrans1D2" presStyleIdx="0" presStyleCnt="6"/>
      <dgm:spPr/>
      <dgm:t>
        <a:bodyPr/>
        <a:lstStyle/>
        <a:p>
          <a:endParaRPr lang="ru-RU"/>
        </a:p>
      </dgm:t>
    </dgm:pt>
    <dgm:pt modelId="{8853AAFF-D61B-4BA0-A803-CA32EE19C165}" type="pres">
      <dgm:prSet presAssocID="{DEC563EC-E7B2-4BD8-A55C-4BD2387ACD7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83C1B3-12BF-4BD2-A2E3-1FD05207A577}" type="pres">
      <dgm:prSet presAssocID="{73133489-7B7F-46F8-A283-9023DFCDC65B}" presName="Name9" presStyleLbl="parChTrans1D2" presStyleIdx="1" presStyleCnt="6"/>
      <dgm:spPr/>
      <dgm:t>
        <a:bodyPr/>
        <a:lstStyle/>
        <a:p>
          <a:endParaRPr lang="ru-RU"/>
        </a:p>
      </dgm:t>
    </dgm:pt>
    <dgm:pt modelId="{CE89976E-A8CB-4437-BFDD-55EF6C0F61FE}" type="pres">
      <dgm:prSet presAssocID="{73133489-7B7F-46F8-A283-9023DFCDC65B}" presName="connTx" presStyleLbl="parChTrans1D2" presStyleIdx="1" presStyleCnt="6"/>
      <dgm:spPr/>
      <dgm:t>
        <a:bodyPr/>
        <a:lstStyle/>
        <a:p>
          <a:endParaRPr lang="ru-RU"/>
        </a:p>
      </dgm:t>
    </dgm:pt>
    <dgm:pt modelId="{DE864569-99A1-4326-8FFE-FAAA56E15DE5}" type="pres">
      <dgm:prSet presAssocID="{18AEE45A-88C4-4DDC-B8B8-D4672FD3E0D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0BB763-E64F-43CE-A484-511BB5EF8858}" type="pres">
      <dgm:prSet presAssocID="{9CEBD2DE-95FF-4EA0-A3FE-D69DF7C93F37}" presName="Name9" presStyleLbl="parChTrans1D2" presStyleIdx="2" presStyleCnt="6"/>
      <dgm:spPr/>
      <dgm:t>
        <a:bodyPr/>
        <a:lstStyle/>
        <a:p>
          <a:endParaRPr lang="ru-RU"/>
        </a:p>
      </dgm:t>
    </dgm:pt>
    <dgm:pt modelId="{1DF70047-C102-4F43-8624-C9039CB418BA}" type="pres">
      <dgm:prSet presAssocID="{9CEBD2DE-95FF-4EA0-A3FE-D69DF7C93F37}" presName="connTx" presStyleLbl="parChTrans1D2" presStyleIdx="2" presStyleCnt="6"/>
      <dgm:spPr/>
      <dgm:t>
        <a:bodyPr/>
        <a:lstStyle/>
        <a:p>
          <a:endParaRPr lang="ru-RU"/>
        </a:p>
      </dgm:t>
    </dgm:pt>
    <dgm:pt modelId="{6E1B300E-5C14-478B-9CB8-7492E9454C09}" type="pres">
      <dgm:prSet presAssocID="{DF14826A-CB0A-4F61-969A-70596A17979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45B7B6-E973-414E-964B-0A50EA96A07A}" type="pres">
      <dgm:prSet presAssocID="{06DFDDAF-046E-4E5F-9D10-EC76D8268A18}" presName="Name9" presStyleLbl="parChTrans1D2" presStyleIdx="3" presStyleCnt="6"/>
      <dgm:spPr/>
      <dgm:t>
        <a:bodyPr/>
        <a:lstStyle/>
        <a:p>
          <a:endParaRPr lang="ru-RU"/>
        </a:p>
      </dgm:t>
    </dgm:pt>
    <dgm:pt modelId="{EBFD26FE-84D5-4F1A-9149-6AB7E9F3FA15}" type="pres">
      <dgm:prSet presAssocID="{06DFDDAF-046E-4E5F-9D10-EC76D8268A18}" presName="connTx" presStyleLbl="parChTrans1D2" presStyleIdx="3" presStyleCnt="6"/>
      <dgm:spPr/>
      <dgm:t>
        <a:bodyPr/>
        <a:lstStyle/>
        <a:p>
          <a:endParaRPr lang="ru-RU"/>
        </a:p>
      </dgm:t>
    </dgm:pt>
    <dgm:pt modelId="{BAAA811D-ED70-4A41-8BC0-174E969CA143}" type="pres">
      <dgm:prSet presAssocID="{3C516B5D-CFBA-49B8-B36A-85AF7420A9E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7CB27A-AED4-47D4-9537-4D730A519335}" type="pres">
      <dgm:prSet presAssocID="{D257F670-8DF0-4843-8A47-F7E4A9BBD44E}" presName="Name9" presStyleLbl="parChTrans1D2" presStyleIdx="4" presStyleCnt="6"/>
      <dgm:spPr/>
      <dgm:t>
        <a:bodyPr/>
        <a:lstStyle/>
        <a:p>
          <a:endParaRPr lang="ru-RU"/>
        </a:p>
      </dgm:t>
    </dgm:pt>
    <dgm:pt modelId="{87198578-BF27-44E3-BD03-50CD26B47FE0}" type="pres">
      <dgm:prSet presAssocID="{D257F670-8DF0-4843-8A47-F7E4A9BBD44E}" presName="connTx" presStyleLbl="parChTrans1D2" presStyleIdx="4" presStyleCnt="6"/>
      <dgm:spPr/>
      <dgm:t>
        <a:bodyPr/>
        <a:lstStyle/>
        <a:p>
          <a:endParaRPr lang="ru-RU"/>
        </a:p>
      </dgm:t>
    </dgm:pt>
    <dgm:pt modelId="{06E95F8D-1612-44B1-B9C5-005E8D426B9B}" type="pres">
      <dgm:prSet presAssocID="{184B76CD-8EF0-44A0-95E6-0BAE2B8358E3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75F794-4475-473B-A7F1-0D39D64A18E7}" type="pres">
      <dgm:prSet presAssocID="{299EA605-6CEC-4613-833A-27CE1F6D3662}" presName="Name9" presStyleLbl="parChTrans1D2" presStyleIdx="5" presStyleCnt="6"/>
      <dgm:spPr/>
      <dgm:t>
        <a:bodyPr/>
        <a:lstStyle/>
        <a:p>
          <a:endParaRPr lang="ru-RU"/>
        </a:p>
      </dgm:t>
    </dgm:pt>
    <dgm:pt modelId="{3F042F43-8718-4168-BB51-6C9077003210}" type="pres">
      <dgm:prSet presAssocID="{299EA605-6CEC-4613-833A-27CE1F6D3662}" presName="connTx" presStyleLbl="parChTrans1D2" presStyleIdx="5" presStyleCnt="6"/>
      <dgm:spPr/>
      <dgm:t>
        <a:bodyPr/>
        <a:lstStyle/>
        <a:p>
          <a:endParaRPr lang="ru-RU"/>
        </a:p>
      </dgm:t>
    </dgm:pt>
    <dgm:pt modelId="{386D56C7-B62C-4D11-9398-9236432F4871}" type="pres">
      <dgm:prSet presAssocID="{8E7B7770-366F-4C31-9213-98105C8FA952}" presName="node" presStyleLbl="node1" presStyleIdx="5" presStyleCnt="6" custRadScaleRad="100423" custRadScaleInc="35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EF72D4-1E8B-4527-900E-B89FBEDA3692}" type="presOf" srcId="{73133489-7B7F-46F8-A283-9023DFCDC65B}" destId="{CE89976E-A8CB-4437-BFDD-55EF6C0F61FE}" srcOrd="1" destOrd="0" presId="urn:microsoft.com/office/officeart/2005/8/layout/radial1"/>
    <dgm:cxn modelId="{43960F8C-136E-438A-AA3E-E215DFD83860}" type="presOf" srcId="{73554E41-6223-4417-AFBA-05B7C4EC04B1}" destId="{A6D8742B-E651-4CD9-A563-B21DDC635860}" srcOrd="1" destOrd="0" presId="urn:microsoft.com/office/officeart/2005/8/layout/radial1"/>
    <dgm:cxn modelId="{83F80A29-7050-454C-AAE8-EEA09D09EAE7}" type="presOf" srcId="{9CEBD2DE-95FF-4EA0-A3FE-D69DF7C93F37}" destId="{F50BB763-E64F-43CE-A484-511BB5EF8858}" srcOrd="0" destOrd="0" presId="urn:microsoft.com/office/officeart/2005/8/layout/radial1"/>
    <dgm:cxn modelId="{6B314613-941E-4B2D-AAC1-D1E8050EBEB3}" type="presOf" srcId="{DF14826A-CB0A-4F61-969A-70596A179799}" destId="{6E1B300E-5C14-478B-9CB8-7492E9454C09}" srcOrd="0" destOrd="0" presId="urn:microsoft.com/office/officeart/2005/8/layout/radial1"/>
    <dgm:cxn modelId="{B48702A1-941E-4344-A47E-40955B8A0757}" type="presOf" srcId="{DEC563EC-E7B2-4BD8-A55C-4BD2387ACD7B}" destId="{8853AAFF-D61B-4BA0-A803-CA32EE19C165}" srcOrd="0" destOrd="0" presId="urn:microsoft.com/office/officeart/2005/8/layout/radial1"/>
    <dgm:cxn modelId="{3C0385B8-DFDC-4E96-A039-B286C78E7C42}" srcId="{CBED9945-4BD7-48EC-8EF0-30C6DE0F7F22}" destId="{00D1E3CA-C5E1-47AE-B575-FDF009FD9D0F}" srcOrd="0" destOrd="0" parTransId="{B8073559-6AE4-4671-91D1-0D9FA69F665D}" sibTransId="{D6B705C0-299D-4209-81B9-AB1DED3ABA89}"/>
    <dgm:cxn modelId="{425F2BF1-6D72-453C-BD5D-6265D5D43B1C}" type="presOf" srcId="{D257F670-8DF0-4843-8A47-F7E4A9BBD44E}" destId="{87198578-BF27-44E3-BD03-50CD26B47FE0}" srcOrd="1" destOrd="0" presId="urn:microsoft.com/office/officeart/2005/8/layout/radial1"/>
    <dgm:cxn modelId="{D24E3757-E3B8-4594-B3FF-6AB2DD1FFE86}" type="presOf" srcId="{73133489-7B7F-46F8-A283-9023DFCDC65B}" destId="{E083C1B3-12BF-4BD2-A2E3-1FD05207A577}" srcOrd="0" destOrd="0" presId="urn:microsoft.com/office/officeart/2005/8/layout/radial1"/>
    <dgm:cxn modelId="{9C0F2A86-A846-4B6A-BA29-562D1A013782}" type="presOf" srcId="{8E7B7770-366F-4C31-9213-98105C8FA952}" destId="{386D56C7-B62C-4D11-9398-9236432F4871}" srcOrd="0" destOrd="0" presId="urn:microsoft.com/office/officeart/2005/8/layout/radial1"/>
    <dgm:cxn modelId="{7255FBC0-C60B-4C24-9656-202691CA74EA}" type="presOf" srcId="{D257F670-8DF0-4843-8A47-F7E4A9BBD44E}" destId="{167CB27A-AED4-47D4-9537-4D730A519335}" srcOrd="0" destOrd="0" presId="urn:microsoft.com/office/officeart/2005/8/layout/radial1"/>
    <dgm:cxn modelId="{B1BE2BC7-787D-433D-8718-3DB545012C19}" type="presOf" srcId="{3C516B5D-CFBA-49B8-B36A-85AF7420A9E8}" destId="{BAAA811D-ED70-4A41-8BC0-174E969CA143}" srcOrd="0" destOrd="0" presId="urn:microsoft.com/office/officeart/2005/8/layout/radial1"/>
    <dgm:cxn modelId="{06FE520F-F40F-4D5E-8C91-CB3E44216B62}" type="presOf" srcId="{18AEE45A-88C4-4DDC-B8B8-D4672FD3E0DF}" destId="{DE864569-99A1-4326-8FFE-FAAA56E15DE5}" srcOrd="0" destOrd="0" presId="urn:microsoft.com/office/officeart/2005/8/layout/radial1"/>
    <dgm:cxn modelId="{07D22029-586B-4B5F-9C8A-F21145FDE4B3}" srcId="{00D1E3CA-C5E1-47AE-B575-FDF009FD9D0F}" destId="{DF14826A-CB0A-4F61-969A-70596A179799}" srcOrd="2" destOrd="0" parTransId="{9CEBD2DE-95FF-4EA0-A3FE-D69DF7C93F37}" sibTransId="{A2AFD783-4954-4DC0-9B57-2C522C2DFA2C}"/>
    <dgm:cxn modelId="{EFCBD650-9C1F-4149-8892-B7AA6F8EA608}" type="presOf" srcId="{184B76CD-8EF0-44A0-95E6-0BAE2B8358E3}" destId="{06E95F8D-1612-44B1-B9C5-005E8D426B9B}" srcOrd="0" destOrd="0" presId="urn:microsoft.com/office/officeart/2005/8/layout/radial1"/>
    <dgm:cxn modelId="{C751D7F2-C577-48E6-A40D-B24876595BAE}" type="presOf" srcId="{299EA605-6CEC-4613-833A-27CE1F6D3662}" destId="{3F042F43-8718-4168-BB51-6C9077003210}" srcOrd="1" destOrd="0" presId="urn:microsoft.com/office/officeart/2005/8/layout/radial1"/>
    <dgm:cxn modelId="{28E73DE6-D15A-42A8-A0C1-EFC2113AB282}" type="presOf" srcId="{00D1E3CA-C5E1-47AE-B575-FDF009FD9D0F}" destId="{04E3C3D6-E3BA-4A97-AC3D-9253668361CB}" srcOrd="0" destOrd="0" presId="urn:microsoft.com/office/officeart/2005/8/layout/radial1"/>
    <dgm:cxn modelId="{8CCBD6DA-028D-4833-9745-763095E297D1}" type="presOf" srcId="{CBED9945-4BD7-48EC-8EF0-30C6DE0F7F22}" destId="{DD64FF75-61BC-4868-9B12-5C426AE40070}" srcOrd="0" destOrd="0" presId="urn:microsoft.com/office/officeart/2005/8/layout/radial1"/>
    <dgm:cxn modelId="{A7A4B4EA-6007-4B07-9BA0-ACBFAB8F9DB7}" srcId="{00D1E3CA-C5E1-47AE-B575-FDF009FD9D0F}" destId="{3C516B5D-CFBA-49B8-B36A-85AF7420A9E8}" srcOrd="3" destOrd="0" parTransId="{06DFDDAF-046E-4E5F-9D10-EC76D8268A18}" sibTransId="{06FC4EA7-F7C3-4F51-88C8-F42C2BC8071C}"/>
    <dgm:cxn modelId="{12E4E035-045D-4527-8F16-E19DF0FCBED6}" type="presOf" srcId="{299EA605-6CEC-4613-833A-27CE1F6D3662}" destId="{5975F794-4475-473B-A7F1-0D39D64A18E7}" srcOrd="0" destOrd="0" presId="urn:microsoft.com/office/officeart/2005/8/layout/radial1"/>
    <dgm:cxn modelId="{54F3EF54-8837-4A82-A511-88BE3703DB9E}" type="presOf" srcId="{06DFDDAF-046E-4E5F-9D10-EC76D8268A18}" destId="{EBFD26FE-84D5-4F1A-9149-6AB7E9F3FA15}" srcOrd="1" destOrd="0" presId="urn:microsoft.com/office/officeart/2005/8/layout/radial1"/>
    <dgm:cxn modelId="{8AA02EF8-94BF-4B7E-844B-713F1BB0712E}" srcId="{00D1E3CA-C5E1-47AE-B575-FDF009FD9D0F}" destId="{8E7B7770-366F-4C31-9213-98105C8FA952}" srcOrd="5" destOrd="0" parTransId="{299EA605-6CEC-4613-833A-27CE1F6D3662}" sibTransId="{E8DF16B2-E63E-4669-9726-5A7073EB2B53}"/>
    <dgm:cxn modelId="{5D3468C0-A129-448E-9F17-36802C762FF3}" type="presOf" srcId="{9CEBD2DE-95FF-4EA0-A3FE-D69DF7C93F37}" destId="{1DF70047-C102-4F43-8624-C9039CB418BA}" srcOrd="1" destOrd="0" presId="urn:microsoft.com/office/officeart/2005/8/layout/radial1"/>
    <dgm:cxn modelId="{C84F4CE1-B084-4CF5-9DE4-4F2DF77522BC}" type="presOf" srcId="{06DFDDAF-046E-4E5F-9D10-EC76D8268A18}" destId="{8A45B7B6-E973-414E-964B-0A50EA96A07A}" srcOrd="0" destOrd="0" presId="urn:microsoft.com/office/officeart/2005/8/layout/radial1"/>
    <dgm:cxn modelId="{604F2E5D-E502-438C-9758-C7C4026A743B}" srcId="{00D1E3CA-C5E1-47AE-B575-FDF009FD9D0F}" destId="{DEC563EC-E7B2-4BD8-A55C-4BD2387ACD7B}" srcOrd="0" destOrd="0" parTransId="{73554E41-6223-4417-AFBA-05B7C4EC04B1}" sibTransId="{4A028FFE-D95D-47EC-B92F-6A8252E682B9}"/>
    <dgm:cxn modelId="{16A8E057-36E3-456C-85E7-E600F946CB7B}" type="presOf" srcId="{73554E41-6223-4417-AFBA-05B7C4EC04B1}" destId="{95439CB0-932C-4CB0-8221-CD22392B83F9}" srcOrd="0" destOrd="0" presId="urn:microsoft.com/office/officeart/2005/8/layout/radial1"/>
    <dgm:cxn modelId="{F4E608DA-FC0D-4BEC-91E9-65B1A1906D7E}" srcId="{00D1E3CA-C5E1-47AE-B575-FDF009FD9D0F}" destId="{184B76CD-8EF0-44A0-95E6-0BAE2B8358E3}" srcOrd="4" destOrd="0" parTransId="{D257F670-8DF0-4843-8A47-F7E4A9BBD44E}" sibTransId="{256D7A1B-F352-442A-A998-087D62E480CD}"/>
    <dgm:cxn modelId="{C4EBAF44-EC35-4714-9B28-0A6B935C0024}" srcId="{00D1E3CA-C5E1-47AE-B575-FDF009FD9D0F}" destId="{18AEE45A-88C4-4DDC-B8B8-D4672FD3E0DF}" srcOrd="1" destOrd="0" parTransId="{73133489-7B7F-46F8-A283-9023DFCDC65B}" sibTransId="{E048B7B6-7004-407B-840B-FD03AB5AEEE7}"/>
    <dgm:cxn modelId="{362AE01B-4B60-4069-BABE-AF240D933D5D}" type="presParOf" srcId="{DD64FF75-61BC-4868-9B12-5C426AE40070}" destId="{04E3C3D6-E3BA-4A97-AC3D-9253668361CB}" srcOrd="0" destOrd="0" presId="urn:microsoft.com/office/officeart/2005/8/layout/radial1"/>
    <dgm:cxn modelId="{D40FD609-61CE-4E89-83B2-E592A5B6689F}" type="presParOf" srcId="{DD64FF75-61BC-4868-9B12-5C426AE40070}" destId="{95439CB0-932C-4CB0-8221-CD22392B83F9}" srcOrd="1" destOrd="0" presId="urn:microsoft.com/office/officeart/2005/8/layout/radial1"/>
    <dgm:cxn modelId="{31AA1F77-4837-4DC5-887B-95E4AE05A254}" type="presParOf" srcId="{95439CB0-932C-4CB0-8221-CD22392B83F9}" destId="{A6D8742B-E651-4CD9-A563-B21DDC635860}" srcOrd="0" destOrd="0" presId="urn:microsoft.com/office/officeart/2005/8/layout/radial1"/>
    <dgm:cxn modelId="{D685C980-D41A-4ABA-9192-52C0F9405EDF}" type="presParOf" srcId="{DD64FF75-61BC-4868-9B12-5C426AE40070}" destId="{8853AAFF-D61B-4BA0-A803-CA32EE19C165}" srcOrd="2" destOrd="0" presId="urn:microsoft.com/office/officeart/2005/8/layout/radial1"/>
    <dgm:cxn modelId="{960B0BC6-C9A7-49F2-AD21-ED4A9434AAEC}" type="presParOf" srcId="{DD64FF75-61BC-4868-9B12-5C426AE40070}" destId="{E083C1B3-12BF-4BD2-A2E3-1FD05207A577}" srcOrd="3" destOrd="0" presId="urn:microsoft.com/office/officeart/2005/8/layout/radial1"/>
    <dgm:cxn modelId="{617CA8A9-CFE3-414E-A5F8-293306F2F88C}" type="presParOf" srcId="{E083C1B3-12BF-4BD2-A2E3-1FD05207A577}" destId="{CE89976E-A8CB-4437-BFDD-55EF6C0F61FE}" srcOrd="0" destOrd="0" presId="urn:microsoft.com/office/officeart/2005/8/layout/radial1"/>
    <dgm:cxn modelId="{EC21B89D-425D-4724-93F1-7C898DAE63D1}" type="presParOf" srcId="{DD64FF75-61BC-4868-9B12-5C426AE40070}" destId="{DE864569-99A1-4326-8FFE-FAAA56E15DE5}" srcOrd="4" destOrd="0" presId="urn:microsoft.com/office/officeart/2005/8/layout/radial1"/>
    <dgm:cxn modelId="{E6D1315B-50D6-4E3B-A5BC-8D9A6EE16AEC}" type="presParOf" srcId="{DD64FF75-61BC-4868-9B12-5C426AE40070}" destId="{F50BB763-E64F-43CE-A484-511BB5EF8858}" srcOrd="5" destOrd="0" presId="urn:microsoft.com/office/officeart/2005/8/layout/radial1"/>
    <dgm:cxn modelId="{F26BFB77-A530-4079-884C-2AA1520FDF3B}" type="presParOf" srcId="{F50BB763-E64F-43CE-A484-511BB5EF8858}" destId="{1DF70047-C102-4F43-8624-C9039CB418BA}" srcOrd="0" destOrd="0" presId="urn:microsoft.com/office/officeart/2005/8/layout/radial1"/>
    <dgm:cxn modelId="{FAD08C39-B3E9-4128-AA92-0C86DC1F2C6C}" type="presParOf" srcId="{DD64FF75-61BC-4868-9B12-5C426AE40070}" destId="{6E1B300E-5C14-478B-9CB8-7492E9454C09}" srcOrd="6" destOrd="0" presId="urn:microsoft.com/office/officeart/2005/8/layout/radial1"/>
    <dgm:cxn modelId="{C636F74F-7505-4259-9501-D7F00015F4BD}" type="presParOf" srcId="{DD64FF75-61BC-4868-9B12-5C426AE40070}" destId="{8A45B7B6-E973-414E-964B-0A50EA96A07A}" srcOrd="7" destOrd="0" presId="urn:microsoft.com/office/officeart/2005/8/layout/radial1"/>
    <dgm:cxn modelId="{EC9B0F78-071E-4023-BE60-404DF9CD3581}" type="presParOf" srcId="{8A45B7B6-E973-414E-964B-0A50EA96A07A}" destId="{EBFD26FE-84D5-4F1A-9149-6AB7E9F3FA15}" srcOrd="0" destOrd="0" presId="urn:microsoft.com/office/officeart/2005/8/layout/radial1"/>
    <dgm:cxn modelId="{94151DCB-5A37-4B03-9F9F-7A955F94F6DA}" type="presParOf" srcId="{DD64FF75-61BC-4868-9B12-5C426AE40070}" destId="{BAAA811D-ED70-4A41-8BC0-174E969CA143}" srcOrd="8" destOrd="0" presId="urn:microsoft.com/office/officeart/2005/8/layout/radial1"/>
    <dgm:cxn modelId="{A61BA440-9E22-4AAB-8E2B-8A383559F381}" type="presParOf" srcId="{DD64FF75-61BC-4868-9B12-5C426AE40070}" destId="{167CB27A-AED4-47D4-9537-4D730A519335}" srcOrd="9" destOrd="0" presId="urn:microsoft.com/office/officeart/2005/8/layout/radial1"/>
    <dgm:cxn modelId="{01E7FC43-D403-4395-8B36-DB8336BC16C2}" type="presParOf" srcId="{167CB27A-AED4-47D4-9537-4D730A519335}" destId="{87198578-BF27-44E3-BD03-50CD26B47FE0}" srcOrd="0" destOrd="0" presId="urn:microsoft.com/office/officeart/2005/8/layout/radial1"/>
    <dgm:cxn modelId="{39B5F78A-F2B2-4170-B633-2C8DD400B537}" type="presParOf" srcId="{DD64FF75-61BC-4868-9B12-5C426AE40070}" destId="{06E95F8D-1612-44B1-B9C5-005E8D426B9B}" srcOrd="10" destOrd="0" presId="urn:microsoft.com/office/officeart/2005/8/layout/radial1"/>
    <dgm:cxn modelId="{67DD199A-C68C-47C8-9BA4-AB7FE40B1015}" type="presParOf" srcId="{DD64FF75-61BC-4868-9B12-5C426AE40070}" destId="{5975F794-4475-473B-A7F1-0D39D64A18E7}" srcOrd="11" destOrd="0" presId="urn:microsoft.com/office/officeart/2005/8/layout/radial1"/>
    <dgm:cxn modelId="{F6C284F7-E5B5-440C-B445-4B4DD18AB45A}" type="presParOf" srcId="{5975F794-4475-473B-A7F1-0D39D64A18E7}" destId="{3F042F43-8718-4168-BB51-6C9077003210}" srcOrd="0" destOrd="0" presId="urn:microsoft.com/office/officeart/2005/8/layout/radial1"/>
    <dgm:cxn modelId="{E7E23F24-788D-463E-9E58-B6C9C81FBE65}" type="presParOf" srcId="{DD64FF75-61BC-4868-9B12-5C426AE40070}" destId="{386D56C7-B62C-4D11-9398-9236432F4871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30D8D6-51CB-4166-AB45-1E5AA12A50CF}" type="doc">
      <dgm:prSet loTypeId="urn:microsoft.com/office/officeart/2005/8/layout/radial1" loCatId="relationship" qsTypeId="urn:microsoft.com/office/officeart/2005/8/quickstyle/simple1#2" qsCatId="simple" csTypeId="urn:microsoft.com/office/officeart/2005/8/colors/colorful1#1" csCatId="colorful" phldr="1"/>
      <dgm:spPr/>
    </dgm:pt>
    <dgm:pt modelId="{2E2F8E4D-004A-4B19-8A05-48E151DF113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ПМСП</a:t>
          </a:r>
        </a:p>
      </dgm:t>
    </dgm:pt>
    <dgm:pt modelId="{730BA0B8-EF42-4968-9484-D82659ED2227}" type="parTrans" cxnId="{4C687510-FA1B-48A9-B985-70E12942600C}">
      <dgm:prSet/>
      <dgm:spPr/>
      <dgm:t>
        <a:bodyPr/>
        <a:lstStyle/>
        <a:p>
          <a:endParaRPr lang="ru-RU"/>
        </a:p>
      </dgm:t>
    </dgm:pt>
    <dgm:pt modelId="{7A0CD891-C978-42BF-ACDB-90FE522FCF6D}" type="sibTrans" cxnId="{4C687510-FA1B-48A9-B985-70E12942600C}">
      <dgm:prSet/>
      <dgm:spPr/>
      <dgm:t>
        <a:bodyPr/>
        <a:lstStyle/>
        <a:p>
          <a:endParaRPr lang="ru-RU"/>
        </a:p>
      </dgm:t>
    </dgm:pt>
    <dgm:pt modelId="{1F975CE7-DEAA-45EE-A8C7-1E5B2B80541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b="0" i="0" u="none" strike="noStrike" cap="none" normalizeH="0" baseline="0" dirty="0" smtClean="0">
            <a:ln/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МТСЗ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b="0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7E05EAF0-C33C-43E4-AB67-DB7BE34CC6B0}" type="parTrans" cxnId="{60C667D0-02D5-4DCD-B247-727988BF646F}">
      <dgm:prSet/>
      <dgm:spPr/>
      <dgm:t>
        <a:bodyPr/>
        <a:lstStyle/>
        <a:p>
          <a:endParaRPr lang="ru-RU"/>
        </a:p>
      </dgm:t>
    </dgm:pt>
    <dgm:pt modelId="{43D9616F-9588-4052-B24E-95D9D21E6E8C}" type="sibTrans" cxnId="{60C667D0-02D5-4DCD-B247-727988BF646F}">
      <dgm:prSet/>
      <dgm:spPr/>
      <dgm:t>
        <a:bodyPr/>
        <a:lstStyle/>
        <a:p>
          <a:endParaRPr lang="ru-RU"/>
        </a:p>
      </dgm:t>
    </dgm:pt>
    <dgm:pt modelId="{2E22663E-5ACD-45F4-BDF3-2EDED0CA1D8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МВД</a:t>
          </a:r>
        </a:p>
      </dgm:t>
    </dgm:pt>
    <dgm:pt modelId="{96FDF973-804F-4C5C-940E-4AF43BA7784A}" type="parTrans" cxnId="{C8183928-E17D-4C6A-A6CA-36306E878F9F}">
      <dgm:prSet/>
      <dgm:spPr/>
      <dgm:t>
        <a:bodyPr/>
        <a:lstStyle/>
        <a:p>
          <a:endParaRPr lang="ru-RU"/>
        </a:p>
      </dgm:t>
    </dgm:pt>
    <dgm:pt modelId="{18E5BCF0-2AD4-4E50-ABD9-B26FA0A9C6E0}" type="sibTrans" cxnId="{C8183928-E17D-4C6A-A6CA-36306E878F9F}">
      <dgm:prSet/>
      <dgm:spPr/>
      <dgm:t>
        <a:bodyPr/>
        <a:lstStyle/>
        <a:p>
          <a:endParaRPr lang="ru-RU"/>
        </a:p>
      </dgm:t>
    </dgm:pt>
    <dgm:pt modelId="{B8E5E830-5CCD-44AE-9A4E-8A70C2B435A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МОН</a:t>
          </a:r>
        </a:p>
      </dgm:t>
    </dgm:pt>
    <dgm:pt modelId="{023222FB-5E89-4892-8782-71F04ADB9BB6}" type="parTrans" cxnId="{07DAEC6B-4F86-4AD5-87EE-FCE9D698B23E}">
      <dgm:prSet/>
      <dgm:spPr/>
      <dgm:t>
        <a:bodyPr/>
        <a:lstStyle/>
        <a:p>
          <a:endParaRPr lang="ru-RU"/>
        </a:p>
      </dgm:t>
    </dgm:pt>
    <dgm:pt modelId="{7DDC8BEA-736D-41CD-9E06-07151BDE6937}" type="sibTrans" cxnId="{07DAEC6B-4F86-4AD5-87EE-FCE9D698B23E}">
      <dgm:prSet/>
      <dgm:spPr/>
      <dgm:t>
        <a:bodyPr/>
        <a:lstStyle/>
        <a:p>
          <a:endParaRPr lang="ru-RU"/>
        </a:p>
      </dgm:t>
    </dgm:pt>
    <dgm:pt modelId="{25CA1EC9-D708-4023-BBA2-D0FF00F5CA5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МЮ</a:t>
          </a:r>
        </a:p>
      </dgm:t>
    </dgm:pt>
    <dgm:pt modelId="{E7A0007B-B081-4CC2-BE5C-053DC93001B4}" type="parTrans" cxnId="{40B4CAD7-153F-4608-B59C-198EA25E886E}">
      <dgm:prSet/>
      <dgm:spPr/>
      <dgm:t>
        <a:bodyPr/>
        <a:lstStyle/>
        <a:p>
          <a:endParaRPr lang="ru-RU"/>
        </a:p>
      </dgm:t>
    </dgm:pt>
    <dgm:pt modelId="{C744BEB2-744B-4104-A891-558FD47DA28C}" type="sibTrans" cxnId="{40B4CAD7-153F-4608-B59C-198EA25E886E}">
      <dgm:prSet/>
      <dgm:spPr/>
      <dgm:t>
        <a:bodyPr/>
        <a:lstStyle/>
        <a:p>
          <a:endParaRPr lang="ru-RU"/>
        </a:p>
      </dgm:t>
    </dgm:pt>
    <dgm:pt modelId="{475B8E08-91DF-4E91-AE0E-473438F292D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Arial" charset="0"/>
            </a:rPr>
            <a:t>Акиматы</a:t>
          </a:r>
          <a:endParaRPr kumimoji="0" lang="ru-RU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charset="0"/>
          </a:endParaRPr>
        </a:p>
      </dgm:t>
    </dgm:pt>
    <dgm:pt modelId="{CE53FCC9-9AD4-4019-AF9B-8AC1D5265C24}" type="parTrans" cxnId="{749B871F-A290-4FEA-A73A-7538345892A4}">
      <dgm:prSet/>
      <dgm:spPr/>
      <dgm:t>
        <a:bodyPr/>
        <a:lstStyle/>
        <a:p>
          <a:endParaRPr lang="ru-RU"/>
        </a:p>
      </dgm:t>
    </dgm:pt>
    <dgm:pt modelId="{968ACFA2-138E-4F3C-944D-DDDC68E6ECA9}" type="sibTrans" cxnId="{749B871F-A290-4FEA-A73A-7538345892A4}">
      <dgm:prSet/>
      <dgm:spPr/>
      <dgm:t>
        <a:bodyPr/>
        <a:lstStyle/>
        <a:p>
          <a:endParaRPr lang="ru-RU"/>
        </a:p>
      </dgm:t>
    </dgm:pt>
    <dgm:pt modelId="{BD73CD7C-ADEC-42E0-BE56-749DEC0726D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МРР</a:t>
          </a:r>
        </a:p>
      </dgm:t>
    </dgm:pt>
    <dgm:pt modelId="{D0276197-CB6C-4696-9157-49C74C173BCE}" type="parTrans" cxnId="{A4443186-09EA-4DBC-8DA6-CB36DF1EBB96}">
      <dgm:prSet/>
      <dgm:spPr/>
      <dgm:t>
        <a:bodyPr/>
        <a:lstStyle/>
        <a:p>
          <a:endParaRPr lang="ru-RU"/>
        </a:p>
      </dgm:t>
    </dgm:pt>
    <dgm:pt modelId="{273A1515-2EA5-4BB0-A984-DBB5872AD9B3}" type="sibTrans" cxnId="{A4443186-09EA-4DBC-8DA6-CB36DF1EBB96}">
      <dgm:prSet/>
      <dgm:spPr/>
      <dgm:t>
        <a:bodyPr/>
        <a:lstStyle/>
        <a:p>
          <a:endParaRPr lang="ru-RU"/>
        </a:p>
      </dgm:t>
    </dgm:pt>
    <dgm:pt modelId="{7925540C-2FC0-4829-9BD6-86DD0E30C1CB}" type="pres">
      <dgm:prSet presAssocID="{D130D8D6-51CB-4166-AB45-1E5AA12A50C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0D22739-E087-43F0-A4A4-FD57D06C4601}" type="pres">
      <dgm:prSet presAssocID="{2E2F8E4D-004A-4B19-8A05-48E151DF1139}" presName="centerShape" presStyleLbl="node0" presStyleIdx="0" presStyleCnt="1"/>
      <dgm:spPr/>
      <dgm:t>
        <a:bodyPr/>
        <a:lstStyle/>
        <a:p>
          <a:endParaRPr lang="ru-RU"/>
        </a:p>
      </dgm:t>
    </dgm:pt>
    <dgm:pt modelId="{7608E184-6876-42B5-AC90-53BC06E75A60}" type="pres">
      <dgm:prSet presAssocID="{7E05EAF0-C33C-43E4-AB67-DB7BE34CC6B0}" presName="Name9" presStyleLbl="parChTrans1D2" presStyleIdx="0" presStyleCnt="6"/>
      <dgm:spPr/>
      <dgm:t>
        <a:bodyPr/>
        <a:lstStyle/>
        <a:p>
          <a:endParaRPr lang="ru-RU"/>
        </a:p>
      </dgm:t>
    </dgm:pt>
    <dgm:pt modelId="{39DFF57F-E54B-4B2D-BE65-68CAD546FF1C}" type="pres">
      <dgm:prSet presAssocID="{7E05EAF0-C33C-43E4-AB67-DB7BE34CC6B0}" presName="connTx" presStyleLbl="parChTrans1D2" presStyleIdx="0" presStyleCnt="6"/>
      <dgm:spPr/>
      <dgm:t>
        <a:bodyPr/>
        <a:lstStyle/>
        <a:p>
          <a:endParaRPr lang="ru-RU"/>
        </a:p>
      </dgm:t>
    </dgm:pt>
    <dgm:pt modelId="{4956522F-14EF-4E36-8722-CA92B3B67F05}" type="pres">
      <dgm:prSet presAssocID="{1F975CE7-DEAA-45EE-A8C7-1E5B2B80541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2C6076-BEDC-4B3E-A303-74F32B54230C}" type="pres">
      <dgm:prSet presAssocID="{96FDF973-804F-4C5C-940E-4AF43BA7784A}" presName="Name9" presStyleLbl="parChTrans1D2" presStyleIdx="1" presStyleCnt="6"/>
      <dgm:spPr/>
      <dgm:t>
        <a:bodyPr/>
        <a:lstStyle/>
        <a:p>
          <a:endParaRPr lang="ru-RU"/>
        </a:p>
      </dgm:t>
    </dgm:pt>
    <dgm:pt modelId="{A96B90F9-A909-4F2B-8E7F-92F76F0009CB}" type="pres">
      <dgm:prSet presAssocID="{96FDF973-804F-4C5C-940E-4AF43BA7784A}" presName="connTx" presStyleLbl="parChTrans1D2" presStyleIdx="1" presStyleCnt="6"/>
      <dgm:spPr/>
      <dgm:t>
        <a:bodyPr/>
        <a:lstStyle/>
        <a:p>
          <a:endParaRPr lang="ru-RU"/>
        </a:p>
      </dgm:t>
    </dgm:pt>
    <dgm:pt modelId="{F774BB08-D8A5-4355-BD90-EAF754BB2153}" type="pres">
      <dgm:prSet presAssocID="{2E22663E-5ACD-45F4-BDF3-2EDED0CA1D8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D637E5-3B2C-4BC2-BAFC-3541928F484A}" type="pres">
      <dgm:prSet presAssocID="{023222FB-5E89-4892-8782-71F04ADB9BB6}" presName="Name9" presStyleLbl="parChTrans1D2" presStyleIdx="2" presStyleCnt="6"/>
      <dgm:spPr/>
      <dgm:t>
        <a:bodyPr/>
        <a:lstStyle/>
        <a:p>
          <a:endParaRPr lang="ru-RU"/>
        </a:p>
      </dgm:t>
    </dgm:pt>
    <dgm:pt modelId="{485DF3A3-8EA4-40A9-B06F-98FA83771C23}" type="pres">
      <dgm:prSet presAssocID="{023222FB-5E89-4892-8782-71F04ADB9BB6}" presName="connTx" presStyleLbl="parChTrans1D2" presStyleIdx="2" presStyleCnt="6"/>
      <dgm:spPr/>
      <dgm:t>
        <a:bodyPr/>
        <a:lstStyle/>
        <a:p>
          <a:endParaRPr lang="ru-RU"/>
        </a:p>
      </dgm:t>
    </dgm:pt>
    <dgm:pt modelId="{58420AB5-C861-4AE8-B052-3294AC0D1E67}" type="pres">
      <dgm:prSet presAssocID="{B8E5E830-5CCD-44AE-9A4E-8A70C2B435A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43A4A-6650-4FF9-AFA8-5181907A1EE6}" type="pres">
      <dgm:prSet presAssocID="{E7A0007B-B081-4CC2-BE5C-053DC93001B4}" presName="Name9" presStyleLbl="parChTrans1D2" presStyleIdx="3" presStyleCnt="6"/>
      <dgm:spPr/>
      <dgm:t>
        <a:bodyPr/>
        <a:lstStyle/>
        <a:p>
          <a:endParaRPr lang="ru-RU"/>
        </a:p>
      </dgm:t>
    </dgm:pt>
    <dgm:pt modelId="{F1701B89-FB9C-4112-BD5E-20CBCA4B7A4F}" type="pres">
      <dgm:prSet presAssocID="{E7A0007B-B081-4CC2-BE5C-053DC93001B4}" presName="connTx" presStyleLbl="parChTrans1D2" presStyleIdx="3" presStyleCnt="6"/>
      <dgm:spPr/>
      <dgm:t>
        <a:bodyPr/>
        <a:lstStyle/>
        <a:p>
          <a:endParaRPr lang="ru-RU"/>
        </a:p>
      </dgm:t>
    </dgm:pt>
    <dgm:pt modelId="{F5CC3459-F76E-4E47-B02B-A0D855CB9D0F}" type="pres">
      <dgm:prSet presAssocID="{25CA1EC9-D708-4023-BBA2-D0FF00F5CA5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C63C87-2BA2-45E6-9CB8-B806B13E03CF}" type="pres">
      <dgm:prSet presAssocID="{CE53FCC9-9AD4-4019-AF9B-8AC1D5265C24}" presName="Name9" presStyleLbl="parChTrans1D2" presStyleIdx="4" presStyleCnt="6"/>
      <dgm:spPr/>
      <dgm:t>
        <a:bodyPr/>
        <a:lstStyle/>
        <a:p>
          <a:endParaRPr lang="ru-RU"/>
        </a:p>
      </dgm:t>
    </dgm:pt>
    <dgm:pt modelId="{F2F20D70-02EF-42C2-B020-77847F5C5CD5}" type="pres">
      <dgm:prSet presAssocID="{CE53FCC9-9AD4-4019-AF9B-8AC1D5265C24}" presName="connTx" presStyleLbl="parChTrans1D2" presStyleIdx="4" presStyleCnt="6"/>
      <dgm:spPr/>
      <dgm:t>
        <a:bodyPr/>
        <a:lstStyle/>
        <a:p>
          <a:endParaRPr lang="ru-RU"/>
        </a:p>
      </dgm:t>
    </dgm:pt>
    <dgm:pt modelId="{EF5D698D-DD96-461C-9EAF-E5355FD17D7D}" type="pres">
      <dgm:prSet presAssocID="{475B8E08-91DF-4E91-AE0E-473438F292D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23955C-DEC0-4C20-8C72-E80A02D3316D}" type="pres">
      <dgm:prSet presAssocID="{D0276197-CB6C-4696-9157-49C74C173BCE}" presName="Name9" presStyleLbl="parChTrans1D2" presStyleIdx="5" presStyleCnt="6"/>
      <dgm:spPr/>
      <dgm:t>
        <a:bodyPr/>
        <a:lstStyle/>
        <a:p>
          <a:endParaRPr lang="ru-RU"/>
        </a:p>
      </dgm:t>
    </dgm:pt>
    <dgm:pt modelId="{AB5FBE67-56CA-4885-9186-39C8D238201B}" type="pres">
      <dgm:prSet presAssocID="{D0276197-CB6C-4696-9157-49C74C173BCE}" presName="connTx" presStyleLbl="parChTrans1D2" presStyleIdx="5" presStyleCnt="6"/>
      <dgm:spPr/>
      <dgm:t>
        <a:bodyPr/>
        <a:lstStyle/>
        <a:p>
          <a:endParaRPr lang="ru-RU"/>
        </a:p>
      </dgm:t>
    </dgm:pt>
    <dgm:pt modelId="{612603EB-E558-4A6B-9D49-64AC2066EE92}" type="pres">
      <dgm:prSet presAssocID="{BD73CD7C-ADEC-42E0-BE56-749DEC0726D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20B1B2-80C8-4E26-8661-58C9B2A55C8A}" type="presOf" srcId="{25CA1EC9-D708-4023-BBA2-D0FF00F5CA53}" destId="{F5CC3459-F76E-4E47-B02B-A0D855CB9D0F}" srcOrd="0" destOrd="0" presId="urn:microsoft.com/office/officeart/2005/8/layout/radial1"/>
    <dgm:cxn modelId="{F8B9EC34-F0BB-4ED6-B5FD-31FC9A52F828}" type="presOf" srcId="{D130D8D6-51CB-4166-AB45-1E5AA12A50CF}" destId="{7925540C-2FC0-4829-9BD6-86DD0E30C1CB}" srcOrd="0" destOrd="0" presId="urn:microsoft.com/office/officeart/2005/8/layout/radial1"/>
    <dgm:cxn modelId="{B64BF0CD-000A-483A-B115-1E4FF66B4E78}" type="presOf" srcId="{7E05EAF0-C33C-43E4-AB67-DB7BE34CC6B0}" destId="{7608E184-6876-42B5-AC90-53BC06E75A60}" srcOrd="0" destOrd="0" presId="urn:microsoft.com/office/officeart/2005/8/layout/radial1"/>
    <dgm:cxn modelId="{355952A9-2C58-4991-AB40-777EBE53CBFD}" type="presOf" srcId="{CE53FCC9-9AD4-4019-AF9B-8AC1D5265C24}" destId="{F2F20D70-02EF-42C2-B020-77847F5C5CD5}" srcOrd="1" destOrd="0" presId="urn:microsoft.com/office/officeart/2005/8/layout/radial1"/>
    <dgm:cxn modelId="{60C667D0-02D5-4DCD-B247-727988BF646F}" srcId="{2E2F8E4D-004A-4B19-8A05-48E151DF1139}" destId="{1F975CE7-DEAA-45EE-A8C7-1E5B2B80541C}" srcOrd="0" destOrd="0" parTransId="{7E05EAF0-C33C-43E4-AB67-DB7BE34CC6B0}" sibTransId="{43D9616F-9588-4052-B24E-95D9D21E6E8C}"/>
    <dgm:cxn modelId="{C653B019-8FEE-49E4-AE55-44EC70359B9C}" type="presOf" srcId="{1F975CE7-DEAA-45EE-A8C7-1E5B2B80541C}" destId="{4956522F-14EF-4E36-8722-CA92B3B67F05}" srcOrd="0" destOrd="0" presId="urn:microsoft.com/office/officeart/2005/8/layout/radial1"/>
    <dgm:cxn modelId="{F3DFFA3D-ABB9-4F35-A146-D2C5FE43FB06}" type="presOf" srcId="{E7A0007B-B081-4CC2-BE5C-053DC93001B4}" destId="{B7C43A4A-6650-4FF9-AFA8-5181907A1EE6}" srcOrd="0" destOrd="0" presId="urn:microsoft.com/office/officeart/2005/8/layout/radial1"/>
    <dgm:cxn modelId="{1C19ED34-1A48-44E7-B60B-0E0B9BB6FAB2}" type="presOf" srcId="{023222FB-5E89-4892-8782-71F04ADB9BB6}" destId="{485DF3A3-8EA4-40A9-B06F-98FA83771C23}" srcOrd="1" destOrd="0" presId="urn:microsoft.com/office/officeart/2005/8/layout/radial1"/>
    <dgm:cxn modelId="{40B4CAD7-153F-4608-B59C-198EA25E886E}" srcId="{2E2F8E4D-004A-4B19-8A05-48E151DF1139}" destId="{25CA1EC9-D708-4023-BBA2-D0FF00F5CA53}" srcOrd="3" destOrd="0" parTransId="{E7A0007B-B081-4CC2-BE5C-053DC93001B4}" sibTransId="{C744BEB2-744B-4104-A891-558FD47DA28C}"/>
    <dgm:cxn modelId="{F5A73C37-837A-4716-91A3-6649231E5C2A}" type="presOf" srcId="{023222FB-5E89-4892-8782-71F04ADB9BB6}" destId="{FED637E5-3B2C-4BC2-BAFC-3541928F484A}" srcOrd="0" destOrd="0" presId="urn:microsoft.com/office/officeart/2005/8/layout/radial1"/>
    <dgm:cxn modelId="{FC8891CE-BE52-40BF-B4B9-C14B897E8A3F}" type="presOf" srcId="{BD73CD7C-ADEC-42E0-BE56-749DEC0726D8}" destId="{612603EB-E558-4A6B-9D49-64AC2066EE92}" srcOrd="0" destOrd="0" presId="urn:microsoft.com/office/officeart/2005/8/layout/radial1"/>
    <dgm:cxn modelId="{59013AB0-6707-437C-9AEF-B5BF13DCD525}" type="presOf" srcId="{2E22663E-5ACD-45F4-BDF3-2EDED0CA1D8E}" destId="{F774BB08-D8A5-4355-BD90-EAF754BB2153}" srcOrd="0" destOrd="0" presId="urn:microsoft.com/office/officeart/2005/8/layout/radial1"/>
    <dgm:cxn modelId="{07DAEC6B-4F86-4AD5-87EE-FCE9D698B23E}" srcId="{2E2F8E4D-004A-4B19-8A05-48E151DF1139}" destId="{B8E5E830-5CCD-44AE-9A4E-8A70C2B435A4}" srcOrd="2" destOrd="0" parTransId="{023222FB-5E89-4892-8782-71F04ADB9BB6}" sibTransId="{7DDC8BEA-736D-41CD-9E06-07151BDE6937}"/>
    <dgm:cxn modelId="{621672EF-9AEF-4CC5-9D71-410156A36F6A}" type="presOf" srcId="{B8E5E830-5CCD-44AE-9A4E-8A70C2B435A4}" destId="{58420AB5-C861-4AE8-B052-3294AC0D1E67}" srcOrd="0" destOrd="0" presId="urn:microsoft.com/office/officeart/2005/8/layout/radial1"/>
    <dgm:cxn modelId="{E124BFAA-5A80-462A-9C74-150B437AB84D}" type="presOf" srcId="{2E2F8E4D-004A-4B19-8A05-48E151DF1139}" destId="{70D22739-E087-43F0-A4A4-FD57D06C4601}" srcOrd="0" destOrd="0" presId="urn:microsoft.com/office/officeart/2005/8/layout/radial1"/>
    <dgm:cxn modelId="{A4443186-09EA-4DBC-8DA6-CB36DF1EBB96}" srcId="{2E2F8E4D-004A-4B19-8A05-48E151DF1139}" destId="{BD73CD7C-ADEC-42E0-BE56-749DEC0726D8}" srcOrd="5" destOrd="0" parTransId="{D0276197-CB6C-4696-9157-49C74C173BCE}" sibTransId="{273A1515-2EA5-4BB0-A984-DBB5872AD9B3}"/>
    <dgm:cxn modelId="{8DF670D6-FD63-4F47-BAA9-12EA2E548EC7}" type="presOf" srcId="{D0276197-CB6C-4696-9157-49C74C173BCE}" destId="{AB5FBE67-56CA-4885-9186-39C8D238201B}" srcOrd="1" destOrd="0" presId="urn:microsoft.com/office/officeart/2005/8/layout/radial1"/>
    <dgm:cxn modelId="{C9F967EF-B59D-4A4C-95F9-A2141CEDC34F}" type="presOf" srcId="{475B8E08-91DF-4E91-AE0E-473438F292DA}" destId="{EF5D698D-DD96-461C-9EAF-E5355FD17D7D}" srcOrd="0" destOrd="0" presId="urn:microsoft.com/office/officeart/2005/8/layout/radial1"/>
    <dgm:cxn modelId="{C8183928-E17D-4C6A-A6CA-36306E878F9F}" srcId="{2E2F8E4D-004A-4B19-8A05-48E151DF1139}" destId="{2E22663E-5ACD-45F4-BDF3-2EDED0CA1D8E}" srcOrd="1" destOrd="0" parTransId="{96FDF973-804F-4C5C-940E-4AF43BA7784A}" sibTransId="{18E5BCF0-2AD4-4E50-ABD9-B26FA0A9C6E0}"/>
    <dgm:cxn modelId="{D8711CEA-9AC4-4741-9128-0529A9AD7530}" type="presOf" srcId="{96FDF973-804F-4C5C-940E-4AF43BA7784A}" destId="{D72C6076-BEDC-4B3E-A303-74F32B54230C}" srcOrd="0" destOrd="0" presId="urn:microsoft.com/office/officeart/2005/8/layout/radial1"/>
    <dgm:cxn modelId="{749B871F-A290-4FEA-A73A-7538345892A4}" srcId="{2E2F8E4D-004A-4B19-8A05-48E151DF1139}" destId="{475B8E08-91DF-4E91-AE0E-473438F292DA}" srcOrd="4" destOrd="0" parTransId="{CE53FCC9-9AD4-4019-AF9B-8AC1D5265C24}" sibTransId="{968ACFA2-138E-4F3C-944D-DDDC68E6ECA9}"/>
    <dgm:cxn modelId="{EC22005E-137D-4E41-AA48-45079F8F8CA8}" type="presOf" srcId="{E7A0007B-B081-4CC2-BE5C-053DC93001B4}" destId="{F1701B89-FB9C-4112-BD5E-20CBCA4B7A4F}" srcOrd="1" destOrd="0" presId="urn:microsoft.com/office/officeart/2005/8/layout/radial1"/>
    <dgm:cxn modelId="{4C687510-FA1B-48A9-B985-70E12942600C}" srcId="{D130D8D6-51CB-4166-AB45-1E5AA12A50CF}" destId="{2E2F8E4D-004A-4B19-8A05-48E151DF1139}" srcOrd="0" destOrd="0" parTransId="{730BA0B8-EF42-4968-9484-D82659ED2227}" sibTransId="{7A0CD891-C978-42BF-ACDB-90FE522FCF6D}"/>
    <dgm:cxn modelId="{B27E1C00-5400-444A-B602-DE72B7D1FF42}" type="presOf" srcId="{CE53FCC9-9AD4-4019-AF9B-8AC1D5265C24}" destId="{E1C63C87-2BA2-45E6-9CB8-B806B13E03CF}" srcOrd="0" destOrd="0" presId="urn:microsoft.com/office/officeart/2005/8/layout/radial1"/>
    <dgm:cxn modelId="{38468F63-1B25-4AE1-849B-35FC1067AA30}" type="presOf" srcId="{7E05EAF0-C33C-43E4-AB67-DB7BE34CC6B0}" destId="{39DFF57F-E54B-4B2D-BE65-68CAD546FF1C}" srcOrd="1" destOrd="0" presId="urn:microsoft.com/office/officeart/2005/8/layout/radial1"/>
    <dgm:cxn modelId="{0CECF412-3749-443A-826E-BB1C8BBD38D1}" type="presOf" srcId="{D0276197-CB6C-4696-9157-49C74C173BCE}" destId="{E723955C-DEC0-4C20-8C72-E80A02D3316D}" srcOrd="0" destOrd="0" presId="urn:microsoft.com/office/officeart/2005/8/layout/radial1"/>
    <dgm:cxn modelId="{5038F419-E548-4FBB-913C-7EE67D579204}" type="presOf" srcId="{96FDF973-804F-4C5C-940E-4AF43BA7784A}" destId="{A96B90F9-A909-4F2B-8E7F-92F76F0009CB}" srcOrd="1" destOrd="0" presId="urn:microsoft.com/office/officeart/2005/8/layout/radial1"/>
    <dgm:cxn modelId="{D17A0B00-6C20-49B8-AD31-7233DA9A2C7F}" type="presParOf" srcId="{7925540C-2FC0-4829-9BD6-86DD0E30C1CB}" destId="{70D22739-E087-43F0-A4A4-FD57D06C4601}" srcOrd="0" destOrd="0" presId="urn:microsoft.com/office/officeart/2005/8/layout/radial1"/>
    <dgm:cxn modelId="{A32BDC48-9B08-40EB-8390-1766E4434C49}" type="presParOf" srcId="{7925540C-2FC0-4829-9BD6-86DD0E30C1CB}" destId="{7608E184-6876-42B5-AC90-53BC06E75A60}" srcOrd="1" destOrd="0" presId="urn:microsoft.com/office/officeart/2005/8/layout/radial1"/>
    <dgm:cxn modelId="{05B1324C-CB28-4EA0-A76A-EC25F72818DE}" type="presParOf" srcId="{7608E184-6876-42B5-AC90-53BC06E75A60}" destId="{39DFF57F-E54B-4B2D-BE65-68CAD546FF1C}" srcOrd="0" destOrd="0" presId="urn:microsoft.com/office/officeart/2005/8/layout/radial1"/>
    <dgm:cxn modelId="{E650B712-8B30-4B3C-8FDC-03B0613BB389}" type="presParOf" srcId="{7925540C-2FC0-4829-9BD6-86DD0E30C1CB}" destId="{4956522F-14EF-4E36-8722-CA92B3B67F05}" srcOrd="2" destOrd="0" presId="urn:microsoft.com/office/officeart/2005/8/layout/radial1"/>
    <dgm:cxn modelId="{009385C5-E5FE-46CB-979C-E3F6F04D8155}" type="presParOf" srcId="{7925540C-2FC0-4829-9BD6-86DD0E30C1CB}" destId="{D72C6076-BEDC-4B3E-A303-74F32B54230C}" srcOrd="3" destOrd="0" presId="urn:microsoft.com/office/officeart/2005/8/layout/radial1"/>
    <dgm:cxn modelId="{7893047A-A0CC-419A-9DA9-CEE4ADBF21FF}" type="presParOf" srcId="{D72C6076-BEDC-4B3E-A303-74F32B54230C}" destId="{A96B90F9-A909-4F2B-8E7F-92F76F0009CB}" srcOrd="0" destOrd="0" presId="urn:microsoft.com/office/officeart/2005/8/layout/radial1"/>
    <dgm:cxn modelId="{B4207351-E4DA-4BD4-BE50-7605E7844848}" type="presParOf" srcId="{7925540C-2FC0-4829-9BD6-86DD0E30C1CB}" destId="{F774BB08-D8A5-4355-BD90-EAF754BB2153}" srcOrd="4" destOrd="0" presId="urn:microsoft.com/office/officeart/2005/8/layout/radial1"/>
    <dgm:cxn modelId="{F02315EA-A4F5-4066-AD0F-65161F5951C6}" type="presParOf" srcId="{7925540C-2FC0-4829-9BD6-86DD0E30C1CB}" destId="{FED637E5-3B2C-4BC2-BAFC-3541928F484A}" srcOrd="5" destOrd="0" presId="urn:microsoft.com/office/officeart/2005/8/layout/radial1"/>
    <dgm:cxn modelId="{F7CC0E96-FB78-4E5F-A1D4-A26238CF02AC}" type="presParOf" srcId="{FED637E5-3B2C-4BC2-BAFC-3541928F484A}" destId="{485DF3A3-8EA4-40A9-B06F-98FA83771C23}" srcOrd="0" destOrd="0" presId="urn:microsoft.com/office/officeart/2005/8/layout/radial1"/>
    <dgm:cxn modelId="{61782FE3-8035-438D-954D-A32DB340D697}" type="presParOf" srcId="{7925540C-2FC0-4829-9BD6-86DD0E30C1CB}" destId="{58420AB5-C861-4AE8-B052-3294AC0D1E67}" srcOrd="6" destOrd="0" presId="urn:microsoft.com/office/officeart/2005/8/layout/radial1"/>
    <dgm:cxn modelId="{C5B2302C-A533-454E-B4B7-4E729EF0E3DE}" type="presParOf" srcId="{7925540C-2FC0-4829-9BD6-86DD0E30C1CB}" destId="{B7C43A4A-6650-4FF9-AFA8-5181907A1EE6}" srcOrd="7" destOrd="0" presId="urn:microsoft.com/office/officeart/2005/8/layout/radial1"/>
    <dgm:cxn modelId="{E9CCFA41-597D-4A22-9FE2-6D52484AF7CB}" type="presParOf" srcId="{B7C43A4A-6650-4FF9-AFA8-5181907A1EE6}" destId="{F1701B89-FB9C-4112-BD5E-20CBCA4B7A4F}" srcOrd="0" destOrd="0" presId="urn:microsoft.com/office/officeart/2005/8/layout/radial1"/>
    <dgm:cxn modelId="{A20ACC21-6A19-4FF0-909C-6B803FD895D2}" type="presParOf" srcId="{7925540C-2FC0-4829-9BD6-86DD0E30C1CB}" destId="{F5CC3459-F76E-4E47-B02B-A0D855CB9D0F}" srcOrd="8" destOrd="0" presId="urn:microsoft.com/office/officeart/2005/8/layout/radial1"/>
    <dgm:cxn modelId="{961F3601-BFB0-4289-A17D-0318AC33E953}" type="presParOf" srcId="{7925540C-2FC0-4829-9BD6-86DD0E30C1CB}" destId="{E1C63C87-2BA2-45E6-9CB8-B806B13E03CF}" srcOrd="9" destOrd="0" presId="urn:microsoft.com/office/officeart/2005/8/layout/radial1"/>
    <dgm:cxn modelId="{EE898EC5-FD49-46EA-B28F-3C8BC9AEC036}" type="presParOf" srcId="{E1C63C87-2BA2-45E6-9CB8-B806B13E03CF}" destId="{F2F20D70-02EF-42C2-B020-77847F5C5CD5}" srcOrd="0" destOrd="0" presId="urn:microsoft.com/office/officeart/2005/8/layout/radial1"/>
    <dgm:cxn modelId="{1B3256AC-1C7F-476A-8D74-91A7571E19B2}" type="presParOf" srcId="{7925540C-2FC0-4829-9BD6-86DD0E30C1CB}" destId="{EF5D698D-DD96-461C-9EAF-E5355FD17D7D}" srcOrd="10" destOrd="0" presId="urn:microsoft.com/office/officeart/2005/8/layout/radial1"/>
    <dgm:cxn modelId="{1906215A-7E0E-4B60-BF65-03525BEF7FFA}" type="presParOf" srcId="{7925540C-2FC0-4829-9BD6-86DD0E30C1CB}" destId="{E723955C-DEC0-4C20-8C72-E80A02D3316D}" srcOrd="11" destOrd="0" presId="urn:microsoft.com/office/officeart/2005/8/layout/radial1"/>
    <dgm:cxn modelId="{E31CD449-3460-45C2-A44C-57E717A8FDB7}" type="presParOf" srcId="{E723955C-DEC0-4C20-8C72-E80A02D3316D}" destId="{AB5FBE67-56CA-4885-9186-39C8D238201B}" srcOrd="0" destOrd="0" presId="urn:microsoft.com/office/officeart/2005/8/layout/radial1"/>
    <dgm:cxn modelId="{3FE84528-DDD3-45E7-A024-88D1ADDF8F8F}" type="presParOf" srcId="{7925540C-2FC0-4829-9BD6-86DD0E30C1CB}" destId="{612603EB-E558-4A6B-9D49-64AC2066EE92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8A0FB5-DDCA-4464-A03C-5EC23BF1F381}" type="doc">
      <dgm:prSet loTypeId="urn:microsoft.com/office/officeart/2005/8/layout/radial1" loCatId="relationship" qsTypeId="urn:microsoft.com/office/officeart/2005/8/quickstyle/simple1#3" qsCatId="simple" csTypeId="urn:microsoft.com/office/officeart/2005/8/colors/colorful5" csCatId="colorful" phldr="1"/>
      <dgm:spPr/>
    </dgm:pt>
    <dgm:pt modelId="{6345CFB4-078A-41EE-A6FB-5BFC38FBAE3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ПМСП</a:t>
          </a:r>
        </a:p>
      </dgm:t>
    </dgm:pt>
    <dgm:pt modelId="{887CC20E-3CC7-4D11-99E4-E8DA509F5F59}" type="parTrans" cxnId="{AE8C7D46-1588-450B-A007-9FB18EDD97A1}">
      <dgm:prSet/>
      <dgm:spPr/>
      <dgm:t>
        <a:bodyPr/>
        <a:lstStyle/>
        <a:p>
          <a:endParaRPr lang="ru-RU"/>
        </a:p>
      </dgm:t>
    </dgm:pt>
    <dgm:pt modelId="{98113CEB-72AC-4A8C-94A0-5BAC72866A22}" type="sibTrans" cxnId="{AE8C7D46-1588-450B-A007-9FB18EDD97A1}">
      <dgm:prSet/>
      <dgm:spPr/>
      <dgm:t>
        <a:bodyPr/>
        <a:lstStyle/>
        <a:p>
          <a:endParaRPr lang="ru-RU"/>
        </a:p>
      </dgm:t>
    </dgm:pt>
    <dgm:pt modelId="{B318ECDE-C54B-4409-BC46-BAC50F1043B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000" b="0" i="0" u="none" strike="noStrike" cap="none" normalizeH="0" baseline="0" dirty="0" smtClean="0">
            <a:ln/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Детство и родовспоможение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000" b="0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0E4EDEA1-35AF-4956-8A9A-FCE2B400319D}" type="parTrans" cxnId="{168272C8-70F2-4AC7-AF2B-6EFB8200951D}">
      <dgm:prSet/>
      <dgm:spPr/>
      <dgm:t>
        <a:bodyPr/>
        <a:lstStyle/>
        <a:p>
          <a:endParaRPr lang="ru-RU"/>
        </a:p>
      </dgm:t>
    </dgm:pt>
    <dgm:pt modelId="{65B5C5CB-8B32-4AAC-AD3C-76D63200F306}" type="sibTrans" cxnId="{168272C8-70F2-4AC7-AF2B-6EFB8200951D}">
      <dgm:prSet/>
      <dgm:spPr/>
      <dgm:t>
        <a:bodyPr/>
        <a:lstStyle/>
        <a:p>
          <a:endParaRPr lang="ru-RU"/>
        </a:p>
      </dgm:t>
    </dgm:pt>
    <dgm:pt modelId="{B2517F51-0AF9-4CEC-A418-C8C2B90BA9E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Профильные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 институты,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Вузы, колледжи</a:t>
          </a:r>
        </a:p>
      </dgm:t>
    </dgm:pt>
    <dgm:pt modelId="{A7EFBA35-F075-42D6-9ABB-ADAF05D09769}" type="parTrans" cxnId="{080FA862-553F-42E9-BC1A-EA26987BAC15}">
      <dgm:prSet/>
      <dgm:spPr/>
      <dgm:t>
        <a:bodyPr/>
        <a:lstStyle/>
        <a:p>
          <a:endParaRPr lang="ru-RU"/>
        </a:p>
      </dgm:t>
    </dgm:pt>
    <dgm:pt modelId="{EEF8CAFD-22F1-4B44-974B-1B9E6371726A}" type="sibTrans" cxnId="{080FA862-553F-42E9-BC1A-EA26987BAC15}">
      <dgm:prSet/>
      <dgm:spPr/>
      <dgm:t>
        <a:bodyPr/>
        <a:lstStyle/>
        <a:p>
          <a:endParaRPr lang="ru-RU"/>
        </a:p>
      </dgm:t>
    </dgm:pt>
    <dgm:pt modelId="{05DB61A8-1AF5-4950-826C-299939C64BD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Arial" charset="0"/>
            </a:rPr>
            <a:t>Онкослужба</a:t>
          </a:r>
          <a:endParaRPr kumimoji="0" lang="ru-RU" b="0" i="0" u="none" strike="noStrike" cap="none" normalizeH="0" baseline="0" dirty="0" smtClean="0">
            <a:ln/>
            <a:solidFill>
              <a:schemeClr val="tx1"/>
            </a:solidFill>
            <a:effectLst/>
            <a:latin typeface="Arial" charset="0"/>
          </a:endParaRPr>
        </a:p>
      </dgm:t>
    </dgm:pt>
    <dgm:pt modelId="{7E1693A1-3EFD-476C-828B-C9E64B2C355F}" type="parTrans" cxnId="{87C41150-7DEF-405D-875F-04163FCE5445}">
      <dgm:prSet/>
      <dgm:spPr/>
      <dgm:t>
        <a:bodyPr/>
        <a:lstStyle/>
        <a:p>
          <a:endParaRPr lang="ru-RU"/>
        </a:p>
      </dgm:t>
    </dgm:pt>
    <dgm:pt modelId="{BE462903-AC99-44E3-9F0C-BFEB53080A01}" type="sibTrans" cxnId="{87C41150-7DEF-405D-875F-04163FCE5445}">
      <dgm:prSet/>
      <dgm:spPr/>
      <dgm:t>
        <a:bodyPr/>
        <a:lstStyle/>
        <a:p>
          <a:endParaRPr lang="ru-RU"/>
        </a:p>
      </dgm:t>
    </dgm:pt>
    <dgm:pt modelId="{97D69345-0DB0-45BE-8949-2B0383F97EC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Arial" charset="0"/>
            </a:rPr>
            <a:t>Тубслужба</a:t>
          </a:r>
          <a:endParaRPr kumimoji="0" lang="ru-RU" b="0" i="0" u="none" strike="noStrike" cap="none" normalizeH="0" baseline="0" dirty="0" smtClean="0">
            <a:ln/>
            <a:solidFill>
              <a:schemeClr val="tx1"/>
            </a:solidFill>
            <a:effectLst/>
            <a:latin typeface="Arial" charset="0"/>
          </a:endParaRPr>
        </a:p>
      </dgm:t>
    </dgm:pt>
    <dgm:pt modelId="{30A40AC2-F300-40A4-B97F-81EB7A2C9BC3}" type="parTrans" cxnId="{D7151071-03C7-4749-A92E-864309E3DAAB}">
      <dgm:prSet/>
      <dgm:spPr/>
      <dgm:t>
        <a:bodyPr/>
        <a:lstStyle/>
        <a:p>
          <a:endParaRPr lang="ru-RU"/>
        </a:p>
      </dgm:t>
    </dgm:pt>
    <dgm:pt modelId="{A9215A36-F771-4642-A5F8-A0590E31F69E}" type="sibTrans" cxnId="{D7151071-03C7-4749-A92E-864309E3DAAB}">
      <dgm:prSet/>
      <dgm:spPr/>
      <dgm:t>
        <a:bodyPr/>
        <a:lstStyle/>
        <a:p>
          <a:endParaRPr lang="ru-RU"/>
        </a:p>
      </dgm:t>
    </dgm:pt>
    <dgm:pt modelId="{45D9997B-BE64-46C0-B2DD-E7929EB352A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Наркология,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Психиатрия,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ВИЧ/СПИД</a:t>
          </a:r>
        </a:p>
      </dgm:t>
    </dgm:pt>
    <dgm:pt modelId="{90BA89C0-65C8-4C85-82CB-5EBC30BC9F34}" type="parTrans" cxnId="{443B5AA2-6F7C-474A-93BC-97C65FD32B00}">
      <dgm:prSet/>
      <dgm:spPr/>
      <dgm:t>
        <a:bodyPr/>
        <a:lstStyle/>
        <a:p>
          <a:endParaRPr lang="ru-RU"/>
        </a:p>
      </dgm:t>
    </dgm:pt>
    <dgm:pt modelId="{E3C43726-E011-467E-93CD-374CFB7D8534}" type="sibTrans" cxnId="{443B5AA2-6F7C-474A-93BC-97C65FD32B00}">
      <dgm:prSet/>
      <dgm:spPr/>
      <dgm:t>
        <a:bodyPr/>
        <a:lstStyle/>
        <a:p>
          <a:endParaRPr lang="ru-RU"/>
        </a:p>
      </dgm:t>
    </dgm:pt>
    <dgm:pt modelId="{5268BC21-625E-4A17-9BEF-E8CD97D537B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ЗОЖ</a:t>
          </a:r>
        </a:p>
      </dgm:t>
    </dgm:pt>
    <dgm:pt modelId="{06886B10-C24F-4CAD-8B97-E8CF577DD2EC}" type="parTrans" cxnId="{24F9A8C4-E78D-43FD-A9B2-B1317D7AD04F}">
      <dgm:prSet/>
      <dgm:spPr/>
      <dgm:t>
        <a:bodyPr/>
        <a:lstStyle/>
        <a:p>
          <a:endParaRPr lang="ru-RU"/>
        </a:p>
      </dgm:t>
    </dgm:pt>
    <dgm:pt modelId="{CE265A26-C6BC-42B2-95FB-93769465CAE9}" type="sibTrans" cxnId="{24F9A8C4-E78D-43FD-A9B2-B1317D7AD04F}">
      <dgm:prSet/>
      <dgm:spPr/>
      <dgm:t>
        <a:bodyPr/>
        <a:lstStyle/>
        <a:p>
          <a:endParaRPr lang="ru-RU"/>
        </a:p>
      </dgm:t>
    </dgm:pt>
    <dgm:pt modelId="{839E2255-0C4B-4A72-B7D9-5DA91620A057}" type="pres">
      <dgm:prSet presAssocID="{188A0FB5-DDCA-4464-A03C-5EC23BF1F38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C7B5505-FF04-4EDC-9CA0-FFF26C39AF9F}" type="pres">
      <dgm:prSet presAssocID="{6345CFB4-078A-41EE-A6FB-5BFC38FBAE37}" presName="centerShape" presStyleLbl="node0" presStyleIdx="0" presStyleCnt="1"/>
      <dgm:spPr/>
      <dgm:t>
        <a:bodyPr/>
        <a:lstStyle/>
        <a:p>
          <a:endParaRPr lang="ru-RU"/>
        </a:p>
      </dgm:t>
    </dgm:pt>
    <dgm:pt modelId="{35ADD1D5-E880-4F4B-8762-B5404F7BBF02}" type="pres">
      <dgm:prSet presAssocID="{0E4EDEA1-35AF-4956-8A9A-FCE2B400319D}" presName="Name9" presStyleLbl="parChTrans1D2" presStyleIdx="0" presStyleCnt="6"/>
      <dgm:spPr/>
      <dgm:t>
        <a:bodyPr/>
        <a:lstStyle/>
        <a:p>
          <a:endParaRPr lang="ru-RU"/>
        </a:p>
      </dgm:t>
    </dgm:pt>
    <dgm:pt modelId="{D4F2A8A7-FF10-4F19-BF5C-0D44411CDB34}" type="pres">
      <dgm:prSet presAssocID="{0E4EDEA1-35AF-4956-8A9A-FCE2B400319D}" presName="connTx" presStyleLbl="parChTrans1D2" presStyleIdx="0" presStyleCnt="6"/>
      <dgm:spPr/>
      <dgm:t>
        <a:bodyPr/>
        <a:lstStyle/>
        <a:p>
          <a:endParaRPr lang="ru-RU"/>
        </a:p>
      </dgm:t>
    </dgm:pt>
    <dgm:pt modelId="{293F8EB8-8A15-4444-B421-BCC305603042}" type="pres">
      <dgm:prSet presAssocID="{B318ECDE-C54B-4409-BC46-BAC50F1043B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2650BD-5B9B-467D-ACBC-01F8824862E1}" type="pres">
      <dgm:prSet presAssocID="{A7EFBA35-F075-42D6-9ABB-ADAF05D09769}" presName="Name9" presStyleLbl="parChTrans1D2" presStyleIdx="1" presStyleCnt="6"/>
      <dgm:spPr/>
      <dgm:t>
        <a:bodyPr/>
        <a:lstStyle/>
        <a:p>
          <a:endParaRPr lang="ru-RU"/>
        </a:p>
      </dgm:t>
    </dgm:pt>
    <dgm:pt modelId="{E2CC1ACE-3F58-4FE4-B2C8-4E02892621A1}" type="pres">
      <dgm:prSet presAssocID="{A7EFBA35-F075-42D6-9ABB-ADAF05D09769}" presName="connTx" presStyleLbl="parChTrans1D2" presStyleIdx="1" presStyleCnt="6"/>
      <dgm:spPr/>
      <dgm:t>
        <a:bodyPr/>
        <a:lstStyle/>
        <a:p>
          <a:endParaRPr lang="ru-RU"/>
        </a:p>
      </dgm:t>
    </dgm:pt>
    <dgm:pt modelId="{798D7C94-A78B-4024-9820-99DE5C95FA20}" type="pres">
      <dgm:prSet presAssocID="{B2517F51-0AF9-4CEC-A418-C8C2B90BA9E2}" presName="node" presStyleLbl="node1" presStyleIdx="1" presStyleCnt="6" custRadScaleRad="98777" custRadScaleInc="-74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E22E9-4A74-413D-A554-3FA90890FB20}" type="pres">
      <dgm:prSet presAssocID="{7E1693A1-3EFD-476C-828B-C9E64B2C355F}" presName="Name9" presStyleLbl="parChTrans1D2" presStyleIdx="2" presStyleCnt="6"/>
      <dgm:spPr/>
      <dgm:t>
        <a:bodyPr/>
        <a:lstStyle/>
        <a:p>
          <a:endParaRPr lang="ru-RU"/>
        </a:p>
      </dgm:t>
    </dgm:pt>
    <dgm:pt modelId="{EB21A271-538E-48DD-8F3C-08A4DCEF70EB}" type="pres">
      <dgm:prSet presAssocID="{7E1693A1-3EFD-476C-828B-C9E64B2C355F}" presName="connTx" presStyleLbl="parChTrans1D2" presStyleIdx="2" presStyleCnt="6"/>
      <dgm:spPr/>
      <dgm:t>
        <a:bodyPr/>
        <a:lstStyle/>
        <a:p>
          <a:endParaRPr lang="ru-RU"/>
        </a:p>
      </dgm:t>
    </dgm:pt>
    <dgm:pt modelId="{1A006429-EB89-4192-BBA9-0264538D0379}" type="pres">
      <dgm:prSet presAssocID="{05DB61A8-1AF5-4950-826C-299939C64BD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2DE4BA-AC24-445D-B4AE-77DD86E361DF}" type="pres">
      <dgm:prSet presAssocID="{30A40AC2-F300-40A4-B97F-81EB7A2C9BC3}" presName="Name9" presStyleLbl="parChTrans1D2" presStyleIdx="3" presStyleCnt="6"/>
      <dgm:spPr/>
      <dgm:t>
        <a:bodyPr/>
        <a:lstStyle/>
        <a:p>
          <a:endParaRPr lang="ru-RU"/>
        </a:p>
      </dgm:t>
    </dgm:pt>
    <dgm:pt modelId="{1E21CBAD-13EC-4959-A8BB-B42D812D2958}" type="pres">
      <dgm:prSet presAssocID="{30A40AC2-F300-40A4-B97F-81EB7A2C9BC3}" presName="connTx" presStyleLbl="parChTrans1D2" presStyleIdx="3" presStyleCnt="6"/>
      <dgm:spPr/>
      <dgm:t>
        <a:bodyPr/>
        <a:lstStyle/>
        <a:p>
          <a:endParaRPr lang="ru-RU"/>
        </a:p>
      </dgm:t>
    </dgm:pt>
    <dgm:pt modelId="{AD49D39A-4A19-4CAF-8608-63335811B884}" type="pres">
      <dgm:prSet presAssocID="{97D69345-0DB0-45BE-8949-2B0383F97EC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185F3F-F2E5-444A-99CD-76A5A3A4B4AF}" type="pres">
      <dgm:prSet presAssocID="{90BA89C0-65C8-4C85-82CB-5EBC30BC9F34}" presName="Name9" presStyleLbl="parChTrans1D2" presStyleIdx="4" presStyleCnt="6"/>
      <dgm:spPr/>
      <dgm:t>
        <a:bodyPr/>
        <a:lstStyle/>
        <a:p>
          <a:endParaRPr lang="ru-RU"/>
        </a:p>
      </dgm:t>
    </dgm:pt>
    <dgm:pt modelId="{77F80B43-273B-4971-9D39-A65261F21B1A}" type="pres">
      <dgm:prSet presAssocID="{90BA89C0-65C8-4C85-82CB-5EBC30BC9F34}" presName="connTx" presStyleLbl="parChTrans1D2" presStyleIdx="4" presStyleCnt="6"/>
      <dgm:spPr/>
      <dgm:t>
        <a:bodyPr/>
        <a:lstStyle/>
        <a:p>
          <a:endParaRPr lang="ru-RU"/>
        </a:p>
      </dgm:t>
    </dgm:pt>
    <dgm:pt modelId="{E735A42B-3628-49C7-AF40-AEC592945C16}" type="pres">
      <dgm:prSet presAssocID="{45D9997B-BE64-46C0-B2DD-E7929EB352A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884DF0-BF8A-4673-8FA4-35E631E9E43D}" type="pres">
      <dgm:prSet presAssocID="{06886B10-C24F-4CAD-8B97-E8CF577DD2EC}" presName="Name9" presStyleLbl="parChTrans1D2" presStyleIdx="5" presStyleCnt="6"/>
      <dgm:spPr/>
      <dgm:t>
        <a:bodyPr/>
        <a:lstStyle/>
        <a:p>
          <a:endParaRPr lang="ru-RU"/>
        </a:p>
      </dgm:t>
    </dgm:pt>
    <dgm:pt modelId="{6274B641-96D5-47ED-A9CE-0897D0E3D166}" type="pres">
      <dgm:prSet presAssocID="{06886B10-C24F-4CAD-8B97-E8CF577DD2EC}" presName="connTx" presStyleLbl="parChTrans1D2" presStyleIdx="5" presStyleCnt="6"/>
      <dgm:spPr/>
      <dgm:t>
        <a:bodyPr/>
        <a:lstStyle/>
        <a:p>
          <a:endParaRPr lang="ru-RU"/>
        </a:p>
      </dgm:t>
    </dgm:pt>
    <dgm:pt modelId="{1AEA95A8-1AFD-44FE-8580-86642D414336}" type="pres">
      <dgm:prSet presAssocID="{5268BC21-625E-4A17-9BEF-E8CD97D537B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32D7A7-E1CA-4B1F-987B-A539B4CBF526}" type="presOf" srcId="{0E4EDEA1-35AF-4956-8A9A-FCE2B400319D}" destId="{35ADD1D5-E880-4F4B-8762-B5404F7BBF02}" srcOrd="0" destOrd="0" presId="urn:microsoft.com/office/officeart/2005/8/layout/radial1"/>
    <dgm:cxn modelId="{6C408156-FE67-4CC0-A933-8BF718BC877F}" type="presOf" srcId="{0E4EDEA1-35AF-4956-8A9A-FCE2B400319D}" destId="{D4F2A8A7-FF10-4F19-BF5C-0D44411CDB34}" srcOrd="1" destOrd="0" presId="urn:microsoft.com/office/officeart/2005/8/layout/radial1"/>
    <dgm:cxn modelId="{080FA862-553F-42E9-BC1A-EA26987BAC15}" srcId="{6345CFB4-078A-41EE-A6FB-5BFC38FBAE37}" destId="{B2517F51-0AF9-4CEC-A418-C8C2B90BA9E2}" srcOrd="1" destOrd="0" parTransId="{A7EFBA35-F075-42D6-9ABB-ADAF05D09769}" sibTransId="{EEF8CAFD-22F1-4B44-974B-1B9E6371726A}"/>
    <dgm:cxn modelId="{168272C8-70F2-4AC7-AF2B-6EFB8200951D}" srcId="{6345CFB4-078A-41EE-A6FB-5BFC38FBAE37}" destId="{B318ECDE-C54B-4409-BC46-BAC50F1043BC}" srcOrd="0" destOrd="0" parTransId="{0E4EDEA1-35AF-4956-8A9A-FCE2B400319D}" sibTransId="{65B5C5CB-8B32-4AAC-AD3C-76D63200F306}"/>
    <dgm:cxn modelId="{A4BBD683-FF86-4C8B-BE31-91716FA3A31F}" type="presOf" srcId="{06886B10-C24F-4CAD-8B97-E8CF577DD2EC}" destId="{6274B641-96D5-47ED-A9CE-0897D0E3D166}" srcOrd="1" destOrd="0" presId="urn:microsoft.com/office/officeart/2005/8/layout/radial1"/>
    <dgm:cxn modelId="{F72C09A2-3B78-494C-B068-19A2A97CE676}" type="presOf" srcId="{188A0FB5-DDCA-4464-A03C-5EC23BF1F381}" destId="{839E2255-0C4B-4A72-B7D9-5DA91620A057}" srcOrd="0" destOrd="0" presId="urn:microsoft.com/office/officeart/2005/8/layout/radial1"/>
    <dgm:cxn modelId="{AC83C80F-6635-476D-9016-D06ABB4039C7}" type="presOf" srcId="{A7EFBA35-F075-42D6-9ABB-ADAF05D09769}" destId="{E2CC1ACE-3F58-4FE4-B2C8-4E02892621A1}" srcOrd="1" destOrd="0" presId="urn:microsoft.com/office/officeart/2005/8/layout/radial1"/>
    <dgm:cxn modelId="{2A817E60-2165-4A40-9D52-5ABB9F9963F7}" type="presOf" srcId="{B318ECDE-C54B-4409-BC46-BAC50F1043BC}" destId="{293F8EB8-8A15-4444-B421-BCC305603042}" srcOrd="0" destOrd="0" presId="urn:microsoft.com/office/officeart/2005/8/layout/radial1"/>
    <dgm:cxn modelId="{BA406E99-B58A-4294-9239-5B90AEC735ED}" type="presOf" srcId="{90BA89C0-65C8-4C85-82CB-5EBC30BC9F34}" destId="{8A185F3F-F2E5-444A-99CD-76A5A3A4B4AF}" srcOrd="0" destOrd="0" presId="urn:microsoft.com/office/officeart/2005/8/layout/radial1"/>
    <dgm:cxn modelId="{24F9A8C4-E78D-43FD-A9B2-B1317D7AD04F}" srcId="{6345CFB4-078A-41EE-A6FB-5BFC38FBAE37}" destId="{5268BC21-625E-4A17-9BEF-E8CD97D537B7}" srcOrd="5" destOrd="0" parTransId="{06886B10-C24F-4CAD-8B97-E8CF577DD2EC}" sibTransId="{CE265A26-C6BC-42B2-95FB-93769465CAE9}"/>
    <dgm:cxn modelId="{DB266270-FADF-416C-8F2B-95A48E01763A}" type="presOf" srcId="{05DB61A8-1AF5-4950-826C-299939C64BD0}" destId="{1A006429-EB89-4192-BBA9-0264538D0379}" srcOrd="0" destOrd="0" presId="urn:microsoft.com/office/officeart/2005/8/layout/radial1"/>
    <dgm:cxn modelId="{CD9BCEC1-B0C6-48DD-A154-B785C5708C60}" type="presOf" srcId="{06886B10-C24F-4CAD-8B97-E8CF577DD2EC}" destId="{7D884DF0-BF8A-4673-8FA4-35E631E9E43D}" srcOrd="0" destOrd="0" presId="urn:microsoft.com/office/officeart/2005/8/layout/radial1"/>
    <dgm:cxn modelId="{08F80C9E-A90C-4136-8AEB-5CA32A9A9200}" type="presOf" srcId="{7E1693A1-3EFD-476C-828B-C9E64B2C355F}" destId="{5B5E22E9-4A74-413D-A554-3FA90890FB20}" srcOrd="0" destOrd="0" presId="urn:microsoft.com/office/officeart/2005/8/layout/radial1"/>
    <dgm:cxn modelId="{DB218E12-0473-4E50-82DE-8C28D7684A06}" type="presOf" srcId="{5268BC21-625E-4A17-9BEF-E8CD97D537B7}" destId="{1AEA95A8-1AFD-44FE-8580-86642D414336}" srcOrd="0" destOrd="0" presId="urn:microsoft.com/office/officeart/2005/8/layout/radial1"/>
    <dgm:cxn modelId="{1A82B9C7-E375-44AC-917E-7C2431E0ED0E}" type="presOf" srcId="{30A40AC2-F300-40A4-B97F-81EB7A2C9BC3}" destId="{F52DE4BA-AC24-445D-B4AE-77DD86E361DF}" srcOrd="0" destOrd="0" presId="urn:microsoft.com/office/officeart/2005/8/layout/radial1"/>
    <dgm:cxn modelId="{AE8C7D46-1588-450B-A007-9FB18EDD97A1}" srcId="{188A0FB5-DDCA-4464-A03C-5EC23BF1F381}" destId="{6345CFB4-078A-41EE-A6FB-5BFC38FBAE37}" srcOrd="0" destOrd="0" parTransId="{887CC20E-3CC7-4D11-99E4-E8DA509F5F59}" sibTransId="{98113CEB-72AC-4A8C-94A0-5BAC72866A22}"/>
    <dgm:cxn modelId="{2460133A-87C6-43F5-A182-8250407293A0}" type="presOf" srcId="{45D9997B-BE64-46C0-B2DD-E7929EB352A6}" destId="{E735A42B-3628-49C7-AF40-AEC592945C16}" srcOrd="0" destOrd="0" presId="urn:microsoft.com/office/officeart/2005/8/layout/radial1"/>
    <dgm:cxn modelId="{38CFD7DB-3324-499D-BF3D-3D1512B44E44}" type="presOf" srcId="{7E1693A1-3EFD-476C-828B-C9E64B2C355F}" destId="{EB21A271-538E-48DD-8F3C-08A4DCEF70EB}" srcOrd="1" destOrd="0" presId="urn:microsoft.com/office/officeart/2005/8/layout/radial1"/>
    <dgm:cxn modelId="{D7151071-03C7-4749-A92E-864309E3DAAB}" srcId="{6345CFB4-078A-41EE-A6FB-5BFC38FBAE37}" destId="{97D69345-0DB0-45BE-8949-2B0383F97EC4}" srcOrd="3" destOrd="0" parTransId="{30A40AC2-F300-40A4-B97F-81EB7A2C9BC3}" sibTransId="{A9215A36-F771-4642-A5F8-A0590E31F69E}"/>
    <dgm:cxn modelId="{8005CEE9-A71E-4F4A-967B-B1367B1B5F0A}" type="presOf" srcId="{30A40AC2-F300-40A4-B97F-81EB7A2C9BC3}" destId="{1E21CBAD-13EC-4959-A8BB-B42D812D2958}" srcOrd="1" destOrd="0" presId="urn:microsoft.com/office/officeart/2005/8/layout/radial1"/>
    <dgm:cxn modelId="{3E1B8024-2E58-4D25-A9E0-B3280529BCE4}" type="presOf" srcId="{6345CFB4-078A-41EE-A6FB-5BFC38FBAE37}" destId="{2C7B5505-FF04-4EDC-9CA0-FFF26C39AF9F}" srcOrd="0" destOrd="0" presId="urn:microsoft.com/office/officeart/2005/8/layout/radial1"/>
    <dgm:cxn modelId="{3609B7F9-0575-46A2-BE3D-09FEC20F4800}" type="presOf" srcId="{90BA89C0-65C8-4C85-82CB-5EBC30BC9F34}" destId="{77F80B43-273B-4971-9D39-A65261F21B1A}" srcOrd="1" destOrd="0" presId="urn:microsoft.com/office/officeart/2005/8/layout/radial1"/>
    <dgm:cxn modelId="{443B5AA2-6F7C-474A-93BC-97C65FD32B00}" srcId="{6345CFB4-078A-41EE-A6FB-5BFC38FBAE37}" destId="{45D9997B-BE64-46C0-B2DD-E7929EB352A6}" srcOrd="4" destOrd="0" parTransId="{90BA89C0-65C8-4C85-82CB-5EBC30BC9F34}" sibTransId="{E3C43726-E011-467E-93CD-374CFB7D8534}"/>
    <dgm:cxn modelId="{4DD5334F-41EE-49FA-BEEB-1BE21BD0F3B5}" type="presOf" srcId="{B2517F51-0AF9-4CEC-A418-C8C2B90BA9E2}" destId="{798D7C94-A78B-4024-9820-99DE5C95FA20}" srcOrd="0" destOrd="0" presId="urn:microsoft.com/office/officeart/2005/8/layout/radial1"/>
    <dgm:cxn modelId="{41C2EDDB-17CD-49D8-B3F6-331AD0C89A20}" type="presOf" srcId="{97D69345-0DB0-45BE-8949-2B0383F97EC4}" destId="{AD49D39A-4A19-4CAF-8608-63335811B884}" srcOrd="0" destOrd="0" presId="urn:microsoft.com/office/officeart/2005/8/layout/radial1"/>
    <dgm:cxn modelId="{87C41150-7DEF-405D-875F-04163FCE5445}" srcId="{6345CFB4-078A-41EE-A6FB-5BFC38FBAE37}" destId="{05DB61A8-1AF5-4950-826C-299939C64BD0}" srcOrd="2" destOrd="0" parTransId="{7E1693A1-3EFD-476C-828B-C9E64B2C355F}" sibTransId="{BE462903-AC99-44E3-9F0C-BFEB53080A01}"/>
    <dgm:cxn modelId="{3ECFE9B0-0383-46CD-BBF5-4A71BBB62B2E}" type="presOf" srcId="{A7EFBA35-F075-42D6-9ABB-ADAF05D09769}" destId="{C02650BD-5B9B-467D-ACBC-01F8824862E1}" srcOrd="0" destOrd="0" presId="urn:microsoft.com/office/officeart/2005/8/layout/radial1"/>
    <dgm:cxn modelId="{D886582A-36AC-4FEF-9241-BAC9C18B0497}" type="presParOf" srcId="{839E2255-0C4B-4A72-B7D9-5DA91620A057}" destId="{2C7B5505-FF04-4EDC-9CA0-FFF26C39AF9F}" srcOrd="0" destOrd="0" presId="urn:microsoft.com/office/officeart/2005/8/layout/radial1"/>
    <dgm:cxn modelId="{C44858A4-1D18-4EE7-B676-0C4A6237C4A0}" type="presParOf" srcId="{839E2255-0C4B-4A72-B7D9-5DA91620A057}" destId="{35ADD1D5-E880-4F4B-8762-B5404F7BBF02}" srcOrd="1" destOrd="0" presId="urn:microsoft.com/office/officeart/2005/8/layout/radial1"/>
    <dgm:cxn modelId="{EEAFFC44-D33F-4CFB-B2FF-510AB55B9860}" type="presParOf" srcId="{35ADD1D5-E880-4F4B-8762-B5404F7BBF02}" destId="{D4F2A8A7-FF10-4F19-BF5C-0D44411CDB34}" srcOrd="0" destOrd="0" presId="urn:microsoft.com/office/officeart/2005/8/layout/radial1"/>
    <dgm:cxn modelId="{644238EC-1625-45D5-A093-E3E1566695BD}" type="presParOf" srcId="{839E2255-0C4B-4A72-B7D9-5DA91620A057}" destId="{293F8EB8-8A15-4444-B421-BCC305603042}" srcOrd="2" destOrd="0" presId="urn:microsoft.com/office/officeart/2005/8/layout/radial1"/>
    <dgm:cxn modelId="{23053BB4-8E9F-4B35-944C-A53EF052BFD0}" type="presParOf" srcId="{839E2255-0C4B-4A72-B7D9-5DA91620A057}" destId="{C02650BD-5B9B-467D-ACBC-01F8824862E1}" srcOrd="3" destOrd="0" presId="urn:microsoft.com/office/officeart/2005/8/layout/radial1"/>
    <dgm:cxn modelId="{8BAA718D-12FF-490E-978B-BCE542C28AA7}" type="presParOf" srcId="{C02650BD-5B9B-467D-ACBC-01F8824862E1}" destId="{E2CC1ACE-3F58-4FE4-B2C8-4E02892621A1}" srcOrd="0" destOrd="0" presId="urn:microsoft.com/office/officeart/2005/8/layout/radial1"/>
    <dgm:cxn modelId="{B4C55E96-0009-4C6B-B1ED-B0FFDB05406F}" type="presParOf" srcId="{839E2255-0C4B-4A72-B7D9-5DA91620A057}" destId="{798D7C94-A78B-4024-9820-99DE5C95FA20}" srcOrd="4" destOrd="0" presId="urn:microsoft.com/office/officeart/2005/8/layout/radial1"/>
    <dgm:cxn modelId="{EA0D0D06-0855-4052-BABA-30208D75BF47}" type="presParOf" srcId="{839E2255-0C4B-4A72-B7D9-5DA91620A057}" destId="{5B5E22E9-4A74-413D-A554-3FA90890FB20}" srcOrd="5" destOrd="0" presId="urn:microsoft.com/office/officeart/2005/8/layout/radial1"/>
    <dgm:cxn modelId="{F2DA1A83-4EB1-415C-9C7F-59CB6D796708}" type="presParOf" srcId="{5B5E22E9-4A74-413D-A554-3FA90890FB20}" destId="{EB21A271-538E-48DD-8F3C-08A4DCEF70EB}" srcOrd="0" destOrd="0" presId="urn:microsoft.com/office/officeart/2005/8/layout/radial1"/>
    <dgm:cxn modelId="{7AF47003-7A7B-4ED3-A4E2-12FEF5292A46}" type="presParOf" srcId="{839E2255-0C4B-4A72-B7D9-5DA91620A057}" destId="{1A006429-EB89-4192-BBA9-0264538D0379}" srcOrd="6" destOrd="0" presId="urn:microsoft.com/office/officeart/2005/8/layout/radial1"/>
    <dgm:cxn modelId="{2FB7B69B-4CAD-45CB-AD26-99432EF29B0F}" type="presParOf" srcId="{839E2255-0C4B-4A72-B7D9-5DA91620A057}" destId="{F52DE4BA-AC24-445D-B4AE-77DD86E361DF}" srcOrd="7" destOrd="0" presId="urn:microsoft.com/office/officeart/2005/8/layout/radial1"/>
    <dgm:cxn modelId="{494D09DF-2EE3-4D12-8183-0FDC64B87298}" type="presParOf" srcId="{F52DE4BA-AC24-445D-B4AE-77DD86E361DF}" destId="{1E21CBAD-13EC-4959-A8BB-B42D812D2958}" srcOrd="0" destOrd="0" presId="urn:microsoft.com/office/officeart/2005/8/layout/radial1"/>
    <dgm:cxn modelId="{B7A3F3F6-6B7E-49D5-A78B-FB4A345D2AC3}" type="presParOf" srcId="{839E2255-0C4B-4A72-B7D9-5DA91620A057}" destId="{AD49D39A-4A19-4CAF-8608-63335811B884}" srcOrd="8" destOrd="0" presId="urn:microsoft.com/office/officeart/2005/8/layout/radial1"/>
    <dgm:cxn modelId="{50CB4A84-8D96-4B7D-86B9-B09CAF8372F3}" type="presParOf" srcId="{839E2255-0C4B-4A72-B7D9-5DA91620A057}" destId="{8A185F3F-F2E5-444A-99CD-76A5A3A4B4AF}" srcOrd="9" destOrd="0" presId="urn:microsoft.com/office/officeart/2005/8/layout/radial1"/>
    <dgm:cxn modelId="{61902A9C-A44E-4C55-AE4E-76D0805FD4F1}" type="presParOf" srcId="{8A185F3F-F2E5-444A-99CD-76A5A3A4B4AF}" destId="{77F80B43-273B-4971-9D39-A65261F21B1A}" srcOrd="0" destOrd="0" presId="urn:microsoft.com/office/officeart/2005/8/layout/radial1"/>
    <dgm:cxn modelId="{5FFF4297-1D9F-401E-A8ED-D41898365546}" type="presParOf" srcId="{839E2255-0C4B-4A72-B7D9-5DA91620A057}" destId="{E735A42B-3628-49C7-AF40-AEC592945C16}" srcOrd="10" destOrd="0" presId="urn:microsoft.com/office/officeart/2005/8/layout/radial1"/>
    <dgm:cxn modelId="{74D7AE92-01B2-4F8B-A732-20270B908A49}" type="presParOf" srcId="{839E2255-0C4B-4A72-B7D9-5DA91620A057}" destId="{7D884DF0-BF8A-4673-8FA4-35E631E9E43D}" srcOrd="11" destOrd="0" presId="urn:microsoft.com/office/officeart/2005/8/layout/radial1"/>
    <dgm:cxn modelId="{798B0A02-6AED-4AAF-B3FC-8541A6628D28}" type="presParOf" srcId="{7D884DF0-BF8A-4673-8FA4-35E631E9E43D}" destId="{6274B641-96D5-47ED-A9CE-0897D0E3D166}" srcOrd="0" destOrd="0" presId="urn:microsoft.com/office/officeart/2005/8/layout/radial1"/>
    <dgm:cxn modelId="{DB513F71-EA6E-4C4B-B196-29FDEE0AFA8E}" type="presParOf" srcId="{839E2255-0C4B-4A72-B7D9-5DA91620A057}" destId="{1AEA95A8-1AFD-44FE-8580-86642D414336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C641C9-367B-491A-A510-C31B2090EAA2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EB2B3DE-CD9B-41D7-AF1D-6296887FB3DE}">
      <dgm:prSet phldrT="[Текст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Кодекс РК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«О здоровье народа и системе здравоохранения» статья 159</a:t>
          </a:r>
          <a:endParaRPr lang="tr-TR" sz="14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138E0B-1BC0-4454-8E7C-DD6FBC7A6A83}" type="parTrans" cxnId="{0BB69458-7423-4BB1-B4DF-251901B0C182}">
      <dgm:prSet/>
      <dgm:spPr/>
      <dgm:t>
        <a:bodyPr/>
        <a:lstStyle/>
        <a:p>
          <a:endParaRPr lang="tr-TR"/>
        </a:p>
      </dgm:t>
    </dgm:pt>
    <dgm:pt modelId="{26A97978-7EE5-44B2-A1DC-CD3F70212650}" type="sibTrans" cxnId="{0BB69458-7423-4BB1-B4DF-251901B0C182}">
      <dgm:prSet/>
      <dgm:spPr/>
      <dgm:t>
        <a:bodyPr/>
        <a:lstStyle/>
        <a:p>
          <a:endParaRPr lang="tr-TR"/>
        </a:p>
      </dgm:t>
    </dgm:pt>
    <dgm:pt modelId="{D9D2CA3D-9A4B-4DC5-8A7C-21FB485C2FAA}">
      <dgm:prSet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Запрет продажи лицам </a:t>
          </a:r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до 21 года алкоголя</a:t>
          </a:r>
        </a:p>
        <a:p>
          <a:pPr algn="just"/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-Запрет на реализацию 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алкогольной продукции с 23 часов  до 8 часов следующего дня</a:t>
          </a:r>
          <a:endParaRPr lang="tr-TR" sz="14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5EF9694-F37B-492C-AE90-91A6AF76425B}" type="parTrans" cxnId="{DDE96D43-E2B6-44BC-B6C8-F0C35FB49BF0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tr-TR"/>
        </a:p>
      </dgm:t>
    </dgm:pt>
    <dgm:pt modelId="{9E526D8E-C9F3-427F-AB78-4CDDB080D79F}" type="sibTrans" cxnId="{DDE96D43-E2B6-44BC-B6C8-F0C35FB49BF0}">
      <dgm:prSet/>
      <dgm:spPr/>
      <dgm:t>
        <a:bodyPr/>
        <a:lstStyle/>
        <a:p>
          <a:endParaRPr lang="tr-TR"/>
        </a:p>
      </dgm:t>
    </dgm:pt>
    <dgm:pt modelId="{EFCE538F-7FE8-4388-BC74-1DC8943667AE}">
      <dgm:prSet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Запрет продажи лицам </a:t>
          </a:r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до 18 лет,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поштучной продажи </a:t>
          </a:r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сигарет;</a:t>
          </a:r>
        </a:p>
        <a:p>
          <a:pPr algn="just"/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Запрет </a:t>
          </a:r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курения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в общественных местах;</a:t>
          </a:r>
        </a:p>
        <a:p>
          <a:pPr algn="just"/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Запрет ввоза, производства, продажи и распространения </a:t>
          </a:r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табачных изделий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, превышающих предельно допустимые уровни содержания никотина и смолистых веществ;</a:t>
          </a:r>
        </a:p>
        <a:p>
          <a:pPr algn="just"/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Запрет производства, продажи и распространения товаров, имитирующих </a:t>
          </a:r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табачные изделия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;</a:t>
          </a:r>
        </a:p>
        <a:p>
          <a:pPr algn="just"/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Упаковка </a:t>
          </a:r>
          <a:r>
            <a: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табачного изделия  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содержит предупреждение о вреде курения</a:t>
          </a:r>
          <a:endParaRPr lang="tr-TR" sz="16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7548A75-94BC-4662-8F48-D9459EE52EF2}" type="parTrans" cxnId="{AE702463-124C-431B-825F-0934D2CDA55F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tr-TR"/>
        </a:p>
      </dgm:t>
    </dgm:pt>
    <dgm:pt modelId="{5114F359-8A05-41C7-A23F-1D157E1C9BBF}" type="sibTrans" cxnId="{AE702463-124C-431B-825F-0934D2CDA55F}">
      <dgm:prSet/>
      <dgm:spPr/>
      <dgm:t>
        <a:bodyPr/>
        <a:lstStyle/>
        <a:p>
          <a:endParaRPr lang="tr-TR"/>
        </a:p>
      </dgm:t>
    </dgm:pt>
    <dgm:pt modelId="{9FCE3E23-031B-426A-96AE-CECF2862C254}" type="pres">
      <dgm:prSet presAssocID="{62C641C9-367B-491A-A510-C31B2090EAA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0E5808C9-29A5-45CA-92C4-9C6981232DED}" type="pres">
      <dgm:prSet presAssocID="{5EB2B3DE-CD9B-41D7-AF1D-6296887FB3DE}" presName="root" presStyleCnt="0"/>
      <dgm:spPr/>
    </dgm:pt>
    <dgm:pt modelId="{36408464-8BE7-44EC-AB76-DDC7613D0150}" type="pres">
      <dgm:prSet presAssocID="{5EB2B3DE-CD9B-41D7-AF1D-6296887FB3DE}" presName="rootComposite" presStyleCnt="0"/>
      <dgm:spPr/>
    </dgm:pt>
    <dgm:pt modelId="{3A3C52AE-AD07-4816-AA4E-BABFD4E97F6B}" type="pres">
      <dgm:prSet presAssocID="{5EB2B3DE-CD9B-41D7-AF1D-6296887FB3DE}" presName="rootText" presStyleLbl="node1" presStyleIdx="0" presStyleCnt="1" custScaleX="137996" custScaleY="58268" custLinFactNeighborX="647" custLinFactNeighborY="-19081"/>
      <dgm:spPr/>
      <dgm:t>
        <a:bodyPr/>
        <a:lstStyle/>
        <a:p>
          <a:endParaRPr lang="tr-TR"/>
        </a:p>
      </dgm:t>
    </dgm:pt>
    <dgm:pt modelId="{7B7A1C42-A622-499E-BC30-91AEBA214BC8}" type="pres">
      <dgm:prSet presAssocID="{5EB2B3DE-CD9B-41D7-AF1D-6296887FB3DE}" presName="rootConnector" presStyleLbl="node1" presStyleIdx="0" presStyleCnt="1"/>
      <dgm:spPr/>
      <dgm:t>
        <a:bodyPr/>
        <a:lstStyle/>
        <a:p>
          <a:endParaRPr lang="tr-TR"/>
        </a:p>
      </dgm:t>
    </dgm:pt>
    <dgm:pt modelId="{C5AAC0E6-55CA-46EA-9F46-E901FC8AAA1E}" type="pres">
      <dgm:prSet presAssocID="{5EB2B3DE-CD9B-41D7-AF1D-6296887FB3DE}" presName="childShape" presStyleCnt="0"/>
      <dgm:spPr/>
    </dgm:pt>
    <dgm:pt modelId="{46319475-4C74-4005-8366-2B2DEE2999FE}" type="pres">
      <dgm:prSet presAssocID="{05EF9694-F37B-492C-AE90-91A6AF76425B}" presName="Name13" presStyleLbl="parChTrans1D2" presStyleIdx="0" presStyleCnt="2"/>
      <dgm:spPr/>
      <dgm:t>
        <a:bodyPr/>
        <a:lstStyle/>
        <a:p>
          <a:endParaRPr lang="tr-TR"/>
        </a:p>
      </dgm:t>
    </dgm:pt>
    <dgm:pt modelId="{688E1497-4BC9-405D-8696-A1E5BE8E3EB5}" type="pres">
      <dgm:prSet presAssocID="{D9D2CA3D-9A4B-4DC5-8A7C-21FB485C2FAA}" presName="childText" presStyleLbl="bgAcc1" presStyleIdx="0" presStyleCnt="2" custScaleX="163926" custScaleY="100656" custLinFactNeighborX="-1463" custLinFactNeighborY="-774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DA821D1-12A5-4964-BFD3-9110112CB6AF}" type="pres">
      <dgm:prSet presAssocID="{A7548A75-94BC-4662-8F48-D9459EE52EF2}" presName="Name13" presStyleLbl="parChTrans1D2" presStyleIdx="1" presStyleCnt="2"/>
      <dgm:spPr/>
      <dgm:t>
        <a:bodyPr/>
        <a:lstStyle/>
        <a:p>
          <a:endParaRPr lang="tr-TR"/>
        </a:p>
      </dgm:t>
    </dgm:pt>
    <dgm:pt modelId="{88B48631-DCC6-447D-B22A-D709016FE591}" type="pres">
      <dgm:prSet presAssocID="{EFCE538F-7FE8-4388-BC74-1DC8943667AE}" presName="childText" presStyleLbl="bgAcc1" presStyleIdx="1" presStyleCnt="2" custScaleX="171674" custScaleY="306481" custLinFactNeighborX="-6368" custLinFactNeighborY="7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BB69458-7423-4BB1-B4DF-251901B0C182}" srcId="{62C641C9-367B-491A-A510-C31B2090EAA2}" destId="{5EB2B3DE-CD9B-41D7-AF1D-6296887FB3DE}" srcOrd="0" destOrd="0" parTransId="{2C138E0B-1BC0-4454-8E7C-DD6FBC7A6A83}" sibTransId="{26A97978-7EE5-44B2-A1DC-CD3F70212650}"/>
    <dgm:cxn modelId="{DDE96D43-E2B6-44BC-B6C8-F0C35FB49BF0}" srcId="{5EB2B3DE-CD9B-41D7-AF1D-6296887FB3DE}" destId="{D9D2CA3D-9A4B-4DC5-8A7C-21FB485C2FAA}" srcOrd="0" destOrd="0" parTransId="{05EF9694-F37B-492C-AE90-91A6AF76425B}" sibTransId="{9E526D8E-C9F3-427F-AB78-4CDDB080D79F}"/>
    <dgm:cxn modelId="{73BE1278-25E8-40F2-A28F-6AC034E9D0E8}" type="presOf" srcId="{05EF9694-F37B-492C-AE90-91A6AF76425B}" destId="{46319475-4C74-4005-8366-2B2DEE2999FE}" srcOrd="0" destOrd="0" presId="urn:microsoft.com/office/officeart/2005/8/layout/hierarchy3"/>
    <dgm:cxn modelId="{3C7E6514-EA31-48C9-93E0-AFED1AF0A615}" type="presOf" srcId="{D9D2CA3D-9A4B-4DC5-8A7C-21FB485C2FAA}" destId="{688E1497-4BC9-405D-8696-A1E5BE8E3EB5}" srcOrd="0" destOrd="0" presId="urn:microsoft.com/office/officeart/2005/8/layout/hierarchy3"/>
    <dgm:cxn modelId="{3EC38459-A1AD-43DA-8631-69DB90BC4ED6}" type="presOf" srcId="{5EB2B3DE-CD9B-41D7-AF1D-6296887FB3DE}" destId="{7B7A1C42-A622-499E-BC30-91AEBA214BC8}" srcOrd="1" destOrd="0" presId="urn:microsoft.com/office/officeart/2005/8/layout/hierarchy3"/>
    <dgm:cxn modelId="{23D11AD1-1FB0-424A-9A96-7B6A2AF8852F}" type="presOf" srcId="{62C641C9-367B-491A-A510-C31B2090EAA2}" destId="{9FCE3E23-031B-426A-96AE-CECF2862C254}" srcOrd="0" destOrd="0" presId="urn:microsoft.com/office/officeart/2005/8/layout/hierarchy3"/>
    <dgm:cxn modelId="{AE702463-124C-431B-825F-0934D2CDA55F}" srcId="{5EB2B3DE-CD9B-41D7-AF1D-6296887FB3DE}" destId="{EFCE538F-7FE8-4388-BC74-1DC8943667AE}" srcOrd="1" destOrd="0" parTransId="{A7548A75-94BC-4662-8F48-D9459EE52EF2}" sibTransId="{5114F359-8A05-41C7-A23F-1D157E1C9BBF}"/>
    <dgm:cxn modelId="{5BFAE0D0-C527-466E-98DB-FB9CD8695630}" type="presOf" srcId="{EFCE538F-7FE8-4388-BC74-1DC8943667AE}" destId="{88B48631-DCC6-447D-B22A-D709016FE591}" srcOrd="0" destOrd="0" presId="urn:microsoft.com/office/officeart/2005/8/layout/hierarchy3"/>
    <dgm:cxn modelId="{3701A875-AA3E-4234-8FF8-074524502DC5}" type="presOf" srcId="{5EB2B3DE-CD9B-41D7-AF1D-6296887FB3DE}" destId="{3A3C52AE-AD07-4816-AA4E-BABFD4E97F6B}" srcOrd="0" destOrd="0" presId="urn:microsoft.com/office/officeart/2005/8/layout/hierarchy3"/>
    <dgm:cxn modelId="{5AABEB1D-5579-4E93-8072-7E0630D57ACA}" type="presOf" srcId="{A7548A75-94BC-4662-8F48-D9459EE52EF2}" destId="{DDA821D1-12A5-4964-BFD3-9110112CB6AF}" srcOrd="0" destOrd="0" presId="urn:microsoft.com/office/officeart/2005/8/layout/hierarchy3"/>
    <dgm:cxn modelId="{2829D300-FED9-4BD0-9C4B-B559D0AD2726}" type="presParOf" srcId="{9FCE3E23-031B-426A-96AE-CECF2862C254}" destId="{0E5808C9-29A5-45CA-92C4-9C6981232DED}" srcOrd="0" destOrd="0" presId="urn:microsoft.com/office/officeart/2005/8/layout/hierarchy3"/>
    <dgm:cxn modelId="{E7AE805F-1279-44E0-A092-DE8CC720390F}" type="presParOf" srcId="{0E5808C9-29A5-45CA-92C4-9C6981232DED}" destId="{36408464-8BE7-44EC-AB76-DDC7613D0150}" srcOrd="0" destOrd="0" presId="urn:microsoft.com/office/officeart/2005/8/layout/hierarchy3"/>
    <dgm:cxn modelId="{56F2568A-CBEC-4524-9BC4-2E6C87F417D6}" type="presParOf" srcId="{36408464-8BE7-44EC-AB76-DDC7613D0150}" destId="{3A3C52AE-AD07-4816-AA4E-BABFD4E97F6B}" srcOrd="0" destOrd="0" presId="urn:microsoft.com/office/officeart/2005/8/layout/hierarchy3"/>
    <dgm:cxn modelId="{E8F0DD3A-0DCE-4C2D-9D0A-78036677B36A}" type="presParOf" srcId="{36408464-8BE7-44EC-AB76-DDC7613D0150}" destId="{7B7A1C42-A622-499E-BC30-91AEBA214BC8}" srcOrd="1" destOrd="0" presId="urn:microsoft.com/office/officeart/2005/8/layout/hierarchy3"/>
    <dgm:cxn modelId="{8B527C45-4C1E-4524-BFE5-C82B73AB9DC5}" type="presParOf" srcId="{0E5808C9-29A5-45CA-92C4-9C6981232DED}" destId="{C5AAC0E6-55CA-46EA-9F46-E901FC8AAA1E}" srcOrd="1" destOrd="0" presId="urn:microsoft.com/office/officeart/2005/8/layout/hierarchy3"/>
    <dgm:cxn modelId="{DE319E68-562C-4C84-9497-2E00F79B7E98}" type="presParOf" srcId="{C5AAC0E6-55CA-46EA-9F46-E901FC8AAA1E}" destId="{46319475-4C74-4005-8366-2B2DEE2999FE}" srcOrd="0" destOrd="0" presId="urn:microsoft.com/office/officeart/2005/8/layout/hierarchy3"/>
    <dgm:cxn modelId="{D4E9888D-A28D-45A6-9188-5FEF383F89E2}" type="presParOf" srcId="{C5AAC0E6-55CA-46EA-9F46-E901FC8AAA1E}" destId="{688E1497-4BC9-405D-8696-A1E5BE8E3EB5}" srcOrd="1" destOrd="0" presId="urn:microsoft.com/office/officeart/2005/8/layout/hierarchy3"/>
    <dgm:cxn modelId="{CED7108D-5811-48AC-8FB9-DA3288F66B32}" type="presParOf" srcId="{C5AAC0E6-55CA-46EA-9F46-E901FC8AAA1E}" destId="{DDA821D1-12A5-4964-BFD3-9110112CB6AF}" srcOrd="2" destOrd="0" presId="urn:microsoft.com/office/officeart/2005/8/layout/hierarchy3"/>
    <dgm:cxn modelId="{0764FE05-0F23-4B21-B530-17C8B4F7918A}" type="presParOf" srcId="{C5AAC0E6-55CA-46EA-9F46-E901FC8AAA1E}" destId="{88B48631-DCC6-447D-B22A-D709016FE59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39B26F9-9028-4EDF-8E59-568D7283A94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3649C95-38D9-4490-8F8E-B05C01F0EAEB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                   </a:t>
          </a:r>
          <a:r>
            <a: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Закон РК «О рекламе», статья 13</a:t>
          </a:r>
        </a:p>
        <a:p>
          <a:r>
            <a: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Запрет рекламы алкогольной продукции;</a:t>
          </a:r>
        </a:p>
        <a:p>
          <a:r>
            <a: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Запрет рекламы товаров (работ и услуг)  с использованием названия алкогольной продукции.</a:t>
          </a:r>
          <a:endParaRPr lang="tr-TR" sz="12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39AD9A4-377B-412F-9BEF-1E9428BD7351}" type="parTrans" cxnId="{9A12576B-77F2-49BA-AC11-A380AAD879A1}">
      <dgm:prSet/>
      <dgm:spPr/>
      <dgm:t>
        <a:bodyPr/>
        <a:lstStyle/>
        <a:p>
          <a:endParaRPr lang="tr-TR"/>
        </a:p>
      </dgm:t>
    </dgm:pt>
    <dgm:pt modelId="{4799A931-64CE-4350-A5E8-94C273423A58}" type="sibTrans" cxnId="{9A12576B-77F2-49BA-AC11-A380AAD879A1}">
      <dgm:prSet/>
      <dgm:spPr/>
      <dgm:t>
        <a:bodyPr/>
        <a:lstStyle/>
        <a:p>
          <a:endParaRPr lang="tr-TR"/>
        </a:p>
      </dgm:t>
    </dgm:pt>
    <dgm:pt modelId="{E74B0978-A44D-499A-BBBB-D9FB322804BB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pPr algn="ctr"/>
          <a:endParaRPr lang="ru-RU" sz="1200" b="1" dirty="0" smtClean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Кодекс РК «Об административных правонарушениях», </a:t>
          </a:r>
          <a:r>
            <a:rPr lang="ru-RU" sz="12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статья 440</a:t>
          </a:r>
        </a:p>
        <a:p>
          <a:pPr algn="l"/>
          <a:r>
            <a: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Запрет распития алкогольных напитков в общественных местах) </a:t>
          </a:r>
        </a:p>
        <a:p>
          <a:pPr algn="l"/>
          <a:r>
            <a:rPr lang="ru-RU" sz="12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статья 608  </a:t>
          </a:r>
          <a:r>
            <a:rPr lang="ru-RU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«Ужесточены меры к нарушителям Правил дорожного движения, в </a:t>
          </a:r>
          <a:r>
            <a:rPr lang="ru-RU" sz="1200" b="1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т.ч</a:t>
          </a:r>
          <a:r>
            <a:rPr lang="ru-RU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. езда в состоянии  опьянения)  </a:t>
          </a:r>
          <a:endParaRPr lang="tr-TR" sz="1200" b="1" dirty="0" smtClean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algn="l"/>
          <a:endParaRPr lang="tr-TR" sz="12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1C6B424-70CE-42CF-843B-5F866DE732D9}" type="parTrans" cxnId="{54C6EA3F-55CF-4FBA-A4CB-5F66914D5813}">
      <dgm:prSet/>
      <dgm:spPr/>
      <dgm:t>
        <a:bodyPr/>
        <a:lstStyle/>
        <a:p>
          <a:endParaRPr lang="tr-TR"/>
        </a:p>
      </dgm:t>
    </dgm:pt>
    <dgm:pt modelId="{87BF9C85-3BB1-47B0-8E1B-DF0AFDF013BA}" type="sibTrans" cxnId="{54C6EA3F-55CF-4FBA-A4CB-5F66914D5813}">
      <dgm:prSet/>
      <dgm:spPr/>
      <dgm:t>
        <a:bodyPr/>
        <a:lstStyle/>
        <a:p>
          <a:endParaRPr lang="tr-TR"/>
        </a:p>
      </dgm:t>
    </dgm:pt>
    <dgm:pt modelId="{57ED1617-9215-4B33-B9E8-E3C70509A047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Закон РК «О ратификации Рамочной конвенции ВОЗ по борьбе против табака» от 25 ноября 2006 г. </a:t>
          </a:r>
        </a:p>
        <a:p>
          <a:r>
            <a:rPr lang="ru-RU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(выполнение международных обязательств по внедрению мер контроля </a:t>
          </a:r>
          <a:r>
            <a:rPr lang="ru-RU" sz="1200" b="1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табакокурения</a:t>
          </a:r>
          <a:r>
            <a:rPr lang="ru-RU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9AEC5B23-3EC3-4600-813F-20786ACFE62D}" type="parTrans" cxnId="{F843D400-FF6E-4D62-91B4-10E76728F563}">
      <dgm:prSet/>
      <dgm:spPr/>
      <dgm:t>
        <a:bodyPr/>
        <a:lstStyle/>
        <a:p>
          <a:endParaRPr lang="tr-TR"/>
        </a:p>
      </dgm:t>
    </dgm:pt>
    <dgm:pt modelId="{D7C2D717-FAB6-4732-973C-ED1506875828}" type="sibTrans" cxnId="{F843D400-FF6E-4D62-91B4-10E76728F563}">
      <dgm:prSet/>
      <dgm:spPr/>
      <dgm:t>
        <a:bodyPr/>
        <a:lstStyle/>
        <a:p>
          <a:endParaRPr lang="tr-TR"/>
        </a:p>
      </dgm:t>
    </dgm:pt>
    <dgm:pt modelId="{4950C62C-0163-4990-84FA-90AB6DC05684}" type="pres">
      <dgm:prSet presAssocID="{239B26F9-9028-4EDF-8E59-568D7283A94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7A3EB04-55B0-40F4-BE8E-F73FB70F0566}" type="pres">
      <dgm:prSet presAssocID="{73649C95-38D9-4490-8F8E-B05C01F0EAEB}" presName="parentLin" presStyleCnt="0"/>
      <dgm:spPr/>
    </dgm:pt>
    <dgm:pt modelId="{DB680CCC-D8B1-4993-AA1C-283E53D9DD6F}" type="pres">
      <dgm:prSet presAssocID="{73649C95-38D9-4490-8F8E-B05C01F0EAEB}" presName="parentLeftMargin" presStyleLbl="node1" presStyleIdx="0" presStyleCnt="3"/>
      <dgm:spPr/>
      <dgm:t>
        <a:bodyPr/>
        <a:lstStyle/>
        <a:p>
          <a:endParaRPr lang="tr-TR"/>
        </a:p>
      </dgm:t>
    </dgm:pt>
    <dgm:pt modelId="{FCF1B6A7-112A-4B93-820A-7D310E5AABFE}" type="pres">
      <dgm:prSet presAssocID="{73649C95-38D9-4490-8F8E-B05C01F0EAEB}" presName="parentText" presStyleLbl="node1" presStyleIdx="0" presStyleCnt="3" custScaleX="130365" custScaleY="113102" custLinFactNeighborX="21459" custLinFactNeighborY="818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0E9CC7A-43CE-4E12-9A3A-9DD0A4487795}" type="pres">
      <dgm:prSet presAssocID="{73649C95-38D9-4490-8F8E-B05C01F0EAEB}" presName="negativeSpace" presStyleCnt="0"/>
      <dgm:spPr/>
    </dgm:pt>
    <dgm:pt modelId="{B2910018-7A79-4B3D-B6CB-76CD2F08D6A4}" type="pres">
      <dgm:prSet presAssocID="{73649C95-38D9-4490-8F8E-B05C01F0EAEB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9CF86DCF-21BB-45D3-88F8-14EB1E728C9E}" type="pres">
      <dgm:prSet presAssocID="{4799A931-64CE-4350-A5E8-94C273423A58}" presName="spaceBetweenRectangles" presStyleCnt="0"/>
      <dgm:spPr/>
    </dgm:pt>
    <dgm:pt modelId="{52A07327-E527-4371-A5FB-9A93152B3B0F}" type="pres">
      <dgm:prSet presAssocID="{E74B0978-A44D-499A-BBBB-D9FB322804BB}" presName="parentLin" presStyleCnt="0"/>
      <dgm:spPr/>
    </dgm:pt>
    <dgm:pt modelId="{27E00A84-91D3-4360-9B2C-F38C9DAA8F3F}" type="pres">
      <dgm:prSet presAssocID="{E74B0978-A44D-499A-BBBB-D9FB322804BB}" presName="parentLeftMargin" presStyleLbl="node1" presStyleIdx="0" presStyleCnt="3"/>
      <dgm:spPr/>
      <dgm:t>
        <a:bodyPr/>
        <a:lstStyle/>
        <a:p>
          <a:endParaRPr lang="tr-TR"/>
        </a:p>
      </dgm:t>
    </dgm:pt>
    <dgm:pt modelId="{2EE5EC5D-BA31-4CB1-9413-B3FAC6C44138}" type="pres">
      <dgm:prSet presAssocID="{E74B0978-A44D-499A-BBBB-D9FB322804BB}" presName="parentText" presStyleLbl="node1" presStyleIdx="1" presStyleCnt="3" custScaleX="134431" custScaleY="158512" custLinFactNeighborX="-6570" custLinFactNeighborY="-1040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5090757-E6FA-4BBE-9A66-91C79F785A17}" type="pres">
      <dgm:prSet presAssocID="{E74B0978-A44D-499A-BBBB-D9FB322804BB}" presName="negativeSpace" presStyleCnt="0"/>
      <dgm:spPr/>
    </dgm:pt>
    <dgm:pt modelId="{9FA1C13D-AC89-404E-921A-FA1F6DD9D93F}" type="pres">
      <dgm:prSet presAssocID="{E74B0978-A44D-499A-BBBB-D9FB322804BB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00902D51-EED0-4240-81F2-7770FEF18836}" type="pres">
      <dgm:prSet presAssocID="{87BF9C85-3BB1-47B0-8E1B-DF0AFDF013BA}" presName="spaceBetweenRectangles" presStyleCnt="0"/>
      <dgm:spPr/>
    </dgm:pt>
    <dgm:pt modelId="{4C711CAE-B23F-4B75-8D35-1C025B2A2FDE}" type="pres">
      <dgm:prSet presAssocID="{57ED1617-9215-4B33-B9E8-E3C70509A047}" presName="parentLin" presStyleCnt="0"/>
      <dgm:spPr/>
    </dgm:pt>
    <dgm:pt modelId="{03F28807-18F4-460E-A4D9-4F45397B1721}" type="pres">
      <dgm:prSet presAssocID="{57ED1617-9215-4B33-B9E8-E3C70509A047}" presName="parentLeftMargin" presStyleLbl="node1" presStyleIdx="1" presStyleCnt="3"/>
      <dgm:spPr/>
      <dgm:t>
        <a:bodyPr/>
        <a:lstStyle/>
        <a:p>
          <a:endParaRPr lang="tr-TR"/>
        </a:p>
      </dgm:t>
    </dgm:pt>
    <dgm:pt modelId="{CDE5CD4E-7103-4275-BA25-7E8D45763988}" type="pres">
      <dgm:prSet presAssocID="{57ED1617-9215-4B33-B9E8-E3C70509A047}" presName="parentText" presStyleLbl="node1" presStyleIdx="2" presStyleCnt="3" custScaleX="142857" custScaleY="10223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6065160-AE97-4D24-8697-03F07334D134}" type="pres">
      <dgm:prSet presAssocID="{57ED1617-9215-4B33-B9E8-E3C70509A047}" presName="negativeSpace" presStyleCnt="0"/>
      <dgm:spPr/>
    </dgm:pt>
    <dgm:pt modelId="{0F563464-794B-4B38-8FD5-E5A873BB9AFA}" type="pres">
      <dgm:prSet presAssocID="{57ED1617-9215-4B33-B9E8-E3C70509A047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accent3">
              <a:lumMod val="60000"/>
              <a:lumOff val="40000"/>
            </a:schemeClr>
          </a:solidFill>
        </a:ln>
      </dgm:spPr>
    </dgm:pt>
  </dgm:ptLst>
  <dgm:cxnLst>
    <dgm:cxn modelId="{E05A2383-A045-4C29-84EB-D63BE88F655D}" type="presOf" srcId="{73649C95-38D9-4490-8F8E-B05C01F0EAEB}" destId="{FCF1B6A7-112A-4B93-820A-7D310E5AABFE}" srcOrd="1" destOrd="0" presId="urn:microsoft.com/office/officeart/2005/8/layout/list1"/>
    <dgm:cxn modelId="{BBB1A053-E8DC-4835-AF20-0F1CCF2898DE}" type="presOf" srcId="{239B26F9-9028-4EDF-8E59-568D7283A946}" destId="{4950C62C-0163-4990-84FA-90AB6DC05684}" srcOrd="0" destOrd="0" presId="urn:microsoft.com/office/officeart/2005/8/layout/list1"/>
    <dgm:cxn modelId="{4E3CAB84-3134-4811-9B22-6061819986EF}" type="presOf" srcId="{E74B0978-A44D-499A-BBBB-D9FB322804BB}" destId="{2EE5EC5D-BA31-4CB1-9413-B3FAC6C44138}" srcOrd="1" destOrd="0" presId="urn:microsoft.com/office/officeart/2005/8/layout/list1"/>
    <dgm:cxn modelId="{EB608F1C-8293-4C08-B78D-5248F6FC3F5D}" type="presOf" srcId="{E74B0978-A44D-499A-BBBB-D9FB322804BB}" destId="{27E00A84-91D3-4360-9B2C-F38C9DAA8F3F}" srcOrd="0" destOrd="0" presId="urn:microsoft.com/office/officeart/2005/8/layout/list1"/>
    <dgm:cxn modelId="{F843D400-FF6E-4D62-91B4-10E76728F563}" srcId="{239B26F9-9028-4EDF-8E59-568D7283A946}" destId="{57ED1617-9215-4B33-B9E8-E3C70509A047}" srcOrd="2" destOrd="0" parTransId="{9AEC5B23-3EC3-4600-813F-20786ACFE62D}" sibTransId="{D7C2D717-FAB6-4732-973C-ED1506875828}"/>
    <dgm:cxn modelId="{54C6EA3F-55CF-4FBA-A4CB-5F66914D5813}" srcId="{239B26F9-9028-4EDF-8E59-568D7283A946}" destId="{E74B0978-A44D-499A-BBBB-D9FB322804BB}" srcOrd="1" destOrd="0" parTransId="{81C6B424-70CE-42CF-843B-5F866DE732D9}" sibTransId="{87BF9C85-3BB1-47B0-8E1B-DF0AFDF013BA}"/>
    <dgm:cxn modelId="{B618AD30-F1E3-42BC-A679-604FFC398A10}" type="presOf" srcId="{57ED1617-9215-4B33-B9E8-E3C70509A047}" destId="{03F28807-18F4-460E-A4D9-4F45397B1721}" srcOrd="0" destOrd="0" presId="urn:microsoft.com/office/officeart/2005/8/layout/list1"/>
    <dgm:cxn modelId="{9A12576B-77F2-49BA-AC11-A380AAD879A1}" srcId="{239B26F9-9028-4EDF-8E59-568D7283A946}" destId="{73649C95-38D9-4490-8F8E-B05C01F0EAEB}" srcOrd="0" destOrd="0" parTransId="{039AD9A4-377B-412F-9BEF-1E9428BD7351}" sibTransId="{4799A931-64CE-4350-A5E8-94C273423A58}"/>
    <dgm:cxn modelId="{7EDF7BFD-686A-4F63-AFCD-77CCE854A13A}" type="presOf" srcId="{57ED1617-9215-4B33-B9E8-E3C70509A047}" destId="{CDE5CD4E-7103-4275-BA25-7E8D45763988}" srcOrd="1" destOrd="0" presId="urn:microsoft.com/office/officeart/2005/8/layout/list1"/>
    <dgm:cxn modelId="{F6570F5F-B72A-4089-AD59-44CBDDA35643}" type="presOf" srcId="{73649C95-38D9-4490-8F8E-B05C01F0EAEB}" destId="{DB680CCC-D8B1-4993-AA1C-283E53D9DD6F}" srcOrd="0" destOrd="0" presId="urn:microsoft.com/office/officeart/2005/8/layout/list1"/>
    <dgm:cxn modelId="{065CC235-582A-43B3-B6E6-893CBDA1239F}" type="presParOf" srcId="{4950C62C-0163-4990-84FA-90AB6DC05684}" destId="{47A3EB04-55B0-40F4-BE8E-F73FB70F0566}" srcOrd="0" destOrd="0" presId="urn:microsoft.com/office/officeart/2005/8/layout/list1"/>
    <dgm:cxn modelId="{2593F6D5-6672-407A-A5BC-9F1A89D615BF}" type="presParOf" srcId="{47A3EB04-55B0-40F4-BE8E-F73FB70F0566}" destId="{DB680CCC-D8B1-4993-AA1C-283E53D9DD6F}" srcOrd="0" destOrd="0" presId="urn:microsoft.com/office/officeart/2005/8/layout/list1"/>
    <dgm:cxn modelId="{7039625F-0AA5-4192-A6A9-4B900FBAACEC}" type="presParOf" srcId="{47A3EB04-55B0-40F4-BE8E-F73FB70F0566}" destId="{FCF1B6A7-112A-4B93-820A-7D310E5AABFE}" srcOrd="1" destOrd="0" presId="urn:microsoft.com/office/officeart/2005/8/layout/list1"/>
    <dgm:cxn modelId="{77C3F202-9F3F-41F0-AE50-A2C4E75494C1}" type="presParOf" srcId="{4950C62C-0163-4990-84FA-90AB6DC05684}" destId="{60E9CC7A-43CE-4E12-9A3A-9DD0A4487795}" srcOrd="1" destOrd="0" presId="urn:microsoft.com/office/officeart/2005/8/layout/list1"/>
    <dgm:cxn modelId="{27E25947-830E-4C89-8450-122914A5E1E5}" type="presParOf" srcId="{4950C62C-0163-4990-84FA-90AB6DC05684}" destId="{B2910018-7A79-4B3D-B6CB-76CD2F08D6A4}" srcOrd="2" destOrd="0" presId="urn:microsoft.com/office/officeart/2005/8/layout/list1"/>
    <dgm:cxn modelId="{8B894336-82E0-4765-9B4E-774CBB09563E}" type="presParOf" srcId="{4950C62C-0163-4990-84FA-90AB6DC05684}" destId="{9CF86DCF-21BB-45D3-88F8-14EB1E728C9E}" srcOrd="3" destOrd="0" presId="urn:microsoft.com/office/officeart/2005/8/layout/list1"/>
    <dgm:cxn modelId="{E44A42D4-B713-4674-B573-0F4AAC929F5D}" type="presParOf" srcId="{4950C62C-0163-4990-84FA-90AB6DC05684}" destId="{52A07327-E527-4371-A5FB-9A93152B3B0F}" srcOrd="4" destOrd="0" presId="urn:microsoft.com/office/officeart/2005/8/layout/list1"/>
    <dgm:cxn modelId="{F673A936-48E6-4492-A817-42B4546B6E40}" type="presParOf" srcId="{52A07327-E527-4371-A5FB-9A93152B3B0F}" destId="{27E00A84-91D3-4360-9B2C-F38C9DAA8F3F}" srcOrd="0" destOrd="0" presId="urn:microsoft.com/office/officeart/2005/8/layout/list1"/>
    <dgm:cxn modelId="{6CE07366-7D8A-4AF5-A77A-CA34E5AA4ECB}" type="presParOf" srcId="{52A07327-E527-4371-A5FB-9A93152B3B0F}" destId="{2EE5EC5D-BA31-4CB1-9413-B3FAC6C44138}" srcOrd="1" destOrd="0" presId="urn:microsoft.com/office/officeart/2005/8/layout/list1"/>
    <dgm:cxn modelId="{56EC279A-6BC3-4070-8DBA-395EE604E211}" type="presParOf" srcId="{4950C62C-0163-4990-84FA-90AB6DC05684}" destId="{F5090757-E6FA-4BBE-9A66-91C79F785A17}" srcOrd="5" destOrd="0" presId="urn:microsoft.com/office/officeart/2005/8/layout/list1"/>
    <dgm:cxn modelId="{CDBDF3A6-9267-4B63-B1DF-E07B2E139800}" type="presParOf" srcId="{4950C62C-0163-4990-84FA-90AB6DC05684}" destId="{9FA1C13D-AC89-404E-921A-FA1F6DD9D93F}" srcOrd="6" destOrd="0" presId="urn:microsoft.com/office/officeart/2005/8/layout/list1"/>
    <dgm:cxn modelId="{F5E5C6E4-081B-46BE-973D-0516578AFDB3}" type="presParOf" srcId="{4950C62C-0163-4990-84FA-90AB6DC05684}" destId="{00902D51-EED0-4240-81F2-7770FEF18836}" srcOrd="7" destOrd="0" presId="urn:microsoft.com/office/officeart/2005/8/layout/list1"/>
    <dgm:cxn modelId="{7D3845A5-CC66-48FE-A2CC-6FB1699E3B14}" type="presParOf" srcId="{4950C62C-0163-4990-84FA-90AB6DC05684}" destId="{4C711CAE-B23F-4B75-8D35-1C025B2A2FDE}" srcOrd="8" destOrd="0" presId="urn:microsoft.com/office/officeart/2005/8/layout/list1"/>
    <dgm:cxn modelId="{1559B617-EF6D-4C54-A87F-54F90F049A2E}" type="presParOf" srcId="{4C711CAE-B23F-4B75-8D35-1C025B2A2FDE}" destId="{03F28807-18F4-460E-A4D9-4F45397B1721}" srcOrd="0" destOrd="0" presId="urn:microsoft.com/office/officeart/2005/8/layout/list1"/>
    <dgm:cxn modelId="{20A3A24A-9D78-4893-9084-42CA72D6C9D9}" type="presParOf" srcId="{4C711CAE-B23F-4B75-8D35-1C025B2A2FDE}" destId="{CDE5CD4E-7103-4275-BA25-7E8D45763988}" srcOrd="1" destOrd="0" presId="urn:microsoft.com/office/officeart/2005/8/layout/list1"/>
    <dgm:cxn modelId="{A10F0CD2-1A89-4752-8C97-DD68061D4FBA}" type="presParOf" srcId="{4950C62C-0163-4990-84FA-90AB6DC05684}" destId="{76065160-AE97-4D24-8697-03F07334D134}" srcOrd="9" destOrd="0" presId="urn:microsoft.com/office/officeart/2005/8/layout/list1"/>
    <dgm:cxn modelId="{055C96E4-BE10-450E-BF00-684E77C0B1DD}" type="presParOf" srcId="{4950C62C-0163-4990-84FA-90AB6DC05684}" destId="{0F563464-794B-4B38-8FD5-E5A873BB9AF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D3B131D-2402-4506-AD13-DD603C846C84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A84A9AF-E907-46B5-A3B1-02A26C62BAB1}">
      <dgm:prSet phldrT="[Текст]" custT="1"/>
      <dgm:spPr/>
      <dgm:t>
        <a:bodyPr/>
        <a:lstStyle/>
        <a:p>
          <a:pPr algn="l"/>
          <a:r>
            <a:rPr lang="ru-RU" sz="2000" b="1" smtClean="0"/>
            <a:t>Сахарный диабет</a:t>
          </a:r>
          <a:endParaRPr lang="ru-RU" sz="2000" dirty="0"/>
        </a:p>
      </dgm:t>
    </dgm:pt>
    <dgm:pt modelId="{D8806176-2072-4CDE-9562-43193AF394BF}" type="parTrans" cxnId="{96A5217E-6766-4B69-AFAD-49C62E53DB5E}">
      <dgm:prSet/>
      <dgm:spPr/>
      <dgm:t>
        <a:bodyPr/>
        <a:lstStyle/>
        <a:p>
          <a:pPr algn="l"/>
          <a:endParaRPr lang="ru-RU"/>
        </a:p>
      </dgm:t>
    </dgm:pt>
    <dgm:pt modelId="{C65FBD96-0F5C-42DC-9CC6-F7309EB93E5D}" type="sibTrans" cxnId="{96A5217E-6766-4B69-AFAD-49C62E53DB5E}">
      <dgm:prSet/>
      <dgm:spPr/>
      <dgm:t>
        <a:bodyPr/>
        <a:lstStyle/>
        <a:p>
          <a:pPr algn="l"/>
          <a:endParaRPr lang="ru-RU"/>
        </a:p>
      </dgm:t>
    </dgm:pt>
    <dgm:pt modelId="{21F79F44-576C-448B-8D39-9E0FF40A6231}">
      <dgm:prSet phldrT="[Текст]" custT="1"/>
      <dgm:spPr/>
      <dgm:t>
        <a:bodyPr anchor="ctr"/>
        <a:lstStyle/>
        <a:p>
          <a:pPr algn="l"/>
          <a:r>
            <a:rPr lang="ru-RU" sz="1100" b="1" i="0" dirty="0" err="1" smtClean="0">
              <a:solidFill>
                <a:srgbClr val="002060"/>
              </a:solidFill>
              <a:latin typeface="+mn-lt"/>
            </a:rPr>
            <a:t>Скрининговая</a:t>
          </a:r>
          <a:r>
            <a:rPr lang="ru-RU" sz="1100" b="1" i="0" dirty="0" smtClean="0">
              <a:solidFill>
                <a:srgbClr val="002060"/>
              </a:solidFill>
              <a:latin typeface="+mn-lt"/>
            </a:rPr>
            <a:t> программа с 2009 года (</a:t>
          </a:r>
          <a:r>
            <a:rPr lang="ru-RU" sz="1100" b="1" dirty="0" smtClean="0">
              <a:solidFill>
                <a:srgbClr val="002060"/>
              </a:solidFill>
            </a:rPr>
            <a:t>25-64 лет)</a:t>
          </a:r>
        </a:p>
        <a:p>
          <a:pPr algn="l"/>
          <a:r>
            <a:rPr lang="ru-RU" sz="1100" b="1" dirty="0" smtClean="0">
              <a:solidFill>
                <a:srgbClr val="002060"/>
              </a:solidFill>
            </a:rPr>
            <a:t>Внедрение Программы управления заболеванием</a:t>
          </a:r>
        </a:p>
        <a:p>
          <a:pPr algn="l"/>
          <a:r>
            <a:rPr lang="ru-RU" sz="1100" b="1" i="0" dirty="0" smtClean="0">
              <a:solidFill>
                <a:srgbClr val="002060"/>
              </a:solidFill>
              <a:latin typeface="+mn-lt"/>
            </a:rPr>
            <a:t>Обеспечение детей до 18 лет  инсулиновыми помпами бесплатно</a:t>
          </a:r>
        </a:p>
        <a:p>
          <a:pPr algn="l"/>
          <a:r>
            <a:rPr lang="ru-RU" sz="1100" b="1" dirty="0" smtClean="0">
              <a:solidFill>
                <a:srgbClr val="002060"/>
              </a:solidFill>
            </a:rPr>
            <a:t>Национальный</a:t>
          </a:r>
        </a:p>
        <a:p>
          <a:pPr algn="l"/>
          <a:r>
            <a:rPr lang="ru-RU" sz="1100" b="1" dirty="0" smtClean="0">
              <a:solidFill>
                <a:srgbClr val="002060"/>
              </a:solidFill>
            </a:rPr>
            <a:t>регистр</a:t>
          </a:r>
          <a:endParaRPr lang="ru-RU" sz="1100" dirty="0">
            <a:solidFill>
              <a:srgbClr val="002060"/>
            </a:solidFill>
          </a:endParaRPr>
        </a:p>
      </dgm:t>
    </dgm:pt>
    <dgm:pt modelId="{6D57A292-ECD2-4ACE-9ABC-FF5C70F4779A}" type="parTrans" cxnId="{565D36AE-3969-42F3-8132-F277289C57AA}">
      <dgm:prSet/>
      <dgm:spPr/>
      <dgm:t>
        <a:bodyPr/>
        <a:lstStyle/>
        <a:p>
          <a:pPr algn="l"/>
          <a:endParaRPr lang="ru-RU"/>
        </a:p>
      </dgm:t>
    </dgm:pt>
    <dgm:pt modelId="{72010AEE-C122-40AE-9D33-D7F917E840F1}" type="sibTrans" cxnId="{565D36AE-3969-42F3-8132-F277289C57AA}">
      <dgm:prSet/>
      <dgm:spPr/>
      <dgm:t>
        <a:bodyPr/>
        <a:lstStyle/>
        <a:p>
          <a:pPr algn="l"/>
          <a:endParaRPr lang="ru-RU"/>
        </a:p>
      </dgm:t>
    </dgm:pt>
    <dgm:pt modelId="{76083533-119A-424E-BABD-76D7378A86E5}">
      <dgm:prSet phldrT="[Текст]" custT="1"/>
      <dgm:spPr/>
      <dgm:t>
        <a:bodyPr/>
        <a:lstStyle/>
        <a:p>
          <a:pPr algn="l"/>
          <a:r>
            <a:rPr lang="ru-RU" sz="2000" b="1" i="0" smtClean="0">
              <a:latin typeface="+mn-lt"/>
              <a:cs typeface="Arial" panose="020B0604020202020204" pitchFamily="34" charset="0"/>
            </a:rPr>
            <a:t>Туберкулез</a:t>
          </a:r>
          <a:endParaRPr lang="ru-RU" sz="2000" dirty="0"/>
        </a:p>
      </dgm:t>
    </dgm:pt>
    <dgm:pt modelId="{9CFE9F91-357A-4E6B-AFB5-4502B53670C0}" type="parTrans" cxnId="{73CC624B-9C69-47E4-B1C5-3D2FEB5437DD}">
      <dgm:prSet/>
      <dgm:spPr/>
      <dgm:t>
        <a:bodyPr/>
        <a:lstStyle/>
        <a:p>
          <a:pPr algn="l"/>
          <a:endParaRPr lang="ru-RU"/>
        </a:p>
      </dgm:t>
    </dgm:pt>
    <dgm:pt modelId="{9B339888-4DAD-45AF-A1E3-E6695A76106B}" type="sibTrans" cxnId="{73CC624B-9C69-47E4-B1C5-3D2FEB5437DD}">
      <dgm:prSet/>
      <dgm:spPr/>
      <dgm:t>
        <a:bodyPr/>
        <a:lstStyle/>
        <a:p>
          <a:pPr algn="l"/>
          <a:endParaRPr lang="ru-RU"/>
        </a:p>
      </dgm:t>
    </dgm:pt>
    <dgm:pt modelId="{9CC5884B-DA14-43C9-805C-02490273EDCC}">
      <dgm:prSet phldrT="[Текст]" custT="1"/>
      <dgm:spPr/>
      <dgm:t>
        <a:bodyPr anchor="ctr"/>
        <a:lstStyle/>
        <a:p>
          <a:pPr algn="l"/>
          <a:r>
            <a:rPr lang="ru-RU" sz="1100" b="1" i="0" smtClean="0">
              <a:solidFill>
                <a:srgbClr val="002060"/>
              </a:solidFill>
              <a:latin typeface="+mn-lt"/>
            </a:rPr>
            <a:t>Национальный комплексный План борьбы с туберкулезом на 2016-2020 годы</a:t>
          </a:r>
        </a:p>
        <a:p>
          <a:pPr algn="l"/>
          <a:r>
            <a:rPr lang="ru-RU" sz="1100" b="1" smtClean="0">
              <a:solidFill>
                <a:srgbClr val="002060"/>
              </a:solidFill>
            </a:rPr>
            <a:t>Укрепление  материально –технической базы противотуберкулезных учреждений</a:t>
          </a:r>
          <a:endParaRPr lang="ru-RU" sz="1100" dirty="0">
            <a:solidFill>
              <a:srgbClr val="002060"/>
            </a:solidFill>
          </a:endParaRPr>
        </a:p>
      </dgm:t>
    </dgm:pt>
    <dgm:pt modelId="{6CC7B9F0-3DAF-41E0-9512-C628207E08D5}" type="parTrans" cxnId="{B3E16304-996B-4DD4-BE43-BCFCD386761F}">
      <dgm:prSet/>
      <dgm:spPr/>
      <dgm:t>
        <a:bodyPr/>
        <a:lstStyle/>
        <a:p>
          <a:pPr algn="l"/>
          <a:endParaRPr lang="ru-RU"/>
        </a:p>
      </dgm:t>
    </dgm:pt>
    <dgm:pt modelId="{4B09091E-9D88-4F5F-B2F3-5EA32D68484A}" type="sibTrans" cxnId="{B3E16304-996B-4DD4-BE43-BCFCD386761F}">
      <dgm:prSet/>
      <dgm:spPr/>
      <dgm:t>
        <a:bodyPr/>
        <a:lstStyle/>
        <a:p>
          <a:pPr algn="l"/>
          <a:endParaRPr lang="ru-RU"/>
        </a:p>
      </dgm:t>
    </dgm:pt>
    <dgm:pt modelId="{43C2343E-70CB-4C7F-A029-6046F52CAD30}">
      <dgm:prSet phldrT="[Текст]" custT="1"/>
      <dgm:spPr/>
      <dgm:t>
        <a:bodyPr/>
        <a:lstStyle/>
        <a:p>
          <a:pPr algn="l"/>
          <a:r>
            <a:rPr lang="ru-RU" sz="2000" b="1" smtClean="0"/>
            <a:t>ВИЧ/СПИД</a:t>
          </a:r>
          <a:endParaRPr lang="ru-RU" sz="2000" b="1" dirty="0"/>
        </a:p>
      </dgm:t>
    </dgm:pt>
    <dgm:pt modelId="{B2CFFD30-017C-48BF-8CF0-CC562096E80A}" type="parTrans" cxnId="{A46ED458-04DB-457C-ACA2-998093D27D94}">
      <dgm:prSet/>
      <dgm:spPr/>
      <dgm:t>
        <a:bodyPr/>
        <a:lstStyle/>
        <a:p>
          <a:pPr algn="l"/>
          <a:endParaRPr lang="ru-RU"/>
        </a:p>
      </dgm:t>
    </dgm:pt>
    <dgm:pt modelId="{2E5FF957-BEF7-407C-9595-C7CECC1D4AFA}" type="sibTrans" cxnId="{A46ED458-04DB-457C-ACA2-998093D27D94}">
      <dgm:prSet/>
      <dgm:spPr/>
      <dgm:t>
        <a:bodyPr/>
        <a:lstStyle/>
        <a:p>
          <a:pPr algn="l"/>
          <a:endParaRPr lang="ru-RU"/>
        </a:p>
      </dgm:t>
    </dgm:pt>
    <dgm:pt modelId="{16942511-FF53-422D-8944-3EB8B5E886D1}">
      <dgm:prSet phldrT="[Текст]" custT="1"/>
      <dgm:spPr/>
      <dgm:t>
        <a:bodyPr anchor="ctr"/>
        <a:lstStyle/>
        <a:p>
          <a:pPr algn="l"/>
          <a:r>
            <a:rPr lang="ru-RU" sz="1100" b="1" dirty="0" smtClean="0">
              <a:solidFill>
                <a:srgbClr val="002060"/>
              </a:solidFill>
              <a:cs typeface="Arial" panose="020B0604020202020204" pitchFamily="34" charset="0"/>
            </a:rPr>
            <a:t>Обследование групп риска, беременных</a:t>
          </a:r>
        </a:p>
        <a:p>
          <a:pPr algn="l"/>
          <a:r>
            <a:rPr lang="ru-RU" sz="1100" b="1" dirty="0" smtClean="0">
              <a:solidFill>
                <a:srgbClr val="002060"/>
              </a:solidFill>
              <a:cs typeface="Arial" panose="020B0604020202020204" pitchFamily="34" charset="0"/>
            </a:rPr>
            <a:t>Пункты обмена шприцев</a:t>
          </a:r>
        </a:p>
        <a:p>
          <a:pPr algn="l"/>
          <a:r>
            <a:rPr lang="ru-RU" sz="1100" b="1" dirty="0" smtClean="0">
              <a:solidFill>
                <a:srgbClr val="002060"/>
              </a:solidFill>
              <a:cs typeface="Arial" panose="020B0604020202020204" pitchFamily="34" charset="0"/>
            </a:rPr>
            <a:t>Привлечение  волонтеров и </a:t>
          </a:r>
          <a:r>
            <a:rPr lang="ru-RU" sz="1100" b="1" dirty="0" err="1" smtClean="0">
              <a:solidFill>
                <a:srgbClr val="002060"/>
              </a:solidFill>
              <a:cs typeface="Arial" panose="020B0604020202020204" pitchFamily="34" charset="0"/>
            </a:rPr>
            <a:t>аутричработников</a:t>
          </a:r>
          <a:endParaRPr lang="ru-RU" sz="1100" b="1" dirty="0" smtClean="0">
            <a:solidFill>
              <a:srgbClr val="002060"/>
            </a:solidFill>
            <a:cs typeface="Arial" panose="020B0604020202020204" pitchFamily="34" charset="0"/>
          </a:endParaRPr>
        </a:p>
        <a:p>
          <a:pPr algn="l"/>
          <a:r>
            <a:rPr lang="ru-RU" sz="1100" b="1" dirty="0" smtClean="0">
              <a:solidFill>
                <a:srgbClr val="002060"/>
              </a:solidFill>
            </a:rPr>
            <a:t>Социологические исследования с неправительственными организациями </a:t>
          </a:r>
        </a:p>
        <a:p>
          <a:pPr algn="l"/>
          <a:r>
            <a:rPr lang="ru-RU" sz="1100" b="1" dirty="0" smtClean="0">
              <a:solidFill>
                <a:srgbClr val="002060"/>
              </a:solidFill>
            </a:rPr>
            <a:t>Все больные обеспечиваются антиретровирусной терапией на бесплатной основе</a:t>
          </a:r>
          <a:endParaRPr lang="ru-RU" sz="1100" dirty="0">
            <a:solidFill>
              <a:srgbClr val="002060"/>
            </a:solidFill>
          </a:endParaRPr>
        </a:p>
      </dgm:t>
    </dgm:pt>
    <dgm:pt modelId="{07503159-742C-4DE1-A183-7E18E5F56888}" type="parTrans" cxnId="{1A10B2C9-829B-4556-83C3-91297093D18A}">
      <dgm:prSet/>
      <dgm:spPr/>
      <dgm:t>
        <a:bodyPr/>
        <a:lstStyle/>
        <a:p>
          <a:pPr algn="l"/>
          <a:endParaRPr lang="ru-RU"/>
        </a:p>
      </dgm:t>
    </dgm:pt>
    <dgm:pt modelId="{F93632CB-BAFA-436E-AC81-F334BA52712B}" type="sibTrans" cxnId="{1A10B2C9-829B-4556-83C3-91297093D18A}">
      <dgm:prSet/>
      <dgm:spPr/>
      <dgm:t>
        <a:bodyPr/>
        <a:lstStyle/>
        <a:p>
          <a:pPr algn="l"/>
          <a:endParaRPr lang="ru-RU"/>
        </a:p>
      </dgm:t>
    </dgm:pt>
    <dgm:pt modelId="{BBE64B03-E911-44B4-9ABA-D38AC184189A}">
      <dgm:prSet custT="1"/>
      <dgm:spPr/>
      <dgm:t>
        <a:bodyPr/>
        <a:lstStyle/>
        <a:p>
          <a:r>
            <a:rPr lang="ru-RU" sz="1600" b="1" dirty="0" smtClean="0"/>
            <a:t>Злокачественные новообразования</a:t>
          </a:r>
          <a:endParaRPr lang="ru-RU" sz="1600" b="1" dirty="0"/>
        </a:p>
      </dgm:t>
    </dgm:pt>
    <dgm:pt modelId="{52AD4B9D-D18A-47CC-90DB-A14876F55441}" type="parTrans" cxnId="{5CC6020C-5673-4484-9DCB-DC7448AD5900}">
      <dgm:prSet/>
      <dgm:spPr/>
      <dgm:t>
        <a:bodyPr/>
        <a:lstStyle/>
        <a:p>
          <a:endParaRPr lang="ru-RU"/>
        </a:p>
      </dgm:t>
    </dgm:pt>
    <dgm:pt modelId="{FF0DB68D-D086-4A9D-9E47-0E6CBC3A1BF6}" type="sibTrans" cxnId="{5CC6020C-5673-4484-9DCB-DC7448AD5900}">
      <dgm:prSet/>
      <dgm:spPr/>
      <dgm:t>
        <a:bodyPr/>
        <a:lstStyle/>
        <a:p>
          <a:endParaRPr lang="ru-RU"/>
        </a:p>
      </dgm:t>
    </dgm:pt>
    <dgm:pt modelId="{43F43828-D491-49F6-84E0-CB8CBC8959A3}">
      <dgm:prSet custT="1"/>
      <dgm:spPr/>
      <dgm:t>
        <a:bodyPr/>
        <a:lstStyle/>
        <a:p>
          <a:r>
            <a:rPr lang="ru-RU" sz="1500" b="1" dirty="0" smtClean="0"/>
            <a:t>Вирусные гепатиты В и С</a:t>
          </a:r>
          <a:endParaRPr lang="ru-RU" sz="1500" b="1" dirty="0"/>
        </a:p>
      </dgm:t>
    </dgm:pt>
    <dgm:pt modelId="{6BBFEA57-618D-4750-90BF-FCB87AE3F169}" type="parTrans" cxnId="{F2092071-6C9D-434F-8790-9DC34BC06295}">
      <dgm:prSet/>
      <dgm:spPr/>
      <dgm:t>
        <a:bodyPr/>
        <a:lstStyle/>
        <a:p>
          <a:endParaRPr lang="ru-RU"/>
        </a:p>
      </dgm:t>
    </dgm:pt>
    <dgm:pt modelId="{DEB608E4-143F-486B-AEFB-7CC1C07EBE86}" type="sibTrans" cxnId="{F2092071-6C9D-434F-8790-9DC34BC06295}">
      <dgm:prSet/>
      <dgm:spPr/>
      <dgm:t>
        <a:bodyPr/>
        <a:lstStyle/>
        <a:p>
          <a:endParaRPr lang="ru-RU"/>
        </a:p>
      </dgm:t>
    </dgm:pt>
    <dgm:pt modelId="{C8D5D989-329E-40F5-BEC9-7A0D40855D09}" type="pres">
      <dgm:prSet presAssocID="{ED3B131D-2402-4506-AD13-DD603C846C84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531F878-B456-4DC4-972B-44CF7439477F}" type="pres">
      <dgm:prSet presAssocID="{7A84A9AF-E907-46B5-A3B1-02A26C62BAB1}" presName="parentText1" presStyleLbl="node1" presStyleIdx="0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3B4410-6C66-4D0D-B79C-ADF740931E16}" type="pres">
      <dgm:prSet presAssocID="{7A84A9AF-E907-46B5-A3B1-02A26C62BAB1}" presName="childText1" presStyleLbl="solidAlignAcc1" presStyleIdx="0" presStyleCnt="3" custScaleY="1161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D44066-593C-4E82-9BF8-1D7AB59106ED}" type="pres">
      <dgm:prSet presAssocID="{76083533-119A-424E-BABD-76D7378A86E5}" presName="parentText2" presStyleLbl="node1" presStyleIdx="1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4C2976-6E3A-4A89-91D5-9CBBF0C2222F}" type="pres">
      <dgm:prSet presAssocID="{76083533-119A-424E-BABD-76D7378A86E5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4D8AF1-3475-4BC3-9593-3468F6F3B0E3}" type="pres">
      <dgm:prSet presAssocID="{43C2343E-70CB-4C7F-A029-6046F52CAD30}" presName="parentText3" presStyleLbl="node1" presStyleIdx="2" presStyleCnt="5" custLinFactNeighborX="464" custLinFactNeighborY="63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685A2-C5B1-4387-89C3-8C082256E0B0}" type="pres">
      <dgm:prSet presAssocID="{43C2343E-70CB-4C7F-A029-6046F52CAD30}" presName="childText3" presStyleLbl="solidAlignAcc1" presStyleIdx="2" presStyleCnt="3" custScaleY="131277" custLinFactNeighborX="-1721" custLinFactNeighborY="123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1B123-3A4D-4E91-8F68-FCA30CF91FF8}" type="pres">
      <dgm:prSet presAssocID="{BBE64B03-E911-44B4-9ABA-D38AC184189A}" presName="parentText4" presStyleLbl="node1" presStyleIdx="3" presStyleCnt="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2BFCB9-A93D-4DB0-9FA8-3BB8E568D3CA}" type="pres">
      <dgm:prSet presAssocID="{43F43828-D491-49F6-84E0-CB8CBC8959A3}" presName="parentText5" presStyleLbl="node1" presStyleIdx="4" presStyleCnt="5" custLinFactNeighborX="2800" custLinFactNeighborY="536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A986C5-FF0C-4F29-8293-BD2432A02562}" type="presOf" srcId="{ED3B131D-2402-4506-AD13-DD603C846C84}" destId="{C8D5D989-329E-40F5-BEC9-7A0D40855D09}" srcOrd="0" destOrd="0" presId="urn:microsoft.com/office/officeart/2009/3/layout/IncreasingArrowsProcess"/>
    <dgm:cxn modelId="{1A10B2C9-829B-4556-83C3-91297093D18A}" srcId="{43C2343E-70CB-4C7F-A029-6046F52CAD30}" destId="{16942511-FF53-422D-8944-3EB8B5E886D1}" srcOrd="0" destOrd="0" parTransId="{07503159-742C-4DE1-A183-7E18E5F56888}" sibTransId="{F93632CB-BAFA-436E-AC81-F334BA52712B}"/>
    <dgm:cxn modelId="{B3E16304-996B-4DD4-BE43-BCFCD386761F}" srcId="{76083533-119A-424E-BABD-76D7378A86E5}" destId="{9CC5884B-DA14-43C9-805C-02490273EDCC}" srcOrd="0" destOrd="0" parTransId="{6CC7B9F0-3DAF-41E0-9512-C628207E08D5}" sibTransId="{4B09091E-9D88-4F5F-B2F3-5EA32D68484A}"/>
    <dgm:cxn modelId="{23599B1B-498F-4A0D-B62F-34D98A741CE0}" type="presOf" srcId="{21F79F44-576C-448B-8D39-9E0FF40A6231}" destId="{263B4410-6C66-4D0D-B79C-ADF740931E16}" srcOrd="0" destOrd="0" presId="urn:microsoft.com/office/officeart/2009/3/layout/IncreasingArrowsProcess"/>
    <dgm:cxn modelId="{565D36AE-3969-42F3-8132-F277289C57AA}" srcId="{7A84A9AF-E907-46B5-A3B1-02A26C62BAB1}" destId="{21F79F44-576C-448B-8D39-9E0FF40A6231}" srcOrd="0" destOrd="0" parTransId="{6D57A292-ECD2-4ACE-9ABC-FF5C70F4779A}" sibTransId="{72010AEE-C122-40AE-9D33-D7F917E840F1}"/>
    <dgm:cxn modelId="{27823B30-DF53-4B99-92D8-BAA568BF8A91}" type="presOf" srcId="{76083533-119A-424E-BABD-76D7378A86E5}" destId="{A3D44066-593C-4E82-9BF8-1D7AB59106ED}" srcOrd="0" destOrd="0" presId="urn:microsoft.com/office/officeart/2009/3/layout/IncreasingArrowsProcess"/>
    <dgm:cxn modelId="{7D795AEB-F068-4FB6-854B-805DD4E5B586}" type="presOf" srcId="{BBE64B03-E911-44B4-9ABA-D38AC184189A}" destId="{5161B123-3A4D-4E91-8F68-FCA30CF91FF8}" srcOrd="0" destOrd="0" presId="urn:microsoft.com/office/officeart/2009/3/layout/IncreasingArrowsProcess"/>
    <dgm:cxn modelId="{820D16E3-6D94-4A21-BBB1-13F031C1F688}" type="presOf" srcId="{16942511-FF53-422D-8944-3EB8B5E886D1}" destId="{3BC685A2-C5B1-4387-89C3-8C082256E0B0}" srcOrd="0" destOrd="0" presId="urn:microsoft.com/office/officeart/2009/3/layout/IncreasingArrowsProcess"/>
    <dgm:cxn modelId="{23A81282-6932-486A-B4B6-BC52254DEB17}" type="presOf" srcId="{43C2343E-70CB-4C7F-A029-6046F52CAD30}" destId="{5A4D8AF1-3475-4BC3-9593-3468F6F3B0E3}" srcOrd="0" destOrd="0" presId="urn:microsoft.com/office/officeart/2009/3/layout/IncreasingArrowsProcess"/>
    <dgm:cxn modelId="{5CC6020C-5673-4484-9DCB-DC7448AD5900}" srcId="{ED3B131D-2402-4506-AD13-DD603C846C84}" destId="{BBE64B03-E911-44B4-9ABA-D38AC184189A}" srcOrd="3" destOrd="0" parTransId="{52AD4B9D-D18A-47CC-90DB-A14876F55441}" sibTransId="{FF0DB68D-D086-4A9D-9E47-0E6CBC3A1BF6}"/>
    <dgm:cxn modelId="{CE818532-C6A8-49A4-B715-CB03F1DC91AF}" type="presOf" srcId="{7A84A9AF-E907-46B5-A3B1-02A26C62BAB1}" destId="{F531F878-B456-4DC4-972B-44CF7439477F}" srcOrd="0" destOrd="0" presId="urn:microsoft.com/office/officeart/2009/3/layout/IncreasingArrowsProcess"/>
    <dgm:cxn modelId="{73CC624B-9C69-47E4-B1C5-3D2FEB5437DD}" srcId="{ED3B131D-2402-4506-AD13-DD603C846C84}" destId="{76083533-119A-424E-BABD-76D7378A86E5}" srcOrd="1" destOrd="0" parTransId="{9CFE9F91-357A-4E6B-AFB5-4502B53670C0}" sibTransId="{9B339888-4DAD-45AF-A1E3-E6695A76106B}"/>
    <dgm:cxn modelId="{96A5217E-6766-4B69-AFAD-49C62E53DB5E}" srcId="{ED3B131D-2402-4506-AD13-DD603C846C84}" destId="{7A84A9AF-E907-46B5-A3B1-02A26C62BAB1}" srcOrd="0" destOrd="0" parTransId="{D8806176-2072-4CDE-9562-43193AF394BF}" sibTransId="{C65FBD96-0F5C-42DC-9CC6-F7309EB93E5D}"/>
    <dgm:cxn modelId="{A46ED458-04DB-457C-ACA2-998093D27D94}" srcId="{ED3B131D-2402-4506-AD13-DD603C846C84}" destId="{43C2343E-70CB-4C7F-A029-6046F52CAD30}" srcOrd="2" destOrd="0" parTransId="{B2CFFD30-017C-48BF-8CF0-CC562096E80A}" sibTransId="{2E5FF957-BEF7-407C-9595-C7CECC1D4AFA}"/>
    <dgm:cxn modelId="{F2092071-6C9D-434F-8790-9DC34BC06295}" srcId="{ED3B131D-2402-4506-AD13-DD603C846C84}" destId="{43F43828-D491-49F6-84E0-CB8CBC8959A3}" srcOrd="4" destOrd="0" parTransId="{6BBFEA57-618D-4750-90BF-FCB87AE3F169}" sibTransId="{DEB608E4-143F-486B-AEFB-7CC1C07EBE86}"/>
    <dgm:cxn modelId="{F5093AE8-3211-44A3-9452-7211A3384A06}" type="presOf" srcId="{9CC5884B-DA14-43C9-805C-02490273EDCC}" destId="{644C2976-6E3A-4A89-91D5-9CBBF0C2222F}" srcOrd="0" destOrd="0" presId="urn:microsoft.com/office/officeart/2009/3/layout/IncreasingArrowsProcess"/>
    <dgm:cxn modelId="{961D9301-007F-413D-8080-9F0128CB2F55}" type="presOf" srcId="{43F43828-D491-49F6-84E0-CB8CBC8959A3}" destId="{742BFCB9-A93D-4DB0-9FA8-3BB8E568D3CA}" srcOrd="0" destOrd="0" presId="urn:microsoft.com/office/officeart/2009/3/layout/IncreasingArrowsProcess"/>
    <dgm:cxn modelId="{84F66EE9-7353-4204-B9AD-F01CA2588AD5}" type="presParOf" srcId="{C8D5D989-329E-40F5-BEC9-7A0D40855D09}" destId="{F531F878-B456-4DC4-972B-44CF7439477F}" srcOrd="0" destOrd="0" presId="urn:microsoft.com/office/officeart/2009/3/layout/IncreasingArrowsProcess"/>
    <dgm:cxn modelId="{B94967C1-E83A-4AFC-BE4C-3A3DF7F3C4C8}" type="presParOf" srcId="{C8D5D989-329E-40F5-BEC9-7A0D40855D09}" destId="{263B4410-6C66-4D0D-B79C-ADF740931E16}" srcOrd="1" destOrd="0" presId="urn:microsoft.com/office/officeart/2009/3/layout/IncreasingArrowsProcess"/>
    <dgm:cxn modelId="{D39BDEF1-96E1-4A91-B79C-8EE3674F0BFC}" type="presParOf" srcId="{C8D5D989-329E-40F5-BEC9-7A0D40855D09}" destId="{A3D44066-593C-4E82-9BF8-1D7AB59106ED}" srcOrd="2" destOrd="0" presId="urn:microsoft.com/office/officeart/2009/3/layout/IncreasingArrowsProcess"/>
    <dgm:cxn modelId="{98710F3B-5CBD-4E53-A932-DDCC41D58FB9}" type="presParOf" srcId="{C8D5D989-329E-40F5-BEC9-7A0D40855D09}" destId="{644C2976-6E3A-4A89-91D5-9CBBF0C2222F}" srcOrd="3" destOrd="0" presId="urn:microsoft.com/office/officeart/2009/3/layout/IncreasingArrowsProcess"/>
    <dgm:cxn modelId="{A16A1509-C89B-44C6-883C-CE84B38015B1}" type="presParOf" srcId="{C8D5D989-329E-40F5-BEC9-7A0D40855D09}" destId="{5A4D8AF1-3475-4BC3-9593-3468F6F3B0E3}" srcOrd="4" destOrd="0" presId="urn:microsoft.com/office/officeart/2009/3/layout/IncreasingArrowsProcess"/>
    <dgm:cxn modelId="{AB37D583-9513-43D3-8F27-41B3011EB713}" type="presParOf" srcId="{C8D5D989-329E-40F5-BEC9-7A0D40855D09}" destId="{3BC685A2-C5B1-4387-89C3-8C082256E0B0}" srcOrd="5" destOrd="0" presId="urn:microsoft.com/office/officeart/2009/3/layout/IncreasingArrowsProcess"/>
    <dgm:cxn modelId="{CA8AC86A-5C02-4D99-B24E-38F547E35911}" type="presParOf" srcId="{C8D5D989-329E-40F5-BEC9-7A0D40855D09}" destId="{5161B123-3A4D-4E91-8F68-FCA30CF91FF8}" srcOrd="6" destOrd="0" presId="urn:microsoft.com/office/officeart/2009/3/layout/IncreasingArrowsProcess"/>
    <dgm:cxn modelId="{89353044-F6C8-4B4B-B613-23D4CF3C7090}" type="presParOf" srcId="{C8D5D989-329E-40F5-BEC9-7A0D40855D09}" destId="{742BFCB9-A93D-4DB0-9FA8-3BB8E568D3CA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0B5BB6D-1335-4277-BAB6-CDD6E8626A62}" type="doc">
      <dgm:prSet loTypeId="urn:microsoft.com/office/officeart/2005/8/layout/hList7#1" loCatId="list" qsTypeId="urn:microsoft.com/office/officeart/2005/8/quickstyle/simple3" qsCatId="simple" csTypeId="urn:microsoft.com/office/officeart/2005/8/colors/accent1_5" csCatId="accent1" phldr="1"/>
      <dgm:spPr/>
    </dgm:pt>
    <dgm:pt modelId="{F2BE6A11-0ACF-4B8C-B84A-3A36929FE3BA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ru-RU" sz="1800" b="1" i="0" dirty="0" smtClean="0">
            <a:latin typeface="+mn-lt"/>
            <a:cs typeface="Times New Roman" pitchFamily="18" charset="0"/>
          </a:endParaRPr>
        </a:p>
        <a:p>
          <a:pPr>
            <a:lnSpc>
              <a:spcPct val="90000"/>
            </a:lnSpc>
            <a:spcAft>
              <a:spcPct val="35000"/>
            </a:spcAft>
          </a:pPr>
          <a:endParaRPr lang="ru-RU" sz="1800" b="1" i="0" dirty="0" smtClean="0">
            <a:latin typeface="+mn-lt"/>
            <a:cs typeface="Times New Roman" pitchFamily="18" charset="0"/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600" b="1" i="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Центр санитарной авиации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600" b="1" i="0" dirty="0" smtClean="0">
              <a:solidFill>
                <a:srgbClr val="C00000"/>
              </a:solidFill>
              <a:latin typeface="+mn-lt"/>
              <a:cs typeface="Times New Roman" pitchFamily="18" charset="0"/>
            </a:rPr>
            <a:t>16</a:t>
          </a:r>
          <a:r>
            <a:rPr lang="ru-RU" sz="1600" b="1" i="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 ед. вертолетной техники </a:t>
          </a:r>
          <a:endParaRPr lang="ru-RU" altLang="ja-JP" sz="1600" b="1" i="0" dirty="0" smtClean="0">
            <a:solidFill>
              <a:schemeClr val="accent5">
                <a:lumMod val="50000"/>
              </a:schemeClr>
            </a:solidFill>
            <a:latin typeface="+mn-lt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ct val="35000"/>
            </a:spcAft>
          </a:pPr>
          <a:r>
            <a:rPr lang="ru-RU" sz="1600" b="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За 3 года осуществлено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b="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2,6 </a:t>
          </a:r>
          <a:r>
            <a:rPr lang="ru-RU" sz="1600" b="0" i="0" dirty="0" err="1" smtClean="0">
              <a:solidFill>
                <a:srgbClr val="002060"/>
              </a:solidFill>
              <a:latin typeface="+mn-lt"/>
              <a:cs typeface="Times New Roman" pitchFamily="18" charset="0"/>
            </a:rPr>
            <a:t>тыс.вылетов</a:t>
          </a:r>
          <a:endParaRPr lang="en-US" sz="1600" b="0" i="0" dirty="0" smtClean="0">
            <a:solidFill>
              <a:srgbClr val="002060"/>
            </a:solidFill>
            <a:latin typeface="+mn-lt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b="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 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600" b="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Оказано 2,5 тыс. медицинских услуг</a:t>
          </a:r>
        </a:p>
        <a:p>
          <a:pPr>
            <a:lnSpc>
              <a:spcPct val="90000"/>
            </a:lnSpc>
            <a:spcAft>
              <a:spcPct val="35000"/>
            </a:spcAft>
          </a:pPr>
          <a:endParaRPr lang="ru-RU" sz="1800" b="1" i="0" dirty="0">
            <a:latin typeface="+mn-lt"/>
            <a:cs typeface="Times New Roman" pitchFamily="18" charset="0"/>
          </a:endParaRPr>
        </a:p>
      </dgm:t>
    </dgm:pt>
    <dgm:pt modelId="{DEA6846F-9275-4598-B24D-5F7039F76755}" type="parTrans" cxnId="{300F4BC1-FF0B-4755-B83D-4A342B27A5D7}">
      <dgm:prSet/>
      <dgm:spPr/>
      <dgm:t>
        <a:bodyPr/>
        <a:lstStyle/>
        <a:p>
          <a:endParaRPr lang="ru-RU" sz="2000" i="0">
            <a:latin typeface="+mn-lt"/>
          </a:endParaRPr>
        </a:p>
      </dgm:t>
    </dgm:pt>
    <dgm:pt modelId="{132AAB7F-94F4-42C6-B5DB-D03D44DB634A}" type="sibTrans" cxnId="{300F4BC1-FF0B-4755-B83D-4A342B27A5D7}">
      <dgm:prSet/>
      <dgm:spPr/>
      <dgm:t>
        <a:bodyPr/>
        <a:lstStyle/>
        <a:p>
          <a:endParaRPr lang="ru-RU" sz="2000" i="0">
            <a:latin typeface="+mn-lt"/>
          </a:endParaRPr>
        </a:p>
      </dgm:t>
    </dgm:pt>
    <dgm:pt modelId="{F5A1BD52-92A1-41BB-A228-E80C11421BC4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endParaRPr lang="ru-RU" sz="1800" b="1" i="0" dirty="0" smtClean="0">
            <a:latin typeface="+mn-lt"/>
            <a:cs typeface="Times New Roman" pitchFamily="18" charset="0"/>
          </a:endParaRPr>
        </a:p>
        <a:p>
          <a:endParaRPr lang="ru-RU" sz="1800" b="1" i="0" dirty="0" smtClean="0">
            <a:latin typeface="+mn-lt"/>
            <a:cs typeface="Times New Roman" pitchFamily="18" charset="0"/>
          </a:endParaRPr>
        </a:p>
        <a:p>
          <a:r>
            <a:rPr lang="ru-RU" sz="1600" b="1" i="0" dirty="0" smtClean="0">
              <a:solidFill>
                <a:srgbClr val="C00000"/>
              </a:solidFill>
              <a:latin typeface="+mn-lt"/>
              <a:cs typeface="Times New Roman" pitchFamily="18" charset="0"/>
            </a:rPr>
            <a:t>50</a:t>
          </a:r>
          <a:r>
            <a:rPr lang="ru-RU" sz="1600" b="1" i="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 Передвижных медицинских комплексов</a:t>
          </a:r>
        </a:p>
        <a:p>
          <a:r>
            <a:rPr lang="ru-RU" sz="160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За 3 года осмотрено более 1,6 млн. человек</a:t>
          </a:r>
        </a:p>
        <a:p>
          <a:r>
            <a:rPr lang="ru-RU" sz="160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Проведено более 1,8 млн. исследований, </a:t>
          </a:r>
        </a:p>
        <a:p>
          <a:r>
            <a:rPr lang="ru-RU" sz="160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984 тыс. консультаций специалистов</a:t>
          </a:r>
          <a:endParaRPr lang="ru-RU" sz="1600" i="0" dirty="0">
            <a:solidFill>
              <a:srgbClr val="002060"/>
            </a:solidFill>
            <a:latin typeface="+mn-lt"/>
            <a:cs typeface="Times New Roman" pitchFamily="18" charset="0"/>
          </a:endParaRPr>
        </a:p>
      </dgm:t>
    </dgm:pt>
    <dgm:pt modelId="{DF8D9B3E-6C07-42D4-A95D-3AE0323BB6E7}" type="parTrans" cxnId="{0F4CAF98-5749-4D46-B7CA-9853C4C25AD7}">
      <dgm:prSet/>
      <dgm:spPr/>
      <dgm:t>
        <a:bodyPr/>
        <a:lstStyle/>
        <a:p>
          <a:endParaRPr lang="ru-RU" sz="2000" i="0">
            <a:latin typeface="+mn-lt"/>
          </a:endParaRPr>
        </a:p>
      </dgm:t>
    </dgm:pt>
    <dgm:pt modelId="{8CAEBD87-F726-496D-85A7-3B3CB8100BE2}" type="sibTrans" cxnId="{0F4CAF98-5749-4D46-B7CA-9853C4C25AD7}">
      <dgm:prSet/>
      <dgm:spPr/>
      <dgm:t>
        <a:bodyPr/>
        <a:lstStyle/>
        <a:p>
          <a:endParaRPr lang="ru-RU" sz="2000" i="0">
            <a:latin typeface="+mn-lt"/>
          </a:endParaRPr>
        </a:p>
      </dgm:t>
    </dgm:pt>
    <dgm:pt modelId="{1CD5079C-A97F-4EF3-8DD7-ED8393E62D00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endParaRPr lang="kk-KZ" sz="1800" b="1" i="0" dirty="0" smtClean="0">
            <a:latin typeface="+mn-lt"/>
            <a:cs typeface="Times New Roman" pitchFamily="18" charset="0"/>
          </a:endParaRPr>
        </a:p>
        <a:p>
          <a:endParaRPr lang="kk-KZ" sz="1800" b="1" i="0" dirty="0" smtClean="0">
            <a:latin typeface="+mn-lt"/>
            <a:cs typeface="Times New Roman" pitchFamily="18" charset="0"/>
          </a:endParaRPr>
        </a:p>
        <a:p>
          <a:endParaRPr lang="kk-KZ" sz="1800" b="1" i="0" dirty="0" smtClean="0">
            <a:latin typeface="+mn-lt"/>
            <a:cs typeface="Times New Roman" pitchFamily="18" charset="0"/>
          </a:endParaRPr>
        </a:p>
        <a:p>
          <a:r>
            <a:rPr lang="kk-KZ" sz="1600" b="1" i="0" dirty="0" smtClean="0">
              <a:solidFill>
                <a:srgbClr val="C00000"/>
              </a:solidFill>
              <a:latin typeface="+mn-lt"/>
              <a:cs typeface="Times New Roman" pitchFamily="18" charset="0"/>
            </a:rPr>
            <a:t>40</a:t>
          </a:r>
          <a:r>
            <a:rPr lang="kk-KZ" sz="1600" b="1" i="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 Трассовых медико</a:t>
          </a:r>
          <a:r>
            <a:rPr lang="ru-RU" sz="1600" b="1" i="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-</a:t>
          </a:r>
          <a:r>
            <a:rPr lang="kk-KZ" sz="1600" b="1" i="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спасательных пунктов</a:t>
          </a:r>
        </a:p>
        <a:p>
          <a:r>
            <a:rPr lang="ru-RU" sz="160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с расширением сети в 2016-2020 годах</a:t>
          </a:r>
        </a:p>
        <a:p>
          <a:r>
            <a:rPr lang="ru-RU" sz="160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Осуществлено более 1,5 тыс.выездов</a:t>
          </a:r>
        </a:p>
        <a:p>
          <a:r>
            <a:rPr lang="kk-KZ" sz="160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 </a:t>
          </a:r>
          <a:r>
            <a:rPr lang="ru-RU" sz="160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Оказана медицинская помощь более 2,7 тыс.пострадавшим</a:t>
          </a:r>
          <a:endParaRPr lang="ru-RU" sz="1600" i="0" dirty="0">
            <a:solidFill>
              <a:srgbClr val="002060"/>
            </a:solidFill>
            <a:latin typeface="+mn-lt"/>
            <a:cs typeface="Times New Roman" pitchFamily="18" charset="0"/>
          </a:endParaRPr>
        </a:p>
      </dgm:t>
    </dgm:pt>
    <dgm:pt modelId="{134DE48E-CBAE-4071-95EB-55AE7C1B51A9}" type="parTrans" cxnId="{320C6D4F-D898-4B36-8A3B-953AFFABD77E}">
      <dgm:prSet/>
      <dgm:spPr/>
      <dgm:t>
        <a:bodyPr/>
        <a:lstStyle/>
        <a:p>
          <a:endParaRPr lang="ru-RU" sz="2000" i="0">
            <a:latin typeface="+mn-lt"/>
          </a:endParaRPr>
        </a:p>
      </dgm:t>
    </dgm:pt>
    <dgm:pt modelId="{0385DE6C-2DCB-4E3F-8F13-645CF2D3E4DA}" type="sibTrans" cxnId="{320C6D4F-D898-4B36-8A3B-953AFFABD77E}">
      <dgm:prSet/>
      <dgm:spPr/>
      <dgm:t>
        <a:bodyPr/>
        <a:lstStyle/>
        <a:p>
          <a:endParaRPr lang="ru-RU" sz="2000" i="0">
            <a:latin typeface="+mn-lt"/>
          </a:endParaRPr>
        </a:p>
      </dgm:t>
    </dgm:pt>
    <dgm:pt modelId="{64807A43-0A3A-45D0-BB24-732C27467764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ru-RU" sz="1800" b="1" i="0" dirty="0" smtClean="0">
            <a:latin typeface="+mn-lt"/>
            <a:cs typeface="Times New Roman" pitchFamily="18" charset="0"/>
          </a:endParaRPr>
        </a:p>
        <a:p>
          <a:pPr>
            <a:lnSpc>
              <a:spcPct val="90000"/>
            </a:lnSpc>
            <a:spcAft>
              <a:spcPct val="35000"/>
            </a:spcAft>
          </a:pPr>
          <a:endParaRPr lang="ru-RU" sz="1800" b="1" i="0" dirty="0" smtClean="0">
            <a:latin typeface="+mn-lt"/>
            <a:cs typeface="Times New Roman" pitchFamily="18" charset="0"/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3200" b="1" i="0" dirty="0" smtClean="0">
              <a:solidFill>
                <a:srgbClr val="C00000"/>
              </a:solidFill>
              <a:latin typeface="+mn-lt"/>
              <a:cs typeface="Times New Roman" pitchFamily="18" charset="0"/>
            </a:rPr>
            <a:t>3</a:t>
          </a:r>
          <a:r>
            <a:rPr lang="ru-RU" sz="2200" b="1" i="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 </a:t>
          </a:r>
          <a:r>
            <a:rPr lang="ru-RU" sz="1600" b="1" i="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Консультативно-диагностических поезда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60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За 3 года осмотрено более 187 тыс. человек, проживающих в труднодоступных регионах.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Оказано более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i="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2,3 млн. консультативно-диагностических услуг</a:t>
          </a:r>
          <a:endParaRPr lang="ru-RU" sz="1600" i="0" dirty="0">
            <a:solidFill>
              <a:srgbClr val="002060"/>
            </a:solidFill>
            <a:latin typeface="+mn-lt"/>
            <a:cs typeface="Times New Roman" pitchFamily="18" charset="0"/>
          </a:endParaRPr>
        </a:p>
      </dgm:t>
    </dgm:pt>
    <dgm:pt modelId="{21368130-FA7D-4D21-AA9F-9CEA047EF341}" type="parTrans" cxnId="{EDF304B6-CDDC-47FA-8D06-8875430D1AEF}">
      <dgm:prSet/>
      <dgm:spPr/>
      <dgm:t>
        <a:bodyPr/>
        <a:lstStyle/>
        <a:p>
          <a:endParaRPr lang="ru-RU" sz="2000" i="0">
            <a:latin typeface="+mn-lt"/>
          </a:endParaRPr>
        </a:p>
      </dgm:t>
    </dgm:pt>
    <dgm:pt modelId="{6CF3A724-A3BD-45A7-9A9F-E26A327E7056}" type="sibTrans" cxnId="{EDF304B6-CDDC-47FA-8D06-8875430D1AEF}">
      <dgm:prSet/>
      <dgm:spPr/>
      <dgm:t>
        <a:bodyPr/>
        <a:lstStyle/>
        <a:p>
          <a:endParaRPr lang="ru-RU" sz="2000" i="0">
            <a:latin typeface="+mn-lt"/>
          </a:endParaRPr>
        </a:p>
      </dgm:t>
    </dgm:pt>
    <dgm:pt modelId="{C2C02764-6415-438B-A1CC-DC334948E8C0}" type="pres">
      <dgm:prSet presAssocID="{D0B5BB6D-1335-4277-BAB6-CDD6E8626A62}" presName="Name0" presStyleCnt="0">
        <dgm:presLayoutVars>
          <dgm:dir/>
          <dgm:resizeHandles val="exact"/>
        </dgm:presLayoutVars>
      </dgm:prSet>
      <dgm:spPr/>
    </dgm:pt>
    <dgm:pt modelId="{E29D9560-E95C-4CC3-827A-9DAE376558D4}" type="pres">
      <dgm:prSet presAssocID="{D0B5BB6D-1335-4277-BAB6-CDD6E8626A62}" presName="fgShape" presStyleLbl="fgShp" presStyleIdx="0" presStyleCnt="1" custLinFactNeighborX="-755" custLinFactNeighborY="24435"/>
      <dgm:spPr>
        <a:noFill/>
        <a:ln>
          <a:noFill/>
        </a:ln>
      </dgm:spPr>
    </dgm:pt>
    <dgm:pt modelId="{511C6F06-60BB-4B2A-874E-0E34D5C0533C}" type="pres">
      <dgm:prSet presAssocID="{D0B5BB6D-1335-4277-BAB6-CDD6E8626A62}" presName="linComp" presStyleCnt="0"/>
      <dgm:spPr/>
    </dgm:pt>
    <dgm:pt modelId="{8B5CC89B-FCBA-4B0E-90E7-B90462584075}" type="pres">
      <dgm:prSet presAssocID="{F2BE6A11-0ACF-4B8C-B84A-3A36929FE3BA}" presName="compNode" presStyleCnt="0"/>
      <dgm:spPr/>
    </dgm:pt>
    <dgm:pt modelId="{6DBF65E7-E389-4108-812A-EC3FED718D1B}" type="pres">
      <dgm:prSet presAssocID="{F2BE6A11-0ACF-4B8C-B84A-3A36929FE3BA}" presName="bkgdShape" presStyleLbl="node1" presStyleIdx="0" presStyleCnt="4" custScaleX="115008" custLinFactNeighborX="2977"/>
      <dgm:spPr/>
      <dgm:t>
        <a:bodyPr/>
        <a:lstStyle/>
        <a:p>
          <a:endParaRPr lang="ru-RU"/>
        </a:p>
      </dgm:t>
    </dgm:pt>
    <dgm:pt modelId="{2F6094D7-7725-4C97-9FD9-B5907235E81D}" type="pres">
      <dgm:prSet presAssocID="{F2BE6A11-0ACF-4B8C-B84A-3A36929FE3BA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002DF-FAD6-4750-8520-021F02D24B5D}" type="pres">
      <dgm:prSet presAssocID="{F2BE6A11-0ACF-4B8C-B84A-3A36929FE3BA}" presName="invisiNode" presStyleLbl="node1" presStyleIdx="0" presStyleCnt="4"/>
      <dgm:spPr/>
    </dgm:pt>
    <dgm:pt modelId="{A34D2D47-603E-44C4-B26E-636A95F1C524}" type="pres">
      <dgm:prSet presAssocID="{F2BE6A11-0ACF-4B8C-B84A-3A36929FE3BA}" presName="imagNode" presStyleLbl="fgImgPlace1" presStyleIdx="0" presStyleCnt="4" custLinFactNeighborX="138" custLinFactNeighborY="-1801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4489304-E5DA-4B55-A94D-4380A61F038D}" type="pres">
      <dgm:prSet presAssocID="{132AAB7F-94F4-42C6-B5DB-D03D44DB634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3E351DD-216E-45BB-AC30-3BECD27A51BB}" type="pres">
      <dgm:prSet presAssocID="{F5A1BD52-92A1-41BB-A228-E80C11421BC4}" presName="compNode" presStyleCnt="0"/>
      <dgm:spPr/>
    </dgm:pt>
    <dgm:pt modelId="{CE35080D-6F41-4812-8D5F-A36525A9B294}" type="pres">
      <dgm:prSet presAssocID="{F5A1BD52-92A1-41BB-A228-E80C11421BC4}" presName="bkgdShape" presStyleLbl="node1" presStyleIdx="1" presStyleCnt="4" custLinFactNeighborX="3020"/>
      <dgm:spPr/>
      <dgm:t>
        <a:bodyPr/>
        <a:lstStyle/>
        <a:p>
          <a:endParaRPr lang="ru-RU"/>
        </a:p>
      </dgm:t>
    </dgm:pt>
    <dgm:pt modelId="{8EB3F7E7-0A23-4DD6-86D5-0D680E10D2DE}" type="pres">
      <dgm:prSet presAssocID="{F5A1BD52-92A1-41BB-A228-E80C11421BC4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28F584-8337-4763-9F1A-07DD508717C8}" type="pres">
      <dgm:prSet presAssocID="{F5A1BD52-92A1-41BB-A228-E80C11421BC4}" presName="invisiNode" presStyleLbl="node1" presStyleIdx="1" presStyleCnt="4"/>
      <dgm:spPr/>
    </dgm:pt>
    <dgm:pt modelId="{791F58A0-BE2D-4F94-BFEF-0C924233745D}" type="pres">
      <dgm:prSet presAssocID="{F5A1BD52-92A1-41BB-A228-E80C11421BC4}" presName="imagNode" presStyleLbl="fgImgPlace1" presStyleIdx="1" presStyleCnt="4" custLinFactNeighborX="4554" custLinFactNeighborY="-1906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4FD99F2-0404-4D2E-9216-E35173911A34}" type="pres">
      <dgm:prSet presAssocID="{8CAEBD87-F726-496D-85A7-3B3CB8100BE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074FC64-EAF7-4ADB-B248-BEB0DB1F9C50}" type="pres">
      <dgm:prSet presAssocID="{1CD5079C-A97F-4EF3-8DD7-ED8393E62D00}" presName="compNode" presStyleCnt="0"/>
      <dgm:spPr/>
    </dgm:pt>
    <dgm:pt modelId="{826638B7-0DD7-4D2E-B4B7-13CCC4A4FE70}" type="pres">
      <dgm:prSet presAssocID="{1CD5079C-A97F-4EF3-8DD7-ED8393E62D00}" presName="bkgdShape" presStyleLbl="node1" presStyleIdx="2" presStyleCnt="4" custScaleX="108419" custLinFactNeighborX="1721"/>
      <dgm:spPr/>
      <dgm:t>
        <a:bodyPr/>
        <a:lstStyle/>
        <a:p>
          <a:endParaRPr lang="ru-RU"/>
        </a:p>
      </dgm:t>
    </dgm:pt>
    <dgm:pt modelId="{009AD3D2-1C40-486B-9DE3-4148EC413A53}" type="pres">
      <dgm:prSet presAssocID="{1CD5079C-A97F-4EF3-8DD7-ED8393E62D00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FC9CF0-93E8-483B-98A9-3F7EE2C5B926}" type="pres">
      <dgm:prSet presAssocID="{1CD5079C-A97F-4EF3-8DD7-ED8393E62D00}" presName="invisiNode" presStyleLbl="node1" presStyleIdx="2" presStyleCnt="4"/>
      <dgm:spPr/>
    </dgm:pt>
    <dgm:pt modelId="{D5B15B77-113E-4E00-BD1A-E4742EF05FE0}" type="pres">
      <dgm:prSet presAssocID="{1CD5079C-A97F-4EF3-8DD7-ED8393E62D00}" presName="imagNode" presStyleLbl="fgImgPlace1" presStyleIdx="2" presStyleCnt="4" custLinFactNeighborY="-1801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651527F-F198-4073-9966-25313AC94ACF}" type="pres">
      <dgm:prSet presAssocID="{0385DE6C-2DCB-4E3F-8F13-645CF2D3E4D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D2A472D-3FEB-4998-9BD6-416D83925D9A}" type="pres">
      <dgm:prSet presAssocID="{64807A43-0A3A-45D0-BB24-732C27467764}" presName="compNode" presStyleCnt="0"/>
      <dgm:spPr/>
    </dgm:pt>
    <dgm:pt modelId="{0FC63997-7B6B-4D50-850E-588ADDDEFF1E}" type="pres">
      <dgm:prSet presAssocID="{64807A43-0A3A-45D0-BB24-732C27467764}" presName="bkgdShape" presStyleLbl="node1" presStyleIdx="3" presStyleCnt="4" custScaleX="117820" custLinFactNeighborX="146" custLinFactNeighborY="-314"/>
      <dgm:spPr/>
      <dgm:t>
        <a:bodyPr/>
        <a:lstStyle/>
        <a:p>
          <a:endParaRPr lang="ru-RU"/>
        </a:p>
      </dgm:t>
    </dgm:pt>
    <dgm:pt modelId="{854C13B0-EEAB-4951-A05D-D14B910BE5CD}" type="pres">
      <dgm:prSet presAssocID="{64807A43-0A3A-45D0-BB24-732C27467764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03C454-01CA-4577-851E-FBB2A8FEDC24}" type="pres">
      <dgm:prSet presAssocID="{64807A43-0A3A-45D0-BB24-732C27467764}" presName="invisiNode" presStyleLbl="node1" presStyleIdx="3" presStyleCnt="4"/>
      <dgm:spPr/>
    </dgm:pt>
    <dgm:pt modelId="{F363341B-798F-4B55-8D21-7628B0DB9144}" type="pres">
      <dgm:prSet presAssocID="{64807A43-0A3A-45D0-BB24-732C27467764}" presName="imagNode" presStyleLbl="fgImgPlace1" presStyleIdx="3" presStyleCnt="4" custLinFactNeighborY="-18018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86237046-6E38-4E7B-84FE-DC6B3CAD6A1B}" type="presOf" srcId="{0385DE6C-2DCB-4E3F-8F13-645CF2D3E4DA}" destId="{9651527F-F198-4073-9966-25313AC94ACF}" srcOrd="0" destOrd="0" presId="urn:microsoft.com/office/officeart/2005/8/layout/hList7#1"/>
    <dgm:cxn modelId="{B5435F06-3111-4533-BCC1-0BCD8DD1C755}" type="presOf" srcId="{8CAEBD87-F726-496D-85A7-3B3CB8100BE2}" destId="{54FD99F2-0404-4D2E-9216-E35173911A34}" srcOrd="0" destOrd="0" presId="urn:microsoft.com/office/officeart/2005/8/layout/hList7#1"/>
    <dgm:cxn modelId="{320C6D4F-D898-4B36-8A3B-953AFFABD77E}" srcId="{D0B5BB6D-1335-4277-BAB6-CDD6E8626A62}" destId="{1CD5079C-A97F-4EF3-8DD7-ED8393E62D00}" srcOrd="2" destOrd="0" parTransId="{134DE48E-CBAE-4071-95EB-55AE7C1B51A9}" sibTransId="{0385DE6C-2DCB-4E3F-8F13-645CF2D3E4DA}"/>
    <dgm:cxn modelId="{2BE08388-0087-4BC6-A81B-7340960F9C21}" type="presOf" srcId="{1CD5079C-A97F-4EF3-8DD7-ED8393E62D00}" destId="{826638B7-0DD7-4D2E-B4B7-13CCC4A4FE70}" srcOrd="0" destOrd="0" presId="urn:microsoft.com/office/officeart/2005/8/layout/hList7#1"/>
    <dgm:cxn modelId="{FAB307E5-28CF-43FD-B569-41EF2396F0E8}" type="presOf" srcId="{F5A1BD52-92A1-41BB-A228-E80C11421BC4}" destId="{8EB3F7E7-0A23-4DD6-86D5-0D680E10D2DE}" srcOrd="1" destOrd="0" presId="urn:microsoft.com/office/officeart/2005/8/layout/hList7#1"/>
    <dgm:cxn modelId="{CDA4C09C-66D1-48B5-8870-FD63F2397DC3}" type="presOf" srcId="{132AAB7F-94F4-42C6-B5DB-D03D44DB634A}" destId="{34489304-E5DA-4B55-A94D-4380A61F038D}" srcOrd="0" destOrd="0" presId="urn:microsoft.com/office/officeart/2005/8/layout/hList7#1"/>
    <dgm:cxn modelId="{4AAFDE76-020F-4B04-BE2D-4BC63E692767}" type="presOf" srcId="{64807A43-0A3A-45D0-BB24-732C27467764}" destId="{854C13B0-EEAB-4951-A05D-D14B910BE5CD}" srcOrd="1" destOrd="0" presId="urn:microsoft.com/office/officeart/2005/8/layout/hList7#1"/>
    <dgm:cxn modelId="{AB9FEEED-2004-4E2D-A76F-F3382A8367C0}" type="presOf" srcId="{F2BE6A11-0ACF-4B8C-B84A-3A36929FE3BA}" destId="{2F6094D7-7725-4C97-9FD9-B5907235E81D}" srcOrd="1" destOrd="0" presId="urn:microsoft.com/office/officeart/2005/8/layout/hList7#1"/>
    <dgm:cxn modelId="{300F4BC1-FF0B-4755-B83D-4A342B27A5D7}" srcId="{D0B5BB6D-1335-4277-BAB6-CDD6E8626A62}" destId="{F2BE6A11-0ACF-4B8C-B84A-3A36929FE3BA}" srcOrd="0" destOrd="0" parTransId="{DEA6846F-9275-4598-B24D-5F7039F76755}" sibTransId="{132AAB7F-94F4-42C6-B5DB-D03D44DB634A}"/>
    <dgm:cxn modelId="{0F4CAF98-5749-4D46-B7CA-9853C4C25AD7}" srcId="{D0B5BB6D-1335-4277-BAB6-CDD6E8626A62}" destId="{F5A1BD52-92A1-41BB-A228-E80C11421BC4}" srcOrd="1" destOrd="0" parTransId="{DF8D9B3E-6C07-42D4-A95D-3AE0323BB6E7}" sibTransId="{8CAEBD87-F726-496D-85A7-3B3CB8100BE2}"/>
    <dgm:cxn modelId="{EDF304B6-CDDC-47FA-8D06-8875430D1AEF}" srcId="{D0B5BB6D-1335-4277-BAB6-CDD6E8626A62}" destId="{64807A43-0A3A-45D0-BB24-732C27467764}" srcOrd="3" destOrd="0" parTransId="{21368130-FA7D-4D21-AA9F-9CEA047EF341}" sibTransId="{6CF3A724-A3BD-45A7-9A9F-E26A327E7056}"/>
    <dgm:cxn modelId="{98569DE9-1065-49D7-A596-89D32B081211}" type="presOf" srcId="{64807A43-0A3A-45D0-BB24-732C27467764}" destId="{0FC63997-7B6B-4D50-850E-588ADDDEFF1E}" srcOrd="0" destOrd="0" presId="urn:microsoft.com/office/officeart/2005/8/layout/hList7#1"/>
    <dgm:cxn modelId="{B0D2E6F4-9D24-4228-8648-E71DCEB98EC5}" type="presOf" srcId="{F2BE6A11-0ACF-4B8C-B84A-3A36929FE3BA}" destId="{6DBF65E7-E389-4108-812A-EC3FED718D1B}" srcOrd="0" destOrd="0" presId="urn:microsoft.com/office/officeart/2005/8/layout/hList7#1"/>
    <dgm:cxn modelId="{51D2F273-7C76-4851-A02A-87C393F039A2}" type="presOf" srcId="{D0B5BB6D-1335-4277-BAB6-CDD6E8626A62}" destId="{C2C02764-6415-438B-A1CC-DC334948E8C0}" srcOrd="0" destOrd="0" presId="urn:microsoft.com/office/officeart/2005/8/layout/hList7#1"/>
    <dgm:cxn modelId="{E84D5363-661C-4E87-BAD8-F43A3699B4E0}" type="presOf" srcId="{1CD5079C-A97F-4EF3-8DD7-ED8393E62D00}" destId="{009AD3D2-1C40-486B-9DE3-4148EC413A53}" srcOrd="1" destOrd="0" presId="urn:microsoft.com/office/officeart/2005/8/layout/hList7#1"/>
    <dgm:cxn modelId="{ED33D30E-AAD8-4836-A354-6AB1DD0E5E29}" type="presOf" srcId="{F5A1BD52-92A1-41BB-A228-E80C11421BC4}" destId="{CE35080D-6F41-4812-8D5F-A36525A9B294}" srcOrd="0" destOrd="0" presId="urn:microsoft.com/office/officeart/2005/8/layout/hList7#1"/>
    <dgm:cxn modelId="{AB6AE5C0-4E3F-44FF-8CAE-EC9E8EDC1D37}" type="presParOf" srcId="{C2C02764-6415-438B-A1CC-DC334948E8C0}" destId="{E29D9560-E95C-4CC3-827A-9DAE376558D4}" srcOrd="0" destOrd="0" presId="urn:microsoft.com/office/officeart/2005/8/layout/hList7#1"/>
    <dgm:cxn modelId="{A92814EE-784A-4495-9B6E-13749DBCE277}" type="presParOf" srcId="{C2C02764-6415-438B-A1CC-DC334948E8C0}" destId="{511C6F06-60BB-4B2A-874E-0E34D5C0533C}" srcOrd="1" destOrd="0" presId="urn:microsoft.com/office/officeart/2005/8/layout/hList7#1"/>
    <dgm:cxn modelId="{0F3BCDA5-C749-4186-8457-4BF17C6C2CCB}" type="presParOf" srcId="{511C6F06-60BB-4B2A-874E-0E34D5C0533C}" destId="{8B5CC89B-FCBA-4B0E-90E7-B90462584075}" srcOrd="0" destOrd="0" presId="urn:microsoft.com/office/officeart/2005/8/layout/hList7#1"/>
    <dgm:cxn modelId="{A4FC2A9E-75EB-4CF7-B062-132D17FA23DC}" type="presParOf" srcId="{8B5CC89B-FCBA-4B0E-90E7-B90462584075}" destId="{6DBF65E7-E389-4108-812A-EC3FED718D1B}" srcOrd="0" destOrd="0" presId="urn:microsoft.com/office/officeart/2005/8/layout/hList7#1"/>
    <dgm:cxn modelId="{DC0DBB2E-CC81-4657-A48B-AD7EB3D7836B}" type="presParOf" srcId="{8B5CC89B-FCBA-4B0E-90E7-B90462584075}" destId="{2F6094D7-7725-4C97-9FD9-B5907235E81D}" srcOrd="1" destOrd="0" presId="urn:microsoft.com/office/officeart/2005/8/layout/hList7#1"/>
    <dgm:cxn modelId="{3C93C8EC-8647-44FA-A5C2-86A66FB32705}" type="presParOf" srcId="{8B5CC89B-FCBA-4B0E-90E7-B90462584075}" destId="{A88002DF-FAD6-4750-8520-021F02D24B5D}" srcOrd="2" destOrd="0" presId="urn:microsoft.com/office/officeart/2005/8/layout/hList7#1"/>
    <dgm:cxn modelId="{050F375D-7DCC-4A62-97E8-033770EA4AF9}" type="presParOf" srcId="{8B5CC89B-FCBA-4B0E-90E7-B90462584075}" destId="{A34D2D47-603E-44C4-B26E-636A95F1C524}" srcOrd="3" destOrd="0" presId="urn:microsoft.com/office/officeart/2005/8/layout/hList7#1"/>
    <dgm:cxn modelId="{3C13EA02-3F17-403F-82C6-4C8FFFF62C93}" type="presParOf" srcId="{511C6F06-60BB-4B2A-874E-0E34D5C0533C}" destId="{34489304-E5DA-4B55-A94D-4380A61F038D}" srcOrd="1" destOrd="0" presId="urn:microsoft.com/office/officeart/2005/8/layout/hList7#1"/>
    <dgm:cxn modelId="{9EDBEDF9-DE0F-4B8B-9898-AA2F64DD3015}" type="presParOf" srcId="{511C6F06-60BB-4B2A-874E-0E34D5C0533C}" destId="{D3E351DD-216E-45BB-AC30-3BECD27A51BB}" srcOrd="2" destOrd="0" presId="urn:microsoft.com/office/officeart/2005/8/layout/hList7#1"/>
    <dgm:cxn modelId="{423AE600-6C62-4CA7-80D0-E577938DC425}" type="presParOf" srcId="{D3E351DD-216E-45BB-AC30-3BECD27A51BB}" destId="{CE35080D-6F41-4812-8D5F-A36525A9B294}" srcOrd="0" destOrd="0" presId="urn:microsoft.com/office/officeart/2005/8/layout/hList7#1"/>
    <dgm:cxn modelId="{B788D59E-1ED1-42E9-B21F-EDE83453550A}" type="presParOf" srcId="{D3E351DD-216E-45BB-AC30-3BECD27A51BB}" destId="{8EB3F7E7-0A23-4DD6-86D5-0D680E10D2DE}" srcOrd="1" destOrd="0" presId="urn:microsoft.com/office/officeart/2005/8/layout/hList7#1"/>
    <dgm:cxn modelId="{696BF643-8BFF-421A-9728-1408F56B710D}" type="presParOf" srcId="{D3E351DD-216E-45BB-AC30-3BECD27A51BB}" destId="{9D28F584-8337-4763-9F1A-07DD508717C8}" srcOrd="2" destOrd="0" presId="urn:microsoft.com/office/officeart/2005/8/layout/hList7#1"/>
    <dgm:cxn modelId="{A40FBAE1-68AE-4F90-9222-7693CB9D136B}" type="presParOf" srcId="{D3E351DD-216E-45BB-AC30-3BECD27A51BB}" destId="{791F58A0-BE2D-4F94-BFEF-0C924233745D}" srcOrd="3" destOrd="0" presId="urn:microsoft.com/office/officeart/2005/8/layout/hList7#1"/>
    <dgm:cxn modelId="{05B01E97-9BA7-4521-A38C-AC544343F222}" type="presParOf" srcId="{511C6F06-60BB-4B2A-874E-0E34D5C0533C}" destId="{54FD99F2-0404-4D2E-9216-E35173911A34}" srcOrd="3" destOrd="0" presId="urn:microsoft.com/office/officeart/2005/8/layout/hList7#1"/>
    <dgm:cxn modelId="{63212D8D-AB99-4313-8B96-2A6DEB372026}" type="presParOf" srcId="{511C6F06-60BB-4B2A-874E-0E34D5C0533C}" destId="{0074FC64-EAF7-4ADB-B248-BEB0DB1F9C50}" srcOrd="4" destOrd="0" presId="urn:microsoft.com/office/officeart/2005/8/layout/hList7#1"/>
    <dgm:cxn modelId="{C1F49843-4567-4022-ABF2-53A9BE241620}" type="presParOf" srcId="{0074FC64-EAF7-4ADB-B248-BEB0DB1F9C50}" destId="{826638B7-0DD7-4D2E-B4B7-13CCC4A4FE70}" srcOrd="0" destOrd="0" presId="urn:microsoft.com/office/officeart/2005/8/layout/hList7#1"/>
    <dgm:cxn modelId="{CE6086C8-4B19-4FA6-8F0A-1B7FCB79B158}" type="presParOf" srcId="{0074FC64-EAF7-4ADB-B248-BEB0DB1F9C50}" destId="{009AD3D2-1C40-486B-9DE3-4148EC413A53}" srcOrd="1" destOrd="0" presId="urn:microsoft.com/office/officeart/2005/8/layout/hList7#1"/>
    <dgm:cxn modelId="{7A2AF4D1-8FBD-4977-BB08-BEF50D9B52BF}" type="presParOf" srcId="{0074FC64-EAF7-4ADB-B248-BEB0DB1F9C50}" destId="{92FC9CF0-93E8-483B-98A9-3F7EE2C5B926}" srcOrd="2" destOrd="0" presId="urn:microsoft.com/office/officeart/2005/8/layout/hList7#1"/>
    <dgm:cxn modelId="{33999F31-F10F-4A27-9C33-5A95EF80636C}" type="presParOf" srcId="{0074FC64-EAF7-4ADB-B248-BEB0DB1F9C50}" destId="{D5B15B77-113E-4E00-BD1A-E4742EF05FE0}" srcOrd="3" destOrd="0" presId="urn:microsoft.com/office/officeart/2005/8/layout/hList7#1"/>
    <dgm:cxn modelId="{52FC1D2E-DA9E-4D97-B2E8-9217865CCCA1}" type="presParOf" srcId="{511C6F06-60BB-4B2A-874E-0E34D5C0533C}" destId="{9651527F-F198-4073-9966-25313AC94ACF}" srcOrd="5" destOrd="0" presId="urn:microsoft.com/office/officeart/2005/8/layout/hList7#1"/>
    <dgm:cxn modelId="{8F8AEB89-F245-4D10-BCBE-1B5D6E397FBE}" type="presParOf" srcId="{511C6F06-60BB-4B2A-874E-0E34D5C0533C}" destId="{3D2A472D-3FEB-4998-9BD6-416D83925D9A}" srcOrd="6" destOrd="0" presId="urn:microsoft.com/office/officeart/2005/8/layout/hList7#1"/>
    <dgm:cxn modelId="{61261768-57CA-4147-ABC9-AC48441263B9}" type="presParOf" srcId="{3D2A472D-3FEB-4998-9BD6-416D83925D9A}" destId="{0FC63997-7B6B-4D50-850E-588ADDDEFF1E}" srcOrd="0" destOrd="0" presId="urn:microsoft.com/office/officeart/2005/8/layout/hList7#1"/>
    <dgm:cxn modelId="{2C98ED16-8740-4C61-9C50-37CFE74FC598}" type="presParOf" srcId="{3D2A472D-3FEB-4998-9BD6-416D83925D9A}" destId="{854C13B0-EEAB-4951-A05D-D14B910BE5CD}" srcOrd="1" destOrd="0" presId="urn:microsoft.com/office/officeart/2005/8/layout/hList7#1"/>
    <dgm:cxn modelId="{83D5ADF0-AB8E-4185-B712-5633DD85EB54}" type="presParOf" srcId="{3D2A472D-3FEB-4998-9BD6-416D83925D9A}" destId="{9103C454-01CA-4577-851E-FBB2A8FEDC24}" srcOrd="2" destOrd="0" presId="urn:microsoft.com/office/officeart/2005/8/layout/hList7#1"/>
    <dgm:cxn modelId="{3249E79C-9701-45B6-80F9-C5EB15A66792}" type="presParOf" srcId="{3D2A472D-3FEB-4998-9BD6-416D83925D9A}" destId="{F363341B-798F-4B55-8D21-7628B0DB9144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3479A36-5B6C-4A21-BB78-1C9A8FE67BC4}" type="doc">
      <dgm:prSet loTypeId="urn:microsoft.com/office/officeart/2005/8/layout/hProcess4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4A5B6434-AC5A-4C1C-8468-81D1FF7C1B68}">
      <dgm:prSet phldrT="[Текст]" custT="1"/>
      <dgm:spPr/>
      <dgm:t>
        <a:bodyPr/>
        <a:lstStyle/>
        <a:p>
          <a:r>
            <a:rPr lang="ru-RU" sz="2400" b="1" dirty="0" smtClean="0">
              <a:latin typeface="+mn-lt"/>
              <a:cs typeface="Times New Roman" pitchFamily="18" charset="0"/>
            </a:rPr>
            <a:t>2014</a:t>
          </a:r>
          <a:endParaRPr lang="tr-TR" sz="2400" b="1" dirty="0">
            <a:latin typeface="+mn-lt"/>
            <a:cs typeface="Times New Roman" pitchFamily="18" charset="0"/>
          </a:endParaRPr>
        </a:p>
      </dgm:t>
    </dgm:pt>
    <dgm:pt modelId="{7E8A5C0C-FA44-46BD-9EBA-AD28F5FC1FD2}" type="parTrans" cxnId="{FA23024B-A436-4B78-8A14-5E11E62B2E4E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16D53DE4-FEF0-455E-A0EA-98319F2C2B7A}" type="sibTrans" cxnId="{FA23024B-A436-4B78-8A14-5E11E62B2E4E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6C50DBAC-7530-402A-B8EE-D6ABE61D83E9}">
      <dgm:prSet phldrT="[Текст]" custT="1"/>
      <dgm:spPr/>
      <dgm:t>
        <a:bodyPr anchor="t"/>
        <a:lstStyle/>
        <a:p>
          <a:pPr algn="l"/>
          <a:r>
            <a:rPr lang="ru-RU" sz="16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Базовый набор стандартов электронного здравоохранения</a:t>
          </a:r>
          <a:endParaRPr lang="tr-TR" sz="1600" b="1" dirty="0">
            <a:solidFill>
              <a:srgbClr val="002060"/>
            </a:solidFill>
            <a:latin typeface="+mn-lt"/>
            <a:cs typeface="Times New Roman" pitchFamily="18" charset="0"/>
          </a:endParaRPr>
        </a:p>
      </dgm:t>
    </dgm:pt>
    <dgm:pt modelId="{53E7FBBF-94F3-4C4C-A8B2-1C76137489AE}" type="parTrans" cxnId="{8C45EC54-A799-410D-9B10-4216B2A6D986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431A9F92-2D20-40A0-A3CA-AB91C89F0196}" type="sibTrans" cxnId="{8C45EC54-A799-410D-9B10-4216B2A6D986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CDE5D1A3-E5DC-41AD-8B8D-39EFBA339ED9}">
      <dgm:prSet phldrT="[Текст]" custT="1"/>
      <dgm:spPr/>
      <dgm:t>
        <a:bodyPr/>
        <a:lstStyle/>
        <a:p>
          <a:r>
            <a:rPr lang="ru-RU" sz="2400" b="1" dirty="0" smtClean="0">
              <a:latin typeface="+mn-lt"/>
              <a:cs typeface="Times New Roman" pitchFamily="18" charset="0"/>
            </a:rPr>
            <a:t>2015</a:t>
          </a:r>
          <a:endParaRPr lang="tr-TR" sz="2400" b="1" dirty="0">
            <a:latin typeface="+mn-lt"/>
            <a:cs typeface="Times New Roman" pitchFamily="18" charset="0"/>
          </a:endParaRPr>
        </a:p>
      </dgm:t>
    </dgm:pt>
    <dgm:pt modelId="{F5C5DB41-4ED1-4EF3-882A-04CA27AAAFCC}" type="parTrans" cxnId="{8AE447E4-E526-47C6-9B84-A512094CAAC2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2156EFB3-5CCA-41B8-905A-EAC66054191A}" type="sibTrans" cxnId="{8AE447E4-E526-47C6-9B84-A512094CAAC2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9D3128D8-D54A-4968-B5EE-F8460B5ACA9D}">
      <dgm:prSet phldrT="[Текст]" custT="1"/>
      <dgm:spPr/>
      <dgm:t>
        <a:bodyPr anchor="ctr"/>
        <a:lstStyle/>
        <a:p>
          <a:pPr algn="l"/>
          <a:r>
            <a:rPr lang="ru-RU" sz="16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Автоматизированная поддержка бизнес-процессов здравоохранения</a:t>
          </a:r>
          <a:endParaRPr lang="tr-TR" sz="1600" b="1" dirty="0">
            <a:solidFill>
              <a:srgbClr val="002060"/>
            </a:solidFill>
            <a:latin typeface="+mn-lt"/>
            <a:cs typeface="Times New Roman" pitchFamily="18" charset="0"/>
          </a:endParaRPr>
        </a:p>
      </dgm:t>
    </dgm:pt>
    <dgm:pt modelId="{98056883-A691-462F-9D6F-FF0DC55E64ED}" type="parTrans" cxnId="{A175DB25-D532-4A0B-83BB-CDBFD939FEB0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6A409E76-B891-4680-9708-D23B27594AA2}" type="sibTrans" cxnId="{A175DB25-D532-4A0B-83BB-CDBFD939FEB0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744F19F6-1534-4ABA-8DBE-D9F9572DBAA0}">
      <dgm:prSet phldrT="[Текст]" custT="1"/>
      <dgm:spPr/>
      <dgm:t>
        <a:bodyPr/>
        <a:lstStyle/>
        <a:p>
          <a:r>
            <a:rPr lang="ru-RU" sz="2400" b="1" dirty="0" smtClean="0">
              <a:latin typeface="+mn-lt"/>
              <a:cs typeface="Times New Roman" pitchFamily="18" charset="0"/>
            </a:rPr>
            <a:t>2016</a:t>
          </a:r>
          <a:endParaRPr lang="tr-TR" sz="2400" b="1" dirty="0">
            <a:latin typeface="+mn-lt"/>
            <a:cs typeface="Times New Roman" pitchFamily="18" charset="0"/>
          </a:endParaRPr>
        </a:p>
      </dgm:t>
    </dgm:pt>
    <dgm:pt modelId="{C0509BCC-706A-4B89-8D0C-0A22B1A0C429}" type="parTrans" cxnId="{39AD9B15-5036-4C85-8AAE-DC95C3A7F41A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CCA2B3EB-592E-4637-91EC-0727DC28C03D}" type="sibTrans" cxnId="{39AD9B15-5036-4C85-8AAE-DC95C3A7F41A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541B5475-9C9F-4641-8C94-B0A60EEB3C2B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Работа с использованием безбумажных технологий</a:t>
          </a:r>
          <a:endParaRPr lang="tr-TR" sz="1600" b="1" dirty="0">
            <a:solidFill>
              <a:srgbClr val="002060"/>
            </a:solidFill>
            <a:latin typeface="+mn-lt"/>
            <a:cs typeface="Times New Roman" pitchFamily="18" charset="0"/>
          </a:endParaRPr>
        </a:p>
      </dgm:t>
    </dgm:pt>
    <dgm:pt modelId="{36D7D3D9-30D8-4B18-996C-1D7096E26BB2}" type="parTrans" cxnId="{8616B61A-0CAD-43E6-A45B-2FF6B38C7E2C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92C98DEA-1D64-4F6F-AA4F-4A961B806E9D}" type="sibTrans" cxnId="{8616B61A-0CAD-43E6-A45B-2FF6B38C7E2C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086A5859-85C3-4BDD-B0D3-BA53171F94E5}">
      <dgm:prSet custT="1"/>
      <dgm:spPr/>
      <dgm:t>
        <a:bodyPr/>
        <a:lstStyle/>
        <a:p>
          <a:r>
            <a:rPr lang="ru-RU" sz="2400" b="1" dirty="0" smtClean="0">
              <a:latin typeface="+mn-lt"/>
              <a:cs typeface="Times New Roman" pitchFamily="18" charset="0"/>
            </a:rPr>
            <a:t>2020</a:t>
          </a:r>
          <a:endParaRPr lang="tr-TR" sz="2400" b="1" dirty="0">
            <a:latin typeface="+mn-lt"/>
            <a:cs typeface="Times New Roman" pitchFamily="18" charset="0"/>
          </a:endParaRPr>
        </a:p>
      </dgm:t>
    </dgm:pt>
    <dgm:pt modelId="{BD03C7A9-F138-437B-BA16-068CE6248A7F}" type="parTrans" cxnId="{F5EB33A5-C44B-4EA6-97F8-6F2A6C752646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0F8DAE98-0B21-475F-9E45-2EBC2CF4B7FC}" type="sibTrans" cxnId="{F5EB33A5-C44B-4EA6-97F8-6F2A6C752646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A1BB5E2F-C074-436D-96F7-83BAC172A4D2}">
      <dgm:prSet custT="1"/>
      <dgm:spPr/>
      <dgm:t>
        <a:bodyPr anchor="ctr"/>
        <a:lstStyle/>
        <a:p>
          <a:r>
            <a:rPr lang="ru-RU" sz="16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Электронный паспорт здоровья для населения</a:t>
          </a:r>
          <a:endParaRPr lang="tr-TR" sz="1600" b="1" dirty="0">
            <a:solidFill>
              <a:srgbClr val="00B0F0"/>
            </a:solidFill>
            <a:latin typeface="+mn-lt"/>
            <a:cs typeface="Times New Roman" pitchFamily="18" charset="0"/>
          </a:endParaRPr>
        </a:p>
      </dgm:t>
    </dgm:pt>
    <dgm:pt modelId="{B8B686BA-D493-4564-AC31-258F8527307F}" type="parTrans" cxnId="{7E04F31F-08A6-404B-9D8E-6851E477308D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E48EC6EC-9E86-418D-9102-B1BE9110B309}" type="sibTrans" cxnId="{7E04F31F-08A6-404B-9D8E-6851E477308D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2E691F95-7A6E-4805-A22F-4D246599D8CF}">
      <dgm:prSet phldrT="[Текст]" custT="1"/>
      <dgm:spPr/>
      <dgm:t>
        <a:bodyPr anchor="ctr"/>
        <a:lstStyle/>
        <a:p>
          <a:pPr algn="l"/>
          <a:endParaRPr lang="tr-TR" sz="1800" b="1" dirty="0">
            <a:solidFill>
              <a:srgbClr val="002060"/>
            </a:solidFill>
            <a:latin typeface="+mn-lt"/>
            <a:cs typeface="Times New Roman" pitchFamily="18" charset="0"/>
          </a:endParaRPr>
        </a:p>
      </dgm:t>
    </dgm:pt>
    <dgm:pt modelId="{EAE9F519-4BBF-4BE6-AB9E-6A33972EEA14}" type="parTrans" cxnId="{D07149D4-4427-4AD6-955C-AB353DBC8C2B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DA6689D9-F9A0-46B5-BB6F-8A112D8D5171}" type="sibTrans" cxnId="{D07149D4-4427-4AD6-955C-AB353DBC8C2B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D88D8068-AB93-4DD0-87BF-5D3737F0272E}">
      <dgm:prSet phldrT="[Текст]" custT="1"/>
      <dgm:spPr/>
      <dgm:t>
        <a:bodyPr anchor="t"/>
        <a:lstStyle/>
        <a:p>
          <a:pPr algn="l"/>
          <a:r>
            <a:rPr lang="ru-RU" sz="16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Веб-базированные информационные системы</a:t>
          </a:r>
          <a:endParaRPr lang="tr-TR" sz="1600" b="1" dirty="0">
            <a:solidFill>
              <a:srgbClr val="002060"/>
            </a:solidFill>
            <a:latin typeface="+mn-lt"/>
            <a:cs typeface="Times New Roman" pitchFamily="18" charset="0"/>
          </a:endParaRPr>
        </a:p>
      </dgm:t>
    </dgm:pt>
    <dgm:pt modelId="{5ECF8624-12DB-4716-9274-48D54160F414}" type="parTrans" cxnId="{85C2F37E-9AC4-4194-B081-574E235B042C}">
      <dgm:prSet/>
      <dgm:spPr/>
      <dgm:t>
        <a:bodyPr/>
        <a:lstStyle/>
        <a:p>
          <a:endParaRPr lang="ru-RU"/>
        </a:p>
      </dgm:t>
    </dgm:pt>
    <dgm:pt modelId="{A7D70D53-614F-4DE8-9771-1A820D23D45C}" type="sibTrans" cxnId="{85C2F37E-9AC4-4194-B081-574E235B042C}">
      <dgm:prSet/>
      <dgm:spPr/>
      <dgm:t>
        <a:bodyPr/>
        <a:lstStyle/>
        <a:p>
          <a:endParaRPr lang="ru-RU"/>
        </a:p>
      </dgm:t>
    </dgm:pt>
    <dgm:pt modelId="{4155D24D-00D7-494C-93C1-6AE77C323096}">
      <dgm:prSet custT="1"/>
      <dgm:spPr/>
      <dgm:t>
        <a:bodyPr anchor="ctr"/>
        <a:lstStyle/>
        <a:p>
          <a:endParaRPr lang="tr-TR" sz="3200" b="1" dirty="0">
            <a:solidFill>
              <a:srgbClr val="00B0F0"/>
            </a:solidFill>
            <a:latin typeface="+mn-lt"/>
            <a:cs typeface="Times New Roman" pitchFamily="18" charset="0"/>
          </a:endParaRPr>
        </a:p>
      </dgm:t>
    </dgm:pt>
    <dgm:pt modelId="{043328BD-8FCC-44DD-BFAF-5FB1AC1975AE}" type="parTrans" cxnId="{55F5DDA9-8D58-449F-AE5A-437649B60D98}">
      <dgm:prSet/>
      <dgm:spPr/>
      <dgm:t>
        <a:bodyPr/>
        <a:lstStyle/>
        <a:p>
          <a:endParaRPr lang="ru-RU"/>
        </a:p>
      </dgm:t>
    </dgm:pt>
    <dgm:pt modelId="{F962E2BB-BF8F-4DC1-AF6F-C64F00AE60EF}" type="sibTrans" cxnId="{55F5DDA9-8D58-449F-AE5A-437649B60D98}">
      <dgm:prSet/>
      <dgm:spPr/>
      <dgm:t>
        <a:bodyPr/>
        <a:lstStyle/>
        <a:p>
          <a:endParaRPr lang="ru-RU"/>
        </a:p>
      </dgm:t>
    </dgm:pt>
    <dgm:pt modelId="{21E5CCC4-ACFB-4BD1-BBBF-396923B728F7}">
      <dgm:prSet custT="1"/>
      <dgm:spPr/>
      <dgm:t>
        <a:bodyPr anchor="ctr"/>
        <a:lstStyle/>
        <a:p>
          <a:r>
            <a:rPr lang="ru-RU" sz="16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Интеграция </a:t>
          </a:r>
          <a:r>
            <a:rPr lang="en-US" sz="16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IT</a:t>
          </a:r>
          <a:r>
            <a:rPr lang="ru-RU" sz="16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 – систем     </a:t>
          </a:r>
          <a:r>
            <a:rPr lang="ru-RU" sz="1600" b="1" dirty="0" smtClean="0">
              <a:solidFill>
                <a:srgbClr val="00B0F0"/>
              </a:solidFill>
              <a:latin typeface="+mn-lt"/>
              <a:cs typeface="Times New Roman" pitchFamily="18" charset="0"/>
            </a:rPr>
            <a:t>100%</a:t>
          </a:r>
          <a:endParaRPr lang="tr-TR" sz="1600" b="1" dirty="0">
            <a:solidFill>
              <a:srgbClr val="00B0F0"/>
            </a:solidFill>
            <a:latin typeface="+mn-lt"/>
            <a:cs typeface="Times New Roman" pitchFamily="18" charset="0"/>
          </a:endParaRPr>
        </a:p>
      </dgm:t>
    </dgm:pt>
    <dgm:pt modelId="{060BF5EE-F00F-4200-8806-CA1176C81D15}" type="parTrans" cxnId="{1DF20FB0-A467-4700-8AB1-631674E021AB}">
      <dgm:prSet/>
      <dgm:spPr/>
      <dgm:t>
        <a:bodyPr/>
        <a:lstStyle/>
        <a:p>
          <a:endParaRPr lang="ru-RU"/>
        </a:p>
      </dgm:t>
    </dgm:pt>
    <dgm:pt modelId="{A740FD06-F9EB-49B7-95B5-AF79C45EFDE3}" type="sibTrans" cxnId="{1DF20FB0-A467-4700-8AB1-631674E021AB}">
      <dgm:prSet/>
      <dgm:spPr/>
      <dgm:t>
        <a:bodyPr/>
        <a:lstStyle/>
        <a:p>
          <a:endParaRPr lang="ru-RU"/>
        </a:p>
      </dgm:t>
    </dgm:pt>
    <dgm:pt modelId="{B83072FE-A3A9-4906-9CB4-4B2C6690FF0E}">
      <dgm:prSet phldrT="[Текст]" custT="1"/>
      <dgm:spPr/>
      <dgm:t>
        <a:bodyPr anchor="ctr"/>
        <a:lstStyle/>
        <a:p>
          <a:pPr algn="l"/>
          <a:r>
            <a:rPr lang="ru-RU" sz="16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Создание основ для внедрения облачных технологий</a:t>
          </a:r>
          <a:endParaRPr lang="tr-TR" sz="1600" b="1" dirty="0">
            <a:solidFill>
              <a:srgbClr val="002060"/>
            </a:solidFill>
            <a:latin typeface="+mn-lt"/>
            <a:cs typeface="Times New Roman" pitchFamily="18" charset="0"/>
          </a:endParaRPr>
        </a:p>
      </dgm:t>
    </dgm:pt>
    <dgm:pt modelId="{A233156A-1340-4B6C-93D1-87353B31DD18}" type="parTrans" cxnId="{E47352E3-B634-4848-9BFC-9BD21AF7C536}">
      <dgm:prSet/>
      <dgm:spPr/>
      <dgm:t>
        <a:bodyPr/>
        <a:lstStyle/>
        <a:p>
          <a:endParaRPr lang="ru-RU"/>
        </a:p>
      </dgm:t>
    </dgm:pt>
    <dgm:pt modelId="{465441BE-6CD7-4111-9447-E9B698828E2E}" type="sibTrans" cxnId="{E47352E3-B634-4848-9BFC-9BD21AF7C536}">
      <dgm:prSet/>
      <dgm:spPr/>
      <dgm:t>
        <a:bodyPr/>
        <a:lstStyle/>
        <a:p>
          <a:endParaRPr lang="ru-RU"/>
        </a:p>
      </dgm:t>
    </dgm:pt>
    <dgm:pt modelId="{FF4E94F1-14EE-49AF-863E-82D22C43D4B0}" type="pres">
      <dgm:prSet presAssocID="{13479A36-5B6C-4A21-BB78-1C9A8FE67BC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6CA416-968C-4489-8439-73A0553A7C2C}" type="pres">
      <dgm:prSet presAssocID="{13479A36-5B6C-4A21-BB78-1C9A8FE67BC4}" presName="tSp" presStyleCnt="0"/>
      <dgm:spPr/>
      <dgm:t>
        <a:bodyPr/>
        <a:lstStyle/>
        <a:p>
          <a:endParaRPr lang="ru-RU"/>
        </a:p>
      </dgm:t>
    </dgm:pt>
    <dgm:pt modelId="{3BA068F0-B673-480F-ABA0-B0D8E54023C0}" type="pres">
      <dgm:prSet presAssocID="{13479A36-5B6C-4A21-BB78-1C9A8FE67BC4}" presName="bSp" presStyleCnt="0"/>
      <dgm:spPr/>
      <dgm:t>
        <a:bodyPr/>
        <a:lstStyle/>
        <a:p>
          <a:endParaRPr lang="ru-RU"/>
        </a:p>
      </dgm:t>
    </dgm:pt>
    <dgm:pt modelId="{D28B034A-41F2-47A1-88CF-9571704E7C95}" type="pres">
      <dgm:prSet presAssocID="{13479A36-5B6C-4A21-BB78-1C9A8FE67BC4}" presName="process" presStyleCnt="0"/>
      <dgm:spPr/>
      <dgm:t>
        <a:bodyPr/>
        <a:lstStyle/>
        <a:p>
          <a:endParaRPr lang="ru-RU"/>
        </a:p>
      </dgm:t>
    </dgm:pt>
    <dgm:pt modelId="{9E5EC92E-5160-41E6-909F-3AE0EF1EEC64}" type="pres">
      <dgm:prSet presAssocID="{4A5B6434-AC5A-4C1C-8468-81D1FF7C1B68}" presName="composite1" presStyleCnt="0"/>
      <dgm:spPr/>
      <dgm:t>
        <a:bodyPr/>
        <a:lstStyle/>
        <a:p>
          <a:endParaRPr lang="ru-RU"/>
        </a:p>
      </dgm:t>
    </dgm:pt>
    <dgm:pt modelId="{3439154C-7F77-4DF4-95F8-87BD9A16E97C}" type="pres">
      <dgm:prSet presAssocID="{4A5B6434-AC5A-4C1C-8468-81D1FF7C1B68}" presName="dummyNode1" presStyleLbl="node1" presStyleIdx="0" presStyleCnt="4"/>
      <dgm:spPr/>
      <dgm:t>
        <a:bodyPr/>
        <a:lstStyle/>
        <a:p>
          <a:endParaRPr lang="ru-RU"/>
        </a:p>
      </dgm:t>
    </dgm:pt>
    <dgm:pt modelId="{4CAB035C-B1A9-4B73-A0B9-716F9419D17B}" type="pres">
      <dgm:prSet presAssocID="{4A5B6434-AC5A-4C1C-8468-81D1FF7C1B68}" presName="childNode1" presStyleLbl="bgAcc1" presStyleIdx="0" presStyleCnt="4" custScaleX="176758" custScaleY="186377" custLinFactNeighborX="5638" custLinFactNeighborY="-12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5EA6C29-8C34-4280-8E38-31A1C645F210}" type="pres">
      <dgm:prSet presAssocID="{4A5B6434-AC5A-4C1C-8468-81D1FF7C1B68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C9FBE0-0479-4D56-90F5-FE2D589CF407}" type="pres">
      <dgm:prSet presAssocID="{4A5B6434-AC5A-4C1C-8468-81D1FF7C1B68}" presName="parentNode1" presStyleLbl="node1" presStyleIdx="0" presStyleCnt="4" custLinFactY="61624" custLinFactNeighborX="5459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EB1F23-8978-4023-97AA-631A84AB4FB3}" type="pres">
      <dgm:prSet presAssocID="{4A5B6434-AC5A-4C1C-8468-81D1FF7C1B68}" presName="connSite1" presStyleCnt="0"/>
      <dgm:spPr/>
      <dgm:t>
        <a:bodyPr/>
        <a:lstStyle/>
        <a:p>
          <a:endParaRPr lang="ru-RU"/>
        </a:p>
      </dgm:t>
    </dgm:pt>
    <dgm:pt modelId="{9EEB02C1-4B0B-4009-A872-B15F787B8127}" type="pres">
      <dgm:prSet presAssocID="{16D53DE4-FEF0-455E-A0EA-98319F2C2B7A}" presName="Name9" presStyleLbl="sibTrans2D1" presStyleIdx="0" presStyleCnt="3" custScaleX="92758" custLinFactNeighborX="2821" custLinFactNeighborY="7836"/>
      <dgm:spPr/>
      <dgm:t>
        <a:bodyPr/>
        <a:lstStyle/>
        <a:p>
          <a:endParaRPr lang="ru-RU"/>
        </a:p>
      </dgm:t>
    </dgm:pt>
    <dgm:pt modelId="{618D3BC3-9D10-4944-B72C-1DCBBFC67060}" type="pres">
      <dgm:prSet presAssocID="{CDE5D1A3-E5DC-41AD-8B8D-39EFBA339ED9}" presName="composite2" presStyleCnt="0"/>
      <dgm:spPr/>
      <dgm:t>
        <a:bodyPr/>
        <a:lstStyle/>
        <a:p>
          <a:endParaRPr lang="ru-RU"/>
        </a:p>
      </dgm:t>
    </dgm:pt>
    <dgm:pt modelId="{FE4B3E81-AFF9-4F8B-96F7-9D16CAFD1253}" type="pres">
      <dgm:prSet presAssocID="{CDE5D1A3-E5DC-41AD-8B8D-39EFBA339ED9}" presName="dummyNode2" presStyleLbl="node1" presStyleIdx="0" presStyleCnt="4"/>
      <dgm:spPr/>
      <dgm:t>
        <a:bodyPr/>
        <a:lstStyle/>
        <a:p>
          <a:endParaRPr lang="ru-RU"/>
        </a:p>
      </dgm:t>
    </dgm:pt>
    <dgm:pt modelId="{63680833-6E35-47F6-8F03-8344D1173B94}" type="pres">
      <dgm:prSet presAssocID="{CDE5D1A3-E5DC-41AD-8B8D-39EFBA339ED9}" presName="childNode2" presStyleLbl="bgAcc1" presStyleIdx="1" presStyleCnt="4" custScaleX="195454" custScaleY="172644" custLinFactNeighborX="2985" custLinFactNeighborY="664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6B03132-742C-4C65-B602-A215EB9B8EBC}" type="pres">
      <dgm:prSet presAssocID="{CDE5D1A3-E5DC-41AD-8B8D-39EFBA339ED9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752601-A041-43EC-B613-58714E4E86AA}" type="pres">
      <dgm:prSet presAssocID="{CDE5D1A3-E5DC-41AD-8B8D-39EFBA339ED9}" presName="parentNode2" presStyleLbl="node1" presStyleIdx="1" presStyleCnt="4" custLinFactY="-27927" custLinFactNeighborX="1245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AC2ABD-7551-450D-8BD2-2C48C928A26B}" type="pres">
      <dgm:prSet presAssocID="{CDE5D1A3-E5DC-41AD-8B8D-39EFBA339ED9}" presName="connSite2" presStyleCnt="0"/>
      <dgm:spPr/>
      <dgm:t>
        <a:bodyPr/>
        <a:lstStyle/>
        <a:p>
          <a:endParaRPr lang="ru-RU"/>
        </a:p>
      </dgm:t>
    </dgm:pt>
    <dgm:pt modelId="{4F2AB4E2-B2CF-4DA0-B24C-06C17D3FEF21}" type="pres">
      <dgm:prSet presAssocID="{2156EFB3-5CCA-41B8-905A-EAC66054191A}" presName="Name18" presStyleLbl="sibTrans2D1" presStyleIdx="1" presStyleCnt="3" custLinFactNeighborX="65" custLinFactNeighborY="-4098"/>
      <dgm:spPr/>
      <dgm:t>
        <a:bodyPr/>
        <a:lstStyle/>
        <a:p>
          <a:endParaRPr lang="ru-RU"/>
        </a:p>
      </dgm:t>
    </dgm:pt>
    <dgm:pt modelId="{1A48FC64-D51F-409B-84DE-A82333AEB4BD}" type="pres">
      <dgm:prSet presAssocID="{744F19F6-1534-4ABA-8DBE-D9F9572DBAA0}" presName="composite1" presStyleCnt="0"/>
      <dgm:spPr/>
      <dgm:t>
        <a:bodyPr/>
        <a:lstStyle/>
        <a:p>
          <a:endParaRPr lang="ru-RU"/>
        </a:p>
      </dgm:t>
    </dgm:pt>
    <dgm:pt modelId="{A1DCCB1A-0ECB-4E85-962F-5B72B9B98C90}" type="pres">
      <dgm:prSet presAssocID="{744F19F6-1534-4ABA-8DBE-D9F9572DBAA0}" presName="dummyNode1" presStyleLbl="node1" presStyleIdx="1" presStyleCnt="4"/>
      <dgm:spPr/>
      <dgm:t>
        <a:bodyPr/>
        <a:lstStyle/>
        <a:p>
          <a:endParaRPr lang="ru-RU"/>
        </a:p>
      </dgm:t>
    </dgm:pt>
    <dgm:pt modelId="{D8CA6EEB-C326-4F8E-A293-9CC17D82E399}" type="pres">
      <dgm:prSet presAssocID="{744F19F6-1534-4ABA-8DBE-D9F9572DBAA0}" presName="childNode1" presStyleLbl="bgAcc1" presStyleIdx="2" presStyleCnt="4" custScaleX="139349" custScaleY="151712" custLinFactNeighborX="6908" custLinFactNeighborY="165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E10BA9C-C758-4C61-BAEE-43B33F7C76D9}" type="pres">
      <dgm:prSet presAssocID="{744F19F6-1534-4ABA-8DBE-D9F9572DBAA0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7D6E96-FC15-4BD5-B0CD-BAFA0629B515}" type="pres">
      <dgm:prSet presAssocID="{744F19F6-1534-4ABA-8DBE-D9F9572DBAA0}" presName="parentNode1" presStyleLbl="node1" presStyleIdx="2" presStyleCnt="4" custLinFactY="17021" custLinFactNeighborX="-3888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9A4DA6-4C1F-4595-A4FC-419611D79AA9}" type="pres">
      <dgm:prSet presAssocID="{744F19F6-1534-4ABA-8DBE-D9F9572DBAA0}" presName="connSite1" presStyleCnt="0"/>
      <dgm:spPr/>
      <dgm:t>
        <a:bodyPr/>
        <a:lstStyle/>
        <a:p>
          <a:endParaRPr lang="ru-RU"/>
        </a:p>
      </dgm:t>
    </dgm:pt>
    <dgm:pt modelId="{FED2F1CD-B628-485D-A427-DE87BB06F026}" type="pres">
      <dgm:prSet presAssocID="{CCA2B3EB-592E-4637-91EC-0727DC28C03D}" presName="Name9" presStyleLbl="sibTrans2D1" presStyleIdx="2" presStyleCnt="3" custScaleX="115794" custLinFactNeighborX="-11793" custLinFactNeighborY="10124"/>
      <dgm:spPr/>
      <dgm:t>
        <a:bodyPr/>
        <a:lstStyle/>
        <a:p>
          <a:endParaRPr lang="ru-RU"/>
        </a:p>
      </dgm:t>
    </dgm:pt>
    <dgm:pt modelId="{BF79989E-A0F1-42AB-B0BE-CDB630713026}" type="pres">
      <dgm:prSet presAssocID="{086A5859-85C3-4BDD-B0D3-BA53171F94E5}" presName="composite2" presStyleCnt="0"/>
      <dgm:spPr/>
      <dgm:t>
        <a:bodyPr/>
        <a:lstStyle/>
        <a:p>
          <a:endParaRPr lang="ru-RU"/>
        </a:p>
      </dgm:t>
    </dgm:pt>
    <dgm:pt modelId="{654D4648-34ED-4AD9-BAE3-69C9AA816200}" type="pres">
      <dgm:prSet presAssocID="{086A5859-85C3-4BDD-B0D3-BA53171F94E5}" presName="dummyNode2" presStyleLbl="node1" presStyleIdx="2" presStyleCnt="4"/>
      <dgm:spPr/>
      <dgm:t>
        <a:bodyPr/>
        <a:lstStyle/>
        <a:p>
          <a:endParaRPr lang="ru-RU"/>
        </a:p>
      </dgm:t>
    </dgm:pt>
    <dgm:pt modelId="{80427F0C-D045-43A4-A67C-A19318E0EA2E}" type="pres">
      <dgm:prSet presAssocID="{086A5859-85C3-4BDD-B0D3-BA53171F94E5}" presName="childNode2" presStyleLbl="bgAcc1" presStyleIdx="3" presStyleCnt="4" custScaleX="155733" custScaleY="189690" custLinFactNeighborX="-3913" custLinFactNeighborY="7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C5064-DEB2-469F-87D0-B65208D5518A}" type="pres">
      <dgm:prSet presAssocID="{086A5859-85C3-4BDD-B0D3-BA53171F94E5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87DFE-F1D7-4CF5-9016-91030FD1B222}" type="pres">
      <dgm:prSet presAssocID="{086A5859-85C3-4BDD-B0D3-BA53171F94E5}" presName="parentNode2" presStyleLbl="node1" presStyleIdx="3" presStyleCnt="4" custLinFactY="-39654" custLinFactNeighborX="800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2028855-F9F4-4288-8B94-1E99BC8A8E03}" type="pres">
      <dgm:prSet presAssocID="{086A5859-85C3-4BDD-B0D3-BA53171F94E5}" presName="connSite2" presStyleCnt="0"/>
      <dgm:spPr/>
      <dgm:t>
        <a:bodyPr/>
        <a:lstStyle/>
        <a:p>
          <a:endParaRPr lang="ru-RU"/>
        </a:p>
      </dgm:t>
    </dgm:pt>
  </dgm:ptLst>
  <dgm:cxnLst>
    <dgm:cxn modelId="{66FED9FB-7BB5-477E-810F-826ECC8F0B78}" type="presOf" srcId="{B83072FE-A3A9-4906-9CB4-4B2C6690FF0E}" destId="{63680833-6E35-47F6-8F03-8344D1173B94}" srcOrd="0" destOrd="1" presId="urn:microsoft.com/office/officeart/2005/8/layout/hProcess4"/>
    <dgm:cxn modelId="{55F5DDA9-8D58-449F-AE5A-437649B60D98}" srcId="{086A5859-85C3-4BDD-B0D3-BA53171F94E5}" destId="{4155D24D-00D7-494C-93C1-6AE77C323096}" srcOrd="2" destOrd="0" parTransId="{043328BD-8FCC-44DD-BFAF-5FB1AC1975AE}" sibTransId="{F962E2BB-BF8F-4DC1-AF6F-C64F00AE60EF}"/>
    <dgm:cxn modelId="{39AD9B15-5036-4C85-8AAE-DC95C3A7F41A}" srcId="{13479A36-5B6C-4A21-BB78-1C9A8FE67BC4}" destId="{744F19F6-1534-4ABA-8DBE-D9F9572DBAA0}" srcOrd="2" destOrd="0" parTransId="{C0509BCC-706A-4B89-8D0C-0A22B1A0C429}" sibTransId="{CCA2B3EB-592E-4637-91EC-0727DC28C03D}"/>
    <dgm:cxn modelId="{CCB43342-E606-4C9B-BE7A-EA09347A078E}" type="presOf" srcId="{2E691F95-7A6E-4805-A22F-4D246599D8CF}" destId="{63680833-6E35-47F6-8F03-8344D1173B94}" srcOrd="0" destOrd="2" presId="urn:microsoft.com/office/officeart/2005/8/layout/hProcess4"/>
    <dgm:cxn modelId="{5FDC6549-6A6C-4873-A056-0F86822C2293}" type="presOf" srcId="{4155D24D-00D7-494C-93C1-6AE77C323096}" destId="{0C8C5064-DEB2-469F-87D0-B65208D5518A}" srcOrd="1" destOrd="2" presId="urn:microsoft.com/office/officeart/2005/8/layout/hProcess4"/>
    <dgm:cxn modelId="{F7BC51A6-B0B0-4D85-B418-26B5037E19D8}" type="presOf" srcId="{744F19F6-1534-4ABA-8DBE-D9F9572DBAA0}" destId="{457D6E96-FC15-4BD5-B0CD-BAFA0629B515}" srcOrd="0" destOrd="0" presId="urn:microsoft.com/office/officeart/2005/8/layout/hProcess4"/>
    <dgm:cxn modelId="{FD031BD3-ADCA-4EC0-96DF-7BD7EF92D1D8}" type="presOf" srcId="{9D3128D8-D54A-4968-B5EE-F8460B5ACA9D}" destId="{36B03132-742C-4C65-B602-A215EB9B8EBC}" srcOrd="1" destOrd="0" presId="urn:microsoft.com/office/officeart/2005/8/layout/hProcess4"/>
    <dgm:cxn modelId="{4D22A306-5F86-4722-B0CF-86C95D822FF1}" type="presOf" srcId="{4A5B6434-AC5A-4C1C-8468-81D1FF7C1B68}" destId="{B8C9FBE0-0479-4D56-90F5-FE2D589CF407}" srcOrd="0" destOrd="0" presId="urn:microsoft.com/office/officeart/2005/8/layout/hProcess4"/>
    <dgm:cxn modelId="{F030A3EE-5344-40A3-A355-1F207238B43A}" type="presOf" srcId="{541B5475-9C9F-4641-8C94-B0A60EEB3C2B}" destId="{D8CA6EEB-C326-4F8E-A293-9CC17D82E399}" srcOrd="0" destOrd="0" presId="urn:microsoft.com/office/officeart/2005/8/layout/hProcess4"/>
    <dgm:cxn modelId="{5B450424-89E6-49FE-9934-A29723163284}" type="presOf" srcId="{D88D8068-AB93-4DD0-87BF-5D3737F0272E}" destId="{4CAB035C-B1A9-4B73-A0B9-716F9419D17B}" srcOrd="0" destOrd="1" presId="urn:microsoft.com/office/officeart/2005/8/layout/hProcess4"/>
    <dgm:cxn modelId="{465703B5-1D27-44E8-888F-AEBC0B6D3EF1}" type="presOf" srcId="{A1BB5E2F-C074-436D-96F7-83BAC172A4D2}" destId="{80427F0C-D045-43A4-A67C-A19318E0EA2E}" srcOrd="0" destOrd="0" presId="urn:microsoft.com/office/officeart/2005/8/layout/hProcess4"/>
    <dgm:cxn modelId="{F5EB33A5-C44B-4EA6-97F8-6F2A6C752646}" srcId="{13479A36-5B6C-4A21-BB78-1C9A8FE67BC4}" destId="{086A5859-85C3-4BDD-B0D3-BA53171F94E5}" srcOrd="3" destOrd="0" parTransId="{BD03C7A9-F138-437B-BA16-068CE6248A7F}" sibTransId="{0F8DAE98-0B21-475F-9E45-2EBC2CF4B7FC}"/>
    <dgm:cxn modelId="{CA65F2AE-A0A3-48CF-83FC-F07C80DB432D}" type="presOf" srcId="{2E691F95-7A6E-4805-A22F-4D246599D8CF}" destId="{36B03132-742C-4C65-B602-A215EB9B8EBC}" srcOrd="1" destOrd="2" presId="urn:microsoft.com/office/officeart/2005/8/layout/hProcess4"/>
    <dgm:cxn modelId="{01A574A4-21B4-428D-9538-4A7BC2DDE068}" type="presOf" srcId="{21E5CCC4-ACFB-4BD1-BBBF-396923B728F7}" destId="{80427F0C-D045-43A4-A67C-A19318E0EA2E}" srcOrd="0" destOrd="1" presId="urn:microsoft.com/office/officeart/2005/8/layout/hProcess4"/>
    <dgm:cxn modelId="{8C45EC54-A799-410D-9B10-4216B2A6D986}" srcId="{4A5B6434-AC5A-4C1C-8468-81D1FF7C1B68}" destId="{6C50DBAC-7530-402A-B8EE-D6ABE61D83E9}" srcOrd="0" destOrd="0" parTransId="{53E7FBBF-94F3-4C4C-A8B2-1C76137489AE}" sibTransId="{431A9F92-2D20-40A0-A3CA-AB91C89F0196}"/>
    <dgm:cxn modelId="{6A534E4C-D43E-4338-8860-F0ED8EF14BCA}" type="presOf" srcId="{B83072FE-A3A9-4906-9CB4-4B2C6690FF0E}" destId="{36B03132-742C-4C65-B602-A215EB9B8EBC}" srcOrd="1" destOrd="1" presId="urn:microsoft.com/office/officeart/2005/8/layout/hProcess4"/>
    <dgm:cxn modelId="{1AD689E1-4AF3-491D-8260-1EC2054FC305}" type="presOf" srcId="{2156EFB3-5CCA-41B8-905A-EAC66054191A}" destId="{4F2AB4E2-B2CF-4DA0-B24C-06C17D3FEF21}" srcOrd="0" destOrd="0" presId="urn:microsoft.com/office/officeart/2005/8/layout/hProcess4"/>
    <dgm:cxn modelId="{AAED554F-7248-4677-BA32-AA6366541C81}" type="presOf" srcId="{4155D24D-00D7-494C-93C1-6AE77C323096}" destId="{80427F0C-D045-43A4-A67C-A19318E0EA2E}" srcOrd="0" destOrd="2" presId="urn:microsoft.com/office/officeart/2005/8/layout/hProcess4"/>
    <dgm:cxn modelId="{1C378609-160C-4789-9B71-0C501C8571D1}" type="presOf" srcId="{13479A36-5B6C-4A21-BB78-1C9A8FE67BC4}" destId="{FF4E94F1-14EE-49AF-863E-82D22C43D4B0}" srcOrd="0" destOrd="0" presId="urn:microsoft.com/office/officeart/2005/8/layout/hProcess4"/>
    <dgm:cxn modelId="{1DF20FB0-A467-4700-8AB1-631674E021AB}" srcId="{086A5859-85C3-4BDD-B0D3-BA53171F94E5}" destId="{21E5CCC4-ACFB-4BD1-BBBF-396923B728F7}" srcOrd="1" destOrd="0" parTransId="{060BF5EE-F00F-4200-8806-CA1176C81D15}" sibTransId="{A740FD06-F9EB-49B7-95B5-AF79C45EFDE3}"/>
    <dgm:cxn modelId="{4D9DFE9A-602C-4CA9-A6BD-B61D0F2BAD71}" type="presOf" srcId="{541B5475-9C9F-4641-8C94-B0A60EEB3C2B}" destId="{AE10BA9C-C758-4C61-BAEE-43B33F7C76D9}" srcOrd="1" destOrd="0" presId="urn:microsoft.com/office/officeart/2005/8/layout/hProcess4"/>
    <dgm:cxn modelId="{69F9E145-58F2-4367-9EC0-CA50CD0C6F90}" type="presOf" srcId="{21E5CCC4-ACFB-4BD1-BBBF-396923B728F7}" destId="{0C8C5064-DEB2-469F-87D0-B65208D5518A}" srcOrd="1" destOrd="1" presId="urn:microsoft.com/office/officeart/2005/8/layout/hProcess4"/>
    <dgm:cxn modelId="{01EE9AAA-0B3B-45AA-9034-5D89B57F353D}" type="presOf" srcId="{CDE5D1A3-E5DC-41AD-8B8D-39EFBA339ED9}" destId="{73752601-A041-43EC-B613-58714E4E86AA}" srcOrd="0" destOrd="0" presId="urn:microsoft.com/office/officeart/2005/8/layout/hProcess4"/>
    <dgm:cxn modelId="{2099B6C2-A02C-4CA8-B16C-66891975FB1E}" type="presOf" srcId="{6C50DBAC-7530-402A-B8EE-D6ABE61D83E9}" destId="{4CAB035C-B1A9-4B73-A0B9-716F9419D17B}" srcOrd="0" destOrd="0" presId="urn:microsoft.com/office/officeart/2005/8/layout/hProcess4"/>
    <dgm:cxn modelId="{8AE447E4-E526-47C6-9B84-A512094CAAC2}" srcId="{13479A36-5B6C-4A21-BB78-1C9A8FE67BC4}" destId="{CDE5D1A3-E5DC-41AD-8B8D-39EFBA339ED9}" srcOrd="1" destOrd="0" parTransId="{F5C5DB41-4ED1-4EF3-882A-04CA27AAAFCC}" sibTransId="{2156EFB3-5CCA-41B8-905A-EAC66054191A}"/>
    <dgm:cxn modelId="{145BFA8E-7B41-4431-B3B9-1FA045637A5C}" type="presOf" srcId="{9D3128D8-D54A-4968-B5EE-F8460B5ACA9D}" destId="{63680833-6E35-47F6-8F03-8344D1173B94}" srcOrd="0" destOrd="0" presId="urn:microsoft.com/office/officeart/2005/8/layout/hProcess4"/>
    <dgm:cxn modelId="{26CF2DB6-2BFA-4C42-B031-1FF7B3CC166C}" type="presOf" srcId="{D88D8068-AB93-4DD0-87BF-5D3737F0272E}" destId="{35EA6C29-8C34-4280-8E38-31A1C645F210}" srcOrd="1" destOrd="1" presId="urn:microsoft.com/office/officeart/2005/8/layout/hProcess4"/>
    <dgm:cxn modelId="{A175DB25-D532-4A0B-83BB-CDBFD939FEB0}" srcId="{CDE5D1A3-E5DC-41AD-8B8D-39EFBA339ED9}" destId="{9D3128D8-D54A-4968-B5EE-F8460B5ACA9D}" srcOrd="0" destOrd="0" parTransId="{98056883-A691-462F-9D6F-FF0DC55E64ED}" sibTransId="{6A409E76-B891-4680-9708-D23B27594AA2}"/>
    <dgm:cxn modelId="{7E04F31F-08A6-404B-9D8E-6851E477308D}" srcId="{086A5859-85C3-4BDD-B0D3-BA53171F94E5}" destId="{A1BB5E2F-C074-436D-96F7-83BAC172A4D2}" srcOrd="0" destOrd="0" parTransId="{B8B686BA-D493-4564-AC31-258F8527307F}" sibTransId="{E48EC6EC-9E86-418D-9102-B1BE9110B309}"/>
    <dgm:cxn modelId="{D1F0780D-C515-4B81-9B2A-D28033B447E9}" type="presOf" srcId="{CCA2B3EB-592E-4637-91EC-0727DC28C03D}" destId="{FED2F1CD-B628-485D-A427-DE87BB06F026}" srcOrd="0" destOrd="0" presId="urn:microsoft.com/office/officeart/2005/8/layout/hProcess4"/>
    <dgm:cxn modelId="{0E560EE4-2648-4D64-AAAE-51BD51BBB065}" type="presOf" srcId="{A1BB5E2F-C074-436D-96F7-83BAC172A4D2}" destId="{0C8C5064-DEB2-469F-87D0-B65208D5518A}" srcOrd="1" destOrd="0" presId="urn:microsoft.com/office/officeart/2005/8/layout/hProcess4"/>
    <dgm:cxn modelId="{73D3626F-43DA-4BF4-B302-A8B07E7D80F4}" type="presOf" srcId="{6C50DBAC-7530-402A-B8EE-D6ABE61D83E9}" destId="{35EA6C29-8C34-4280-8E38-31A1C645F210}" srcOrd="1" destOrd="0" presId="urn:microsoft.com/office/officeart/2005/8/layout/hProcess4"/>
    <dgm:cxn modelId="{85C2F37E-9AC4-4194-B081-574E235B042C}" srcId="{4A5B6434-AC5A-4C1C-8468-81D1FF7C1B68}" destId="{D88D8068-AB93-4DD0-87BF-5D3737F0272E}" srcOrd="1" destOrd="0" parTransId="{5ECF8624-12DB-4716-9274-48D54160F414}" sibTransId="{A7D70D53-614F-4DE8-9771-1A820D23D45C}"/>
    <dgm:cxn modelId="{BEC16A12-D65D-4650-8E32-6C5481028062}" type="presOf" srcId="{086A5859-85C3-4BDD-B0D3-BA53171F94E5}" destId="{26F87DFE-F1D7-4CF5-9016-91030FD1B222}" srcOrd="0" destOrd="0" presId="urn:microsoft.com/office/officeart/2005/8/layout/hProcess4"/>
    <dgm:cxn modelId="{D07149D4-4427-4AD6-955C-AB353DBC8C2B}" srcId="{CDE5D1A3-E5DC-41AD-8B8D-39EFBA339ED9}" destId="{2E691F95-7A6E-4805-A22F-4D246599D8CF}" srcOrd="2" destOrd="0" parTransId="{EAE9F519-4BBF-4BE6-AB9E-6A33972EEA14}" sibTransId="{DA6689D9-F9A0-46B5-BB6F-8A112D8D5171}"/>
    <dgm:cxn modelId="{FA23024B-A436-4B78-8A14-5E11E62B2E4E}" srcId="{13479A36-5B6C-4A21-BB78-1C9A8FE67BC4}" destId="{4A5B6434-AC5A-4C1C-8468-81D1FF7C1B68}" srcOrd="0" destOrd="0" parTransId="{7E8A5C0C-FA44-46BD-9EBA-AD28F5FC1FD2}" sibTransId="{16D53DE4-FEF0-455E-A0EA-98319F2C2B7A}"/>
    <dgm:cxn modelId="{E47352E3-B634-4848-9BFC-9BD21AF7C536}" srcId="{CDE5D1A3-E5DC-41AD-8B8D-39EFBA339ED9}" destId="{B83072FE-A3A9-4906-9CB4-4B2C6690FF0E}" srcOrd="1" destOrd="0" parTransId="{A233156A-1340-4B6C-93D1-87353B31DD18}" sibTransId="{465441BE-6CD7-4111-9447-E9B698828E2E}"/>
    <dgm:cxn modelId="{8616B61A-0CAD-43E6-A45B-2FF6B38C7E2C}" srcId="{744F19F6-1534-4ABA-8DBE-D9F9572DBAA0}" destId="{541B5475-9C9F-4641-8C94-B0A60EEB3C2B}" srcOrd="0" destOrd="0" parTransId="{36D7D3D9-30D8-4B18-996C-1D7096E26BB2}" sibTransId="{92C98DEA-1D64-4F6F-AA4F-4A961B806E9D}"/>
    <dgm:cxn modelId="{47B8A6BE-CF5B-4F71-8024-DB5F4B962A62}" type="presOf" srcId="{16D53DE4-FEF0-455E-A0EA-98319F2C2B7A}" destId="{9EEB02C1-4B0B-4009-A872-B15F787B8127}" srcOrd="0" destOrd="0" presId="urn:microsoft.com/office/officeart/2005/8/layout/hProcess4"/>
    <dgm:cxn modelId="{53EF6AEC-FEA7-48BB-9972-8BC4C26F3AE6}" type="presParOf" srcId="{FF4E94F1-14EE-49AF-863E-82D22C43D4B0}" destId="{FB6CA416-968C-4489-8439-73A0553A7C2C}" srcOrd="0" destOrd="0" presId="urn:microsoft.com/office/officeart/2005/8/layout/hProcess4"/>
    <dgm:cxn modelId="{715E86E7-F16D-44D0-A798-A66C35007842}" type="presParOf" srcId="{FF4E94F1-14EE-49AF-863E-82D22C43D4B0}" destId="{3BA068F0-B673-480F-ABA0-B0D8E54023C0}" srcOrd="1" destOrd="0" presId="urn:microsoft.com/office/officeart/2005/8/layout/hProcess4"/>
    <dgm:cxn modelId="{8909A9F6-B5F4-4965-B543-F5F042435FDE}" type="presParOf" srcId="{FF4E94F1-14EE-49AF-863E-82D22C43D4B0}" destId="{D28B034A-41F2-47A1-88CF-9571704E7C95}" srcOrd="2" destOrd="0" presId="urn:microsoft.com/office/officeart/2005/8/layout/hProcess4"/>
    <dgm:cxn modelId="{0D7AC91A-4283-4613-B9EF-615EAB847363}" type="presParOf" srcId="{D28B034A-41F2-47A1-88CF-9571704E7C95}" destId="{9E5EC92E-5160-41E6-909F-3AE0EF1EEC64}" srcOrd="0" destOrd="0" presId="urn:microsoft.com/office/officeart/2005/8/layout/hProcess4"/>
    <dgm:cxn modelId="{A5CF5358-ADC1-4D88-ACDC-7D2BDAEAE031}" type="presParOf" srcId="{9E5EC92E-5160-41E6-909F-3AE0EF1EEC64}" destId="{3439154C-7F77-4DF4-95F8-87BD9A16E97C}" srcOrd="0" destOrd="0" presId="urn:microsoft.com/office/officeart/2005/8/layout/hProcess4"/>
    <dgm:cxn modelId="{29BFCC2B-4970-4859-A8C9-5959AC10940E}" type="presParOf" srcId="{9E5EC92E-5160-41E6-909F-3AE0EF1EEC64}" destId="{4CAB035C-B1A9-4B73-A0B9-716F9419D17B}" srcOrd="1" destOrd="0" presId="urn:microsoft.com/office/officeart/2005/8/layout/hProcess4"/>
    <dgm:cxn modelId="{B30E0170-49FD-448B-8C73-5251FBA003BE}" type="presParOf" srcId="{9E5EC92E-5160-41E6-909F-3AE0EF1EEC64}" destId="{35EA6C29-8C34-4280-8E38-31A1C645F210}" srcOrd="2" destOrd="0" presId="urn:microsoft.com/office/officeart/2005/8/layout/hProcess4"/>
    <dgm:cxn modelId="{956911A3-E0CA-4F4E-A26D-EE25D1112C50}" type="presParOf" srcId="{9E5EC92E-5160-41E6-909F-3AE0EF1EEC64}" destId="{B8C9FBE0-0479-4D56-90F5-FE2D589CF407}" srcOrd="3" destOrd="0" presId="urn:microsoft.com/office/officeart/2005/8/layout/hProcess4"/>
    <dgm:cxn modelId="{6F48916D-DB87-4BE3-873F-86983F13E1BE}" type="presParOf" srcId="{9E5EC92E-5160-41E6-909F-3AE0EF1EEC64}" destId="{25EB1F23-8978-4023-97AA-631A84AB4FB3}" srcOrd="4" destOrd="0" presId="urn:microsoft.com/office/officeart/2005/8/layout/hProcess4"/>
    <dgm:cxn modelId="{F19EC274-A48A-41C3-B15F-0A428EAF15A8}" type="presParOf" srcId="{D28B034A-41F2-47A1-88CF-9571704E7C95}" destId="{9EEB02C1-4B0B-4009-A872-B15F787B8127}" srcOrd="1" destOrd="0" presId="urn:microsoft.com/office/officeart/2005/8/layout/hProcess4"/>
    <dgm:cxn modelId="{F32883AA-C2BC-462E-AC60-02A17E941998}" type="presParOf" srcId="{D28B034A-41F2-47A1-88CF-9571704E7C95}" destId="{618D3BC3-9D10-4944-B72C-1DCBBFC67060}" srcOrd="2" destOrd="0" presId="urn:microsoft.com/office/officeart/2005/8/layout/hProcess4"/>
    <dgm:cxn modelId="{A213D816-62C6-41D0-B51B-588FCF0C5F0B}" type="presParOf" srcId="{618D3BC3-9D10-4944-B72C-1DCBBFC67060}" destId="{FE4B3E81-AFF9-4F8B-96F7-9D16CAFD1253}" srcOrd="0" destOrd="0" presId="urn:microsoft.com/office/officeart/2005/8/layout/hProcess4"/>
    <dgm:cxn modelId="{7BCD68CC-26C4-4550-BDBF-D6673878E255}" type="presParOf" srcId="{618D3BC3-9D10-4944-B72C-1DCBBFC67060}" destId="{63680833-6E35-47F6-8F03-8344D1173B94}" srcOrd="1" destOrd="0" presId="urn:microsoft.com/office/officeart/2005/8/layout/hProcess4"/>
    <dgm:cxn modelId="{9C572D4D-1E72-415E-8E25-D582859C569F}" type="presParOf" srcId="{618D3BC3-9D10-4944-B72C-1DCBBFC67060}" destId="{36B03132-742C-4C65-B602-A215EB9B8EBC}" srcOrd="2" destOrd="0" presId="urn:microsoft.com/office/officeart/2005/8/layout/hProcess4"/>
    <dgm:cxn modelId="{14ACA26D-46EA-414A-BA95-1E16B99E53B4}" type="presParOf" srcId="{618D3BC3-9D10-4944-B72C-1DCBBFC67060}" destId="{73752601-A041-43EC-B613-58714E4E86AA}" srcOrd="3" destOrd="0" presId="urn:microsoft.com/office/officeart/2005/8/layout/hProcess4"/>
    <dgm:cxn modelId="{B70EBD07-A04E-4020-ACBB-69E0AACDB525}" type="presParOf" srcId="{618D3BC3-9D10-4944-B72C-1DCBBFC67060}" destId="{C5AC2ABD-7551-450D-8BD2-2C48C928A26B}" srcOrd="4" destOrd="0" presId="urn:microsoft.com/office/officeart/2005/8/layout/hProcess4"/>
    <dgm:cxn modelId="{FF2FFC8C-107C-44B6-BC7F-CD541444DFAD}" type="presParOf" srcId="{D28B034A-41F2-47A1-88CF-9571704E7C95}" destId="{4F2AB4E2-B2CF-4DA0-B24C-06C17D3FEF21}" srcOrd="3" destOrd="0" presId="urn:microsoft.com/office/officeart/2005/8/layout/hProcess4"/>
    <dgm:cxn modelId="{3EEA59F6-C29B-42E6-AD45-5027172DE793}" type="presParOf" srcId="{D28B034A-41F2-47A1-88CF-9571704E7C95}" destId="{1A48FC64-D51F-409B-84DE-A82333AEB4BD}" srcOrd="4" destOrd="0" presId="urn:microsoft.com/office/officeart/2005/8/layout/hProcess4"/>
    <dgm:cxn modelId="{B7D93F63-A2E2-4384-8C48-50D6487BB9B2}" type="presParOf" srcId="{1A48FC64-D51F-409B-84DE-A82333AEB4BD}" destId="{A1DCCB1A-0ECB-4E85-962F-5B72B9B98C90}" srcOrd="0" destOrd="0" presId="urn:microsoft.com/office/officeart/2005/8/layout/hProcess4"/>
    <dgm:cxn modelId="{44B9E1AD-DFC4-4A03-9BFC-264AE9D477C3}" type="presParOf" srcId="{1A48FC64-D51F-409B-84DE-A82333AEB4BD}" destId="{D8CA6EEB-C326-4F8E-A293-9CC17D82E399}" srcOrd="1" destOrd="0" presId="urn:microsoft.com/office/officeart/2005/8/layout/hProcess4"/>
    <dgm:cxn modelId="{1E2B7E86-2F23-4569-AB2E-A11674D7F07F}" type="presParOf" srcId="{1A48FC64-D51F-409B-84DE-A82333AEB4BD}" destId="{AE10BA9C-C758-4C61-BAEE-43B33F7C76D9}" srcOrd="2" destOrd="0" presId="urn:microsoft.com/office/officeart/2005/8/layout/hProcess4"/>
    <dgm:cxn modelId="{060F860D-C32B-4AFC-854D-3527C1E26CBB}" type="presParOf" srcId="{1A48FC64-D51F-409B-84DE-A82333AEB4BD}" destId="{457D6E96-FC15-4BD5-B0CD-BAFA0629B515}" srcOrd="3" destOrd="0" presId="urn:microsoft.com/office/officeart/2005/8/layout/hProcess4"/>
    <dgm:cxn modelId="{AC048B27-52AE-499C-9CC1-4C4AC14449BE}" type="presParOf" srcId="{1A48FC64-D51F-409B-84DE-A82333AEB4BD}" destId="{7A9A4DA6-4C1F-4595-A4FC-419611D79AA9}" srcOrd="4" destOrd="0" presId="urn:microsoft.com/office/officeart/2005/8/layout/hProcess4"/>
    <dgm:cxn modelId="{CC73651F-EF10-4F31-9055-85D27604A0FD}" type="presParOf" srcId="{D28B034A-41F2-47A1-88CF-9571704E7C95}" destId="{FED2F1CD-B628-485D-A427-DE87BB06F026}" srcOrd="5" destOrd="0" presId="urn:microsoft.com/office/officeart/2005/8/layout/hProcess4"/>
    <dgm:cxn modelId="{8B665E64-CAD5-4628-97DD-781E7277CF5F}" type="presParOf" srcId="{D28B034A-41F2-47A1-88CF-9571704E7C95}" destId="{BF79989E-A0F1-42AB-B0BE-CDB630713026}" srcOrd="6" destOrd="0" presId="urn:microsoft.com/office/officeart/2005/8/layout/hProcess4"/>
    <dgm:cxn modelId="{15120148-DB5C-48ED-BFE7-41DB89286D5B}" type="presParOf" srcId="{BF79989E-A0F1-42AB-B0BE-CDB630713026}" destId="{654D4648-34ED-4AD9-BAE3-69C9AA816200}" srcOrd="0" destOrd="0" presId="urn:microsoft.com/office/officeart/2005/8/layout/hProcess4"/>
    <dgm:cxn modelId="{2A661D2E-88AA-48C4-BCD6-6623CAB41FBD}" type="presParOf" srcId="{BF79989E-A0F1-42AB-B0BE-CDB630713026}" destId="{80427F0C-D045-43A4-A67C-A19318E0EA2E}" srcOrd="1" destOrd="0" presId="urn:microsoft.com/office/officeart/2005/8/layout/hProcess4"/>
    <dgm:cxn modelId="{18EBB944-5D58-444A-9486-8257D385BFEF}" type="presParOf" srcId="{BF79989E-A0F1-42AB-B0BE-CDB630713026}" destId="{0C8C5064-DEB2-469F-87D0-B65208D5518A}" srcOrd="2" destOrd="0" presId="urn:microsoft.com/office/officeart/2005/8/layout/hProcess4"/>
    <dgm:cxn modelId="{51A0C367-30D3-4AB2-B8B8-5A8D9CBC0528}" type="presParOf" srcId="{BF79989E-A0F1-42AB-B0BE-CDB630713026}" destId="{26F87DFE-F1D7-4CF5-9016-91030FD1B222}" srcOrd="3" destOrd="0" presId="urn:microsoft.com/office/officeart/2005/8/layout/hProcess4"/>
    <dgm:cxn modelId="{0BD14BFD-391E-44AC-B5F8-5E428EF5F76A}" type="presParOf" srcId="{BF79989E-A0F1-42AB-B0BE-CDB630713026}" destId="{D2028855-F9F4-4288-8B94-1E99BC8A8E0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38A749-9446-415A-A2FD-DCE534F7CD37}">
      <dsp:nvSpPr>
        <dsp:cNvPr id="0" name=""/>
        <dsp:cNvSpPr/>
      </dsp:nvSpPr>
      <dsp:spPr>
        <a:xfrm>
          <a:off x="-5252942" y="-804533"/>
          <a:ext cx="6255193" cy="6255193"/>
        </a:xfrm>
        <a:prstGeom prst="blockArc">
          <a:avLst>
            <a:gd name="adj1" fmla="val 18900000"/>
            <a:gd name="adj2" fmla="val 2700000"/>
            <a:gd name="adj3" fmla="val 34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B635EC-9D09-4DBD-910B-99AB6A1D06F4}">
      <dsp:nvSpPr>
        <dsp:cNvPr id="0" name=""/>
        <dsp:cNvSpPr/>
      </dsp:nvSpPr>
      <dsp:spPr>
        <a:xfrm>
          <a:off x="438330" y="290289"/>
          <a:ext cx="5990151" cy="580951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130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Развитие первичной медико-санитарной помощи</a:t>
          </a:r>
          <a:endParaRPr lang="tr-TR" sz="1500" b="1" kern="1200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8330" y="290289"/>
        <a:ext cx="5990151" cy="580951"/>
      </dsp:txXfrm>
    </dsp:sp>
    <dsp:sp modelId="{837E951C-D129-4105-81DF-F54D65D2ACDF}">
      <dsp:nvSpPr>
        <dsp:cNvPr id="0" name=""/>
        <dsp:cNvSpPr/>
      </dsp:nvSpPr>
      <dsp:spPr>
        <a:xfrm>
          <a:off x="75235" y="217671"/>
          <a:ext cx="726189" cy="72618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5F0486-3F87-4649-85B3-7E75FF0F0179}">
      <dsp:nvSpPr>
        <dsp:cNvPr id="0" name=""/>
        <dsp:cNvSpPr/>
      </dsp:nvSpPr>
      <dsp:spPr>
        <a:xfrm>
          <a:off x="854623" y="1161438"/>
          <a:ext cx="5573858" cy="580951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130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Увеличение ожидаемой продолжительности жизни до 80 лет и вышние ожидаемой продолжительности жизни</a:t>
          </a:r>
          <a:endParaRPr lang="tr-TR" sz="1500" b="1" kern="1200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54623" y="1161438"/>
        <a:ext cx="5573858" cy="580951"/>
      </dsp:txXfrm>
    </dsp:sp>
    <dsp:sp modelId="{718DEA80-468C-40EE-844C-7FD8E9DFD93D}">
      <dsp:nvSpPr>
        <dsp:cNvPr id="0" name=""/>
        <dsp:cNvSpPr/>
      </dsp:nvSpPr>
      <dsp:spPr>
        <a:xfrm>
          <a:off x="491528" y="1088819"/>
          <a:ext cx="726189" cy="72618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DB5335-365B-4A54-8EF0-6C8E9116FE29}">
      <dsp:nvSpPr>
        <dsp:cNvPr id="0" name=""/>
        <dsp:cNvSpPr/>
      </dsp:nvSpPr>
      <dsp:spPr>
        <a:xfrm>
          <a:off x="982391" y="2032587"/>
          <a:ext cx="5446089" cy="580951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130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Введение обязательного медицинского страхование</a:t>
          </a:r>
          <a:endParaRPr lang="tr-TR" sz="1500" b="1" kern="1200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82391" y="2032587"/>
        <a:ext cx="5446089" cy="580951"/>
      </dsp:txXfrm>
    </dsp:sp>
    <dsp:sp modelId="{1C6BEC3B-A5C8-4384-911D-5189BE212EBD}">
      <dsp:nvSpPr>
        <dsp:cNvPr id="0" name=""/>
        <dsp:cNvSpPr/>
      </dsp:nvSpPr>
      <dsp:spPr>
        <a:xfrm>
          <a:off x="619296" y="1959968"/>
          <a:ext cx="726189" cy="72618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77838B-90B5-441D-B652-B26D9E7E44A7}">
      <dsp:nvSpPr>
        <dsp:cNvPr id="0" name=""/>
        <dsp:cNvSpPr/>
      </dsp:nvSpPr>
      <dsp:spPr>
        <a:xfrm>
          <a:off x="854623" y="2903735"/>
          <a:ext cx="5573858" cy="580951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130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Солидарная ответственность государства, работодателя и работника за здоровье </a:t>
          </a:r>
          <a:r>
            <a:rPr lang="ru-RU" sz="1500" kern="1200" dirty="0" smtClean="0"/>
            <a:t> </a:t>
          </a:r>
          <a:endParaRPr lang="tr-TR" sz="1500" kern="1200" dirty="0"/>
        </a:p>
      </dsp:txBody>
      <dsp:txXfrm>
        <a:off x="854623" y="2903735"/>
        <a:ext cx="5573858" cy="580951"/>
      </dsp:txXfrm>
    </dsp:sp>
    <dsp:sp modelId="{845C70DB-3464-45B0-A490-6432266D332C}">
      <dsp:nvSpPr>
        <dsp:cNvPr id="0" name=""/>
        <dsp:cNvSpPr/>
      </dsp:nvSpPr>
      <dsp:spPr>
        <a:xfrm>
          <a:off x="491528" y="2831116"/>
          <a:ext cx="726189" cy="72618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E16EC1-08A6-4A3D-9FC4-DC8F2AE088B8}">
      <dsp:nvSpPr>
        <dsp:cNvPr id="0" name=""/>
        <dsp:cNvSpPr/>
      </dsp:nvSpPr>
      <dsp:spPr>
        <a:xfrm>
          <a:off x="438330" y="3774884"/>
          <a:ext cx="5990151" cy="580951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130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Формирование здорового образа </a:t>
          </a:r>
          <a:r>
            <a:rPr lang="ru-RU" sz="1500" b="1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жизн</a:t>
          </a:r>
          <a:endParaRPr lang="tr-TR" sz="1500" kern="1200"/>
        </a:p>
      </dsp:txBody>
      <dsp:txXfrm>
        <a:off x="438330" y="3774884"/>
        <a:ext cx="5990151" cy="580951"/>
      </dsp:txXfrm>
    </dsp:sp>
    <dsp:sp modelId="{35968903-BD21-4834-AD78-38E28DAD7C2E}">
      <dsp:nvSpPr>
        <dsp:cNvPr id="0" name=""/>
        <dsp:cNvSpPr/>
      </dsp:nvSpPr>
      <dsp:spPr>
        <a:xfrm>
          <a:off x="75235" y="3702265"/>
          <a:ext cx="726189" cy="726189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3C3D6-E3BA-4A97-AC3D-9253668361CB}">
      <dsp:nvSpPr>
        <dsp:cNvPr id="0" name=""/>
        <dsp:cNvSpPr/>
      </dsp:nvSpPr>
      <dsp:spPr>
        <a:xfrm>
          <a:off x="4557702" y="2143136"/>
          <a:ext cx="1672236" cy="16722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здоровье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гражданина</a:t>
          </a:r>
        </a:p>
      </dsp:txBody>
      <dsp:txXfrm>
        <a:off x="4802595" y="2388029"/>
        <a:ext cx="1182450" cy="1182450"/>
      </dsp:txXfrm>
    </dsp:sp>
    <dsp:sp modelId="{95439CB0-932C-4CB0-8221-CD22392B83F9}">
      <dsp:nvSpPr>
        <dsp:cNvPr id="0" name=""/>
        <dsp:cNvSpPr/>
      </dsp:nvSpPr>
      <dsp:spPr>
        <a:xfrm rot="16226544">
          <a:off x="5177477" y="1904726"/>
          <a:ext cx="449065" cy="27818"/>
        </a:xfrm>
        <a:custGeom>
          <a:avLst/>
          <a:gdLst/>
          <a:ahLst/>
          <a:cxnLst/>
          <a:rect l="0" t="0" r="0" b="0"/>
          <a:pathLst>
            <a:path>
              <a:moveTo>
                <a:pt x="0" y="13909"/>
              </a:moveTo>
              <a:lnTo>
                <a:pt x="449065" y="1390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90783" y="1907408"/>
        <a:ext cx="22453" cy="22453"/>
      </dsp:txXfrm>
    </dsp:sp>
    <dsp:sp modelId="{8853AAFF-D61B-4BA0-A803-CA32EE19C165}">
      <dsp:nvSpPr>
        <dsp:cNvPr id="0" name=""/>
        <dsp:cNvSpPr/>
      </dsp:nvSpPr>
      <dsp:spPr>
        <a:xfrm>
          <a:off x="4574081" y="21896"/>
          <a:ext cx="1672236" cy="16722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000" b="0" i="0" u="none" strike="noStrike" kern="1200" cap="none" normalizeH="0" baseline="0" dirty="0" smtClean="0">
            <a:ln/>
            <a:effectLst/>
            <a:latin typeface="Arial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профилактика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err="1" smtClean="0">
              <a:ln/>
              <a:solidFill>
                <a:schemeClr val="tx1"/>
              </a:solidFill>
              <a:effectLst/>
              <a:latin typeface="Arial" pitchFamily="34" charset="0"/>
            </a:rPr>
            <a:t>скрининговые</a:t>
          </a:r>
          <a:endParaRPr kumimoji="0" lang="ru-RU" sz="1000" b="1" i="0" u="none" strike="noStrike" kern="1200" cap="none" normalizeH="0" baseline="0" dirty="0" smtClean="0">
            <a:ln/>
            <a:solidFill>
              <a:schemeClr val="tx1"/>
            </a:solidFill>
            <a:effectLst/>
            <a:latin typeface="Arial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исследования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000" b="1" i="0" u="none" strike="noStrike" kern="1200" cap="none" normalizeH="0" baseline="0" dirty="0" smtClean="0">
            <a:ln/>
            <a:solidFill>
              <a:schemeClr val="tx1"/>
            </a:solidFill>
            <a:effectLst/>
            <a:latin typeface="Arial" pitchFamily="34" charset="0"/>
          </a:endParaRPr>
        </a:p>
      </dsp:txBody>
      <dsp:txXfrm>
        <a:off x="4818974" y="266789"/>
        <a:ext cx="1182450" cy="1182450"/>
      </dsp:txXfrm>
    </dsp:sp>
    <dsp:sp modelId="{E083C1B3-12BF-4BD2-A2E3-1FD05207A577}">
      <dsp:nvSpPr>
        <dsp:cNvPr id="0" name=""/>
        <dsp:cNvSpPr/>
      </dsp:nvSpPr>
      <dsp:spPr>
        <a:xfrm rot="19891205">
          <a:off x="6098963" y="2449248"/>
          <a:ext cx="492373" cy="27818"/>
        </a:xfrm>
        <a:custGeom>
          <a:avLst/>
          <a:gdLst/>
          <a:ahLst/>
          <a:cxnLst/>
          <a:rect l="0" t="0" r="0" b="0"/>
          <a:pathLst>
            <a:path>
              <a:moveTo>
                <a:pt x="0" y="13909"/>
              </a:moveTo>
              <a:lnTo>
                <a:pt x="492373" y="1390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332840" y="2450847"/>
        <a:ext cx="24618" cy="24618"/>
      </dsp:txXfrm>
    </dsp:sp>
    <dsp:sp modelId="{DE864569-99A1-4326-8FFE-FAAA56E15DE5}">
      <dsp:nvSpPr>
        <dsp:cNvPr id="0" name=""/>
        <dsp:cNvSpPr/>
      </dsp:nvSpPr>
      <dsp:spPr>
        <a:xfrm>
          <a:off x="6460360" y="1110940"/>
          <a:ext cx="1672236" cy="16722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ЗОЖ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и занятия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спортом</a:t>
          </a:r>
        </a:p>
      </dsp:txBody>
      <dsp:txXfrm>
        <a:off x="6705253" y="1355833"/>
        <a:ext cx="1182450" cy="1182450"/>
      </dsp:txXfrm>
    </dsp:sp>
    <dsp:sp modelId="{F50BB763-E64F-43CE-A484-511BB5EF8858}">
      <dsp:nvSpPr>
        <dsp:cNvPr id="0" name=""/>
        <dsp:cNvSpPr/>
      </dsp:nvSpPr>
      <dsp:spPr>
        <a:xfrm rot="1863528">
          <a:off x="6070730" y="3538291"/>
          <a:ext cx="548838" cy="27818"/>
        </a:xfrm>
        <a:custGeom>
          <a:avLst/>
          <a:gdLst/>
          <a:ahLst/>
          <a:cxnLst/>
          <a:rect l="0" t="0" r="0" b="0"/>
          <a:pathLst>
            <a:path>
              <a:moveTo>
                <a:pt x="0" y="13909"/>
              </a:moveTo>
              <a:lnTo>
                <a:pt x="548838" y="1390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331429" y="3538479"/>
        <a:ext cx="27441" cy="27441"/>
      </dsp:txXfrm>
    </dsp:sp>
    <dsp:sp modelId="{6E1B300E-5C14-478B-9CB8-7492E9454C09}">
      <dsp:nvSpPr>
        <dsp:cNvPr id="0" name=""/>
        <dsp:cNvSpPr/>
      </dsp:nvSpPr>
      <dsp:spPr>
        <a:xfrm>
          <a:off x="6460360" y="3289028"/>
          <a:ext cx="1672236" cy="16722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здоровое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питание</a:t>
          </a:r>
        </a:p>
      </dsp:txBody>
      <dsp:txXfrm>
        <a:off x="6705253" y="3533921"/>
        <a:ext cx="1182450" cy="1182450"/>
      </dsp:txXfrm>
    </dsp:sp>
    <dsp:sp modelId="{8A45B7B6-E973-414E-964B-0A50EA96A07A}">
      <dsp:nvSpPr>
        <dsp:cNvPr id="0" name=""/>
        <dsp:cNvSpPr/>
      </dsp:nvSpPr>
      <dsp:spPr>
        <a:xfrm rot="5374806">
          <a:off x="5120630" y="4082813"/>
          <a:ext cx="562758" cy="27818"/>
        </a:xfrm>
        <a:custGeom>
          <a:avLst/>
          <a:gdLst/>
          <a:ahLst/>
          <a:cxnLst/>
          <a:rect l="0" t="0" r="0" b="0"/>
          <a:pathLst>
            <a:path>
              <a:moveTo>
                <a:pt x="0" y="13909"/>
              </a:moveTo>
              <a:lnTo>
                <a:pt x="562758" y="1390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87941" y="4082653"/>
        <a:ext cx="28137" cy="28137"/>
      </dsp:txXfrm>
    </dsp:sp>
    <dsp:sp modelId="{BAAA811D-ED70-4A41-8BC0-174E969CA143}">
      <dsp:nvSpPr>
        <dsp:cNvPr id="0" name=""/>
        <dsp:cNvSpPr/>
      </dsp:nvSpPr>
      <dsp:spPr>
        <a:xfrm>
          <a:off x="4574081" y="4378072"/>
          <a:ext cx="1672236" cy="16722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участие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работодателя</a:t>
          </a:r>
        </a:p>
      </dsp:txBody>
      <dsp:txXfrm>
        <a:off x="4818974" y="4622965"/>
        <a:ext cx="1182450" cy="1182450"/>
      </dsp:txXfrm>
    </dsp:sp>
    <dsp:sp modelId="{167CB27A-AED4-47D4-9537-4D730A519335}">
      <dsp:nvSpPr>
        <dsp:cNvPr id="0" name=""/>
        <dsp:cNvSpPr/>
      </dsp:nvSpPr>
      <dsp:spPr>
        <a:xfrm rot="8909979">
          <a:off x="4198449" y="3538291"/>
          <a:ext cx="520841" cy="27818"/>
        </a:xfrm>
        <a:custGeom>
          <a:avLst/>
          <a:gdLst/>
          <a:ahLst/>
          <a:cxnLst/>
          <a:rect l="0" t="0" r="0" b="0"/>
          <a:pathLst>
            <a:path>
              <a:moveTo>
                <a:pt x="0" y="13909"/>
              </a:moveTo>
              <a:lnTo>
                <a:pt x="520841" y="1390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445849" y="3539179"/>
        <a:ext cx="26042" cy="26042"/>
      </dsp:txXfrm>
    </dsp:sp>
    <dsp:sp modelId="{06E95F8D-1612-44B1-B9C5-005E8D426B9B}">
      <dsp:nvSpPr>
        <dsp:cNvPr id="0" name=""/>
        <dsp:cNvSpPr/>
      </dsp:nvSpPr>
      <dsp:spPr>
        <a:xfrm>
          <a:off x="2687802" y="3289028"/>
          <a:ext cx="1672236" cy="16722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своевременная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диспансеризация</a:t>
          </a:r>
        </a:p>
      </dsp:txBody>
      <dsp:txXfrm>
        <a:off x="2932695" y="3533921"/>
        <a:ext cx="1182450" cy="1182450"/>
      </dsp:txXfrm>
    </dsp:sp>
    <dsp:sp modelId="{5975F794-4475-473B-A7F1-0D39D64A18E7}">
      <dsp:nvSpPr>
        <dsp:cNvPr id="0" name=""/>
        <dsp:cNvSpPr/>
      </dsp:nvSpPr>
      <dsp:spPr>
        <a:xfrm rot="12598901">
          <a:off x="4229090" y="2429562"/>
          <a:ext cx="472082" cy="27818"/>
        </a:xfrm>
        <a:custGeom>
          <a:avLst/>
          <a:gdLst/>
          <a:ahLst/>
          <a:cxnLst/>
          <a:rect l="0" t="0" r="0" b="0"/>
          <a:pathLst>
            <a:path>
              <a:moveTo>
                <a:pt x="0" y="13909"/>
              </a:moveTo>
              <a:lnTo>
                <a:pt x="472082" y="1390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453329" y="2431669"/>
        <a:ext cx="23604" cy="23604"/>
      </dsp:txXfrm>
    </dsp:sp>
    <dsp:sp modelId="{386D56C7-B62C-4D11-9398-9236432F4871}">
      <dsp:nvSpPr>
        <dsp:cNvPr id="0" name=""/>
        <dsp:cNvSpPr/>
      </dsp:nvSpPr>
      <dsp:spPr>
        <a:xfrm>
          <a:off x="2700324" y="1071570"/>
          <a:ext cx="1672236" cy="16722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диагностика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0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</a:rPr>
            <a:t>и лечение</a:t>
          </a:r>
        </a:p>
      </dsp:txBody>
      <dsp:txXfrm>
        <a:off x="2945217" y="1316463"/>
        <a:ext cx="1182450" cy="11824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D22739-E087-43F0-A4A4-FD57D06C4601}">
      <dsp:nvSpPr>
        <dsp:cNvPr id="0" name=""/>
        <dsp:cNvSpPr/>
      </dsp:nvSpPr>
      <dsp:spPr>
        <a:xfrm>
          <a:off x="4655334" y="1985961"/>
          <a:ext cx="1509731" cy="1509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7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ПМСП</a:t>
          </a:r>
        </a:p>
      </dsp:txBody>
      <dsp:txXfrm>
        <a:off x="4876429" y="2207056"/>
        <a:ext cx="1067541" cy="1067541"/>
      </dsp:txXfrm>
    </dsp:sp>
    <dsp:sp modelId="{7608E184-6876-42B5-AC90-53BC06E75A60}">
      <dsp:nvSpPr>
        <dsp:cNvPr id="0" name=""/>
        <dsp:cNvSpPr/>
      </dsp:nvSpPr>
      <dsp:spPr>
        <a:xfrm rot="16200000">
          <a:off x="5182305" y="1745509"/>
          <a:ext cx="455788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455788" y="1255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98805" y="1746672"/>
        <a:ext cx="22789" cy="22789"/>
      </dsp:txXfrm>
    </dsp:sp>
    <dsp:sp modelId="{4956522F-14EF-4E36-8722-CA92B3B67F05}">
      <dsp:nvSpPr>
        <dsp:cNvPr id="0" name=""/>
        <dsp:cNvSpPr/>
      </dsp:nvSpPr>
      <dsp:spPr>
        <a:xfrm>
          <a:off x="4655334" y="20442"/>
          <a:ext cx="1509731" cy="15097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800" b="0" i="0" u="none" strike="noStrike" kern="1200" cap="none" normalizeH="0" baseline="0" dirty="0" smtClean="0">
            <a:ln/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МТСЗ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800" b="0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4876429" y="241537"/>
        <a:ext cx="1067541" cy="1067541"/>
      </dsp:txXfrm>
    </dsp:sp>
    <dsp:sp modelId="{D72C6076-BEDC-4B3E-A303-74F32B54230C}">
      <dsp:nvSpPr>
        <dsp:cNvPr id="0" name=""/>
        <dsp:cNvSpPr/>
      </dsp:nvSpPr>
      <dsp:spPr>
        <a:xfrm rot="19800000">
          <a:off x="6033400" y="2236889"/>
          <a:ext cx="455788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455788" y="1255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249900" y="2238052"/>
        <a:ext cx="22789" cy="22789"/>
      </dsp:txXfrm>
    </dsp:sp>
    <dsp:sp modelId="{F774BB08-D8A5-4355-BD90-EAF754BB2153}">
      <dsp:nvSpPr>
        <dsp:cNvPr id="0" name=""/>
        <dsp:cNvSpPr/>
      </dsp:nvSpPr>
      <dsp:spPr>
        <a:xfrm>
          <a:off x="6357524" y="1003201"/>
          <a:ext cx="1509731" cy="150973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МВД</a:t>
          </a:r>
        </a:p>
      </dsp:txBody>
      <dsp:txXfrm>
        <a:off x="6578619" y="1224296"/>
        <a:ext cx="1067541" cy="1067541"/>
      </dsp:txXfrm>
    </dsp:sp>
    <dsp:sp modelId="{FED637E5-3B2C-4BC2-BAFC-3541928F484A}">
      <dsp:nvSpPr>
        <dsp:cNvPr id="0" name=""/>
        <dsp:cNvSpPr/>
      </dsp:nvSpPr>
      <dsp:spPr>
        <a:xfrm rot="1800000">
          <a:off x="6033400" y="3219649"/>
          <a:ext cx="455788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455788" y="1255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249900" y="3220812"/>
        <a:ext cx="22789" cy="22789"/>
      </dsp:txXfrm>
    </dsp:sp>
    <dsp:sp modelId="{58420AB5-C861-4AE8-B052-3294AC0D1E67}">
      <dsp:nvSpPr>
        <dsp:cNvPr id="0" name=""/>
        <dsp:cNvSpPr/>
      </dsp:nvSpPr>
      <dsp:spPr>
        <a:xfrm>
          <a:off x="6357524" y="2968721"/>
          <a:ext cx="1509731" cy="150973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МОН</a:t>
          </a:r>
        </a:p>
      </dsp:txBody>
      <dsp:txXfrm>
        <a:off x="6578619" y="3189816"/>
        <a:ext cx="1067541" cy="1067541"/>
      </dsp:txXfrm>
    </dsp:sp>
    <dsp:sp modelId="{B7C43A4A-6650-4FF9-AFA8-5181907A1EE6}">
      <dsp:nvSpPr>
        <dsp:cNvPr id="0" name=""/>
        <dsp:cNvSpPr/>
      </dsp:nvSpPr>
      <dsp:spPr>
        <a:xfrm rot="5400000">
          <a:off x="5182305" y="3711029"/>
          <a:ext cx="455788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455788" y="1255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98805" y="3712191"/>
        <a:ext cx="22789" cy="22789"/>
      </dsp:txXfrm>
    </dsp:sp>
    <dsp:sp modelId="{F5CC3459-F76E-4E47-B02B-A0D855CB9D0F}">
      <dsp:nvSpPr>
        <dsp:cNvPr id="0" name=""/>
        <dsp:cNvSpPr/>
      </dsp:nvSpPr>
      <dsp:spPr>
        <a:xfrm>
          <a:off x="4655334" y="3951480"/>
          <a:ext cx="1509731" cy="150973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МЮ</a:t>
          </a:r>
        </a:p>
      </dsp:txBody>
      <dsp:txXfrm>
        <a:off x="4876429" y="4172575"/>
        <a:ext cx="1067541" cy="1067541"/>
      </dsp:txXfrm>
    </dsp:sp>
    <dsp:sp modelId="{E1C63C87-2BA2-45E6-9CB8-B806B13E03CF}">
      <dsp:nvSpPr>
        <dsp:cNvPr id="0" name=""/>
        <dsp:cNvSpPr/>
      </dsp:nvSpPr>
      <dsp:spPr>
        <a:xfrm rot="9000000">
          <a:off x="4331211" y="3219649"/>
          <a:ext cx="455788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455788" y="1255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547710" y="3220812"/>
        <a:ext cx="22789" cy="22789"/>
      </dsp:txXfrm>
    </dsp:sp>
    <dsp:sp modelId="{EF5D698D-DD96-461C-9EAF-E5355FD17D7D}">
      <dsp:nvSpPr>
        <dsp:cNvPr id="0" name=""/>
        <dsp:cNvSpPr/>
      </dsp:nvSpPr>
      <dsp:spPr>
        <a:xfrm>
          <a:off x="2953144" y="2968721"/>
          <a:ext cx="1509731" cy="150973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err="1" smtClean="0">
              <a:ln/>
              <a:solidFill>
                <a:schemeClr val="tx1"/>
              </a:solidFill>
              <a:effectLst/>
              <a:latin typeface="Arial" charset="0"/>
            </a:rPr>
            <a:t>Акиматы</a:t>
          </a:r>
          <a:endParaRPr kumimoji="0" lang="ru-RU" sz="1800" b="1" i="0" u="none" strike="noStrike" kern="1200" cap="none" normalizeH="0" baseline="0" dirty="0" smtClean="0">
            <a:ln/>
            <a:solidFill>
              <a:schemeClr val="tx1"/>
            </a:solidFill>
            <a:effectLst/>
            <a:latin typeface="Arial" charset="0"/>
          </a:endParaRPr>
        </a:p>
      </dsp:txBody>
      <dsp:txXfrm>
        <a:off x="3174239" y="3189816"/>
        <a:ext cx="1067541" cy="1067541"/>
      </dsp:txXfrm>
    </dsp:sp>
    <dsp:sp modelId="{E723955C-DEC0-4C20-8C72-E80A02D3316D}">
      <dsp:nvSpPr>
        <dsp:cNvPr id="0" name=""/>
        <dsp:cNvSpPr/>
      </dsp:nvSpPr>
      <dsp:spPr>
        <a:xfrm rot="12600000">
          <a:off x="4331211" y="2236889"/>
          <a:ext cx="455788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455788" y="1255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547710" y="2238052"/>
        <a:ext cx="22789" cy="22789"/>
      </dsp:txXfrm>
    </dsp:sp>
    <dsp:sp modelId="{612603EB-E558-4A6B-9D49-64AC2066EE92}">
      <dsp:nvSpPr>
        <dsp:cNvPr id="0" name=""/>
        <dsp:cNvSpPr/>
      </dsp:nvSpPr>
      <dsp:spPr>
        <a:xfrm>
          <a:off x="2953144" y="1003201"/>
          <a:ext cx="1509731" cy="15097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МРР</a:t>
          </a:r>
        </a:p>
      </dsp:txBody>
      <dsp:txXfrm>
        <a:off x="3174239" y="1224296"/>
        <a:ext cx="1067541" cy="10675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7B5505-FF04-4EDC-9CA0-FFF26C39AF9F}">
      <dsp:nvSpPr>
        <dsp:cNvPr id="0" name=""/>
        <dsp:cNvSpPr/>
      </dsp:nvSpPr>
      <dsp:spPr>
        <a:xfrm>
          <a:off x="4616018" y="2089521"/>
          <a:ext cx="1588362" cy="15883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ПМСП</a:t>
          </a:r>
        </a:p>
      </dsp:txBody>
      <dsp:txXfrm>
        <a:off x="4848628" y="2322131"/>
        <a:ext cx="1123142" cy="1123142"/>
      </dsp:txXfrm>
    </dsp:sp>
    <dsp:sp modelId="{35ADD1D5-E880-4F4B-8762-B5404F7BBF02}">
      <dsp:nvSpPr>
        <dsp:cNvPr id="0" name=""/>
        <dsp:cNvSpPr/>
      </dsp:nvSpPr>
      <dsp:spPr>
        <a:xfrm rot="16200000">
          <a:off x="5170520" y="1836630"/>
          <a:ext cx="479358" cy="26422"/>
        </a:xfrm>
        <a:custGeom>
          <a:avLst/>
          <a:gdLst/>
          <a:ahLst/>
          <a:cxnLst/>
          <a:rect l="0" t="0" r="0" b="0"/>
          <a:pathLst>
            <a:path>
              <a:moveTo>
                <a:pt x="0" y="13211"/>
              </a:moveTo>
              <a:lnTo>
                <a:pt x="479358" y="1321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98216" y="1837858"/>
        <a:ext cx="23967" cy="23967"/>
      </dsp:txXfrm>
    </dsp:sp>
    <dsp:sp modelId="{293F8EB8-8A15-4444-B421-BCC305603042}">
      <dsp:nvSpPr>
        <dsp:cNvPr id="0" name=""/>
        <dsp:cNvSpPr/>
      </dsp:nvSpPr>
      <dsp:spPr>
        <a:xfrm>
          <a:off x="4616018" y="21800"/>
          <a:ext cx="1588362" cy="158836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000" b="0" i="0" u="none" strike="noStrike" kern="1200" cap="none" normalizeH="0" baseline="0" dirty="0" smtClean="0">
            <a:ln/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Детство и родовспоможение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000" b="0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4848628" y="254410"/>
        <a:ext cx="1123142" cy="1123142"/>
      </dsp:txXfrm>
    </dsp:sp>
    <dsp:sp modelId="{C02650BD-5B9B-467D-ACBC-01F8824862E1}">
      <dsp:nvSpPr>
        <dsp:cNvPr id="0" name=""/>
        <dsp:cNvSpPr/>
      </dsp:nvSpPr>
      <dsp:spPr>
        <a:xfrm rot="19665954">
          <a:off x="6046987" y="2325795"/>
          <a:ext cx="454070" cy="26422"/>
        </a:xfrm>
        <a:custGeom>
          <a:avLst/>
          <a:gdLst/>
          <a:ahLst/>
          <a:cxnLst/>
          <a:rect l="0" t="0" r="0" b="0"/>
          <a:pathLst>
            <a:path>
              <a:moveTo>
                <a:pt x="0" y="13211"/>
              </a:moveTo>
              <a:lnTo>
                <a:pt x="454070" y="1321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262670" y="2327654"/>
        <a:ext cx="22703" cy="22703"/>
      </dsp:txXfrm>
    </dsp:sp>
    <dsp:sp modelId="{798D7C94-A78B-4024-9820-99DE5C95FA20}">
      <dsp:nvSpPr>
        <dsp:cNvPr id="0" name=""/>
        <dsp:cNvSpPr/>
      </dsp:nvSpPr>
      <dsp:spPr>
        <a:xfrm>
          <a:off x="6343663" y="1000128"/>
          <a:ext cx="1588362" cy="1588362"/>
        </a:xfrm>
        <a:prstGeom prst="ellipse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Профильные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 институты,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1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Вузы, колледжи</a:t>
          </a:r>
        </a:p>
      </dsp:txBody>
      <dsp:txXfrm>
        <a:off x="6576273" y="1232738"/>
        <a:ext cx="1123142" cy="1123142"/>
      </dsp:txXfrm>
    </dsp:sp>
    <dsp:sp modelId="{5B5E22E9-4A74-413D-A554-3FA90890FB20}">
      <dsp:nvSpPr>
        <dsp:cNvPr id="0" name=""/>
        <dsp:cNvSpPr/>
      </dsp:nvSpPr>
      <dsp:spPr>
        <a:xfrm rot="1800000">
          <a:off x="6065870" y="3387421"/>
          <a:ext cx="479358" cy="26422"/>
        </a:xfrm>
        <a:custGeom>
          <a:avLst/>
          <a:gdLst/>
          <a:ahLst/>
          <a:cxnLst/>
          <a:rect l="0" t="0" r="0" b="0"/>
          <a:pathLst>
            <a:path>
              <a:moveTo>
                <a:pt x="0" y="13211"/>
              </a:moveTo>
              <a:lnTo>
                <a:pt x="479358" y="1321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293565" y="3388649"/>
        <a:ext cx="23967" cy="23967"/>
      </dsp:txXfrm>
    </dsp:sp>
    <dsp:sp modelId="{1A006429-EB89-4192-BBA9-0264538D0379}">
      <dsp:nvSpPr>
        <dsp:cNvPr id="0" name=""/>
        <dsp:cNvSpPr/>
      </dsp:nvSpPr>
      <dsp:spPr>
        <a:xfrm>
          <a:off x="6406717" y="3123382"/>
          <a:ext cx="1588362" cy="1588362"/>
        </a:xfrm>
        <a:prstGeom prst="ellipse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err="1" smtClean="0">
              <a:ln/>
              <a:solidFill>
                <a:schemeClr val="tx1"/>
              </a:solidFill>
              <a:effectLst/>
              <a:latin typeface="Arial" charset="0"/>
            </a:rPr>
            <a:t>Онкослужба</a:t>
          </a:r>
          <a:endParaRPr kumimoji="0" lang="ru-RU" sz="1500" b="0" i="0" u="none" strike="noStrike" kern="1200" cap="none" normalizeH="0" baseline="0" dirty="0" smtClean="0">
            <a:ln/>
            <a:solidFill>
              <a:schemeClr val="tx1"/>
            </a:solidFill>
            <a:effectLst/>
            <a:latin typeface="Arial" charset="0"/>
          </a:endParaRPr>
        </a:p>
      </dsp:txBody>
      <dsp:txXfrm>
        <a:off x="6639327" y="3355992"/>
        <a:ext cx="1123142" cy="1123142"/>
      </dsp:txXfrm>
    </dsp:sp>
    <dsp:sp modelId="{F52DE4BA-AC24-445D-B4AE-77DD86E361DF}">
      <dsp:nvSpPr>
        <dsp:cNvPr id="0" name=""/>
        <dsp:cNvSpPr/>
      </dsp:nvSpPr>
      <dsp:spPr>
        <a:xfrm rot="5400000">
          <a:off x="5170520" y="3904352"/>
          <a:ext cx="479358" cy="26422"/>
        </a:xfrm>
        <a:custGeom>
          <a:avLst/>
          <a:gdLst/>
          <a:ahLst/>
          <a:cxnLst/>
          <a:rect l="0" t="0" r="0" b="0"/>
          <a:pathLst>
            <a:path>
              <a:moveTo>
                <a:pt x="0" y="13211"/>
              </a:moveTo>
              <a:lnTo>
                <a:pt x="479358" y="1321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98216" y="3905579"/>
        <a:ext cx="23967" cy="23967"/>
      </dsp:txXfrm>
    </dsp:sp>
    <dsp:sp modelId="{AD49D39A-4A19-4CAF-8608-63335811B884}">
      <dsp:nvSpPr>
        <dsp:cNvPr id="0" name=""/>
        <dsp:cNvSpPr/>
      </dsp:nvSpPr>
      <dsp:spPr>
        <a:xfrm>
          <a:off x="4616018" y="4157242"/>
          <a:ext cx="1588362" cy="1588362"/>
        </a:xfrm>
        <a:prstGeom prst="ellipse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err="1" smtClean="0">
              <a:ln/>
              <a:solidFill>
                <a:schemeClr val="tx1"/>
              </a:solidFill>
              <a:effectLst/>
              <a:latin typeface="Arial" charset="0"/>
            </a:rPr>
            <a:t>Тубслужба</a:t>
          </a:r>
          <a:endParaRPr kumimoji="0" lang="ru-RU" sz="1500" b="0" i="0" u="none" strike="noStrike" kern="1200" cap="none" normalizeH="0" baseline="0" dirty="0" smtClean="0">
            <a:ln/>
            <a:solidFill>
              <a:schemeClr val="tx1"/>
            </a:solidFill>
            <a:effectLst/>
            <a:latin typeface="Arial" charset="0"/>
          </a:endParaRPr>
        </a:p>
      </dsp:txBody>
      <dsp:txXfrm>
        <a:off x="4848628" y="4389852"/>
        <a:ext cx="1123142" cy="1123142"/>
      </dsp:txXfrm>
    </dsp:sp>
    <dsp:sp modelId="{8A185F3F-F2E5-444A-99CD-76A5A3A4B4AF}">
      <dsp:nvSpPr>
        <dsp:cNvPr id="0" name=""/>
        <dsp:cNvSpPr/>
      </dsp:nvSpPr>
      <dsp:spPr>
        <a:xfrm rot="9000000">
          <a:off x="4275171" y="3387421"/>
          <a:ext cx="479358" cy="26422"/>
        </a:xfrm>
        <a:custGeom>
          <a:avLst/>
          <a:gdLst/>
          <a:ahLst/>
          <a:cxnLst/>
          <a:rect l="0" t="0" r="0" b="0"/>
          <a:pathLst>
            <a:path>
              <a:moveTo>
                <a:pt x="0" y="13211"/>
              </a:moveTo>
              <a:lnTo>
                <a:pt x="479358" y="1321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502866" y="3388649"/>
        <a:ext cx="23967" cy="23967"/>
      </dsp:txXfrm>
    </dsp:sp>
    <dsp:sp modelId="{E735A42B-3628-49C7-AF40-AEC592945C16}">
      <dsp:nvSpPr>
        <dsp:cNvPr id="0" name=""/>
        <dsp:cNvSpPr/>
      </dsp:nvSpPr>
      <dsp:spPr>
        <a:xfrm>
          <a:off x="2825319" y="3123382"/>
          <a:ext cx="1588362" cy="1588362"/>
        </a:xfrm>
        <a:prstGeom prst="ellipse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Наркология,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Психиатрия,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0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ВИЧ/СПИД</a:t>
          </a:r>
        </a:p>
      </dsp:txBody>
      <dsp:txXfrm>
        <a:off x="3057929" y="3355992"/>
        <a:ext cx="1123142" cy="1123142"/>
      </dsp:txXfrm>
    </dsp:sp>
    <dsp:sp modelId="{7D884DF0-BF8A-4673-8FA4-35E631E9E43D}">
      <dsp:nvSpPr>
        <dsp:cNvPr id="0" name=""/>
        <dsp:cNvSpPr/>
      </dsp:nvSpPr>
      <dsp:spPr>
        <a:xfrm rot="12600000">
          <a:off x="4275171" y="2353561"/>
          <a:ext cx="479358" cy="26422"/>
        </a:xfrm>
        <a:custGeom>
          <a:avLst/>
          <a:gdLst/>
          <a:ahLst/>
          <a:cxnLst/>
          <a:rect l="0" t="0" r="0" b="0"/>
          <a:pathLst>
            <a:path>
              <a:moveTo>
                <a:pt x="0" y="13211"/>
              </a:moveTo>
              <a:lnTo>
                <a:pt x="479358" y="1321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502866" y="2354788"/>
        <a:ext cx="23967" cy="23967"/>
      </dsp:txXfrm>
    </dsp:sp>
    <dsp:sp modelId="{1AEA95A8-1AFD-44FE-8580-86642D414336}">
      <dsp:nvSpPr>
        <dsp:cNvPr id="0" name=""/>
        <dsp:cNvSpPr/>
      </dsp:nvSpPr>
      <dsp:spPr>
        <a:xfrm>
          <a:off x="2825319" y="1055660"/>
          <a:ext cx="1588362" cy="1588362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500" b="1" i="0" u="none" strike="noStrike" kern="1200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</a:rPr>
            <a:t>ЗОЖ</a:t>
          </a:r>
        </a:p>
      </dsp:txBody>
      <dsp:txXfrm>
        <a:off x="3057929" y="1288270"/>
        <a:ext cx="1123142" cy="11231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3C52AE-AD07-4816-AA4E-BABFD4E97F6B}">
      <dsp:nvSpPr>
        <dsp:cNvPr id="0" name=""/>
        <dsp:cNvSpPr/>
      </dsp:nvSpPr>
      <dsp:spPr>
        <a:xfrm>
          <a:off x="296738" y="0"/>
          <a:ext cx="2988912" cy="631025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Кодекс РК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«О здоровье народа и системе здравоохранения» статья 159</a:t>
          </a:r>
          <a:endParaRPr lang="tr-TR" sz="1400" b="1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5220" y="18482"/>
        <a:ext cx="2951948" cy="594061"/>
      </dsp:txXfrm>
    </dsp:sp>
    <dsp:sp modelId="{46319475-4C74-4005-8366-2B2DEE2999FE}">
      <dsp:nvSpPr>
        <dsp:cNvPr id="0" name=""/>
        <dsp:cNvSpPr/>
      </dsp:nvSpPr>
      <dsp:spPr>
        <a:xfrm>
          <a:off x="595629" y="631025"/>
          <a:ext cx="259527" cy="7327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713"/>
              </a:lnTo>
              <a:lnTo>
                <a:pt x="259527" y="732713"/>
              </a:lnTo>
            </a:path>
          </a:pathLst>
        </a:custGeom>
        <a:noFill/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E1497-4BC9-405D-8696-A1E5BE8E3EB5}">
      <dsp:nvSpPr>
        <dsp:cNvPr id="0" name=""/>
        <dsp:cNvSpPr/>
      </dsp:nvSpPr>
      <dsp:spPr>
        <a:xfrm>
          <a:off x="855156" y="818701"/>
          <a:ext cx="2840432" cy="1090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Запрет продажи лицам </a:t>
          </a: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до 21 года алкоголя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-Запрет на реализацию 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алкогольной продукции с 23 часов  до 8 часов следующего дня</a:t>
          </a:r>
          <a:endParaRPr lang="tr-TR" sz="14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87083" y="850628"/>
        <a:ext cx="2776578" cy="1026221"/>
      </dsp:txXfrm>
    </dsp:sp>
    <dsp:sp modelId="{DDA821D1-12A5-4964-BFD3-9110112CB6AF}">
      <dsp:nvSpPr>
        <dsp:cNvPr id="0" name=""/>
        <dsp:cNvSpPr/>
      </dsp:nvSpPr>
      <dsp:spPr>
        <a:xfrm>
          <a:off x="595629" y="631025"/>
          <a:ext cx="174535" cy="3292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2814"/>
              </a:lnTo>
              <a:lnTo>
                <a:pt x="174535" y="3292814"/>
              </a:lnTo>
            </a:path>
          </a:pathLst>
        </a:custGeom>
        <a:noFill/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B48631-DCC6-447D-B22A-D709016FE591}">
      <dsp:nvSpPr>
        <dsp:cNvPr id="0" name=""/>
        <dsp:cNvSpPr/>
      </dsp:nvSpPr>
      <dsp:spPr>
        <a:xfrm>
          <a:off x="770165" y="2264290"/>
          <a:ext cx="2974686" cy="33190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Запрет продажи лицам </a:t>
          </a: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до 18 лет,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поштучной продажи </a:t>
          </a: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сигарет;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Запрет </a:t>
          </a: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курения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в общественных местах;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Запрет ввоза, производства, продажи и распространения </a:t>
          </a: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табачных изделий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, превышающих предельно допустимые уровни содержания никотина и смолистых веществ;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Запрет производства, продажи и распространения товаров, имитирующих </a:t>
          </a: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табачные изделия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;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Упаковка </a:t>
          </a:r>
          <a:r>
            <a:rPr lang="ru-RU" sz="1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табачного изделия  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содержит предупреждение о вреде курения</a:t>
          </a:r>
          <a:endParaRPr lang="tr-TR" sz="16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57291" y="2351416"/>
        <a:ext cx="2800434" cy="31448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910018-7A79-4B3D-B6CB-76CD2F08D6A4}">
      <dsp:nvSpPr>
        <dsp:cNvPr id="0" name=""/>
        <dsp:cNvSpPr/>
      </dsp:nvSpPr>
      <dsp:spPr>
        <a:xfrm>
          <a:off x="0" y="496137"/>
          <a:ext cx="474285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F1B6A7-112A-4B93-820A-7D310E5AABFE}">
      <dsp:nvSpPr>
        <dsp:cNvPr id="0" name=""/>
        <dsp:cNvSpPr/>
      </dsp:nvSpPr>
      <dsp:spPr>
        <a:xfrm>
          <a:off x="288031" y="74653"/>
          <a:ext cx="4328113" cy="86808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488" tIns="0" rIns="125488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                   </a:t>
          </a:r>
          <a:r>
            <a:rPr lang="ru-RU" sz="12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Закон РК «О рекламе», статья 13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Запрет рекламы алкогольной продукции;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Запрет рекламы товаров (работ и услуг)  с использованием названия алкогольной продукции.</a:t>
          </a:r>
          <a:endParaRPr lang="tr-TR" sz="12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0407" y="117029"/>
        <a:ext cx="4243361" cy="783328"/>
      </dsp:txXfrm>
    </dsp:sp>
    <dsp:sp modelId="{9FA1C13D-AC89-404E-921A-FA1F6DD9D93F}">
      <dsp:nvSpPr>
        <dsp:cNvPr id="0" name=""/>
        <dsp:cNvSpPr/>
      </dsp:nvSpPr>
      <dsp:spPr>
        <a:xfrm>
          <a:off x="0" y="2124588"/>
          <a:ext cx="474285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E5EC5D-BA31-4CB1-9413-B3FAC6C44138}">
      <dsp:nvSpPr>
        <dsp:cNvPr id="0" name=""/>
        <dsp:cNvSpPr/>
      </dsp:nvSpPr>
      <dsp:spPr>
        <a:xfrm>
          <a:off x="221562" y="1211876"/>
          <a:ext cx="4463104" cy="1216611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488" tIns="0" rIns="125488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Кодекс РК «Об административных правонарушениях», </a:t>
          </a:r>
          <a:r>
            <a:rPr lang="ru-RU" sz="1200" b="1" u="sng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статья 440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Запрет распития алкогольных напитков в общественных местах)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u="sng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статья 608  </a:t>
          </a: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«Ужесточены меры к нарушителям Правил дорожного движения, в </a:t>
          </a:r>
          <a:r>
            <a:rPr lang="ru-RU" sz="1200" b="1" kern="1200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т.ч</a:t>
          </a: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. езда в состоянии  опьянения)  </a:t>
          </a:r>
          <a:endParaRPr lang="tr-TR" sz="1200" b="1" kern="1200" dirty="0" smtClean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2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0952" y="1271266"/>
        <a:ext cx="4344324" cy="1097831"/>
      </dsp:txXfrm>
    </dsp:sp>
    <dsp:sp modelId="{0F563464-794B-4B38-8FD5-E5A873BB9AFA}">
      <dsp:nvSpPr>
        <dsp:cNvPr id="0" name=""/>
        <dsp:cNvSpPr/>
      </dsp:nvSpPr>
      <dsp:spPr>
        <a:xfrm>
          <a:off x="0" y="3321118"/>
          <a:ext cx="474285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E5CD4E-7103-4275-BA25-7E8D45763988}">
      <dsp:nvSpPr>
        <dsp:cNvPr id="0" name=""/>
        <dsp:cNvSpPr/>
      </dsp:nvSpPr>
      <dsp:spPr>
        <a:xfrm>
          <a:off x="225794" y="2920188"/>
          <a:ext cx="4515894" cy="784689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488" tIns="0" rIns="125488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Закон РК «О ратификации Рамочной конвенции ВОЗ по борьбе против табака» от 25 ноября 2006 г.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(выполнение международных обязательств по внедрению мер контроля </a:t>
          </a:r>
          <a:r>
            <a:rPr lang="ru-RU" sz="1200" b="1" kern="1200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табакокурения</a:t>
          </a: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)</a:t>
          </a:r>
        </a:p>
      </dsp:txBody>
      <dsp:txXfrm>
        <a:off x="264099" y="2958493"/>
        <a:ext cx="4439284" cy="7080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1F878-B456-4DC4-972B-44CF7439477F}">
      <dsp:nvSpPr>
        <dsp:cNvPr id="0" name=""/>
        <dsp:cNvSpPr/>
      </dsp:nvSpPr>
      <dsp:spPr>
        <a:xfrm>
          <a:off x="796485" y="163996"/>
          <a:ext cx="7646208" cy="1111973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176526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Сахарный диабет</a:t>
          </a:r>
          <a:endParaRPr lang="ru-RU" sz="2000" kern="1200" dirty="0"/>
        </a:p>
      </dsp:txBody>
      <dsp:txXfrm>
        <a:off x="796485" y="441989"/>
        <a:ext cx="7368215" cy="555987"/>
      </dsp:txXfrm>
    </dsp:sp>
    <dsp:sp modelId="{263B4410-6C66-4D0D-B79C-ADF740931E16}">
      <dsp:nvSpPr>
        <dsp:cNvPr id="0" name=""/>
        <dsp:cNvSpPr/>
      </dsp:nvSpPr>
      <dsp:spPr>
        <a:xfrm>
          <a:off x="796485" y="855007"/>
          <a:ext cx="1413172" cy="23718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err="1" smtClean="0">
              <a:solidFill>
                <a:srgbClr val="002060"/>
              </a:solidFill>
              <a:latin typeface="+mn-lt"/>
            </a:rPr>
            <a:t>Скрининговая</a:t>
          </a:r>
          <a:r>
            <a:rPr lang="ru-RU" sz="1100" b="1" i="0" kern="1200" dirty="0" smtClean="0">
              <a:solidFill>
                <a:srgbClr val="002060"/>
              </a:solidFill>
              <a:latin typeface="+mn-lt"/>
            </a:rPr>
            <a:t> программа с 2009 года (</a:t>
          </a:r>
          <a:r>
            <a:rPr lang="ru-RU" sz="1100" b="1" kern="1200" dirty="0" smtClean="0">
              <a:solidFill>
                <a:srgbClr val="002060"/>
              </a:solidFill>
            </a:rPr>
            <a:t>25-64 лет)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2060"/>
              </a:solidFill>
            </a:rPr>
            <a:t>Внедрение Программы управления заболеванием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>
              <a:solidFill>
                <a:srgbClr val="002060"/>
              </a:solidFill>
              <a:latin typeface="+mn-lt"/>
            </a:rPr>
            <a:t>Обеспечение детей до 18 лет  инсулиновыми помпами бесплатно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2060"/>
              </a:solidFill>
            </a:rPr>
            <a:t>Национальный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2060"/>
              </a:solidFill>
            </a:rPr>
            <a:t>регистр</a:t>
          </a:r>
          <a:endParaRPr lang="ru-RU" sz="1100" kern="1200" dirty="0">
            <a:solidFill>
              <a:srgbClr val="002060"/>
            </a:solidFill>
          </a:endParaRPr>
        </a:p>
      </dsp:txBody>
      <dsp:txXfrm>
        <a:off x="796485" y="855007"/>
        <a:ext cx="1413172" cy="2371852"/>
      </dsp:txXfrm>
    </dsp:sp>
    <dsp:sp modelId="{A3D44066-593C-4E82-9BF8-1D7AB59106ED}">
      <dsp:nvSpPr>
        <dsp:cNvPr id="0" name=""/>
        <dsp:cNvSpPr/>
      </dsp:nvSpPr>
      <dsp:spPr>
        <a:xfrm>
          <a:off x="2209505" y="534796"/>
          <a:ext cx="6233188" cy="1111973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176526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smtClean="0">
              <a:latin typeface="+mn-lt"/>
              <a:cs typeface="Arial" panose="020B0604020202020204" pitchFamily="34" charset="0"/>
            </a:rPr>
            <a:t>Туберкулез</a:t>
          </a:r>
          <a:endParaRPr lang="ru-RU" sz="2000" kern="1200" dirty="0"/>
        </a:p>
      </dsp:txBody>
      <dsp:txXfrm>
        <a:off x="2209505" y="812789"/>
        <a:ext cx="5955195" cy="555987"/>
      </dsp:txXfrm>
    </dsp:sp>
    <dsp:sp modelId="{644C2976-6E3A-4A89-91D5-9CBBF0C2222F}">
      <dsp:nvSpPr>
        <dsp:cNvPr id="0" name=""/>
        <dsp:cNvSpPr/>
      </dsp:nvSpPr>
      <dsp:spPr>
        <a:xfrm>
          <a:off x="2209505" y="1390853"/>
          <a:ext cx="1413172" cy="20417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smtClean="0">
              <a:solidFill>
                <a:srgbClr val="002060"/>
              </a:solidFill>
              <a:latin typeface="+mn-lt"/>
            </a:rPr>
            <a:t>Национальный комплексный План борьбы с туберкулезом на 2016-2020 годы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rgbClr val="002060"/>
              </a:solidFill>
            </a:rPr>
            <a:t>Укрепление  материально –технической базы противотуберкулезных учреждений</a:t>
          </a:r>
          <a:endParaRPr lang="ru-RU" sz="1100" kern="1200" dirty="0">
            <a:solidFill>
              <a:srgbClr val="002060"/>
            </a:solidFill>
          </a:endParaRPr>
        </a:p>
      </dsp:txBody>
      <dsp:txXfrm>
        <a:off x="2209505" y="1390853"/>
        <a:ext cx="1413172" cy="2041760"/>
      </dsp:txXfrm>
    </dsp:sp>
    <dsp:sp modelId="{5A4D8AF1-3475-4BC3-9593-3468F6F3B0E3}">
      <dsp:nvSpPr>
        <dsp:cNvPr id="0" name=""/>
        <dsp:cNvSpPr/>
      </dsp:nvSpPr>
      <dsp:spPr>
        <a:xfrm>
          <a:off x="3644890" y="912647"/>
          <a:ext cx="4820169" cy="1111973"/>
        </a:xfrm>
        <a:prstGeom prst="rightArrow">
          <a:avLst>
            <a:gd name="adj1" fmla="val 5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176526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ВИЧ/СПИД</a:t>
          </a:r>
          <a:endParaRPr lang="ru-RU" sz="2000" b="1" kern="1200" dirty="0"/>
        </a:p>
      </dsp:txBody>
      <dsp:txXfrm>
        <a:off x="3644890" y="1190640"/>
        <a:ext cx="4542176" cy="555987"/>
      </dsp:txXfrm>
    </dsp:sp>
    <dsp:sp modelId="{3BC685A2-C5B1-4387-89C3-8C082256E0B0}">
      <dsp:nvSpPr>
        <dsp:cNvPr id="0" name=""/>
        <dsp:cNvSpPr/>
      </dsp:nvSpPr>
      <dsp:spPr>
        <a:xfrm>
          <a:off x="3598203" y="1606349"/>
          <a:ext cx="1413172" cy="26803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2060"/>
              </a:solidFill>
              <a:cs typeface="Arial" panose="020B0604020202020204" pitchFamily="34" charset="0"/>
            </a:rPr>
            <a:t>Обследование групп риска, беременных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2060"/>
              </a:solidFill>
              <a:cs typeface="Arial" panose="020B0604020202020204" pitchFamily="34" charset="0"/>
            </a:rPr>
            <a:t>Пункты обмена шприцев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2060"/>
              </a:solidFill>
              <a:cs typeface="Arial" panose="020B0604020202020204" pitchFamily="34" charset="0"/>
            </a:rPr>
            <a:t>Привлечение  волонтеров и </a:t>
          </a:r>
          <a:r>
            <a:rPr lang="ru-RU" sz="1100" b="1" kern="1200" dirty="0" err="1" smtClean="0">
              <a:solidFill>
                <a:srgbClr val="002060"/>
              </a:solidFill>
              <a:cs typeface="Arial" panose="020B0604020202020204" pitchFamily="34" charset="0"/>
            </a:rPr>
            <a:t>аутричработников</a:t>
          </a:r>
          <a:endParaRPr lang="ru-RU" sz="1100" b="1" kern="1200" dirty="0" smtClean="0">
            <a:solidFill>
              <a:srgbClr val="002060"/>
            </a:solidFill>
            <a:cs typeface="Arial" panose="020B0604020202020204" pitchFamily="34" charset="0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2060"/>
              </a:solidFill>
            </a:rPr>
            <a:t>Социологические исследования с неправительственными организациями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2060"/>
              </a:solidFill>
            </a:rPr>
            <a:t>Все больные обеспечиваются антиретровирусной терапией на бесплатной основе</a:t>
          </a:r>
          <a:endParaRPr lang="ru-RU" sz="1100" kern="1200" dirty="0">
            <a:solidFill>
              <a:srgbClr val="002060"/>
            </a:solidFill>
          </a:endParaRPr>
        </a:p>
      </dsp:txBody>
      <dsp:txXfrm>
        <a:off x="3598203" y="1606349"/>
        <a:ext cx="1413172" cy="2680362"/>
      </dsp:txXfrm>
    </dsp:sp>
    <dsp:sp modelId="{5161B123-3A4D-4E91-8F68-FCA30CF91FF8}">
      <dsp:nvSpPr>
        <dsp:cNvPr id="0" name=""/>
        <dsp:cNvSpPr/>
      </dsp:nvSpPr>
      <dsp:spPr>
        <a:xfrm>
          <a:off x="5036308" y="1276398"/>
          <a:ext cx="3406385" cy="1111973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76526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Злокачественные новообразования</a:t>
          </a:r>
          <a:endParaRPr lang="ru-RU" sz="1600" b="1" kern="1200" dirty="0"/>
        </a:p>
      </dsp:txBody>
      <dsp:txXfrm>
        <a:off x="5036308" y="1554391"/>
        <a:ext cx="3128392" cy="555987"/>
      </dsp:txXfrm>
    </dsp:sp>
    <dsp:sp modelId="{742BFCB9-A93D-4DB0-9FA8-3BB8E568D3CA}">
      <dsp:nvSpPr>
        <dsp:cNvPr id="0" name=""/>
        <dsp:cNvSpPr/>
      </dsp:nvSpPr>
      <dsp:spPr>
        <a:xfrm>
          <a:off x="6505141" y="1706844"/>
          <a:ext cx="1993366" cy="1111973"/>
        </a:xfrm>
        <a:prstGeom prst="rightArrow">
          <a:avLst>
            <a:gd name="adj1" fmla="val 5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254000" bIns="176526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Вирусные гепатиты В и С</a:t>
          </a:r>
          <a:endParaRPr lang="ru-RU" sz="1500" b="1" kern="1200" dirty="0"/>
        </a:p>
      </dsp:txBody>
      <dsp:txXfrm>
        <a:off x="6505141" y="1984837"/>
        <a:ext cx="1715373" cy="55598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BF65E7-E389-4108-812A-EC3FED718D1B}">
      <dsp:nvSpPr>
        <dsp:cNvPr id="0" name=""/>
        <dsp:cNvSpPr/>
      </dsp:nvSpPr>
      <dsp:spPr>
        <a:xfrm>
          <a:off x="63314" y="0"/>
          <a:ext cx="2307222" cy="560511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0" kern="1200" dirty="0" smtClean="0"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0" kern="1200" dirty="0" smtClean="0"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Центр санитарной авиации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rgbClr val="C00000"/>
              </a:solidFill>
              <a:latin typeface="+mn-lt"/>
              <a:cs typeface="Times New Roman" pitchFamily="18" charset="0"/>
            </a:rPr>
            <a:t>16</a:t>
          </a:r>
          <a:r>
            <a:rPr lang="ru-RU" sz="1600" b="1" i="0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 ед. вертолетной техники </a:t>
          </a:r>
          <a:endParaRPr lang="ru-RU" altLang="ja-JP" sz="1600" b="1" i="0" kern="1200" dirty="0" smtClean="0">
            <a:solidFill>
              <a:schemeClr val="accent5">
                <a:lumMod val="50000"/>
              </a:schemeClr>
            </a:solidFill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За 3 года осуществлено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2,6 </a:t>
          </a:r>
          <a:r>
            <a:rPr lang="ru-RU" sz="1600" b="0" i="0" kern="1200" dirty="0" err="1" smtClean="0">
              <a:solidFill>
                <a:srgbClr val="002060"/>
              </a:solidFill>
              <a:latin typeface="+mn-lt"/>
              <a:cs typeface="Times New Roman" pitchFamily="18" charset="0"/>
            </a:rPr>
            <a:t>тыс.вылетов</a:t>
          </a:r>
          <a:endParaRPr lang="en-US" sz="1600" b="0" i="0" kern="1200" dirty="0" smtClean="0">
            <a:solidFill>
              <a:srgbClr val="002060"/>
            </a:solidFill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Оказано 2,5 тыс. медицинских услуг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0" kern="1200" dirty="0">
            <a:latin typeface="+mn-lt"/>
            <a:cs typeface="Times New Roman" pitchFamily="18" charset="0"/>
          </a:endParaRPr>
        </a:p>
      </dsp:txBody>
      <dsp:txXfrm>
        <a:off x="63314" y="2242045"/>
        <a:ext cx="2307222" cy="2242045"/>
      </dsp:txXfrm>
    </dsp:sp>
    <dsp:sp modelId="{A34D2D47-603E-44C4-B26E-636A95F1C524}">
      <dsp:nvSpPr>
        <dsp:cNvPr id="0" name=""/>
        <dsp:cNvSpPr/>
      </dsp:nvSpPr>
      <dsp:spPr>
        <a:xfrm>
          <a:off x="226527" y="0"/>
          <a:ext cx="1866502" cy="186650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E35080D-6F41-4812-8D5F-A36525A9B294}">
      <dsp:nvSpPr>
        <dsp:cNvPr id="0" name=""/>
        <dsp:cNvSpPr/>
      </dsp:nvSpPr>
      <dsp:spPr>
        <a:xfrm>
          <a:off x="2431584" y="0"/>
          <a:ext cx="2006141" cy="560511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0" kern="1200" dirty="0" smtClean="0"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0" kern="1200" dirty="0" smtClean="0"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rgbClr val="C00000"/>
              </a:solidFill>
              <a:latin typeface="+mn-lt"/>
              <a:cs typeface="Times New Roman" pitchFamily="18" charset="0"/>
            </a:rPr>
            <a:t>50</a:t>
          </a:r>
          <a:r>
            <a:rPr lang="ru-RU" sz="1600" b="1" i="0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 Передвижных медицинских комплексов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За 3 года осмотрено более 1,6 млн. человек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Проведено более 1,8 млн. исследований,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984 тыс. консультаций специалистов</a:t>
          </a:r>
          <a:endParaRPr lang="ru-RU" sz="1600" i="0" kern="1200" dirty="0">
            <a:solidFill>
              <a:srgbClr val="002060"/>
            </a:solidFill>
            <a:latin typeface="+mn-lt"/>
            <a:cs typeface="Times New Roman" pitchFamily="18" charset="0"/>
          </a:endParaRPr>
        </a:p>
      </dsp:txBody>
      <dsp:txXfrm>
        <a:off x="2431584" y="2242045"/>
        <a:ext cx="2006141" cy="2242045"/>
      </dsp:txXfrm>
    </dsp:sp>
    <dsp:sp modelId="{791F58A0-BE2D-4F94-BFEF-0C924233745D}">
      <dsp:nvSpPr>
        <dsp:cNvPr id="0" name=""/>
        <dsp:cNvSpPr/>
      </dsp:nvSpPr>
      <dsp:spPr>
        <a:xfrm>
          <a:off x="2525818" y="0"/>
          <a:ext cx="1866502" cy="186650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26638B7-0DD7-4D2E-B4B7-13CCC4A4FE70}">
      <dsp:nvSpPr>
        <dsp:cNvPr id="0" name=""/>
        <dsp:cNvSpPr/>
      </dsp:nvSpPr>
      <dsp:spPr>
        <a:xfrm>
          <a:off x="4471849" y="0"/>
          <a:ext cx="2175038" cy="560511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i="0" kern="1200" dirty="0" smtClean="0"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i="0" kern="1200" dirty="0" smtClean="0"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i="0" kern="1200" dirty="0" smtClean="0"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i="0" kern="1200" dirty="0" smtClean="0">
              <a:solidFill>
                <a:srgbClr val="C00000"/>
              </a:solidFill>
              <a:latin typeface="+mn-lt"/>
              <a:cs typeface="Times New Roman" pitchFamily="18" charset="0"/>
            </a:rPr>
            <a:t>40</a:t>
          </a:r>
          <a:r>
            <a:rPr lang="kk-KZ" sz="1600" b="1" i="0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 Трассовых медико</a:t>
          </a:r>
          <a:r>
            <a:rPr lang="ru-RU" sz="1600" b="1" i="0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-</a:t>
          </a:r>
          <a:r>
            <a:rPr lang="kk-KZ" sz="1600" b="1" i="0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спасательных пунктов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с расширением сети в 2016-2020 годах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Осуществлено более 1,5 тыс.выездов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 </a:t>
          </a:r>
          <a:r>
            <a:rPr lang="ru-RU" sz="160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Оказана медицинская помощь более 2,7 тыс.пострадавшим</a:t>
          </a:r>
          <a:endParaRPr lang="ru-RU" sz="1600" i="0" kern="1200" dirty="0">
            <a:solidFill>
              <a:srgbClr val="002060"/>
            </a:solidFill>
            <a:latin typeface="+mn-lt"/>
            <a:cs typeface="Times New Roman" pitchFamily="18" charset="0"/>
          </a:endParaRPr>
        </a:p>
      </dsp:txBody>
      <dsp:txXfrm>
        <a:off x="4471849" y="2242045"/>
        <a:ext cx="2175038" cy="2242045"/>
      </dsp:txXfrm>
    </dsp:sp>
    <dsp:sp modelId="{D5B15B77-113E-4E00-BD1A-E4742EF05FE0}">
      <dsp:nvSpPr>
        <dsp:cNvPr id="0" name=""/>
        <dsp:cNvSpPr/>
      </dsp:nvSpPr>
      <dsp:spPr>
        <a:xfrm>
          <a:off x="4591592" y="0"/>
          <a:ext cx="1866502" cy="186650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C63997-7B6B-4D50-850E-588ADDDEFF1E}">
      <dsp:nvSpPr>
        <dsp:cNvPr id="0" name=""/>
        <dsp:cNvSpPr/>
      </dsp:nvSpPr>
      <dsp:spPr>
        <a:xfrm>
          <a:off x="6675475" y="0"/>
          <a:ext cx="2363635" cy="560511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0" kern="1200" dirty="0" smtClean="0"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0" kern="1200" dirty="0" smtClean="0">
            <a:latin typeface="+mn-lt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0" kern="1200" dirty="0" smtClean="0">
              <a:solidFill>
                <a:srgbClr val="C00000"/>
              </a:solidFill>
              <a:latin typeface="+mn-lt"/>
              <a:cs typeface="Times New Roman" pitchFamily="18" charset="0"/>
            </a:rPr>
            <a:t>3</a:t>
          </a:r>
          <a:r>
            <a:rPr lang="ru-RU" sz="2200" b="1" i="0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 </a:t>
          </a:r>
          <a:r>
            <a:rPr lang="ru-RU" sz="1600" b="1" i="0" kern="1200" dirty="0" smtClean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rPr>
            <a:t>Консультативно-диагностических поезда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За 3 года осмотрено более 187 тыс. человек, проживающих в труднодоступных регионах.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Оказано более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i="0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2,3 млн. консультативно-диагностических услуг</a:t>
          </a:r>
          <a:endParaRPr lang="ru-RU" sz="1600" i="0" kern="1200" dirty="0">
            <a:solidFill>
              <a:srgbClr val="002060"/>
            </a:solidFill>
            <a:latin typeface="+mn-lt"/>
            <a:cs typeface="Times New Roman" pitchFamily="18" charset="0"/>
          </a:endParaRPr>
        </a:p>
      </dsp:txBody>
      <dsp:txXfrm>
        <a:off x="6675475" y="2242045"/>
        <a:ext cx="2363635" cy="2242045"/>
      </dsp:txXfrm>
    </dsp:sp>
    <dsp:sp modelId="{F363341B-798F-4B55-8D21-7628B0DB9144}">
      <dsp:nvSpPr>
        <dsp:cNvPr id="0" name=""/>
        <dsp:cNvSpPr/>
      </dsp:nvSpPr>
      <dsp:spPr>
        <a:xfrm>
          <a:off x="6921113" y="0"/>
          <a:ext cx="1866502" cy="186650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29D9560-E95C-4CC3-827A-9DAE376558D4}">
      <dsp:nvSpPr>
        <dsp:cNvPr id="0" name=""/>
        <dsp:cNvSpPr/>
      </dsp:nvSpPr>
      <dsp:spPr>
        <a:xfrm>
          <a:off x="298800" y="4689531"/>
          <a:ext cx="8316592" cy="840766"/>
        </a:xfrm>
        <a:prstGeom prst="leftRightArrow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AB035C-B1A9-4B73-A0B9-716F9419D17B}">
      <dsp:nvSpPr>
        <dsp:cNvPr id="0" name=""/>
        <dsp:cNvSpPr/>
      </dsp:nvSpPr>
      <dsp:spPr>
        <a:xfrm>
          <a:off x="73926" y="1509511"/>
          <a:ext cx="2235596" cy="1944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Базовый набор стандартов электронного здравоохранения</a:t>
          </a:r>
          <a:endParaRPr lang="tr-TR" sz="1600" b="1" kern="1200" dirty="0">
            <a:solidFill>
              <a:srgbClr val="002060"/>
            </a:solidFill>
            <a:latin typeface="+mn-lt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Веб-базированные информационные системы</a:t>
          </a:r>
          <a:endParaRPr lang="tr-TR" sz="1600" b="1" kern="1200" dirty="0">
            <a:solidFill>
              <a:srgbClr val="002060"/>
            </a:solidFill>
            <a:latin typeface="+mn-lt"/>
            <a:cs typeface="Times New Roman" pitchFamily="18" charset="0"/>
          </a:endParaRPr>
        </a:p>
      </dsp:txBody>
      <dsp:txXfrm>
        <a:off x="118668" y="1554253"/>
        <a:ext cx="2146112" cy="1438135"/>
      </dsp:txXfrm>
    </dsp:sp>
    <dsp:sp modelId="{9EEB02C1-4B0B-4009-A872-B15F787B8127}">
      <dsp:nvSpPr>
        <dsp:cNvPr id="0" name=""/>
        <dsp:cNvSpPr/>
      </dsp:nvSpPr>
      <dsp:spPr>
        <a:xfrm>
          <a:off x="1118104" y="1973387"/>
          <a:ext cx="2363671" cy="2548212"/>
        </a:xfrm>
        <a:prstGeom prst="leftCircularArrow">
          <a:avLst>
            <a:gd name="adj1" fmla="val 1594"/>
            <a:gd name="adj2" fmla="val 189261"/>
            <a:gd name="adj3" fmla="val 907116"/>
            <a:gd name="adj4" fmla="val 7966834"/>
            <a:gd name="adj5" fmla="val 186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C9FBE0-0479-4D56-90F5-FE2D589CF407}">
      <dsp:nvSpPr>
        <dsp:cNvPr id="0" name=""/>
        <dsp:cNvSpPr/>
      </dsp:nvSpPr>
      <dsp:spPr>
        <a:xfrm>
          <a:off x="830461" y="3503579"/>
          <a:ext cx="1124246" cy="447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+mn-lt"/>
              <a:cs typeface="Times New Roman" pitchFamily="18" charset="0"/>
            </a:rPr>
            <a:t>2014</a:t>
          </a:r>
          <a:endParaRPr lang="tr-TR" sz="2400" b="1" kern="1200" dirty="0">
            <a:latin typeface="+mn-lt"/>
            <a:cs typeface="Times New Roman" pitchFamily="18" charset="0"/>
          </a:endParaRPr>
        </a:p>
      </dsp:txBody>
      <dsp:txXfrm>
        <a:off x="843555" y="3516673"/>
        <a:ext cx="1098058" cy="420887"/>
      </dsp:txXfrm>
    </dsp:sp>
    <dsp:sp modelId="{63680833-6E35-47F6-8F03-8344D1173B94}">
      <dsp:nvSpPr>
        <dsp:cNvPr id="0" name=""/>
        <dsp:cNvSpPr/>
      </dsp:nvSpPr>
      <dsp:spPr>
        <a:xfrm>
          <a:off x="2469432" y="1651785"/>
          <a:ext cx="2472058" cy="18009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Автоматизированная поддержка бизнес-процессов здравоохранения</a:t>
          </a:r>
          <a:endParaRPr lang="tr-TR" sz="1600" b="1" kern="1200" dirty="0">
            <a:solidFill>
              <a:srgbClr val="002060"/>
            </a:solidFill>
            <a:latin typeface="+mn-lt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Создание основ для внедрения облачных технологий</a:t>
          </a:r>
          <a:endParaRPr lang="tr-TR" sz="1600" b="1" kern="1200" dirty="0">
            <a:solidFill>
              <a:srgbClr val="002060"/>
            </a:solidFill>
            <a:latin typeface="+mn-lt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800" b="1" kern="1200" dirty="0">
            <a:solidFill>
              <a:srgbClr val="002060"/>
            </a:solidFill>
            <a:latin typeface="+mn-lt"/>
            <a:cs typeface="Times New Roman" pitchFamily="18" charset="0"/>
          </a:endParaRPr>
        </a:p>
      </dsp:txBody>
      <dsp:txXfrm>
        <a:off x="2510878" y="2079156"/>
        <a:ext cx="2389166" cy="1332165"/>
      </dsp:txXfrm>
    </dsp:sp>
    <dsp:sp modelId="{4F2AB4E2-B2CF-4DA0-B24C-06C17D3FEF21}">
      <dsp:nvSpPr>
        <dsp:cNvPr id="0" name=""/>
        <dsp:cNvSpPr/>
      </dsp:nvSpPr>
      <dsp:spPr>
        <a:xfrm>
          <a:off x="3615978" y="709293"/>
          <a:ext cx="2389532" cy="2389532"/>
        </a:xfrm>
        <a:prstGeom prst="circularArrow">
          <a:avLst>
            <a:gd name="adj1" fmla="val 1700"/>
            <a:gd name="adj2" fmla="val 202313"/>
            <a:gd name="adj3" fmla="val 20642601"/>
            <a:gd name="adj4" fmla="val 13595936"/>
            <a:gd name="adj5" fmla="val 1984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752601-A041-43EC-B613-58714E4E86AA}">
      <dsp:nvSpPr>
        <dsp:cNvPr id="0" name=""/>
        <dsp:cNvSpPr/>
      </dsp:nvSpPr>
      <dsp:spPr>
        <a:xfrm>
          <a:off x="3456384" y="1165889"/>
          <a:ext cx="1124246" cy="447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+mn-lt"/>
              <a:cs typeface="Times New Roman" pitchFamily="18" charset="0"/>
            </a:rPr>
            <a:t>2015</a:t>
          </a:r>
          <a:endParaRPr lang="tr-TR" sz="2400" b="1" kern="1200" dirty="0">
            <a:latin typeface="+mn-lt"/>
            <a:cs typeface="Times New Roman" pitchFamily="18" charset="0"/>
          </a:endParaRPr>
        </a:p>
      </dsp:txBody>
      <dsp:txXfrm>
        <a:off x="3469478" y="1178983"/>
        <a:ext cx="1098058" cy="420887"/>
      </dsp:txXfrm>
    </dsp:sp>
    <dsp:sp modelId="{D8CA6EEB-C326-4F8E-A293-9CC17D82E399}">
      <dsp:nvSpPr>
        <dsp:cNvPr id="0" name=""/>
        <dsp:cNvSpPr/>
      </dsp:nvSpPr>
      <dsp:spPr>
        <a:xfrm>
          <a:off x="5184573" y="1708919"/>
          <a:ext cx="1762455" cy="15826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Работа с использованием безбумажных технологий</a:t>
          </a:r>
          <a:endParaRPr lang="tr-TR" sz="1600" b="1" kern="1200" dirty="0">
            <a:solidFill>
              <a:srgbClr val="002060"/>
            </a:solidFill>
            <a:latin typeface="+mn-lt"/>
            <a:cs typeface="Times New Roman" pitchFamily="18" charset="0"/>
          </a:endParaRPr>
        </a:p>
      </dsp:txBody>
      <dsp:txXfrm>
        <a:off x="5220994" y="1745340"/>
        <a:ext cx="1689613" cy="1170649"/>
      </dsp:txXfrm>
    </dsp:sp>
    <dsp:sp modelId="{FED2F1CD-B628-485D-A427-DE87BB06F026}">
      <dsp:nvSpPr>
        <dsp:cNvPr id="0" name=""/>
        <dsp:cNvSpPr/>
      </dsp:nvSpPr>
      <dsp:spPr>
        <a:xfrm>
          <a:off x="5440761" y="2307136"/>
          <a:ext cx="2269632" cy="1960060"/>
        </a:xfrm>
        <a:prstGeom prst="leftCircularArrow">
          <a:avLst>
            <a:gd name="adj1" fmla="val 2073"/>
            <a:gd name="adj2" fmla="val 248745"/>
            <a:gd name="adj3" fmla="val 1096376"/>
            <a:gd name="adj4" fmla="val 8096610"/>
            <a:gd name="adj5" fmla="val 2418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7D6E96-FC15-4BD5-B0CD-BAFA0629B515}">
      <dsp:nvSpPr>
        <dsp:cNvPr id="0" name=""/>
        <dsp:cNvSpPr/>
      </dsp:nvSpPr>
      <dsp:spPr>
        <a:xfrm>
          <a:off x="5583392" y="3304170"/>
          <a:ext cx="1124246" cy="447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+mn-lt"/>
              <a:cs typeface="Times New Roman" pitchFamily="18" charset="0"/>
            </a:rPr>
            <a:t>2016</a:t>
          </a:r>
          <a:endParaRPr lang="tr-TR" sz="2400" b="1" kern="1200" dirty="0">
            <a:latin typeface="+mn-lt"/>
            <a:cs typeface="Times New Roman" pitchFamily="18" charset="0"/>
          </a:endParaRPr>
        </a:p>
      </dsp:txBody>
      <dsp:txXfrm>
        <a:off x="5596486" y="3317264"/>
        <a:ext cx="1098058" cy="420887"/>
      </dsp:txXfrm>
    </dsp:sp>
    <dsp:sp modelId="{80427F0C-D045-43A4-A67C-A19318E0EA2E}">
      <dsp:nvSpPr>
        <dsp:cNvPr id="0" name=""/>
        <dsp:cNvSpPr/>
      </dsp:nvSpPr>
      <dsp:spPr>
        <a:xfrm>
          <a:off x="7003632" y="1575977"/>
          <a:ext cx="1969676" cy="19788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Электронный паспорт здоровья для населения</a:t>
          </a:r>
          <a:endParaRPr lang="tr-TR" sz="1600" b="1" kern="1200" dirty="0">
            <a:solidFill>
              <a:srgbClr val="00B0F0"/>
            </a:solidFill>
            <a:latin typeface="+mn-lt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Интеграция </a:t>
          </a:r>
          <a:r>
            <a:rPr lang="en-US" sz="1600" b="1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IT</a:t>
          </a:r>
          <a:r>
            <a:rPr lang="ru-RU" sz="1600" b="1" kern="1200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 – систем     </a:t>
          </a:r>
          <a:r>
            <a:rPr lang="ru-RU" sz="1600" b="1" kern="1200" dirty="0" smtClean="0">
              <a:solidFill>
                <a:srgbClr val="00B0F0"/>
              </a:solidFill>
              <a:latin typeface="+mn-lt"/>
              <a:cs typeface="Times New Roman" pitchFamily="18" charset="0"/>
            </a:rPr>
            <a:t>100%</a:t>
          </a:r>
          <a:endParaRPr lang="tr-TR" sz="1600" b="1" kern="1200" dirty="0">
            <a:solidFill>
              <a:srgbClr val="00B0F0"/>
            </a:solidFill>
            <a:latin typeface="+mn-lt"/>
            <a:cs typeface="Times New Roman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3200" b="1" kern="1200" dirty="0">
            <a:solidFill>
              <a:srgbClr val="00B0F0"/>
            </a:solidFill>
            <a:latin typeface="+mn-lt"/>
            <a:cs typeface="Times New Roman" pitchFamily="18" charset="0"/>
          </a:endParaRPr>
        </a:p>
      </dsp:txBody>
      <dsp:txXfrm>
        <a:off x="7049170" y="2045544"/>
        <a:ext cx="1878600" cy="1463697"/>
      </dsp:txXfrm>
    </dsp:sp>
    <dsp:sp modelId="{26F87DFE-F1D7-4CF5-9016-91030FD1B222}">
      <dsp:nvSpPr>
        <dsp:cNvPr id="0" name=""/>
        <dsp:cNvSpPr/>
      </dsp:nvSpPr>
      <dsp:spPr>
        <a:xfrm>
          <a:off x="7776585" y="1113460"/>
          <a:ext cx="1124246" cy="447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+mn-lt"/>
              <a:cs typeface="Times New Roman" pitchFamily="18" charset="0"/>
            </a:rPr>
            <a:t>2020</a:t>
          </a:r>
          <a:endParaRPr lang="tr-TR" sz="2400" b="1" kern="1200" dirty="0">
            <a:latin typeface="+mn-lt"/>
            <a:cs typeface="Times New Roman" pitchFamily="18" charset="0"/>
          </a:endParaRPr>
        </a:p>
      </dsp:txBody>
      <dsp:txXfrm>
        <a:off x="7789679" y="1126554"/>
        <a:ext cx="1098058" cy="4208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A940B5-48FA-4785-9ABE-9F48D12460AB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F387EE8-5A4D-459A-802B-8C0D7AF0A6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9526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0994">
              <a:defRPr/>
            </a:pPr>
            <a:r>
              <a:rPr lang="ru-RU" dirty="0" smtClean="0"/>
              <a:t>В реализацию послания Главы государства Н.А. Назарбаева народу Казахстана от 17.01.2014 «Казахстанский путь – 2050: Единая цель, единые интересы, единое будущее» была определена глобальная задача – войти в число 30 развитых стран мира до 2050 года. </a:t>
            </a:r>
          </a:p>
          <a:p>
            <a:pPr defTabSz="920994">
              <a:defRPr/>
            </a:pPr>
            <a:endParaRPr lang="ru-RU" dirty="0" smtClean="0"/>
          </a:p>
          <a:p>
            <a:pPr defTabSz="920994">
              <a:defRPr/>
            </a:pPr>
            <a:r>
              <a:rPr lang="ru-RU" dirty="0" smtClean="0"/>
              <a:t>Основными приоритетами в рамках данной задачи для системы здравоохранения были определены: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Развитие первичной медико-санитарной  помощи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Увеличение ожидаемой продолжительности жизни до 80 лет и выше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Изучение вопроса о введении обязательного медицинского страхования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Солидарная ответственность государства, работодателя и работника за здоровье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Формирование здорового образа жизни</a:t>
            </a:r>
          </a:p>
          <a:p>
            <a:pPr defTabSz="920994">
              <a:defRPr/>
            </a:pPr>
            <a:endParaRPr lang="ru-RU" b="1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3F0AF4-26D3-42EC-9479-496D973402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3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D93B2FF-F449-4256-BF13-A5A36BBA14DC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56168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49" tIns="45724" rIns="91449" bIns="45724" anchor="b"/>
          <a:lstStyle/>
          <a:p>
            <a:pPr algn="r">
              <a:defRPr/>
            </a:pPr>
            <a:fld id="{5537390B-AEF0-465C-A3E3-802914F5C3F6}" type="slidenum">
              <a:rPr lang="ru-RU" sz="1200">
                <a:latin typeface="+mn-lt"/>
              </a:rPr>
              <a:pPr algn="r">
                <a:defRPr/>
              </a:pPr>
              <a:t>6</a:t>
            </a:fld>
            <a:endParaRPr lang="ru-RU" sz="1200">
              <a:latin typeface="+mn-lt"/>
            </a:endParaRPr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80" tIns="45291" rIns="90580" bIns="45291" anchor="b"/>
          <a:lstStyle/>
          <a:p>
            <a:pPr algn="r" defTabSz="906463"/>
            <a:fld id="{BF528C86-E01A-48C9-A436-4B26371E615A}" type="slidenum">
              <a:rPr lang="ru-RU" sz="1200">
                <a:latin typeface="Calibri" pitchFamily="34" charset="0"/>
                <a:cs typeface="Arial" charset="0"/>
              </a:rPr>
              <a:pPr algn="r" defTabSz="906463"/>
              <a:t>6</a:t>
            </a:fld>
            <a:endParaRPr lang="ru-RU" sz="1200">
              <a:latin typeface="Calibri" pitchFamily="34" charset="0"/>
              <a:cs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4343400"/>
            <a:ext cx="5489575" cy="4114800"/>
          </a:xfrm>
          <a:noFill/>
        </p:spPr>
        <p:txBody>
          <a:bodyPr wrap="square" lIns="90580" tIns="45291" rIns="90580" bIns="4529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>
                <a:solidFill>
                  <a:srgbClr val="C00000"/>
                </a:solidFill>
                <a:latin typeface="Arial" charset="0"/>
              </a:rPr>
              <a:t>Выплывает по порядку сверху вниз по абзацам</a:t>
            </a:r>
            <a:endParaRPr lang="ru-RU" smtClean="0">
              <a:latin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0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C56B74C9-21C7-478F-8326-DC90A9E12038}" type="slidenum">
              <a:rPr lang="ru-RU" smtClean="0">
                <a:solidFill>
                  <a:srgbClr val="000000"/>
                </a:solidFill>
                <a:latin typeface="Calibri" pitchFamily="34" charset="0"/>
              </a:rPr>
              <a:pPr/>
              <a:t>7</a:t>
            </a:fld>
            <a:endParaRPr 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083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F90C08-977A-4B7E-A560-38ACEBBFD12D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851278" y="9426577"/>
            <a:ext cx="2944813" cy="4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 anchor="b"/>
          <a:lstStyle/>
          <a:p>
            <a:pPr algn="r"/>
            <a:fld id="{2AB38F44-2AE2-433B-AD3F-D34249E0BFCB}" type="slidenum">
              <a:rPr lang="ru-RU" sz="1200">
                <a:solidFill>
                  <a:prstClr val="black"/>
                </a:solidFill>
              </a:rPr>
              <a:pPr algn="r"/>
              <a:t>9</a:t>
            </a:fld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3852869" y="9426577"/>
            <a:ext cx="2943225" cy="4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00" tIns="46050" rIns="92100" bIns="46050" anchor="b"/>
          <a:lstStyle/>
          <a:p>
            <a:pPr algn="r" defTabSz="920492"/>
            <a:fld id="{CCFD6889-6040-4E3B-97E6-FE7627ED4FB5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 defTabSz="920492"/>
              <a:t>9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629" name="Rectangle 7"/>
          <p:cNvSpPr txBox="1">
            <a:spLocks noGrp="1" noChangeArrowheads="1"/>
          </p:cNvSpPr>
          <p:nvPr/>
        </p:nvSpPr>
        <p:spPr bwMode="auto">
          <a:xfrm>
            <a:off x="3851278" y="9429751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45" tIns="45273" rIns="90545" bIns="45273" anchor="b"/>
          <a:lstStyle/>
          <a:p>
            <a:pPr algn="r" defTabSz="906209"/>
            <a:fld id="{4FC91909-3D21-4833-A9B0-DD8C4ED64638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 defTabSz="906209"/>
              <a:t>9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6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266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4" y="4719642"/>
            <a:ext cx="5438775" cy="4464051"/>
          </a:xfrm>
          <a:noFill/>
          <a:ln/>
        </p:spPr>
        <p:txBody>
          <a:bodyPr lIns="90545" tIns="45273" rIns="90545" bIns="45273"/>
          <a:lstStyle/>
          <a:p>
            <a:pPr>
              <a:spcBef>
                <a:spcPts val="0"/>
              </a:spcBef>
            </a:pPr>
            <a:r>
              <a:rPr lang="ru-RU" dirty="0" smtClean="0"/>
              <a:t>С 2014 года начат </a:t>
            </a:r>
            <a:r>
              <a:rPr lang="ru-RU" b="1" dirty="0" smtClean="0"/>
              <a:t>второй этап внедрения ЕНСЗ</a:t>
            </a:r>
            <a:r>
              <a:rPr lang="ru-RU" dirty="0" smtClean="0"/>
              <a:t> на амбулаторном уровне.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Главной задачей данного этапа является формирование эффективной системы здравоохранения, основанной на приоритетном развитии социально ориентированной ПМСП.</a:t>
            </a:r>
          </a:p>
          <a:p>
            <a:pPr defTabSz="920959">
              <a:spcBef>
                <a:spcPts val="0"/>
              </a:spcBef>
              <a:defRPr/>
            </a:pPr>
            <a:r>
              <a:rPr lang="ru-RU" b="1" dirty="0" smtClean="0">
                <a:solidFill>
                  <a:srgbClr val="0000FF"/>
                </a:solidFill>
              </a:rPr>
              <a:t>Созданы службы социально-психологической помощи.</a:t>
            </a:r>
          </a:p>
          <a:p>
            <a:pPr defTabSz="920959">
              <a:spcBef>
                <a:spcPts val="0"/>
              </a:spcBef>
              <a:defRPr/>
            </a:pPr>
            <a:endParaRPr lang="ru-RU" b="1" dirty="0" smtClean="0">
              <a:solidFill>
                <a:srgbClr val="0000FF"/>
              </a:solidFill>
            </a:endParaRPr>
          </a:p>
          <a:p>
            <a:pPr defTabSz="920959">
              <a:spcBef>
                <a:spcPts val="0"/>
              </a:spcBef>
              <a:defRPr/>
            </a:pPr>
            <a:r>
              <a:rPr lang="ru-RU" b="1" dirty="0" smtClean="0">
                <a:solidFill>
                  <a:srgbClr val="0000FF"/>
                </a:solidFill>
              </a:rPr>
              <a:t>Для усиления профилактической медицины</a:t>
            </a:r>
            <a:r>
              <a:rPr lang="ru-RU" b="1" baseline="0" dirty="0" smtClean="0">
                <a:solidFill>
                  <a:srgbClr val="0000FF"/>
                </a:solidFill>
              </a:rPr>
              <a:t> созданы 3,5 тысячи школ здоровья, 252 центров укрепления здоровья, 87 </a:t>
            </a:r>
            <a:r>
              <a:rPr lang="ru-RU" b="1" dirty="0" smtClean="0">
                <a:solidFill>
                  <a:srgbClr val="000000"/>
                </a:solidFill>
              </a:rPr>
              <a:t>антитабачных центров, 67 молодежных центров. </a:t>
            </a:r>
          </a:p>
          <a:p>
            <a:pPr defTabSz="920959">
              <a:spcBef>
                <a:spcPts val="0"/>
              </a:spcBef>
              <a:defRPr/>
            </a:pPr>
            <a:endParaRPr lang="ru-RU" b="1" dirty="0" smtClean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9579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8875" cy="3725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поручению Президента нашей страны создана транспортная медицина. На сегодня 14 вертолетов санитарной авиации, 49  передвижных медицинских комплексов на базе грузовых автомобилей и 3 «поезда здоровья» обеспечивают доступность медицинской помощи жителям самых отдаленных сельских населенных пунктов.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3F0AF4-26D3-42EC-9479-496D973402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82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  <p:sp>
        <p:nvSpPr>
          <p:cNvPr id="3993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B0DAEC8-C68E-4743-9F3E-8C15A2EBB8D6}" type="slidenum">
              <a:rPr lang="ru-RU" sz="1200">
                <a:latin typeface="Calibri" pitchFamily="34" charset="0"/>
              </a:rPr>
              <a:pPr algn="r"/>
              <a:t>13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306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УХЗ: управление населением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					Больше чем уход и управление случаем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Принятие решение о правильном подходе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Очень важно иметь информацию и знания для проведения расслойки местного населения по показателям риска и определение слоев населения, находящихся в группе высокого риска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Уровень 3 – </a:t>
            </a:r>
            <a:r>
              <a:rPr lang="ru-RU" dirty="0" smtClean="0">
                <a:solidFill>
                  <a:schemeClr val="accent1"/>
                </a:solidFill>
              </a:rPr>
              <a:t>Очень сложные пациенты Управление случаем</a:t>
            </a:r>
            <a:r>
              <a:rPr lang="ru-RU" dirty="0" smtClean="0"/>
              <a:t> </a:t>
            </a:r>
            <a:endParaRPr lang="ru-RU" dirty="0" smtClean="0">
              <a:solidFill>
                <a:schemeClr val="accent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По мере того как пациенты заболевают более чем одним хроническим заболеванием (осложнением), то управление их помощью становится непропорционально трудной для них, или для системы здравоохранения и общества.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Уровень 2 – Пациенты, с высоким риском Управление помощью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Управление заболеванием/помощью, которое предоставляется </a:t>
            </a:r>
            <a:r>
              <a:rPr lang="ru-RU" dirty="0" err="1" smtClean="0"/>
              <a:t>мультидисциплинарной</a:t>
            </a:r>
            <a:r>
              <a:rPr lang="ru-RU" dirty="0" smtClean="0"/>
              <a:t> группой и являющейся высококачественной, основанной на принципах ДМ, подходит в целом для большинства людей на этом уровне. Это означает применение прогнозирующего подхода к управлению заболеванием, согласно принятым протоколам или клиническим путям для управления конкретными заболеваниями. Данные действия подкреплены хорошей информационной системой здравоохранения – регистры пациентов, планирование медицинской помощи, электронными историями болезней пациентов.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Уровень 1  - Управление 70-80% населения с ХЗ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С помощью правильного подхода/советов многие люди могут научиться быть активными участниками в собственной самопомощи, живя и управляя их состоянием. Данный путь помогает им избежать осложнений, снизить ухудшения и избежать последующие состояния.   Большинство пациентов с ХЗ относятся к данной категории – таким образом, маленький сдвиг в сторону улучшения может показать огромные результаты.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Охрана здоровья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8859838"/>
            <a:ext cx="2971800" cy="284162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7E2CB1-3EF0-416A-B16B-8424AABBB662}" type="slidenum">
              <a:rPr lang="ru-RU" smtClean="0">
                <a:cs typeface="Arial" charset="0"/>
              </a:rPr>
              <a:pPr/>
              <a:t>17</a:t>
            </a:fld>
            <a:endParaRPr lang="ru-RU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089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2C9F4-CEE6-466A-8573-4A3AB2C7B026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A0567-8CAB-4A9C-A1FA-501E49DEDA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68F94-33A6-4CCD-A7F9-DD624B54F96C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C8340-9264-484D-AAFE-8E5F0A4865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9CBFA-A1A3-411B-9E7D-B503AF635141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7D73E-D613-4548-88C6-B0245E1C5F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BC56D-4EE6-4AD1-92C5-C096D2D5F5F1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2CF24-BAF8-46C0-B02F-B764E7529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681A0-A302-4168-A5E4-1FB6C85A850E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4ECB5-F62C-4BAD-B003-50D0D6C6B4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FA5BD-EAE8-49C1-BE37-3D99E0C45E52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716DA-A4EB-48C0-B764-7B33BECF26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7F6D3-BA8B-4592-BB37-CD1879DF684E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99FF1-519B-4F06-B3AD-010A2F1AA4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06FF2-940F-4A4E-9694-7CEC5B898FD7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5D359-61D5-40B2-81B5-82702B1E8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F8EC6-3572-40D2-824E-3B1D832731B2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9BF0D-585E-4F5F-A3B7-384616434C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FAC44-C52F-48D0-A0D5-BEE02BCCCDDE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3A171-F69D-4EFC-A486-59B560E57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A72B2-9598-41CE-811E-4CE77A331B8E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14B47-5C3E-4EDE-9487-8526C3014D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2175E4-2E20-4E9F-AF4C-A33BE57E0AF1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5A4A8D-751C-4714-8C1B-A28D57AE0B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diagramLayout" Target="../diagrams/layout3.xml"/><Relationship Id="rId7" Type="http://schemas.openxmlformats.org/officeDocument/2006/relationships/image" Target="../media/image6.w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9.wmf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microsoft.com/office/2007/relationships/diagramDrawing" Target="../diagrams/drawing7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6.xml"/><Relationship Id="rId12" Type="http://schemas.openxmlformats.org/officeDocument/2006/relationships/diagramColors" Target="../diagrams/colors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11" Type="http://schemas.openxmlformats.org/officeDocument/2006/relationships/diagramQuickStyle" Target="../diagrams/quickStyle7.xml"/><Relationship Id="rId5" Type="http://schemas.openxmlformats.org/officeDocument/2006/relationships/diagramLayout" Target="../diagrams/layout6.xml"/><Relationship Id="rId10" Type="http://schemas.openxmlformats.org/officeDocument/2006/relationships/diagramLayout" Target="../diagrams/layout7.xml"/><Relationship Id="rId4" Type="http://schemas.openxmlformats.org/officeDocument/2006/relationships/diagramData" Target="../diagrams/data6.xml"/><Relationship Id="rId9" Type="http://schemas.openxmlformats.org/officeDocument/2006/relationships/diagramData" Target="../diagrams/data7.xml"/><Relationship Id="rId1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2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00250"/>
            <a:ext cx="7772400" cy="2857500"/>
          </a:xfrm>
        </p:spPr>
        <p:txBody>
          <a:bodyPr/>
          <a:lstStyle/>
          <a:p>
            <a:pPr>
              <a:defRPr/>
            </a:pPr>
            <a: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«Перспективы развития первичной медико-санитарной помощи в Республике Казахстан» </a:t>
            </a:r>
            <a:b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endParaRPr lang="ru-RU" sz="40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3" y="5286375"/>
            <a:ext cx="4572000" cy="1094953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0000"/>
                </a:solidFill>
              </a:rPr>
              <a:t>Департамент организации медицинской  помощи</a:t>
            </a:r>
          </a:p>
          <a:p>
            <a:r>
              <a:rPr lang="ru-RU" sz="1800" b="1" dirty="0" smtClean="0">
                <a:solidFill>
                  <a:srgbClr val="FF0000"/>
                </a:solidFill>
              </a:rPr>
              <a:t>Кулкаева Г.У.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/>
          </p:nvPr>
        </p:nvGraphicFramePr>
        <p:xfrm>
          <a:off x="2484019" y="1574569"/>
          <a:ext cx="6492862" cy="4646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Схема 1"/>
          <p:cNvGraphicFramePr/>
          <p:nvPr>
            <p:extLst/>
          </p:nvPr>
        </p:nvGraphicFramePr>
        <p:xfrm>
          <a:off x="185051" y="969650"/>
          <a:ext cx="9039774" cy="5105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0992" y="504367"/>
            <a:ext cx="8906836" cy="639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585" b="1" dirty="0">
                <a:solidFill>
                  <a:srgbClr val="002060"/>
                </a:solidFill>
                <a:latin typeface="+mn-lt"/>
                <a:ea typeface="Calibri" pitchFamily="34" charset="0"/>
                <a:cs typeface="Arial" pitchFamily="34" charset="0"/>
              </a:rPr>
              <a:t>Здравоохранение Казахстана – 2050</a:t>
            </a:r>
          </a:p>
          <a:p>
            <a:pPr algn="just"/>
            <a:endParaRPr lang="ru-RU" sz="969" dirty="0">
              <a:solidFill>
                <a:srgbClr val="002060"/>
              </a:solidFill>
              <a:latin typeface="+mn-lt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0781" y="1233648"/>
            <a:ext cx="8607257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46" b="1" dirty="0">
                <a:solidFill>
                  <a:srgbClr val="0070C0"/>
                </a:solidFill>
                <a:latin typeface="+mn-lt"/>
              </a:rPr>
              <a:t>Глобальная задача: войти в число 30-ти развитых стран мира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118582" y="2299028"/>
            <a:ext cx="2924633" cy="2658757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15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ПРИОРИТЕТЫ</a:t>
            </a:r>
            <a:endParaRPr lang="tr-TR" sz="2215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45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/>
        </p:nvGraphicFramePr>
        <p:xfrm>
          <a:off x="-914400" y="785794"/>
          <a:ext cx="1082040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6866" name="Picture 19" descr="j02407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14400" y="2209800"/>
            <a:ext cx="1163638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0" descr="j028569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29375" y="1928813"/>
            <a:ext cx="1643063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21" descr="j019928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72250" y="5072063"/>
            <a:ext cx="18415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22" descr="j023301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86000" y="5929313"/>
            <a:ext cx="16859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AutoShape 23"/>
          <p:cNvSpPr>
            <a:spLocks noChangeArrowheads="1"/>
          </p:cNvSpPr>
          <p:nvPr/>
        </p:nvSpPr>
        <p:spPr bwMode="auto">
          <a:xfrm>
            <a:off x="4286250" y="3071813"/>
            <a:ext cx="457200" cy="304800"/>
          </a:xfrm>
          <a:custGeom>
            <a:avLst/>
            <a:gdLst>
              <a:gd name="T0" fmla="*/ 102988115 w 21600"/>
              <a:gd name="T1" fmla="*/ 6145149 h 21600"/>
              <a:gd name="T2" fmla="*/ 27766963 w 21600"/>
              <a:gd name="T3" fmla="*/ 30346399 h 21600"/>
              <a:gd name="T4" fmla="*/ 102988115 w 21600"/>
              <a:gd name="T5" fmla="*/ 60692798 h 21600"/>
              <a:gd name="T6" fmla="*/ 177071252 w 21600"/>
              <a:gd name="T7" fmla="*/ 3034639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71" name="AutoShape 28"/>
          <p:cNvSpPr>
            <a:spLocks noChangeArrowheads="1"/>
          </p:cNvSpPr>
          <p:nvPr/>
        </p:nvSpPr>
        <p:spPr bwMode="auto">
          <a:xfrm>
            <a:off x="6553200" y="952500"/>
            <a:ext cx="2362200" cy="762000"/>
          </a:xfrm>
          <a:prstGeom prst="wedgeRoundRectCallout">
            <a:avLst>
              <a:gd name="adj1" fmla="val -43750"/>
              <a:gd name="adj2" fmla="val 63958"/>
              <a:gd name="adj3" fmla="val 16667"/>
            </a:avLst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28575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>
                <a:solidFill>
                  <a:srgbClr val="000099"/>
                </a:solidFill>
              </a:rPr>
              <a:t>Борьба с курением, злоупотреблением алкоголя</a:t>
            </a:r>
          </a:p>
        </p:txBody>
      </p:sp>
      <p:sp>
        <p:nvSpPr>
          <p:cNvPr id="36872" name="AutoShape 29"/>
          <p:cNvSpPr>
            <a:spLocks noChangeArrowheads="1"/>
          </p:cNvSpPr>
          <p:nvPr/>
        </p:nvSpPr>
        <p:spPr bwMode="auto">
          <a:xfrm>
            <a:off x="7239000" y="3810000"/>
            <a:ext cx="1752600" cy="533400"/>
          </a:xfrm>
          <a:prstGeom prst="wedgeRoundRectCallout">
            <a:avLst>
              <a:gd name="adj1" fmla="val -55977"/>
              <a:gd name="adj2" fmla="val 64287"/>
              <a:gd name="adj3" fmla="val 16667"/>
            </a:avLst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28575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>
                <a:solidFill>
                  <a:srgbClr val="000099"/>
                </a:solidFill>
              </a:rPr>
              <a:t>Борьба с ожирением</a:t>
            </a:r>
          </a:p>
        </p:txBody>
      </p:sp>
      <p:sp>
        <p:nvSpPr>
          <p:cNvPr id="36873" name="AutoShape 30"/>
          <p:cNvSpPr>
            <a:spLocks noChangeArrowheads="1"/>
          </p:cNvSpPr>
          <p:nvPr/>
        </p:nvSpPr>
        <p:spPr bwMode="auto">
          <a:xfrm>
            <a:off x="1524000" y="1100138"/>
            <a:ext cx="2133600" cy="685800"/>
          </a:xfrm>
          <a:prstGeom prst="wedgeRoundRectCallout">
            <a:avLst>
              <a:gd name="adj1" fmla="val 51486"/>
              <a:gd name="adj2" fmla="val 73380"/>
              <a:gd name="adj3" fmla="val 16667"/>
            </a:avLst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>
                <a:solidFill>
                  <a:srgbClr val="000099"/>
                </a:solidFill>
              </a:rPr>
              <a:t>Раннее выявление заболеваний</a:t>
            </a:r>
          </a:p>
        </p:txBody>
      </p:sp>
      <p:sp>
        <p:nvSpPr>
          <p:cNvPr id="36874" name="AutoShape 31"/>
          <p:cNvSpPr>
            <a:spLocks noChangeArrowheads="1"/>
          </p:cNvSpPr>
          <p:nvPr/>
        </p:nvSpPr>
        <p:spPr bwMode="auto">
          <a:xfrm>
            <a:off x="0" y="4648200"/>
            <a:ext cx="1676400" cy="762000"/>
          </a:xfrm>
          <a:prstGeom prst="wedgeRoundRectCallout">
            <a:avLst>
              <a:gd name="adj1" fmla="val 78218"/>
              <a:gd name="adj2" fmla="val 11667"/>
              <a:gd name="adj3" fmla="val 16667"/>
            </a:avLst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>
                <a:solidFill>
                  <a:srgbClr val="000099"/>
                </a:solidFill>
              </a:rPr>
              <a:t>Продление ремиссии, жизни</a:t>
            </a: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642938" y="214313"/>
            <a:ext cx="8215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800" b="1">
                <a:solidFill>
                  <a:srgbClr val="060FBA"/>
                </a:solidFill>
                <a:latin typeface="Calibri" pitchFamily="34" charset="0"/>
                <a:cs typeface="Arial" charset="0"/>
              </a:rPr>
              <a:t>ПМСП -  это профилактика</a:t>
            </a:r>
          </a:p>
        </p:txBody>
      </p:sp>
    </p:spTree>
    <p:extLst>
      <p:ext uri="{BB962C8B-B14F-4D97-AF65-F5344CB8AC3E}">
        <p14:creationId xmlns:p14="http://schemas.microsoft.com/office/powerpoint/2010/main" val="177368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-642974" y="928670"/>
          <a:ext cx="10820400" cy="5481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642938" y="406400"/>
            <a:ext cx="8215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800" b="1">
                <a:solidFill>
                  <a:srgbClr val="060FBA"/>
                </a:solidFill>
                <a:latin typeface="Calibri" pitchFamily="34" charset="0"/>
                <a:cs typeface="Arial" charset="0"/>
              </a:rPr>
              <a:t>Межсекторальное взаимодействие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360007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-914400" y="785794"/>
          <a:ext cx="10820400" cy="5767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642938" y="119063"/>
            <a:ext cx="8215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800" b="1">
                <a:solidFill>
                  <a:srgbClr val="060FBA"/>
                </a:solidFill>
                <a:latin typeface="Calibri" pitchFamily="34" charset="0"/>
                <a:cs typeface="Arial" charset="0"/>
              </a:rPr>
              <a:t>Интеграция структур здравоохранения в ПМСП</a:t>
            </a:r>
          </a:p>
        </p:txBody>
      </p:sp>
      <p:sp>
        <p:nvSpPr>
          <p:cNvPr id="47107" name="AutoShape 28"/>
          <p:cNvSpPr>
            <a:spLocks noChangeArrowheads="1"/>
          </p:cNvSpPr>
          <p:nvPr/>
        </p:nvSpPr>
        <p:spPr bwMode="auto">
          <a:xfrm>
            <a:off x="5210175" y="714375"/>
            <a:ext cx="2647950" cy="1000125"/>
          </a:xfrm>
          <a:prstGeom prst="wedgeRoundRectCallout">
            <a:avLst>
              <a:gd name="adj1" fmla="val -43750"/>
              <a:gd name="adj2" fmla="val 63958"/>
              <a:gd name="adj3" fmla="val 16667"/>
            </a:avLst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28575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000">
                <a:solidFill>
                  <a:srgbClr val="000099"/>
                </a:solidFill>
              </a:rPr>
              <a:t>Теоретическое и практическое обучение навыкам борьбы с управляемыми причинами материнской и детской смертности, консультированию по планированию семьи</a:t>
            </a:r>
          </a:p>
        </p:txBody>
      </p:sp>
      <p:sp>
        <p:nvSpPr>
          <p:cNvPr id="47108" name="AutoShape 28"/>
          <p:cNvSpPr>
            <a:spLocks noChangeArrowheads="1"/>
          </p:cNvSpPr>
          <p:nvPr/>
        </p:nvSpPr>
        <p:spPr bwMode="auto">
          <a:xfrm>
            <a:off x="6781800" y="2214563"/>
            <a:ext cx="2362200" cy="1119187"/>
          </a:xfrm>
          <a:prstGeom prst="wedgeRoundRectCallout">
            <a:avLst>
              <a:gd name="adj1" fmla="val -43750"/>
              <a:gd name="adj2" fmla="val 63958"/>
              <a:gd name="adj3" fmla="val 16667"/>
            </a:avLst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28575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000">
                <a:solidFill>
                  <a:srgbClr val="000099"/>
                </a:solidFill>
              </a:rPr>
              <a:t>Повышение  профессиональной квалификации  по профилактике, диагностике, лечению и реабилитации  по наиболее распространенным заболеваниям</a:t>
            </a:r>
          </a:p>
        </p:txBody>
      </p:sp>
      <p:sp>
        <p:nvSpPr>
          <p:cNvPr id="47109" name="AutoShape 28"/>
          <p:cNvSpPr>
            <a:spLocks noChangeArrowheads="1"/>
          </p:cNvSpPr>
          <p:nvPr/>
        </p:nvSpPr>
        <p:spPr bwMode="auto">
          <a:xfrm>
            <a:off x="6858000" y="3786188"/>
            <a:ext cx="2362200" cy="762000"/>
          </a:xfrm>
          <a:prstGeom prst="wedgeRoundRectCallout">
            <a:avLst>
              <a:gd name="adj1" fmla="val -43750"/>
              <a:gd name="adj2" fmla="val 63958"/>
              <a:gd name="adj3" fmla="val 16667"/>
            </a:avLst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28575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>
                <a:solidFill>
                  <a:srgbClr val="000099"/>
                </a:solidFill>
              </a:rPr>
              <a:t>Обучение онконастороженности,</a:t>
            </a:r>
          </a:p>
          <a:p>
            <a:pPr algn="ctr"/>
            <a:r>
              <a:rPr lang="ru-RU" sz="1200">
                <a:solidFill>
                  <a:srgbClr val="000099"/>
                </a:solidFill>
              </a:rPr>
              <a:t> динамическому наблюдению </a:t>
            </a:r>
          </a:p>
        </p:txBody>
      </p:sp>
      <p:sp>
        <p:nvSpPr>
          <p:cNvPr id="47110" name="AutoShape 28"/>
          <p:cNvSpPr>
            <a:spLocks noChangeArrowheads="1"/>
          </p:cNvSpPr>
          <p:nvPr/>
        </p:nvSpPr>
        <p:spPr bwMode="auto">
          <a:xfrm>
            <a:off x="5286375" y="5643563"/>
            <a:ext cx="2362200" cy="762000"/>
          </a:xfrm>
          <a:prstGeom prst="wedgeRoundRectCallout">
            <a:avLst>
              <a:gd name="adj1" fmla="val -43750"/>
              <a:gd name="adj2" fmla="val 63958"/>
              <a:gd name="adj3" fmla="val 16667"/>
            </a:avLst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28575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>
                <a:solidFill>
                  <a:srgbClr val="000099"/>
                </a:solidFill>
              </a:rPr>
              <a:t>Обучение туберкулезной настороженности, профилактике, </a:t>
            </a:r>
          </a:p>
        </p:txBody>
      </p:sp>
      <p:sp>
        <p:nvSpPr>
          <p:cNvPr id="47111" name="AutoShape 30"/>
          <p:cNvSpPr>
            <a:spLocks noChangeArrowheads="1"/>
          </p:cNvSpPr>
          <p:nvPr/>
        </p:nvSpPr>
        <p:spPr bwMode="auto">
          <a:xfrm>
            <a:off x="0" y="3714750"/>
            <a:ext cx="2133600" cy="685800"/>
          </a:xfrm>
          <a:prstGeom prst="wedgeRoundRectCallout">
            <a:avLst>
              <a:gd name="adj1" fmla="val 51486"/>
              <a:gd name="adj2" fmla="val 73380"/>
              <a:gd name="adj3" fmla="val 16667"/>
            </a:avLst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>
                <a:solidFill>
                  <a:srgbClr val="000099"/>
                </a:solidFill>
              </a:rPr>
              <a:t>Обучение навыкам раннего выявления, профилактики</a:t>
            </a:r>
          </a:p>
        </p:txBody>
      </p:sp>
      <p:sp>
        <p:nvSpPr>
          <p:cNvPr id="47112" name="AutoShape 30"/>
          <p:cNvSpPr>
            <a:spLocks noChangeArrowheads="1"/>
          </p:cNvSpPr>
          <p:nvPr/>
        </p:nvSpPr>
        <p:spPr bwMode="auto">
          <a:xfrm>
            <a:off x="71438" y="1285875"/>
            <a:ext cx="2133600" cy="685800"/>
          </a:xfrm>
          <a:prstGeom prst="wedgeRoundRectCallout">
            <a:avLst>
              <a:gd name="adj1" fmla="val 51486"/>
              <a:gd name="adj2" fmla="val 73380"/>
              <a:gd name="adj3" fmla="val 16667"/>
            </a:avLst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>
                <a:solidFill>
                  <a:srgbClr val="000099"/>
                </a:solidFill>
              </a:rPr>
              <a:t>Обучение вопросам профилактик и ведения ЗОЖ</a:t>
            </a:r>
          </a:p>
        </p:txBody>
      </p:sp>
    </p:spTree>
    <p:extLst>
      <p:ext uri="{BB962C8B-B14F-4D97-AF65-F5344CB8AC3E}">
        <p14:creationId xmlns:p14="http://schemas.microsoft.com/office/powerpoint/2010/main" val="287438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CB1EF1-4180-442B-A64C-61D92820F2A3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6147" name="Rectangle 5"/>
          <p:cNvSpPr txBox="1">
            <a:spLocks noChangeArrowheads="1"/>
          </p:cNvSpPr>
          <p:nvPr/>
        </p:nvSpPr>
        <p:spPr bwMode="auto">
          <a:xfrm>
            <a:off x="357188" y="1071563"/>
            <a:ext cx="842962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r>
              <a:rPr lang="ru-RU" sz="2400" b="1" dirty="0">
                <a:solidFill>
                  <a:srgbClr val="C00000"/>
                </a:solidFill>
              </a:rPr>
              <a:t>Запущенные случаи заболеваний 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Высокая смертность от управляемых заболеваний 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Жалобы на очереди в поликлиниках 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Недоступность консультаций профильных специалистов 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Необоснованные госпитализации и вызова скорой помощи  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Низкий уровень профилактических осмотров и т.д.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500063" y="285750"/>
            <a:ext cx="8215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Проблемы первичного звена</a:t>
            </a:r>
          </a:p>
          <a:p>
            <a:pPr algn="ctr"/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27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http://tvoya-life.ru/wp-content/uploads/2014/02/091e8c2f0b17827fe668ff68227c06c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83518"/>
            <a:ext cx="2195736" cy="164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-108519" y="398151"/>
            <a:ext cx="6807525" cy="507023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46" b="1" dirty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1846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Меры  по снижению распространенности </a:t>
            </a:r>
            <a:br>
              <a:rPr lang="ru-RU" sz="1846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46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алкоголя и </a:t>
            </a:r>
            <a:r>
              <a:rPr lang="ru-RU" sz="1846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табакокурения</a:t>
            </a:r>
            <a:endParaRPr lang="ru-RU" sz="2215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6" name="Номер слайда 1"/>
          <p:cNvSpPr>
            <a:spLocks noGrp="1"/>
          </p:cNvSpPr>
          <p:nvPr/>
        </p:nvSpPr>
        <p:spPr bwMode="auto">
          <a:xfrm>
            <a:off x="146050" y="6129292"/>
            <a:ext cx="457200" cy="422031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/>
          <a:lstStyle/>
          <a:p>
            <a:pPr algn="ctr" eaLnBrk="1" hangingPunct="1"/>
            <a:fld id="{1F9872C4-6036-4F2B-B41E-E2D201740B03}" type="slidenum">
              <a:rPr lang="ru-RU" sz="1292">
                <a:solidFill>
                  <a:srgbClr val="FFFFFF"/>
                </a:solidFill>
              </a:rPr>
              <a:pPr algn="ctr" eaLnBrk="1" hangingPunct="1"/>
              <a:t>7</a:t>
            </a:fld>
            <a:endParaRPr lang="ru-RU" sz="1292">
              <a:solidFill>
                <a:srgbClr val="FFFFFF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146051" y="1036119"/>
          <a:ext cx="4137918" cy="5583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Схема 6"/>
          <p:cNvGraphicFramePr/>
          <p:nvPr>
            <p:extLst/>
          </p:nvPr>
        </p:nvGraphicFramePr>
        <p:xfrm>
          <a:off x="4283968" y="1036119"/>
          <a:ext cx="4742852" cy="3988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7719" y="6011716"/>
            <a:ext cx="6490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pic>
        <p:nvPicPr>
          <p:cNvPr id="1026" name="Picture 2" descr="http://go2.imgsmail.ru/imgpreview?key=1490ccb71a1d2732&amp;mb=imgdb_preview_163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686" y="5039753"/>
            <a:ext cx="3323446" cy="15208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67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115888"/>
            <a:ext cx="8029575" cy="649287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60FBA"/>
                </a:solidFill>
                <a:latin typeface="Arial" charset="0"/>
                <a:cs typeface="Arial" charset="0"/>
              </a:rPr>
              <a:t>Национальная скрининговая программа в Казахстане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857250"/>
            <a:ext cx="7023100" cy="52562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kk-KZ" altLang="ru-RU" sz="1800" b="1" smtClean="0">
                <a:solidFill>
                  <a:srgbClr val="E11601"/>
                </a:solidFill>
              </a:rPr>
              <a:t>1. Скрининг на раннее выявление АГ, ИБС </a:t>
            </a:r>
          </a:p>
          <a:p>
            <a:pPr eaLnBrk="1" hangingPunct="1">
              <a:lnSpc>
                <a:spcPct val="80000"/>
              </a:lnSpc>
            </a:pPr>
            <a:r>
              <a:rPr lang="kk-KZ" altLang="ru-RU" sz="1800" b="1" smtClean="0">
                <a:solidFill>
                  <a:srgbClr val="E11601"/>
                </a:solidFill>
              </a:rPr>
              <a:t>2. </a:t>
            </a:r>
            <a:r>
              <a:rPr lang="ru-RU" altLang="ru-RU" sz="1800" b="1" smtClean="0">
                <a:solidFill>
                  <a:srgbClr val="E11601"/>
                </a:solidFill>
              </a:rPr>
              <a:t>Скрининг на рак молочной железы</a:t>
            </a:r>
            <a:endParaRPr lang="kk-KZ" altLang="ru-RU" sz="1800" b="1" smtClean="0">
              <a:solidFill>
                <a:srgbClr val="E1160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kk-KZ" altLang="ru-RU" sz="1800" b="1" smtClean="0">
                <a:solidFill>
                  <a:srgbClr val="E11601"/>
                </a:solidFill>
              </a:rPr>
              <a:t>3. Скрининг женщин на раннее выявление рака шейки матки с использованием РАР-теста.</a:t>
            </a:r>
            <a:endParaRPr lang="ru-RU" altLang="ru-RU" sz="1800" b="1" smtClean="0">
              <a:solidFill>
                <a:srgbClr val="E1160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kk-KZ" altLang="ru-RU" sz="1800" b="1" smtClean="0">
              <a:solidFill>
                <a:srgbClr val="E1160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kk-KZ" altLang="ru-RU" sz="1800" b="1" smtClean="0">
                <a:solidFill>
                  <a:srgbClr val="150492"/>
                </a:solidFill>
              </a:rPr>
              <a:t>4. Скриниг на раннее выявление сахарного диабета</a:t>
            </a:r>
          </a:p>
          <a:p>
            <a:pPr eaLnBrk="1" hangingPunct="1">
              <a:lnSpc>
                <a:spcPct val="80000"/>
              </a:lnSpc>
            </a:pPr>
            <a:r>
              <a:rPr lang="kk-KZ" altLang="ru-RU" sz="1800" b="1" smtClean="0">
                <a:solidFill>
                  <a:srgbClr val="150492"/>
                </a:solidFill>
              </a:rPr>
              <a:t>5. Скрининг детей раннего возраста на выявление врожденной и наследственной патологии слуха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>
                <a:solidFill>
                  <a:srgbClr val="150492"/>
                </a:solidFill>
              </a:rPr>
              <a:t>6. </a:t>
            </a:r>
            <a:r>
              <a:rPr lang="kk-KZ" altLang="ru-RU" sz="1800" b="1" smtClean="0">
                <a:solidFill>
                  <a:srgbClr val="150492"/>
                </a:solidFill>
              </a:rPr>
              <a:t>Скрининг на раннее выявление глаукомы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>
                <a:solidFill>
                  <a:srgbClr val="150492"/>
                </a:solidFill>
              </a:rPr>
              <a:t>7. </a:t>
            </a:r>
            <a:r>
              <a:rPr lang="kk-KZ" altLang="ru-RU" sz="1800" b="1" smtClean="0">
                <a:solidFill>
                  <a:srgbClr val="150492"/>
                </a:solidFill>
              </a:rPr>
              <a:t>Скрининг целевых групп риска на гепатит В и С у детей и взрослых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>
                <a:solidFill>
                  <a:srgbClr val="150492"/>
                </a:solidFill>
              </a:rPr>
              <a:t>8. Скрининг на раннее выявление колоректального рака</a:t>
            </a:r>
          </a:p>
          <a:p>
            <a:pPr eaLnBrk="1" hangingPunct="1">
              <a:lnSpc>
                <a:spcPct val="80000"/>
              </a:lnSpc>
            </a:pPr>
            <a:endParaRPr lang="ru-RU" altLang="ru-RU" sz="1800" b="1" smtClean="0">
              <a:solidFill>
                <a:srgbClr val="15049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>
                <a:solidFill>
                  <a:srgbClr val="10F035"/>
                </a:solidFill>
              </a:rPr>
              <a:t> 9. Скрининг на раннее выявление  рака  предстательной железы</a:t>
            </a:r>
          </a:p>
          <a:p>
            <a:pPr eaLnBrk="1" hangingPunct="1">
              <a:lnSpc>
                <a:spcPct val="80000"/>
              </a:lnSpc>
            </a:pPr>
            <a:r>
              <a:rPr lang="kk-KZ" altLang="ru-RU" sz="1800" b="1" smtClean="0">
                <a:solidFill>
                  <a:srgbClr val="10F035"/>
                </a:solidFill>
              </a:rPr>
              <a:t>10. </a:t>
            </a:r>
            <a:r>
              <a:rPr lang="ru-RU" altLang="ru-RU" sz="1800" b="1" smtClean="0">
                <a:solidFill>
                  <a:srgbClr val="10F035"/>
                </a:solidFill>
              </a:rPr>
              <a:t>Скрининг на раннее выявление  рака пищевода и желудка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smtClean="0">
                <a:solidFill>
                  <a:srgbClr val="10F035"/>
                </a:solidFill>
              </a:rPr>
              <a:t>11. Скрининг на раннее выявление  рака  печени</a:t>
            </a:r>
          </a:p>
        </p:txBody>
      </p:sp>
      <p:sp>
        <p:nvSpPr>
          <p:cNvPr id="22531" name="AutoShape 5"/>
          <p:cNvSpPr>
            <a:spLocks/>
          </p:cNvSpPr>
          <p:nvPr/>
        </p:nvSpPr>
        <p:spPr bwMode="auto">
          <a:xfrm>
            <a:off x="7154863" y="857250"/>
            <a:ext cx="369887" cy="1214438"/>
          </a:xfrm>
          <a:prstGeom prst="rightBrace">
            <a:avLst>
              <a:gd name="adj1" fmla="val 38913"/>
              <a:gd name="adj2" fmla="val 45139"/>
            </a:avLst>
          </a:prstGeom>
          <a:noFill/>
          <a:ln w="9525">
            <a:solidFill>
              <a:srgbClr val="060FBA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ru-RU" b="1">
              <a:solidFill>
                <a:srgbClr val="E11601"/>
              </a:solidFill>
            </a:endParaRP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7524750" y="908050"/>
            <a:ext cx="14049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b="1">
                <a:solidFill>
                  <a:srgbClr val="E11601"/>
                </a:solidFill>
              </a:rPr>
              <a:t>Продол</a:t>
            </a:r>
          </a:p>
          <a:p>
            <a:r>
              <a:rPr lang="ru-RU" altLang="ru-RU" sz="1600" b="1">
                <a:solidFill>
                  <a:srgbClr val="E11601"/>
                </a:solidFill>
              </a:rPr>
              <a:t>жающиеся</a:t>
            </a:r>
          </a:p>
          <a:p>
            <a:r>
              <a:rPr lang="ru-RU" altLang="ru-RU" sz="1600" b="1">
                <a:solidFill>
                  <a:srgbClr val="E11601"/>
                </a:solidFill>
              </a:rPr>
              <a:t> с 2009 года</a:t>
            </a:r>
          </a:p>
        </p:txBody>
      </p:sp>
      <p:sp>
        <p:nvSpPr>
          <p:cNvPr id="22533" name="AutoShape 7"/>
          <p:cNvSpPr>
            <a:spLocks/>
          </p:cNvSpPr>
          <p:nvPr/>
        </p:nvSpPr>
        <p:spPr bwMode="auto">
          <a:xfrm>
            <a:off x="7072313" y="2214563"/>
            <a:ext cx="719137" cy="1857375"/>
          </a:xfrm>
          <a:prstGeom prst="rightBrace">
            <a:avLst>
              <a:gd name="adj1" fmla="val 32548"/>
              <a:gd name="adj2" fmla="val 50000"/>
            </a:avLst>
          </a:prstGeom>
          <a:noFill/>
          <a:ln w="9525">
            <a:solidFill>
              <a:srgbClr val="060FBA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ru-RU">
              <a:solidFill>
                <a:srgbClr val="A50021"/>
              </a:solidFill>
            </a:endParaRPr>
          </a:p>
        </p:txBody>
      </p:sp>
      <p:sp>
        <p:nvSpPr>
          <p:cNvPr id="22534" name="Text Box 8"/>
          <p:cNvSpPr txBox="1">
            <a:spLocks noChangeArrowheads="1"/>
          </p:cNvSpPr>
          <p:nvPr/>
        </p:nvSpPr>
        <p:spPr bwMode="auto">
          <a:xfrm>
            <a:off x="7715250" y="2781300"/>
            <a:ext cx="14287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b="1">
                <a:solidFill>
                  <a:srgbClr val="150492"/>
                </a:solidFill>
              </a:rPr>
              <a:t>Вновь </a:t>
            </a:r>
          </a:p>
          <a:p>
            <a:r>
              <a:rPr lang="ru-RU" altLang="ru-RU" sz="1600" b="1">
                <a:solidFill>
                  <a:srgbClr val="150492"/>
                </a:solidFill>
              </a:rPr>
              <a:t>введенные </a:t>
            </a:r>
          </a:p>
          <a:p>
            <a:r>
              <a:rPr lang="ru-RU" altLang="ru-RU" sz="1600" b="1">
                <a:solidFill>
                  <a:srgbClr val="150492"/>
                </a:solidFill>
              </a:rPr>
              <a:t>с 2011 года</a:t>
            </a:r>
          </a:p>
        </p:txBody>
      </p:sp>
      <p:sp>
        <p:nvSpPr>
          <p:cNvPr id="22535" name="AutoShape 7"/>
          <p:cNvSpPr>
            <a:spLocks/>
          </p:cNvSpPr>
          <p:nvPr/>
        </p:nvSpPr>
        <p:spPr bwMode="auto">
          <a:xfrm>
            <a:off x="7072313" y="4214813"/>
            <a:ext cx="719137" cy="1785937"/>
          </a:xfrm>
          <a:prstGeom prst="rightBrace">
            <a:avLst>
              <a:gd name="adj1" fmla="val 32549"/>
              <a:gd name="adj2" fmla="val 50000"/>
            </a:avLst>
          </a:prstGeom>
          <a:noFill/>
          <a:ln w="9525">
            <a:solidFill>
              <a:srgbClr val="060FBA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ru-RU">
              <a:solidFill>
                <a:srgbClr val="A50021"/>
              </a:solidFill>
            </a:endParaRP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7715250" y="4724400"/>
            <a:ext cx="1428750" cy="1077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b="1">
                <a:solidFill>
                  <a:srgbClr val="10F035"/>
                </a:solidFill>
                <a:cs typeface="Arial" charset="0"/>
              </a:rPr>
              <a:t>Внедрены в пилотных регионах с 2013 года</a:t>
            </a:r>
          </a:p>
        </p:txBody>
      </p:sp>
    </p:spTree>
    <p:extLst>
      <p:ext uri="{BB962C8B-B14F-4D97-AF65-F5344CB8AC3E}">
        <p14:creationId xmlns:p14="http://schemas.microsoft.com/office/powerpoint/2010/main" val="22396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509044" y="466406"/>
            <a:ext cx="8195975" cy="603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3323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Приоритетное развитие ПМСП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427484-87DA-40BF-9828-46DE7ACB481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74532" y="1457764"/>
            <a:ext cx="4264530" cy="4994596"/>
            <a:chOff x="541062" y="747711"/>
            <a:chExt cx="3522029" cy="485965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2297" name="Rectangle 14"/>
            <p:cNvSpPr>
              <a:spLocks noChangeArrowheads="1"/>
            </p:cNvSpPr>
            <p:nvPr/>
          </p:nvSpPr>
          <p:spPr bwMode="auto">
            <a:xfrm>
              <a:off x="541062" y="747711"/>
              <a:ext cx="3522029" cy="1084799"/>
            </a:xfrm>
            <a:prstGeom prst="rect">
              <a:avLst/>
            </a:prstGeom>
            <a:solidFill>
              <a:srgbClr val="68EAA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215" b="1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      Созданы службы социально-психологической помощи</a:t>
              </a:r>
            </a:p>
          </p:txBody>
        </p:sp>
        <p:pic>
          <p:nvPicPr>
            <p:cNvPr id="3074" name="Picture 2" descr="C:\Users\Nurgozhayev_A\Desktop\Doctor_2-256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7820" y="1872456"/>
              <a:ext cx="1268512" cy="1268512"/>
            </a:xfrm>
            <a:prstGeom prst="rect">
              <a:avLst/>
            </a:prstGeom>
            <a:grpFill/>
            <a:extLst/>
          </p:spPr>
        </p:pic>
        <p:sp>
          <p:nvSpPr>
            <p:cNvPr id="3" name="TextBox 2"/>
            <p:cNvSpPr txBox="1"/>
            <p:nvPr/>
          </p:nvSpPr>
          <p:spPr>
            <a:xfrm>
              <a:off x="609888" y="3645024"/>
              <a:ext cx="3384376" cy="1962345"/>
            </a:xfrm>
            <a:prstGeom prst="rect">
              <a:avLst/>
            </a:prstGeom>
            <a:solidFill>
              <a:srgbClr val="68EAAF"/>
            </a:solidFill>
          </p:spPr>
          <p:txBody>
            <a:bodyPr wrap="square" rtlCol="0">
              <a:spAutoFit/>
            </a:bodyPr>
            <a:lstStyle/>
            <a:p>
              <a:pPr marL="316531" indent="-316531">
                <a:buFont typeface="Wingdings" pitchFamily="2" charset="2"/>
                <a:buChar char="ü"/>
              </a:pPr>
              <a:r>
                <a:rPr lang="ru-RU" sz="2215" b="1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650</a:t>
              </a:r>
              <a:r>
                <a:rPr lang="ru-RU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b="1" dirty="0" smtClean="0">
                  <a:solidFill>
                    <a:srgbClr val="4BACC6">
                      <a:lumMod val="50000"/>
                    </a:srgb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846" b="1" dirty="0">
                  <a:solidFill>
                    <a:srgbClr val="4BACC6">
                      <a:lumMod val="50000"/>
                    </a:srgbClr>
                  </a:solidFill>
                  <a:latin typeface="Times New Roman" pitchFamily="18" charset="0"/>
                  <a:cs typeface="Times New Roman" pitchFamily="18" charset="0"/>
                </a:rPr>
                <a:t>психологов</a:t>
              </a:r>
            </a:p>
            <a:p>
              <a:endParaRPr lang="ru-RU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316531" indent="-316531">
                <a:buFont typeface="Wingdings" pitchFamily="2" charset="2"/>
                <a:buChar char="ü"/>
              </a:pPr>
              <a:r>
                <a:rPr lang="ru-RU" sz="2215" b="1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2060</a:t>
              </a:r>
              <a:r>
                <a:rPr lang="ru-RU" b="1" dirty="0" smtClean="0">
                  <a:solidFill>
                    <a:srgbClr val="4BACC6">
                      <a:lumMod val="50000"/>
                    </a:srgb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846" b="1" dirty="0">
                  <a:solidFill>
                    <a:srgbClr val="4BACC6">
                      <a:lumMod val="50000"/>
                    </a:srgbClr>
                  </a:solidFill>
                  <a:latin typeface="Times New Roman" pitchFamily="18" charset="0"/>
                  <a:cs typeface="Times New Roman" pitchFamily="18" charset="0"/>
                </a:rPr>
                <a:t>социальных работников</a:t>
              </a:r>
            </a:p>
            <a:p>
              <a:endParaRPr lang="ru-RU" sz="2215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316531" indent="-316531">
                <a:buFont typeface="Wingdings" pitchFamily="2" charset="2"/>
                <a:buChar char="ü"/>
              </a:pPr>
              <a:r>
                <a:rPr lang="ru-RU" sz="2215" b="1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8000</a:t>
              </a:r>
              <a:r>
                <a:rPr lang="ru-RU" sz="2215" b="1" dirty="0">
                  <a:solidFill>
                    <a:srgbClr val="4BACC6">
                      <a:lumMod val="50000"/>
                    </a:srgb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846" b="1" dirty="0">
                  <a:solidFill>
                    <a:srgbClr val="4BACC6">
                      <a:lumMod val="50000"/>
                    </a:srgbClr>
                  </a:solidFill>
                  <a:latin typeface="Times New Roman" pitchFamily="18" charset="0"/>
                  <a:cs typeface="Times New Roman" pitchFamily="18" charset="0"/>
                </a:rPr>
                <a:t>вторых и третьих медицинских сестер</a:t>
              </a:r>
              <a:endParaRPr lang="tr-TR" sz="1846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3" name="Picture 2" descr="C:\Users\Nurgozhayev_A\Desktop\Doctor_2-256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5580" y="1872456"/>
              <a:ext cx="1268512" cy="1268512"/>
            </a:xfrm>
            <a:prstGeom prst="rect">
              <a:avLst/>
            </a:prstGeom>
            <a:grpFill/>
            <a:extLst/>
          </p:spPr>
        </p:pic>
      </p:grpSp>
      <p:grpSp>
        <p:nvGrpSpPr>
          <p:cNvPr id="5" name="Группа 4"/>
          <p:cNvGrpSpPr/>
          <p:nvPr/>
        </p:nvGrpSpPr>
        <p:grpSpPr>
          <a:xfrm>
            <a:off x="4771407" y="1457764"/>
            <a:ext cx="4187542" cy="5309139"/>
            <a:chOff x="5679443" y="742368"/>
            <a:chExt cx="3522029" cy="5751567"/>
          </a:xfrm>
          <a:solidFill>
            <a:schemeClr val="accent6">
              <a:lumMod val="20000"/>
              <a:lumOff val="80000"/>
            </a:schemeClr>
          </a:solidFill>
        </p:grpSpPr>
        <p:pic>
          <p:nvPicPr>
            <p:cNvPr id="3075" name="Picture 3" descr="C:\Users\Nurgozhayev_A\Desktop\Hospital-128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0857" y="1933575"/>
              <a:ext cx="1219200" cy="1219200"/>
            </a:xfrm>
            <a:prstGeom prst="rect">
              <a:avLst/>
            </a:prstGeom>
            <a:grpFill/>
            <a:extLst/>
          </p:spPr>
        </p:pic>
        <p:grpSp>
          <p:nvGrpSpPr>
            <p:cNvPr id="20" name="Группа 19"/>
            <p:cNvGrpSpPr/>
            <p:nvPr/>
          </p:nvGrpSpPr>
          <p:grpSpPr>
            <a:xfrm>
              <a:off x="5679443" y="742368"/>
              <a:ext cx="3522029" cy="5751567"/>
              <a:chOff x="541062" y="747711"/>
              <a:chExt cx="3522029" cy="5751567"/>
            </a:xfrm>
            <a:grpFill/>
          </p:grpSpPr>
          <p:sp>
            <p:nvSpPr>
              <p:cNvPr id="21" name="Rectangle 14"/>
              <p:cNvSpPr>
                <a:spLocks noChangeArrowheads="1"/>
              </p:cNvSpPr>
              <p:nvPr/>
            </p:nvSpPr>
            <p:spPr bwMode="auto">
              <a:xfrm>
                <a:off x="541062" y="747711"/>
                <a:ext cx="3522029" cy="838563"/>
              </a:xfrm>
              <a:prstGeom prst="rect">
                <a:avLst/>
              </a:prstGeom>
              <a:solidFill>
                <a:srgbClr val="68EAA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215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Усиление профилактической медицины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09888" y="3645024"/>
                <a:ext cx="3384376" cy="2854254"/>
              </a:xfrm>
              <a:prstGeom prst="rect">
                <a:avLst/>
              </a:prstGeom>
              <a:solidFill>
                <a:srgbClr val="68EAAF"/>
              </a:solidFill>
            </p:spPr>
            <p:txBody>
              <a:bodyPr wrap="square" rtlCol="0">
                <a:spAutoFit/>
              </a:bodyPr>
              <a:lstStyle/>
              <a:p>
                <a:pPr marL="316531" indent="-316531">
                  <a:buFont typeface="Wingdings" pitchFamily="2" charset="2"/>
                  <a:buChar char="ü"/>
                </a:pPr>
                <a:r>
                  <a:rPr lang="ru-RU" sz="2215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3587</a:t>
                </a:r>
                <a:r>
                  <a:rPr lang="ru-RU" b="1" dirty="0" smtClean="0">
                    <a:solidFill>
                      <a:srgbClr val="4BACC6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846" b="1" dirty="0">
                    <a:solidFill>
                      <a:srgbClr val="4BACC6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школ здоровья</a:t>
                </a:r>
              </a:p>
              <a:p>
                <a:endParaRPr lang="ru-RU" b="1" dirty="0" smtClean="0">
                  <a:solidFill>
                    <a:srgbClr val="4BACC6">
                      <a:lumMod val="50000"/>
                    </a:srgb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316531" indent="-316531">
                  <a:buFont typeface="Wingdings" pitchFamily="2" charset="2"/>
                  <a:buChar char="ü"/>
                </a:pPr>
                <a:r>
                  <a:rPr lang="ru-RU" sz="2215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252</a:t>
                </a:r>
                <a:r>
                  <a:rPr lang="ru-RU" b="1" dirty="0" smtClean="0">
                    <a:solidFill>
                      <a:srgbClr val="4BACC6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846" b="1" dirty="0">
                    <a:solidFill>
                      <a:srgbClr val="4BACC6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центра укрепления здоровья</a:t>
                </a:r>
              </a:p>
              <a:p>
                <a:endParaRPr lang="ru-RU" sz="2215" b="1" dirty="0">
                  <a:solidFill>
                    <a:srgbClr val="4BACC6">
                      <a:lumMod val="50000"/>
                    </a:srgb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316531" indent="-316531">
                  <a:buFont typeface="Wingdings" pitchFamily="2" charset="2"/>
                  <a:buChar char="ü"/>
                </a:pPr>
                <a:r>
                  <a:rPr lang="ru-RU" sz="2215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101</a:t>
                </a:r>
                <a:r>
                  <a:rPr lang="ru-RU" b="1" dirty="0" smtClean="0">
                    <a:solidFill>
                      <a:srgbClr val="4BACC6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846" b="1" dirty="0">
                    <a:solidFill>
                      <a:srgbClr val="4BACC6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антитабачных центров</a:t>
                </a:r>
              </a:p>
              <a:p>
                <a:endParaRPr lang="ru-RU" b="1" dirty="0">
                  <a:solidFill>
                    <a:srgbClr val="4BACC6">
                      <a:lumMod val="50000"/>
                    </a:srgb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316531" indent="-316531">
                  <a:buFont typeface="Wingdings" pitchFamily="2" charset="2"/>
                  <a:buChar char="ü"/>
                </a:pPr>
                <a:r>
                  <a:rPr lang="ru-RU" sz="2215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87</a:t>
                </a:r>
                <a:r>
                  <a:rPr lang="ru-RU" b="1" dirty="0" smtClean="0">
                    <a:solidFill>
                      <a:srgbClr val="4BACC6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846" b="1" dirty="0">
                    <a:solidFill>
                      <a:srgbClr val="4BACC6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молодежных центров</a:t>
                </a:r>
                <a:endParaRPr lang="tr-TR" sz="1846" b="1" dirty="0">
                  <a:solidFill>
                    <a:srgbClr val="4BACC6">
                      <a:lumMod val="50000"/>
                    </a:srgb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3995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C8363-6323-427A-A819-42C3743B0092}" type="slidenum">
              <a:rPr lang="ru-RU" smtClean="0">
                <a:latin typeface="Arial" pitchFamily="34" charset="0"/>
              </a:rPr>
              <a:pPr>
                <a:defRPr/>
              </a:pPr>
              <a:t>10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34820" name="Номер слайда 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E82E7C9-5590-48BB-8919-AEED8EF9358C}" type="slidenum">
              <a:rPr lang="ru-RU" sz="1400"/>
              <a:pPr algn="r"/>
              <a:t>10</a:t>
            </a:fld>
            <a:endParaRPr lang="ru-RU" sz="140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216932"/>
            <a:ext cx="878681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kern="0" dirty="0">
                <a:solidFill>
                  <a:srgbClr val="002060"/>
                </a:solidFill>
                <a:ea typeface="+mj-ea"/>
                <a:cs typeface="Arial" charset="0"/>
              </a:rPr>
              <a:t>Лекарственное обеспечение на амбулаторном уровне</a:t>
            </a:r>
          </a:p>
        </p:txBody>
      </p:sp>
      <p:graphicFrame>
        <p:nvGraphicFramePr>
          <p:cNvPr id="34818" name="Диаграмма 6"/>
          <p:cNvGraphicFramePr>
            <a:graphicFrameLocks/>
          </p:cNvGraphicFramePr>
          <p:nvPr/>
        </p:nvGraphicFramePr>
        <p:xfrm>
          <a:off x="4648200" y="2438400"/>
          <a:ext cx="3810000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r:id="rId3" imgW="3810330" imgH="2975106" progId="Excel.Sheet.8">
                  <p:embed/>
                </p:oleObj>
              </mc:Choice>
              <mc:Fallback>
                <p:oleObj r:id="rId3" imgW="3810330" imgH="2975106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438400"/>
                        <a:ext cx="3810000" cy="297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590800" y="990600"/>
            <a:ext cx="1523559" cy="369332"/>
          </a:xfrm>
          <a:prstGeom prst="rect">
            <a:avLst/>
          </a:prstGeom>
          <a:solidFill>
            <a:srgbClr val="FFFF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bevelB w="38100" h="38100"/>
            </a:sp3d>
          </a:bodyPr>
          <a:lstStyle/>
          <a:p>
            <a:pPr>
              <a:defRPr/>
            </a:pPr>
            <a:r>
              <a:rPr lang="ru-RU" b="1" dirty="0"/>
              <a:t>с 2012 года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286000" y="2133600"/>
            <a:ext cx="1905000" cy="3124200"/>
          </a:xfrm>
          <a:prstGeom prst="roundRect">
            <a:avLst/>
          </a:prstGeom>
          <a:solidFill>
            <a:srgbClr val="10F035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100%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льготное  лекарственное обеспечение отдельных категорий граждан по 48 видам заболеваний более 400 наименований лекарственных средств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81000" y="1524000"/>
            <a:ext cx="1447800" cy="307777"/>
          </a:xfrm>
          <a:prstGeom prst="rect">
            <a:avLst/>
          </a:prstGeom>
          <a:solidFill>
            <a:srgbClr val="FFFF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bevelB w="38100" h="38100"/>
            </a:sp3d>
          </a:bodyPr>
          <a:lstStyle/>
          <a:p>
            <a:pPr>
              <a:defRPr/>
            </a:pPr>
            <a:r>
              <a:rPr lang="ru-RU" sz="1400" b="1" dirty="0"/>
              <a:t>до 2012 года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28600" y="3581400"/>
            <a:ext cx="1676400" cy="1676400"/>
          </a:xfrm>
          <a:prstGeom prst="roundRect">
            <a:avLst/>
          </a:prstGeom>
          <a:solidFill>
            <a:srgbClr val="10F035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50%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льготное лекарственное обеспечение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по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 7 нозологиям </a:t>
            </a:r>
            <a:endParaRPr lang="ru-RU" sz="1400" b="1" dirty="0"/>
          </a:p>
        </p:txBody>
      </p:sp>
      <p:sp>
        <p:nvSpPr>
          <p:cNvPr id="16" name=" 3"/>
          <p:cNvSpPr/>
          <p:nvPr/>
        </p:nvSpPr>
        <p:spPr>
          <a:xfrm rot="21225949">
            <a:off x="422275" y="1514475"/>
            <a:ext cx="3881438" cy="1609725"/>
          </a:xfrm>
          <a:prstGeom prst="swooshArrow">
            <a:avLst>
              <a:gd name="adj1" fmla="val 25000"/>
              <a:gd name="adj2" fmla="val 25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Заголовок 1"/>
          <p:cNvSpPr txBox="1">
            <a:spLocks/>
          </p:cNvSpPr>
          <p:nvPr/>
        </p:nvSpPr>
        <p:spPr bwMode="auto">
          <a:xfrm>
            <a:off x="4191000" y="5410200"/>
            <a:ext cx="4724400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1200" kern="0" dirty="0">
                <a:solidFill>
                  <a:srgbClr val="800000"/>
                </a:solidFill>
                <a:ea typeface="+mj-ea"/>
                <a:cs typeface="Arial" charset="0"/>
              </a:rPr>
              <a:t>Лекарственное обеспечение в рамках ГОБМП, </a:t>
            </a:r>
            <a:r>
              <a:rPr lang="ru-RU" sz="1200" kern="0" dirty="0" err="1">
                <a:solidFill>
                  <a:srgbClr val="800000"/>
                </a:solidFill>
                <a:ea typeface="+mj-ea"/>
                <a:cs typeface="Arial" charset="0"/>
              </a:rPr>
              <a:t>млрд.тг</a:t>
            </a:r>
            <a:r>
              <a:rPr lang="ru-RU" sz="1200" kern="0" dirty="0">
                <a:solidFill>
                  <a:srgbClr val="800000"/>
                </a:solidFill>
                <a:ea typeface="+mj-ea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839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396" y="116632"/>
            <a:ext cx="8229600" cy="718244"/>
          </a:xfrm>
        </p:spPr>
        <p:txBody>
          <a:bodyPr/>
          <a:lstStyle/>
          <a:p>
            <a:r>
              <a:rPr lang="ru-RU" sz="2954" b="1" dirty="0">
                <a:solidFill>
                  <a:srgbClr val="002060"/>
                </a:solidFill>
              </a:rPr>
              <a:t>Снижение числа социально значимых заболеваний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-777476" y="1140309"/>
            <a:ext cx="9239180" cy="4846306"/>
            <a:chOff x="-807640" y="836712"/>
            <a:chExt cx="10009112" cy="5250165"/>
          </a:xfrm>
        </p:grpSpPr>
        <p:graphicFrame>
          <p:nvGraphicFramePr>
            <p:cNvPr id="4" name="Схема 3"/>
            <p:cNvGraphicFramePr/>
            <p:nvPr>
              <p:extLst/>
            </p:nvPr>
          </p:nvGraphicFramePr>
          <p:xfrm>
            <a:off x="-807640" y="836712"/>
            <a:ext cx="10009112" cy="464393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Прямоугольник 9"/>
            <p:cNvSpPr/>
            <p:nvPr/>
          </p:nvSpPr>
          <p:spPr>
            <a:xfrm>
              <a:off x="6211762" y="3636391"/>
              <a:ext cx="1625095" cy="1453732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r>
                <a:rPr lang="ru-RU" sz="1015" b="1" dirty="0" err="1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Скрининги</a:t>
              </a:r>
              <a:r>
                <a:rPr lang="ru-RU" sz="1015" b="1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 </a:t>
              </a:r>
            </a:p>
            <a:p>
              <a:r>
                <a:rPr lang="ru-RU" sz="1015" b="1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с 2011 года</a:t>
              </a:r>
            </a:p>
            <a:p>
              <a:r>
                <a:rPr lang="ru-RU" sz="1015" b="1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  </a:t>
              </a:r>
            </a:p>
            <a:p>
              <a:r>
                <a:rPr lang="ru-RU" sz="1015" b="1" dirty="0" err="1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Гепатоцентры</a:t>
              </a:r>
              <a:r>
                <a:rPr lang="ru-RU" sz="1015" b="1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  во всех регионах страны</a:t>
              </a:r>
            </a:p>
            <a:p>
              <a:r>
                <a:rPr lang="ru-RU" sz="1015" b="1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Вакцинация против ВГ и лечение гепатитов А, В, С - бесплатно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4621357" y="3110229"/>
              <a:ext cx="1453886" cy="2976648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  <p:txBody>
            <a:bodyPr wrap="squar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15" b="1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 Лечение на всех этапах бесплатное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15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15" b="1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5 межрегиональных  центров радиационной онкологии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15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15" b="1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2 республиканских центра для лечения детей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15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15" b="1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Трансплантация  костного мозга у детей и взрослых за счет средств бюджета</a:t>
              </a:r>
            </a:p>
          </p:txBody>
        </p:sp>
      </p:grpSp>
      <p:sp>
        <p:nvSpPr>
          <p:cNvPr id="13" name="Стрелка вправо 12"/>
          <p:cNvSpPr/>
          <p:nvPr/>
        </p:nvSpPr>
        <p:spPr>
          <a:xfrm>
            <a:off x="6637931" y="4864436"/>
            <a:ext cx="1609380" cy="1129972"/>
          </a:xfrm>
          <a:prstGeom prst="rightArrow">
            <a:avLst/>
          </a:prstGeom>
          <a:solidFill>
            <a:srgbClr val="FFC000"/>
          </a:solidFill>
          <a:ln w="38100">
            <a:solidFill>
              <a:schemeClr val="bg1">
                <a:lumMod val="95000"/>
              </a:schemeClr>
            </a:solidFill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77" b="1" dirty="0" err="1">
                <a:solidFill>
                  <a:schemeClr val="bg1"/>
                </a:solidFill>
                <a:cs typeface="Arial" panose="020B0604020202020204" pitchFamily="34" charset="0"/>
              </a:rPr>
              <a:t>Орфанные</a:t>
            </a:r>
            <a:r>
              <a:rPr lang="ru-RU" sz="1477" b="1" dirty="0">
                <a:solidFill>
                  <a:schemeClr val="bg1"/>
                </a:solidFill>
                <a:cs typeface="Arial" panose="020B0604020202020204" pitchFamily="34" charset="0"/>
              </a:rPr>
              <a:t> заболевания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549387" y="1625547"/>
            <a:ext cx="1395847" cy="598220"/>
          </a:xfrm>
          <a:prstGeom prst="rect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15" b="1" dirty="0">
                <a:solidFill>
                  <a:srgbClr val="002060"/>
                </a:solidFill>
              </a:rPr>
              <a:t>28,4 млн.</a:t>
            </a: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  </a:t>
            </a:r>
            <a:r>
              <a:rPr lang="en-US" sz="1015" b="1" dirty="0">
                <a:solidFill>
                  <a:srgbClr val="002060"/>
                </a:solidFill>
                <a:cs typeface="Arial" panose="020B0604020202020204" pitchFamily="34" charset="0"/>
              </a:rPr>
              <a:t>$ USA</a:t>
            </a: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в </a:t>
            </a:r>
            <a:r>
              <a:rPr lang="ru-RU" sz="1015" b="1" dirty="0" err="1">
                <a:solidFill>
                  <a:srgbClr val="002060"/>
                </a:solidFill>
                <a:cs typeface="Arial" panose="020B0604020202020204" pitchFamily="34" charset="0"/>
              </a:rPr>
              <a:t>т.ч</a:t>
            </a: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. на помпы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1,2 млн. </a:t>
            </a:r>
            <a:r>
              <a:rPr lang="en-US" sz="1015" b="1" dirty="0">
                <a:solidFill>
                  <a:srgbClr val="002060"/>
                </a:solidFill>
                <a:cs typeface="Arial" panose="020B0604020202020204" pitchFamily="34" charset="0"/>
              </a:rPr>
              <a:t>$ USA</a:t>
            </a:r>
            <a:endParaRPr lang="ru-RU" sz="1015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773705" y="2166091"/>
            <a:ext cx="1251714" cy="465282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15" b="1" dirty="0">
                <a:solidFill>
                  <a:srgbClr val="002060"/>
                </a:solidFill>
              </a:rPr>
              <a:t>25,1</a:t>
            </a: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 млн. </a:t>
            </a:r>
            <a:r>
              <a:rPr lang="en-US" sz="1015" b="1" dirty="0">
                <a:solidFill>
                  <a:srgbClr val="002060"/>
                </a:solidFill>
                <a:cs typeface="Arial" panose="020B0604020202020204" pitchFamily="34" charset="0"/>
              </a:rPr>
              <a:t>$ USA</a:t>
            </a:r>
            <a:endParaRPr lang="ru-RU" sz="1015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49387" y="2564904"/>
            <a:ext cx="1395847" cy="465282"/>
          </a:xfrm>
          <a:prstGeom prst="rect">
            <a:avLst/>
          </a:prstGeom>
          <a:noFill/>
          <a:ln w="25400">
            <a:solidFill>
              <a:schemeClr val="accent4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5" b="1" dirty="0">
                <a:solidFill>
                  <a:srgbClr val="002060"/>
                </a:solidFill>
                <a:cs typeface="Arial" panose="020B0604020202020204" pitchFamily="34" charset="0"/>
              </a:rPr>
              <a:t>1</a:t>
            </a: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3,8</a:t>
            </a:r>
            <a:r>
              <a:rPr lang="en-US" sz="1015" b="1" dirty="0">
                <a:solidFill>
                  <a:srgbClr val="002060"/>
                </a:solidFill>
                <a:cs typeface="Arial" panose="020B0604020202020204" pitchFamily="34" charset="0"/>
              </a:rPr>
              <a:t> $ USA</a:t>
            </a: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 (для детей и взрослых)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549387" y="3513116"/>
            <a:ext cx="1395847" cy="447635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15,9 млн. </a:t>
            </a:r>
            <a:r>
              <a:rPr lang="en-US" sz="1015" b="1" dirty="0">
                <a:solidFill>
                  <a:srgbClr val="002060"/>
                </a:solidFill>
                <a:cs typeface="Arial" panose="020B0604020202020204" pitchFamily="34" charset="0"/>
              </a:rPr>
              <a:t>$ USA</a:t>
            </a:r>
            <a:endParaRPr lang="ru-RU" sz="1015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279904" y="5146301"/>
            <a:ext cx="864096" cy="398814"/>
          </a:xfrm>
          <a:prstGeom prst="rect">
            <a:avLst/>
          </a:prstGeom>
          <a:noFill/>
          <a:ln w="25400">
            <a:solidFill>
              <a:srgbClr val="FFC000"/>
            </a:solidFill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34,2</a:t>
            </a:r>
            <a:r>
              <a:rPr lang="en-US" sz="1015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млн. </a:t>
            </a:r>
            <a:r>
              <a:rPr lang="en-US" sz="1015" b="1" dirty="0">
                <a:solidFill>
                  <a:srgbClr val="002060"/>
                </a:solidFill>
                <a:cs typeface="Arial" panose="020B0604020202020204" pitchFamily="34" charset="0"/>
              </a:rPr>
              <a:t>$ USA</a:t>
            </a:r>
            <a:endParaRPr lang="ru-RU" sz="1015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701637" y="2963718"/>
            <a:ext cx="1395847" cy="598220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40,1 млн. </a:t>
            </a:r>
            <a:r>
              <a:rPr lang="en-US" sz="1015" b="1" dirty="0">
                <a:solidFill>
                  <a:srgbClr val="002060"/>
                </a:solidFill>
                <a:cs typeface="Arial" panose="020B0604020202020204" pitchFamily="34" charset="0"/>
              </a:rPr>
              <a:t>$ USA</a:t>
            </a: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 (</a:t>
            </a:r>
            <a:r>
              <a:rPr lang="ru-RU" sz="1015" b="1" dirty="0" err="1">
                <a:solidFill>
                  <a:srgbClr val="002060"/>
                </a:solidFill>
                <a:cs typeface="Arial" panose="020B0604020202020204" pitchFamily="34" charset="0"/>
              </a:rPr>
              <a:t>химио</a:t>
            </a: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- и </a:t>
            </a:r>
            <a:r>
              <a:rPr lang="ru-RU" sz="1015" b="1" dirty="0" err="1">
                <a:solidFill>
                  <a:srgbClr val="002060"/>
                </a:solidFill>
                <a:cs typeface="Arial" panose="020B0604020202020204" pitchFamily="34" charset="0"/>
              </a:rPr>
              <a:t>таргетные</a:t>
            </a:r>
            <a:r>
              <a:rPr lang="ru-RU" sz="1015" b="1" dirty="0">
                <a:solidFill>
                  <a:srgbClr val="002060"/>
                </a:solidFill>
                <a:cs typeface="Arial" panose="020B0604020202020204" pitchFamily="34" charset="0"/>
              </a:rPr>
              <a:t> препараты)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768441" y="5731932"/>
            <a:ext cx="1984283" cy="873316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015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Все дорогостоящие </a:t>
            </a:r>
            <a:r>
              <a:rPr lang="ru-RU" sz="1015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орфанные</a:t>
            </a:r>
            <a:r>
              <a:rPr lang="ru-RU" sz="1015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лекарственные средства закупаются централизованно и распределяются больным бесплатно</a:t>
            </a:r>
          </a:p>
        </p:txBody>
      </p:sp>
    </p:spTree>
    <p:extLst>
      <p:ext uri="{BB962C8B-B14F-4D97-AF65-F5344CB8AC3E}">
        <p14:creationId xmlns:p14="http://schemas.microsoft.com/office/powerpoint/2010/main" val="236899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51733487"/>
              </p:ext>
            </p:extLst>
          </p:nvPr>
        </p:nvGraphicFramePr>
        <p:xfrm>
          <a:off x="52113" y="989118"/>
          <a:ext cx="9039774" cy="5605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317989" y="358510"/>
            <a:ext cx="8508022" cy="546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954" b="1" dirty="0">
                <a:solidFill>
                  <a:srgbClr val="1F497D">
                    <a:lumMod val="75000"/>
                  </a:srgbClr>
                </a:solidFill>
                <a:latin typeface="+mn-lt"/>
                <a:cs typeface="Times New Roman" pitchFamily="18" charset="0"/>
              </a:rPr>
              <a:t> Развитие транспортной медицины</a:t>
            </a:r>
          </a:p>
        </p:txBody>
      </p:sp>
    </p:spTree>
    <p:extLst>
      <p:ext uri="{BB962C8B-B14F-4D97-AF65-F5344CB8AC3E}">
        <p14:creationId xmlns:p14="http://schemas.microsoft.com/office/powerpoint/2010/main" val="271384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D5D7F9-8433-4532-9D59-9741233A2D88}" type="slidenum">
              <a:rPr lang="ru-RU" smtClean="0">
                <a:latin typeface="Arial" pitchFamily="34" charset="0"/>
              </a:rPr>
              <a:pPr>
                <a:defRPr/>
              </a:pPr>
              <a:t>13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2988" y="96838"/>
            <a:ext cx="7058025" cy="52863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60FBA"/>
                </a:solidFill>
                <a:latin typeface="Times New Roman" pitchFamily="18" charset="0"/>
                <a:cs typeface="Times New Roman" pitchFamily="18" charset="0"/>
              </a:rPr>
              <a:t>Приоритетное развитие ПМСП </a:t>
            </a: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0" y="3214688"/>
            <a:ext cx="9144000" cy="1587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5846" name="Номер слайда 17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35847" name="Прямоугольник 16"/>
          <p:cNvSpPr>
            <a:spLocks noChangeArrowheads="1"/>
          </p:cNvSpPr>
          <p:nvPr/>
        </p:nvSpPr>
        <p:spPr bwMode="auto">
          <a:xfrm>
            <a:off x="285750" y="3500438"/>
            <a:ext cx="83216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60FBA"/>
                </a:solidFill>
                <a:cs typeface="Arial" charset="0"/>
              </a:rPr>
              <a:t>Стимулирующий компонент подушевого норматива</a:t>
            </a:r>
            <a:endParaRPr lang="ru-RU" b="1">
              <a:solidFill>
                <a:srgbClr val="060FBA"/>
              </a:solidFill>
              <a:latin typeface="Calibri" pitchFamily="34" charset="0"/>
            </a:endParaRPr>
          </a:p>
        </p:txBody>
      </p:sp>
      <p:graphicFrame>
        <p:nvGraphicFramePr>
          <p:cNvPr id="35842" name="Диаграмма 21"/>
          <p:cNvGraphicFramePr>
            <a:graphicFrameLocks/>
          </p:cNvGraphicFramePr>
          <p:nvPr/>
        </p:nvGraphicFramePr>
        <p:xfrm>
          <a:off x="857250" y="4286250"/>
          <a:ext cx="5929313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Диаграмма" r:id="rId4" imgW="5358848" imgH="2993395" progId="Excel.Sheet.8">
                  <p:embed/>
                </p:oleObj>
              </mc:Choice>
              <mc:Fallback>
                <p:oleObj name="Диаграмма" r:id="rId4" imgW="5358848" imgH="2993395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0" y="4286250"/>
                        <a:ext cx="5929313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572125" y="5516563"/>
            <a:ext cx="1143000" cy="6477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расчете на 1 жителя, тенге</a:t>
            </a:r>
          </a:p>
        </p:txBody>
      </p:sp>
      <p:sp>
        <p:nvSpPr>
          <p:cNvPr id="35849" name="TextBox 20"/>
          <p:cNvSpPr txBox="1">
            <a:spLocks noChangeArrowheads="1"/>
          </p:cNvSpPr>
          <p:nvPr/>
        </p:nvSpPr>
        <p:spPr bwMode="auto">
          <a:xfrm>
            <a:off x="1785938" y="5643563"/>
            <a:ext cx="565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45тг</a:t>
            </a:r>
          </a:p>
        </p:txBody>
      </p:sp>
      <p:sp>
        <p:nvSpPr>
          <p:cNvPr id="35850" name="TextBox 22"/>
          <p:cNvSpPr txBox="1">
            <a:spLocks noChangeArrowheads="1"/>
          </p:cNvSpPr>
          <p:nvPr/>
        </p:nvSpPr>
        <p:spPr bwMode="auto">
          <a:xfrm>
            <a:off x="2435225" y="5572125"/>
            <a:ext cx="565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47тг</a:t>
            </a:r>
          </a:p>
        </p:txBody>
      </p:sp>
      <p:sp>
        <p:nvSpPr>
          <p:cNvPr id="35851" name="TextBox 24"/>
          <p:cNvSpPr txBox="1">
            <a:spLocks noChangeArrowheads="1"/>
          </p:cNvSpPr>
          <p:nvPr/>
        </p:nvSpPr>
        <p:spPr bwMode="auto">
          <a:xfrm>
            <a:off x="3071813" y="5572125"/>
            <a:ext cx="565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50тг</a:t>
            </a:r>
          </a:p>
        </p:txBody>
      </p:sp>
      <p:sp>
        <p:nvSpPr>
          <p:cNvPr id="35852" name="TextBox 25"/>
          <p:cNvSpPr txBox="1">
            <a:spLocks noChangeArrowheads="1"/>
          </p:cNvSpPr>
          <p:nvPr/>
        </p:nvSpPr>
        <p:spPr bwMode="auto">
          <a:xfrm>
            <a:off x="4357688" y="5500688"/>
            <a:ext cx="654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100тг</a:t>
            </a:r>
          </a:p>
        </p:txBody>
      </p:sp>
      <p:sp>
        <p:nvSpPr>
          <p:cNvPr id="35853" name="TextBox 26"/>
          <p:cNvSpPr txBox="1">
            <a:spLocks noChangeArrowheads="1"/>
          </p:cNvSpPr>
          <p:nvPr/>
        </p:nvSpPr>
        <p:spPr bwMode="auto">
          <a:xfrm>
            <a:off x="3643313" y="5572125"/>
            <a:ext cx="654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100тг</a:t>
            </a:r>
          </a:p>
        </p:txBody>
      </p:sp>
      <p:sp>
        <p:nvSpPr>
          <p:cNvPr id="35854" name="TextBox 1"/>
          <p:cNvSpPr txBox="1">
            <a:spLocks noChangeArrowheads="1"/>
          </p:cNvSpPr>
          <p:nvPr/>
        </p:nvSpPr>
        <p:spPr bwMode="auto">
          <a:xfrm>
            <a:off x="250825" y="857250"/>
            <a:ext cx="789305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9BBB59"/>
              </a:buClr>
            </a:pP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100% охват организаций ПМСП;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Более 37 тысяч специалистов ПМСП;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Не менее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5%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средств направлено на повышение квалификации;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Средний размер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ежемесячной доплаты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составил: </a:t>
            </a:r>
          </a:p>
          <a:p>
            <a:pPr marL="809625" lvl="1" indent="-352425"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врачам 80 тысяч тенге;</a:t>
            </a:r>
          </a:p>
          <a:p>
            <a:pPr marL="809625" lvl="1" indent="-352425"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СМР 40 тысяч тенге;</a:t>
            </a:r>
          </a:p>
          <a:p>
            <a:pPr marL="809625" lvl="1" indent="-352425"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Соцработникам 42 тысяч тенг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е.</a:t>
            </a:r>
          </a:p>
          <a:p>
            <a:pPr>
              <a:buFont typeface="Wingdings" pitchFamily="2" charset="2"/>
              <a:buChar char="ü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537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4"/>
          <p:cNvSpPr>
            <a:spLocks noChangeArrowheads="1"/>
          </p:cNvSpPr>
          <p:nvPr/>
        </p:nvSpPr>
        <p:spPr bwMode="auto">
          <a:xfrm>
            <a:off x="468313" y="3644900"/>
            <a:ext cx="8135937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5" rIns="91428" bIns="45715"/>
          <a:lstStyle/>
          <a:p>
            <a:pPr marL="341313" indent="-341313" algn="ctr" eaLnBrk="0" hangingPunct="0">
              <a:lnSpc>
                <a:spcPct val="105000"/>
              </a:lnSpc>
              <a:spcBef>
                <a:spcPct val="20000"/>
              </a:spcBef>
            </a:pPr>
            <a:endParaRPr lang="en-US" sz="1600">
              <a:latin typeface="Times New Roman" pitchFamily="18" charset="0"/>
            </a:endParaRPr>
          </a:p>
        </p:txBody>
      </p:sp>
      <p:sp>
        <p:nvSpPr>
          <p:cNvPr id="38914" name="Line 19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450850" y="1295400"/>
            <a:ext cx="8367713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 wrap="none" lIns="80165" tIns="40083" rIns="80165" bIns="40083" anchor="ctr"/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98450" y="142875"/>
            <a:ext cx="84756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65" tIns="40083" rIns="80165" bIns="40083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ru-RU" sz="2400" b="1" kern="0" dirty="0">
              <a:solidFill>
                <a:srgbClr val="FF0000"/>
              </a:solidFill>
            </a:endParaRPr>
          </a:p>
          <a:p>
            <a:pPr algn="ctr" eaLnBrk="0" hangingPunct="0">
              <a:lnSpc>
                <a:spcPct val="80000"/>
              </a:lnSpc>
              <a:defRPr/>
            </a:pPr>
            <a:r>
              <a:rPr lang="ru-RU" sz="2000" b="1" kern="0" dirty="0">
                <a:solidFill>
                  <a:srgbClr val="060FBA"/>
                </a:solidFill>
              </a:rPr>
              <a:t>Внедрение Единой национальной системы здравоохранения</a:t>
            </a:r>
          </a:p>
          <a:p>
            <a:pPr algn="ctr" eaLnBrk="0" hangingPunct="0">
              <a:lnSpc>
                <a:spcPct val="80000"/>
              </a:lnSpc>
              <a:defRPr/>
            </a:pPr>
            <a:r>
              <a:rPr lang="ru-RU" sz="2000" b="1" kern="0" dirty="0">
                <a:solidFill>
                  <a:srgbClr val="060FBA"/>
                </a:solidFill>
              </a:rPr>
              <a:t> </a:t>
            </a:r>
          </a:p>
          <a:p>
            <a:pPr eaLnBrk="0" hangingPunct="0">
              <a:lnSpc>
                <a:spcPct val="80000"/>
              </a:lnSpc>
              <a:defRPr/>
            </a:pPr>
            <a:endParaRPr lang="ru-RU" sz="1600" b="1" i="1" kern="0" dirty="0">
              <a:solidFill>
                <a:srgbClr val="33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916" name="Группа 25"/>
          <p:cNvGrpSpPr>
            <a:grpSpLocks/>
          </p:cNvGrpSpPr>
          <p:nvPr/>
        </p:nvGrpSpPr>
        <p:grpSpPr bwMode="auto">
          <a:xfrm rot="10800000">
            <a:off x="2260600" y="1160463"/>
            <a:ext cx="3783013" cy="4625975"/>
            <a:chOff x="4080748" y="2002822"/>
            <a:chExt cx="4773526" cy="2216008"/>
          </a:xfrm>
        </p:grpSpPr>
        <p:grpSp>
          <p:nvGrpSpPr>
            <p:cNvPr id="38929" name="Группа 19"/>
            <p:cNvGrpSpPr>
              <a:grpSpLocks/>
            </p:cNvGrpSpPr>
            <p:nvPr/>
          </p:nvGrpSpPr>
          <p:grpSpPr bwMode="auto">
            <a:xfrm>
              <a:off x="4080748" y="2002822"/>
              <a:ext cx="4773526" cy="1565890"/>
              <a:chOff x="-777004" y="-68856"/>
              <a:chExt cx="4773526" cy="1565890"/>
            </a:xfrm>
          </p:grpSpPr>
          <p:sp>
            <p:nvSpPr>
              <p:cNvPr id="16" name="Трапеция 15"/>
              <p:cNvSpPr/>
              <p:nvPr/>
            </p:nvSpPr>
            <p:spPr>
              <a:xfrm rot="10800000">
                <a:off x="-777004" y="35767"/>
                <a:ext cx="4773526" cy="1332189"/>
              </a:xfrm>
              <a:prstGeom prst="trapezoid">
                <a:avLst>
                  <a:gd name="adj" fmla="val 54941"/>
                </a:avLst>
              </a:prstGeom>
              <a:solidFill>
                <a:srgbClr val="CC6600"/>
              </a:solidFill>
              <a:ln w="85725">
                <a:solidFill>
                  <a:schemeClr val="accent2">
                    <a:lumMod val="75000"/>
                  </a:schemeClr>
                </a:solidFill>
                <a:prstDash val="dashDot"/>
              </a:ln>
              <a:effectLst>
                <a:outerShdw blurRad="63500" dist="50800" dir="5400000" algn="ctr" rotWithShape="0">
                  <a:schemeClr val="tx1">
                    <a:lumMod val="65000"/>
                    <a:lumOff val="35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 w="101600"/>
                <a:bevelB w="44450"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shade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Трапеция 4"/>
              <p:cNvSpPr/>
              <p:nvPr/>
            </p:nvSpPr>
            <p:spPr>
              <a:xfrm rot="10800000">
                <a:off x="336752" y="-68856"/>
                <a:ext cx="2582071" cy="156580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48260" tIns="48260" rIns="48260" bIns="48260" spcCol="1270" anchor="ctr"/>
              <a:lstStyle/>
              <a:p>
                <a:pPr algn="ctr" defTabSz="1688892" eaLnBrk="0" hangingPunct="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b="1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38930" name="Группа 20"/>
            <p:cNvGrpSpPr>
              <a:grpSpLocks/>
            </p:cNvGrpSpPr>
            <p:nvPr/>
          </p:nvGrpSpPr>
          <p:grpSpPr bwMode="auto">
            <a:xfrm>
              <a:off x="5301656" y="3258624"/>
              <a:ext cx="2341652" cy="960206"/>
              <a:chOff x="443902" y="1179784"/>
              <a:chExt cx="2341652" cy="960206"/>
            </a:xfrm>
          </p:grpSpPr>
          <p:sp>
            <p:nvSpPr>
              <p:cNvPr id="14" name="Трапеция 13"/>
              <p:cNvSpPr/>
              <p:nvPr/>
            </p:nvSpPr>
            <p:spPr>
              <a:xfrm rot="10800000">
                <a:off x="649434" y="1367767"/>
                <a:ext cx="1926504" cy="607010"/>
              </a:xfrm>
              <a:prstGeom prst="trapezoid">
                <a:avLst>
                  <a:gd name="adj" fmla="val 68729"/>
                </a:avLst>
              </a:prstGeom>
              <a:solidFill>
                <a:srgbClr val="FFC000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88900"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50000"/>
                  <a:hueOff val="17455"/>
                  <a:satOff val="24633"/>
                  <a:lumOff val="30991"/>
                  <a:alphaOff val="0"/>
                </a:schemeClr>
              </a:fillRef>
              <a:effectRef idx="0">
                <a:schemeClr val="accent1">
                  <a:shade val="50000"/>
                  <a:hueOff val="17455"/>
                  <a:satOff val="24633"/>
                  <a:lumOff val="30991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Трапеция 6"/>
              <p:cNvSpPr/>
              <p:nvPr/>
            </p:nvSpPr>
            <p:spPr>
              <a:xfrm rot="10800000">
                <a:off x="511025" y="1183319"/>
                <a:ext cx="2339689" cy="96047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35560" tIns="35560" rIns="35560" bIns="35560" spcCol="1270" anchor="ctr"/>
              <a:lstStyle/>
              <a:p>
                <a:pPr algn="ctr" defTabSz="1244446" eaLnBrk="0" hangingPunct="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400" b="1" dirty="0">
                  <a:solidFill>
                    <a:srgbClr val="002060"/>
                  </a:solidFill>
                </a:endParaRPr>
              </a:p>
              <a:p>
                <a:pPr algn="ctr" defTabSz="1244446" eaLnBrk="0" hangingPunct="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400" b="1" dirty="0">
                  <a:solidFill>
                    <a:srgbClr val="002060"/>
                  </a:solidFill>
                </a:endParaRPr>
              </a:p>
              <a:p>
                <a:pPr algn="ctr" defTabSz="1244446" eaLnBrk="0" hangingPunct="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1400" b="1" dirty="0">
                    <a:solidFill>
                      <a:srgbClr val="002060"/>
                    </a:solidFill>
                  </a:rPr>
                  <a:t>Стационар</a:t>
                </a:r>
              </a:p>
            </p:txBody>
          </p:sp>
        </p:grpSp>
      </p:grpSp>
      <p:sp>
        <p:nvSpPr>
          <p:cNvPr id="38917" name="Прямоугольник 21"/>
          <p:cNvSpPr>
            <a:spLocks noChangeArrowheads="1"/>
          </p:cNvSpPr>
          <p:nvPr/>
        </p:nvSpPr>
        <p:spPr bwMode="auto">
          <a:xfrm rot="-3580863">
            <a:off x="1647032" y="2258219"/>
            <a:ext cx="333533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65" tIns="40083" rIns="80165" bIns="40083">
            <a:spAutoFit/>
          </a:bodyPr>
          <a:lstStyle/>
          <a:p>
            <a:pPr algn="ctr" eaLnBrk="0" fontAlgn="b" hangingPunct="0"/>
            <a:r>
              <a:rPr lang="ru-RU" sz="1400" b="1">
                <a:solidFill>
                  <a:srgbClr val="002060"/>
                </a:solidFill>
              </a:rPr>
              <a:t>Усиление профилактических мероприятий</a:t>
            </a:r>
          </a:p>
        </p:txBody>
      </p:sp>
      <p:sp>
        <p:nvSpPr>
          <p:cNvPr id="25" name="Штриховая стрелка вправо 24"/>
          <p:cNvSpPr/>
          <p:nvPr/>
        </p:nvSpPr>
        <p:spPr bwMode="auto">
          <a:xfrm>
            <a:off x="5470525" y="3386138"/>
            <a:ext cx="471488" cy="614362"/>
          </a:xfrm>
          <a:prstGeom prst="stripedRightArrow">
            <a:avLst/>
          </a:prstGeom>
          <a:solidFill>
            <a:schemeClr val="accent1">
              <a:alpha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80165" tIns="40083" rIns="80165" bIns="40083"/>
          <a:lstStyle/>
          <a:p>
            <a:pPr algn="ctr" eaLnBrk="0" hangingPunct="0"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26" name="Штриховая стрелка вправо 25"/>
          <p:cNvSpPr/>
          <p:nvPr/>
        </p:nvSpPr>
        <p:spPr bwMode="auto">
          <a:xfrm rot="5400000">
            <a:off x="6705600" y="3470275"/>
            <a:ext cx="501650" cy="577850"/>
          </a:xfrm>
          <a:prstGeom prst="stripedRightArrow">
            <a:avLst/>
          </a:prstGeom>
          <a:solidFill>
            <a:schemeClr val="accent1">
              <a:alpha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80165" tIns="40083" rIns="80165" bIns="40083"/>
          <a:lstStyle/>
          <a:p>
            <a:pPr algn="ctr" eaLnBrk="0" hangingPunct="0"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30" name="Штриховая стрелка вправо 29"/>
          <p:cNvSpPr/>
          <p:nvPr/>
        </p:nvSpPr>
        <p:spPr bwMode="auto">
          <a:xfrm rot="5400000">
            <a:off x="3330575" y="2841626"/>
            <a:ext cx="1571625" cy="2032000"/>
          </a:xfrm>
          <a:prstGeom prst="stripedRightArrow">
            <a:avLst/>
          </a:prstGeom>
          <a:solidFill>
            <a:schemeClr val="accent1">
              <a:alpha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80165" tIns="40083" rIns="80165" bIns="40083"/>
          <a:lstStyle/>
          <a:p>
            <a:pPr algn="ctr" eaLnBrk="0" hangingPunct="0"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8921" name="TextBox 30"/>
          <p:cNvSpPr txBox="1">
            <a:spLocks noChangeArrowheads="1"/>
          </p:cNvSpPr>
          <p:nvPr/>
        </p:nvSpPr>
        <p:spPr bwMode="auto">
          <a:xfrm>
            <a:off x="3660775" y="3355975"/>
            <a:ext cx="85566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65" tIns="40083" rIns="80165" bIns="40083">
            <a:spAutoFit/>
          </a:bodyPr>
          <a:lstStyle/>
          <a:p>
            <a:pPr algn="ctr" eaLnBrk="0" hangingPunct="0"/>
            <a:r>
              <a:rPr lang="ru-RU" b="1">
                <a:solidFill>
                  <a:srgbClr val="002060"/>
                </a:solidFill>
              </a:rPr>
              <a:t>ПМСП</a:t>
            </a:r>
          </a:p>
        </p:txBody>
      </p:sp>
      <p:sp>
        <p:nvSpPr>
          <p:cNvPr id="38922" name="Содержимое 2"/>
          <p:cNvSpPr txBox="1">
            <a:spLocks/>
          </p:cNvSpPr>
          <p:nvPr/>
        </p:nvSpPr>
        <p:spPr bwMode="auto">
          <a:xfrm>
            <a:off x="158750" y="1379538"/>
            <a:ext cx="2241550" cy="462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65" tIns="40083" rIns="80165" bIns="40083"/>
          <a:lstStyle/>
          <a:p>
            <a:pPr marL="300038" indent="-300038" eaLnBrk="0" hangingPunct="0">
              <a:spcBef>
                <a:spcPts val="438"/>
              </a:spcBef>
              <a:spcAft>
                <a:spcPts val="350"/>
              </a:spcAft>
              <a:buFont typeface="Arial" charset="0"/>
              <a:buChar char="•"/>
            </a:pPr>
            <a:r>
              <a:rPr lang="ru-RU" sz="1600" b="1">
                <a:solidFill>
                  <a:srgbClr val="002060"/>
                </a:solidFill>
              </a:rPr>
              <a:t>Свободный выбор пациентом стационара</a:t>
            </a:r>
          </a:p>
          <a:p>
            <a:pPr marL="300038" indent="-300038" eaLnBrk="0" hangingPunct="0">
              <a:spcBef>
                <a:spcPts val="438"/>
              </a:spcBef>
              <a:spcAft>
                <a:spcPts val="350"/>
              </a:spcAft>
              <a:buFont typeface="Arial" charset="0"/>
              <a:buChar char="•"/>
            </a:pPr>
            <a:r>
              <a:rPr lang="ru-RU" sz="1600" b="1">
                <a:solidFill>
                  <a:srgbClr val="002060"/>
                </a:solidFill>
              </a:rPr>
              <a:t>Формирование конкурентной среды</a:t>
            </a:r>
          </a:p>
          <a:p>
            <a:pPr marL="300038" indent="-300038" eaLnBrk="0" hangingPunct="0">
              <a:spcBef>
                <a:spcPts val="438"/>
              </a:spcBef>
              <a:spcAft>
                <a:spcPts val="350"/>
              </a:spcAft>
              <a:buFont typeface="Arial" charset="0"/>
              <a:buChar char="•"/>
            </a:pPr>
            <a:r>
              <a:rPr lang="ru-RU" sz="1600" b="1">
                <a:solidFill>
                  <a:srgbClr val="002060"/>
                </a:solidFill>
              </a:rPr>
              <a:t>Прозрачность оказания медицинских услуг</a:t>
            </a:r>
          </a:p>
          <a:p>
            <a:pPr marL="300038" indent="-300038" eaLnBrk="0" hangingPunct="0">
              <a:spcBef>
                <a:spcPts val="438"/>
              </a:spcBef>
              <a:spcAft>
                <a:spcPts val="350"/>
              </a:spcAft>
              <a:buFont typeface="Arial" charset="0"/>
              <a:buChar char="•"/>
            </a:pPr>
            <a:r>
              <a:rPr lang="ru-RU" sz="1600" b="1">
                <a:solidFill>
                  <a:srgbClr val="002060"/>
                </a:solidFill>
              </a:rPr>
              <a:t>Финансирование медицинских организаций по конечному результату</a:t>
            </a:r>
          </a:p>
        </p:txBody>
      </p:sp>
      <p:sp>
        <p:nvSpPr>
          <p:cNvPr id="37" name="Штриховая стрелка вправо 36"/>
          <p:cNvSpPr/>
          <p:nvPr/>
        </p:nvSpPr>
        <p:spPr bwMode="auto">
          <a:xfrm>
            <a:off x="2276475" y="1489075"/>
            <a:ext cx="474663" cy="614363"/>
          </a:xfrm>
          <a:prstGeom prst="stripedRightArrow">
            <a:avLst/>
          </a:prstGeom>
          <a:solidFill>
            <a:schemeClr val="accent1">
              <a:alpha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80165" tIns="40083" rIns="80165" bIns="40083"/>
          <a:lstStyle/>
          <a:p>
            <a:pPr algn="ctr" eaLnBrk="0" hangingPunct="0"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2" name="Штриховая стрелка вправо 41"/>
          <p:cNvSpPr/>
          <p:nvPr/>
        </p:nvSpPr>
        <p:spPr bwMode="auto">
          <a:xfrm>
            <a:off x="2200275" y="2459038"/>
            <a:ext cx="473075" cy="612775"/>
          </a:xfrm>
          <a:prstGeom prst="stripedRightArrow">
            <a:avLst/>
          </a:prstGeom>
          <a:solidFill>
            <a:schemeClr val="accent1">
              <a:alpha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80165" tIns="40083" rIns="80165" bIns="40083"/>
          <a:lstStyle/>
          <a:p>
            <a:pPr algn="ctr" eaLnBrk="0" hangingPunct="0"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3" name="Штриховая стрелка вправо 42"/>
          <p:cNvSpPr/>
          <p:nvPr/>
        </p:nvSpPr>
        <p:spPr bwMode="auto">
          <a:xfrm>
            <a:off x="2235200" y="3314700"/>
            <a:ext cx="473075" cy="614363"/>
          </a:xfrm>
          <a:prstGeom prst="stripedRightArrow">
            <a:avLst/>
          </a:prstGeom>
          <a:solidFill>
            <a:schemeClr val="accent1">
              <a:alpha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80165" tIns="40083" rIns="80165" bIns="40083"/>
          <a:lstStyle/>
          <a:p>
            <a:pPr algn="ctr" eaLnBrk="0" hangingPunct="0"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4" name="Штриховая стрелка вправо 43"/>
          <p:cNvSpPr/>
          <p:nvPr/>
        </p:nvSpPr>
        <p:spPr bwMode="auto">
          <a:xfrm>
            <a:off x="2206625" y="4386263"/>
            <a:ext cx="473075" cy="614362"/>
          </a:xfrm>
          <a:prstGeom prst="stripedRightArrow">
            <a:avLst/>
          </a:prstGeom>
          <a:solidFill>
            <a:schemeClr val="accent1">
              <a:alpha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80165" tIns="40083" rIns="80165" bIns="40083"/>
          <a:lstStyle/>
          <a:p>
            <a:pPr algn="ctr" eaLnBrk="0" hangingPunct="0"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38" name="Штриховая стрелка вправо 37"/>
          <p:cNvSpPr/>
          <p:nvPr/>
        </p:nvSpPr>
        <p:spPr bwMode="auto">
          <a:xfrm>
            <a:off x="5429250" y="1601788"/>
            <a:ext cx="473075" cy="612775"/>
          </a:xfrm>
          <a:prstGeom prst="stripedRightArrow">
            <a:avLst/>
          </a:prstGeom>
          <a:solidFill>
            <a:schemeClr val="accent1">
              <a:alpha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80165" tIns="40083" rIns="80165" bIns="40083"/>
          <a:lstStyle/>
          <a:p>
            <a:pPr algn="ctr" eaLnBrk="0" hangingPunct="0"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38928" name="TextBox 40"/>
          <p:cNvSpPr txBox="1">
            <a:spLocks noChangeArrowheads="1"/>
          </p:cNvSpPr>
          <p:nvPr/>
        </p:nvSpPr>
        <p:spPr bwMode="auto">
          <a:xfrm>
            <a:off x="5973763" y="1379538"/>
            <a:ext cx="2873375" cy="522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65" tIns="40083" rIns="80165" bIns="40083">
            <a:spAutoFit/>
          </a:bodyPr>
          <a:lstStyle/>
          <a:p>
            <a:pPr eaLnBrk="0" hangingPunct="0">
              <a:lnSpc>
                <a:spcPct val="110000"/>
              </a:lnSpc>
              <a:buClr>
                <a:srgbClr val="000099"/>
              </a:buClr>
              <a:buFont typeface="Arial" charset="0"/>
              <a:buChar char="•"/>
            </a:pPr>
            <a:r>
              <a:rPr lang="ru-RU" sz="1600" b="1" i="1">
                <a:solidFill>
                  <a:srgbClr val="002060"/>
                </a:solidFill>
              </a:rPr>
              <a:t> </a:t>
            </a:r>
            <a:r>
              <a:rPr lang="ru-RU" sz="1600" b="1">
                <a:solidFill>
                  <a:srgbClr val="002060"/>
                </a:solidFill>
              </a:rPr>
              <a:t>Формирование системы здравоохранения, основанной на приоритетном развитии ПМСП</a:t>
            </a:r>
          </a:p>
          <a:p>
            <a:pPr eaLnBrk="0" hangingPunct="0">
              <a:lnSpc>
                <a:spcPct val="110000"/>
              </a:lnSpc>
              <a:buClr>
                <a:srgbClr val="000099"/>
              </a:buClr>
              <a:buFont typeface="Arial" charset="0"/>
              <a:buChar char="•"/>
            </a:pPr>
            <a:endParaRPr lang="ru-RU" sz="1600" b="1">
              <a:solidFill>
                <a:srgbClr val="002060"/>
              </a:solidFill>
            </a:endParaRPr>
          </a:p>
          <a:p>
            <a:pPr eaLnBrk="0" hangingPunct="0">
              <a:lnSpc>
                <a:spcPct val="110000"/>
              </a:lnSpc>
              <a:buClr>
                <a:srgbClr val="000099"/>
              </a:buClr>
              <a:buFont typeface="Arial" charset="0"/>
              <a:buChar char="•"/>
            </a:pPr>
            <a:r>
              <a:rPr lang="ru-RU" sz="1600" b="1">
                <a:solidFill>
                  <a:srgbClr val="002060"/>
                </a:solidFill>
              </a:rPr>
              <a:t> Совершенствование системы управления и менеджмента в отрасли здравоохранения</a:t>
            </a:r>
          </a:p>
          <a:p>
            <a:pPr eaLnBrk="0" hangingPunct="0">
              <a:lnSpc>
                <a:spcPct val="110000"/>
              </a:lnSpc>
              <a:buClr>
                <a:srgbClr val="000099"/>
              </a:buClr>
              <a:buFont typeface="Arial" charset="0"/>
              <a:buChar char="•"/>
            </a:pPr>
            <a:endParaRPr lang="ru-RU" sz="1600" b="1">
              <a:solidFill>
                <a:srgbClr val="002060"/>
              </a:solidFill>
            </a:endParaRPr>
          </a:p>
          <a:p>
            <a:pPr eaLnBrk="0" hangingPunct="0">
              <a:lnSpc>
                <a:spcPct val="110000"/>
              </a:lnSpc>
              <a:buClr>
                <a:srgbClr val="000099"/>
              </a:buClr>
              <a:buFont typeface="Arial" charset="0"/>
              <a:buChar char="•"/>
            </a:pPr>
            <a:r>
              <a:rPr lang="ru-RU" sz="1600" b="1">
                <a:solidFill>
                  <a:srgbClr val="002060"/>
                </a:solidFill>
              </a:rPr>
              <a:t>Совершенствование механизмов финансирования здравоохранения</a:t>
            </a:r>
          </a:p>
          <a:p>
            <a:pPr eaLnBrk="0" hangingPunct="0">
              <a:lnSpc>
                <a:spcPct val="110000"/>
              </a:lnSpc>
              <a:buClr>
                <a:srgbClr val="000099"/>
              </a:buClr>
              <a:buFont typeface="Arial" charset="0"/>
              <a:buChar char="•"/>
            </a:pPr>
            <a:endParaRPr lang="ru-RU" sz="1600" b="1">
              <a:solidFill>
                <a:srgbClr val="002060"/>
              </a:solidFill>
            </a:endParaRPr>
          </a:p>
          <a:p>
            <a:pPr eaLnBrk="0" hangingPunct="0">
              <a:lnSpc>
                <a:spcPct val="110000"/>
              </a:lnSpc>
              <a:buClr>
                <a:srgbClr val="000099"/>
              </a:buClr>
              <a:buFont typeface="Arial" charset="0"/>
              <a:buChar char="•"/>
            </a:pPr>
            <a:r>
              <a:rPr lang="ru-RU" sz="1600" b="1">
                <a:solidFill>
                  <a:srgbClr val="002060"/>
                </a:solidFill>
              </a:rPr>
              <a:t>  Обеспечение высокого качества и доступности медицинской помощи</a:t>
            </a:r>
          </a:p>
        </p:txBody>
      </p:sp>
    </p:spTree>
    <p:extLst>
      <p:ext uri="{BB962C8B-B14F-4D97-AF65-F5344CB8AC3E}">
        <p14:creationId xmlns:p14="http://schemas.microsoft.com/office/powerpoint/2010/main" val="212859238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214313" y="1281568"/>
            <a:ext cx="8643937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-90488" algn="l"/>
              </a:tabLst>
            </a:pPr>
            <a:r>
              <a:rPr lang="ru-RU" b="1" u="sng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При этом, необходимо обеспечить:</a:t>
            </a:r>
          </a:p>
          <a:p>
            <a:pPr algn="just" eaLnBrk="0" hangingPunct="0">
              <a:buFont typeface="Wingdings" pitchFamily="2" charset="2"/>
              <a:buChar char="Ø"/>
              <a:tabLst>
                <a:tab pos="-90488" algn="l"/>
              </a:tabLst>
            </a:pPr>
            <a:r>
              <a:rPr lang="ru-RU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	</a:t>
            </a:r>
            <a:r>
              <a:rPr lang="ru-RU" b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Преемственность и взаимосвязь в работе между медицинскими организациями и врачами разных </a:t>
            </a:r>
            <a:r>
              <a:rPr lang="ru-RU" b="1" dirty="0" smtClean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специальностей </a:t>
            </a:r>
            <a:endParaRPr lang="ru-RU" b="1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algn="just" eaLnBrk="0" hangingPunct="0">
              <a:tabLst>
                <a:tab pos="-90488" algn="l"/>
              </a:tabLst>
            </a:pPr>
            <a:endParaRPr lang="ru-RU" b="1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Ø"/>
              <a:tabLst>
                <a:tab pos="-90488" algn="l"/>
              </a:tabLst>
            </a:pPr>
            <a:r>
              <a:rPr lang="ru-RU" b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	Соблюдение </a:t>
            </a:r>
            <a:r>
              <a:rPr lang="ru-RU" b="1" dirty="0" err="1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этапности</a:t>
            </a:r>
            <a:r>
              <a:rPr lang="ru-RU" b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 по уровням оказания медицинской </a:t>
            </a:r>
            <a:r>
              <a:rPr lang="ru-RU" b="1" dirty="0" smtClean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помощи </a:t>
            </a:r>
            <a:endParaRPr lang="ru-RU" b="1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algn="just" eaLnBrk="0" hangingPunct="0">
              <a:tabLst>
                <a:tab pos="-90488" algn="l"/>
              </a:tabLst>
            </a:pPr>
            <a:endParaRPr lang="ru-RU" b="1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Ø"/>
              <a:tabLst>
                <a:tab pos="-90488" algn="l"/>
              </a:tabLst>
            </a:pPr>
            <a:r>
              <a:rPr lang="ru-RU" b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	Взаимодействие между структурами, осуществляющие внутренний и внешний контроль качества медицинской помощи на уровне </a:t>
            </a:r>
            <a:r>
              <a:rPr lang="ru-RU" b="1" dirty="0" smtClean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ПМСП</a:t>
            </a:r>
            <a:endParaRPr lang="ru-RU" b="1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algn="just" eaLnBrk="0" hangingPunct="0">
              <a:tabLst>
                <a:tab pos="-90488" algn="l"/>
              </a:tabLst>
            </a:pPr>
            <a:endParaRPr lang="ru-RU" b="1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Ø"/>
              <a:tabLst>
                <a:tab pos="-90488" algn="l"/>
              </a:tabLst>
            </a:pPr>
            <a:r>
              <a:rPr lang="ru-RU" b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Внедрение программы управления хроническими заболеваниями</a:t>
            </a:r>
            <a:endParaRPr lang="ru-RU" b="1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algn="just" eaLnBrk="0" hangingPunct="0">
              <a:tabLst>
                <a:tab pos="-90488" algn="l"/>
              </a:tabLst>
            </a:pPr>
            <a:endParaRPr lang="ru-RU" b="1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Ø"/>
              <a:tabLst>
                <a:tab pos="-90488" algn="l"/>
              </a:tabLst>
            </a:pPr>
            <a:r>
              <a:rPr lang="ru-RU" b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	Организацию дополнительной медицинской помощи по месту работы населения с учетом неблагоприятных факторов </a:t>
            </a:r>
            <a:r>
              <a:rPr lang="ru-RU" b="1" dirty="0" smtClean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работы</a:t>
            </a:r>
            <a:endParaRPr lang="ru-RU" b="1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algn="just" eaLnBrk="0" hangingPunct="0">
              <a:tabLst>
                <a:tab pos="-90488" algn="l"/>
              </a:tabLst>
            </a:pPr>
            <a:endParaRPr lang="ru-RU" b="1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Ø"/>
              <a:tabLst>
                <a:tab pos="-90488" algn="l"/>
              </a:tabLst>
            </a:pPr>
            <a:r>
              <a:rPr lang="ru-RU" b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          Широкую информационную разъяснительную работу среди населения</a:t>
            </a: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142875"/>
            <a:ext cx="88153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-90488" algn="l"/>
              </a:tabLst>
            </a:pPr>
            <a:endParaRPr lang="ru-RU" sz="1400">
              <a:ea typeface="Times New Roman" pitchFamily="18" charset="0"/>
              <a:cs typeface="Arial" charset="0"/>
            </a:endParaRPr>
          </a:p>
          <a:p>
            <a:pPr algn="just">
              <a:tabLst>
                <a:tab pos="-90488" algn="l"/>
              </a:tabLst>
            </a:pPr>
            <a:endParaRPr lang="ru-RU" sz="1400">
              <a:ea typeface="Times New Roman" pitchFamily="18" charset="0"/>
              <a:cs typeface="Arial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285750" y="285750"/>
            <a:ext cx="8572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-90488" algn="l"/>
              </a:tabLst>
            </a:pPr>
            <a:r>
              <a:rPr lang="ru-RU" sz="2400" b="1" dirty="0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Цель   -  </a:t>
            </a:r>
          </a:p>
          <a:p>
            <a:pPr algn="ctr">
              <a:tabLst>
                <a:tab pos="-90488" algn="l"/>
              </a:tabLst>
            </a:pPr>
            <a:r>
              <a:rPr lang="ru-RU" sz="2400" b="1" dirty="0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завершение не менее 80% услуг на уровне ПМСП</a:t>
            </a:r>
          </a:p>
        </p:txBody>
      </p:sp>
    </p:spTree>
    <p:extLst>
      <p:ext uri="{BB962C8B-B14F-4D97-AF65-F5344CB8AC3E}">
        <p14:creationId xmlns:p14="http://schemas.microsoft.com/office/powerpoint/2010/main" val="412293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285750" y="1230313"/>
            <a:ext cx="8643938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b="1" dirty="0">
                <a:solidFill>
                  <a:srgbClr val="C00000"/>
                </a:solidFill>
              </a:rPr>
              <a:t>Укрепление первичного звена здравоохранения с ориентацией системы образования на общеврачебную и сестринскую общую практику </a:t>
            </a:r>
          </a:p>
          <a:p>
            <a:endParaRPr lang="ru-RU" sz="1600" b="1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>
                <a:solidFill>
                  <a:srgbClr val="C00000"/>
                </a:solidFill>
              </a:rPr>
              <a:t> Развитие социально ориентированных  (</a:t>
            </a:r>
            <a:r>
              <a:rPr lang="ru-RU" sz="1600" b="1" dirty="0" err="1">
                <a:solidFill>
                  <a:srgbClr val="C00000"/>
                </a:solidFill>
              </a:rPr>
              <a:t>пациентоориентированных</a:t>
            </a:r>
            <a:r>
              <a:rPr lang="ru-RU" sz="1600" b="1" dirty="0">
                <a:solidFill>
                  <a:srgbClr val="C00000"/>
                </a:solidFill>
              </a:rPr>
              <a:t>) моделей ПМСП </a:t>
            </a:r>
          </a:p>
          <a:p>
            <a:endParaRPr lang="ru-RU" sz="1600" b="1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>
                <a:solidFill>
                  <a:srgbClr val="C00000"/>
                </a:solidFill>
              </a:rPr>
              <a:t> Солидарная ответственность самого человека, семьи, сообщества, работодателя,  частных и общественных организаций, государственной системы за профилактику и охрану здоровья</a:t>
            </a:r>
          </a:p>
          <a:p>
            <a:endParaRPr lang="ru-RU" sz="1600" b="1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>
                <a:solidFill>
                  <a:srgbClr val="C00000"/>
                </a:solidFill>
              </a:rPr>
              <a:t>Рациональное, эффективное использование и распределение финансовых ресурсов между первичным и вторичным уровнями оказания медицинской помощи, когда не менее 60% ресурсов направляется на первичный уровень</a:t>
            </a:r>
          </a:p>
          <a:p>
            <a:pPr>
              <a:buFont typeface="Wingdings" pitchFamily="2" charset="2"/>
              <a:buChar char="Ø"/>
            </a:pPr>
            <a:endParaRPr lang="ru-RU" sz="1600" b="1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>
                <a:solidFill>
                  <a:srgbClr val="C00000"/>
                </a:solidFill>
              </a:rPr>
              <a:t>Многофункциональность и самостоятельность медицинских сестер – партнеров врачей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>
                <a:solidFill>
                  <a:srgbClr val="C00000"/>
                </a:solidFill>
              </a:rPr>
              <a:t>Комплексная интегрированная медико-социально-психологическая помощь на уровне первичного звена здравоохранения          </a:t>
            </a:r>
          </a:p>
        </p:txBody>
      </p:sp>
      <p:sp>
        <p:nvSpPr>
          <p:cNvPr id="50178" name="Rectangle 1"/>
          <p:cNvSpPr>
            <a:spLocks noChangeArrowheads="1"/>
          </p:cNvSpPr>
          <p:nvPr/>
        </p:nvSpPr>
        <p:spPr bwMode="auto">
          <a:xfrm>
            <a:off x="509588" y="395288"/>
            <a:ext cx="82153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ctr"/>
            <a:r>
              <a:rPr lang="ru-RU" altLang="ko-KR" sz="2400" b="1" dirty="0">
                <a:solidFill>
                  <a:srgbClr val="002060"/>
                </a:solidFill>
                <a:cs typeface="맑은 고딕"/>
              </a:rPr>
              <a:t>Мировой опыт успешности развития ПМСП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>
          <a:xfrm>
            <a:off x="928688" y="169863"/>
            <a:ext cx="7715250" cy="701675"/>
          </a:xfrm>
        </p:spPr>
        <p:txBody>
          <a:bodyPr/>
          <a:lstStyle/>
          <a:p>
            <a:r>
              <a:rPr lang="ru-RU" sz="2800" b="1" smtClean="0">
                <a:solidFill>
                  <a:srgbClr val="060FBA"/>
                </a:solidFill>
              </a:rPr>
              <a:t>Программа управления заболеваниями</a:t>
            </a:r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3571875" y="1357313"/>
            <a:ext cx="4464050" cy="4391025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Font typeface="Monotype Sorts" charset="2"/>
              <a:buChar char="4"/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32188" y="5949950"/>
            <a:ext cx="4464050" cy="6477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Font typeface="Monotype Sorts" charset="2"/>
              <a:buChar char="4"/>
              <a:defRPr/>
            </a:pPr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6963" y="3033713"/>
            <a:ext cx="1798637" cy="4762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186238" y="4560888"/>
            <a:ext cx="3322637" cy="11112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357938" y="1881188"/>
            <a:ext cx="2711450" cy="792162"/>
          </a:xfrm>
          <a:prstGeom prst="rect">
            <a:avLst/>
          </a:prstGeom>
          <a:solidFill>
            <a:srgbClr val="FFC000"/>
          </a:solidFill>
          <a:ln>
            <a:solidFill>
              <a:srgbClr val="A651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 eaLnBrk="0" hangingPunct="0">
              <a:spcBef>
                <a:spcPct val="20000"/>
              </a:spcBef>
              <a:buFont typeface="Monotype Sorts" charset="2"/>
              <a:buChar char="4"/>
              <a:defRPr/>
            </a:pPr>
            <a:r>
              <a:rPr lang="en-GB" sz="1600" b="1" dirty="0">
                <a:solidFill>
                  <a:schemeClr val="tx1"/>
                </a:solidFill>
                <a:cs typeface="Arial" pitchFamily="34" charset="0"/>
              </a:rPr>
              <a:t>III.</a:t>
            </a:r>
            <a:r>
              <a:rPr lang="ru-RU" sz="1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US" sz="1600" b="1" dirty="0">
              <a:solidFill>
                <a:schemeClr val="tx1"/>
              </a:solidFill>
              <a:cs typeface="Arial" pitchFamily="34" charset="0"/>
            </a:endParaRPr>
          </a:p>
          <a:p>
            <a:pPr marL="457200" indent="-457200" algn="ctr" eaLnBrk="0" hangingPunct="0">
              <a:spcBef>
                <a:spcPct val="20000"/>
              </a:spcBef>
              <a:buFont typeface="Monotype Sorts" charset="2"/>
              <a:buChar char="4"/>
              <a:defRPr/>
            </a:pPr>
            <a:r>
              <a:rPr lang="en-GB" sz="1600" b="1" dirty="0">
                <a:solidFill>
                  <a:schemeClr val="tx1"/>
                </a:solidFill>
                <a:cs typeface="Arial" pitchFamily="34" charset="0"/>
              </a:rPr>
              <a:t>5% </a:t>
            </a:r>
            <a:r>
              <a:rPr lang="ru-RU" sz="1600" b="1" dirty="0">
                <a:solidFill>
                  <a:schemeClr val="tx1"/>
                </a:solidFill>
                <a:cs typeface="Arial" pitchFamily="34" charset="0"/>
              </a:rPr>
              <a:t>Управление случаями</a:t>
            </a:r>
            <a:endParaRPr lang="en-GB" sz="16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429375" y="3286125"/>
            <a:ext cx="2643188" cy="998538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Monotype Sorts" charset="2"/>
              <a:buChar char="4"/>
              <a:defRPr/>
            </a:pPr>
            <a:r>
              <a:rPr lang="en-GB" sz="1600" b="1" dirty="0">
                <a:solidFill>
                  <a:schemeClr val="tx1"/>
                </a:solidFill>
                <a:cs typeface="Arial" pitchFamily="34" charset="0"/>
              </a:rPr>
              <a:t>II. </a:t>
            </a:r>
          </a:p>
          <a:p>
            <a:pPr algn="ctr" eaLnBrk="0" hangingPunct="0">
              <a:spcBef>
                <a:spcPct val="20000"/>
              </a:spcBef>
              <a:buFont typeface="Monotype Sorts" charset="2"/>
              <a:buChar char="4"/>
              <a:defRPr/>
            </a:pPr>
            <a:r>
              <a:rPr lang="en-GB" sz="1600" b="1" dirty="0">
                <a:solidFill>
                  <a:schemeClr val="tx1"/>
                </a:solidFill>
                <a:cs typeface="Arial" pitchFamily="34" charset="0"/>
              </a:rPr>
              <a:t>15-25% </a:t>
            </a:r>
            <a:r>
              <a:rPr lang="ru-RU" sz="1600" b="1" dirty="0">
                <a:solidFill>
                  <a:schemeClr val="tx1"/>
                </a:solidFill>
                <a:cs typeface="Arial" pitchFamily="34" charset="0"/>
              </a:rPr>
              <a:t>Управление заболеванием</a:t>
            </a:r>
            <a:endParaRPr lang="en-GB" sz="16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769100" y="4786313"/>
            <a:ext cx="2232025" cy="792162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Monotype Sorts" charset="2"/>
              <a:buChar char="4"/>
              <a:defRPr/>
            </a:pPr>
            <a:r>
              <a:rPr lang="en-US" sz="1600" b="1" dirty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I</a:t>
            </a:r>
            <a:r>
              <a:rPr lang="en-GB" sz="1600" b="1" dirty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.</a:t>
            </a:r>
            <a:r>
              <a:rPr lang="ru-RU" sz="1600" b="1" dirty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 </a:t>
            </a:r>
            <a:endParaRPr lang="en-US" sz="1600" b="1" dirty="0"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  <a:p>
            <a:pPr algn="ctr" eaLnBrk="0" hangingPunct="0">
              <a:spcBef>
                <a:spcPct val="20000"/>
              </a:spcBef>
              <a:buFont typeface="Monotype Sorts" charset="2"/>
              <a:buChar char="4"/>
              <a:defRPr/>
            </a:pPr>
            <a:r>
              <a:rPr lang="en-GB" sz="1600" b="1" dirty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70-80% </a:t>
            </a:r>
            <a:r>
              <a:rPr lang="ru-RU" sz="1600" b="1" dirty="0" err="1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Самоменеджмент</a:t>
            </a:r>
            <a:endParaRPr lang="en-GB" sz="1600" b="1" dirty="0"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3017" name="TextBox 32"/>
          <p:cNvSpPr txBox="1">
            <a:spLocks noChangeArrowheads="1"/>
          </p:cNvSpPr>
          <p:nvPr/>
        </p:nvSpPr>
        <p:spPr bwMode="auto">
          <a:xfrm>
            <a:off x="4000500" y="6000750"/>
            <a:ext cx="35274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2400"/>
              <a:t>Охрана здоровья</a:t>
            </a:r>
          </a:p>
        </p:txBody>
      </p:sp>
      <p:sp>
        <p:nvSpPr>
          <p:cNvPr id="43018" name="TextBox 33"/>
          <p:cNvSpPr txBox="1">
            <a:spLocks noChangeArrowheads="1"/>
          </p:cNvSpPr>
          <p:nvPr/>
        </p:nvSpPr>
        <p:spPr bwMode="auto">
          <a:xfrm>
            <a:off x="161925" y="1057275"/>
            <a:ext cx="5387975" cy="276225"/>
          </a:xfrm>
          <a:prstGeom prst="rect">
            <a:avLst/>
          </a:prstGeom>
          <a:solidFill>
            <a:srgbClr val="68EAA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1200">
                <a:solidFill>
                  <a:srgbClr val="060FBA"/>
                </a:solidFill>
              </a:rPr>
              <a:t>Управление хроническими заболеваниями: управление населением</a:t>
            </a:r>
          </a:p>
        </p:txBody>
      </p:sp>
      <p:sp>
        <p:nvSpPr>
          <p:cNvPr id="43019" name="TextBox 34"/>
          <p:cNvSpPr txBox="1">
            <a:spLocks noChangeArrowheads="1"/>
          </p:cNvSpPr>
          <p:nvPr/>
        </p:nvSpPr>
        <p:spPr bwMode="auto">
          <a:xfrm>
            <a:off x="6011863" y="1247775"/>
            <a:ext cx="2881312" cy="4619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1200" b="1">
                <a:solidFill>
                  <a:srgbClr val="060FBA"/>
                </a:solidFill>
              </a:rPr>
              <a:t>Больше чем уход и управление случаем </a:t>
            </a:r>
          </a:p>
        </p:txBody>
      </p:sp>
      <p:sp>
        <p:nvSpPr>
          <p:cNvPr id="43020" name="TextBox 36"/>
          <p:cNvSpPr txBox="1">
            <a:spLocks noChangeArrowheads="1"/>
          </p:cNvSpPr>
          <p:nvPr/>
        </p:nvSpPr>
        <p:spPr bwMode="auto">
          <a:xfrm>
            <a:off x="5368925" y="1916113"/>
            <a:ext cx="11430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800" b="1"/>
              <a:t>Уровень 3 – </a:t>
            </a:r>
          </a:p>
          <a:p>
            <a:pPr eaLnBrk="0" hangingPunct="0">
              <a:spcBef>
                <a:spcPct val="50000"/>
              </a:spcBef>
            </a:pPr>
            <a:r>
              <a:rPr lang="ru-RU" sz="800" b="1"/>
              <a:t>Очень сложные пациенты </a:t>
            </a:r>
          </a:p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900"/>
              <a:t>Управление случаем </a:t>
            </a:r>
          </a:p>
        </p:txBody>
      </p:sp>
      <p:sp>
        <p:nvSpPr>
          <p:cNvPr id="43021" name="TextBox 37"/>
          <p:cNvSpPr txBox="1">
            <a:spLocks noChangeArrowheads="1"/>
          </p:cNvSpPr>
          <p:nvPr/>
        </p:nvSpPr>
        <p:spPr bwMode="auto">
          <a:xfrm>
            <a:off x="214313" y="1428750"/>
            <a:ext cx="4929187" cy="14382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1100" b="1"/>
              <a:t>Уровень 3 </a:t>
            </a:r>
          </a:p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1100" b="1"/>
              <a:t>По мере того, как пациенты заболевают более чем одним хроническим заболеванием (осложнением), то управление их помощью становится непропорционально трудной для них, или для системы здравоохранения и общества. </a:t>
            </a:r>
          </a:p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endParaRPr lang="ru-RU"/>
          </a:p>
        </p:txBody>
      </p:sp>
      <p:sp>
        <p:nvSpPr>
          <p:cNvPr id="43022" name="TextBox 38"/>
          <p:cNvSpPr txBox="1">
            <a:spLocks noChangeArrowheads="1"/>
          </p:cNvSpPr>
          <p:nvPr/>
        </p:nvSpPr>
        <p:spPr bwMode="auto">
          <a:xfrm>
            <a:off x="198438" y="2928938"/>
            <a:ext cx="4229100" cy="147796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1100" b="1"/>
              <a:t>Уровень 2</a:t>
            </a:r>
          </a:p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800" b="1"/>
              <a:t>Управление заболеванием/помощью, которое предоставляется мультидисциплинарной группой и являющейся высококачественной, основанной на принципах ДМ, подходит в целом для большинства людей на этом уровне. Это означает применение прогнозирующего подхода к управлению заболеванием, согласно принятым протоколам или клиническим путям для управления конкретными заболеваниями. Данные действия подкреплены хорошей информационной системой здравоохранения – регистры пациентов, планирование медицинской помощи, электронными историями болезней пациентов</a:t>
            </a:r>
            <a:r>
              <a:rPr lang="ru-RU" sz="1100" b="1"/>
              <a:t>.</a:t>
            </a:r>
            <a:endParaRPr lang="ru-RU" sz="1100" b="1">
              <a:solidFill>
                <a:schemeClr val="accent1"/>
              </a:solidFill>
            </a:endParaRPr>
          </a:p>
        </p:txBody>
      </p:sp>
      <p:sp>
        <p:nvSpPr>
          <p:cNvPr id="43023" name="TextBox 39"/>
          <p:cNvSpPr txBox="1">
            <a:spLocks noChangeArrowheads="1"/>
          </p:cNvSpPr>
          <p:nvPr/>
        </p:nvSpPr>
        <p:spPr bwMode="auto">
          <a:xfrm>
            <a:off x="179388" y="4508500"/>
            <a:ext cx="3529012" cy="13081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1100" b="1"/>
              <a:t>Уровень 1</a:t>
            </a:r>
            <a:endParaRPr lang="ru-RU" sz="800" b="1"/>
          </a:p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800" b="1"/>
              <a:t>С помощью правильного подхода/советов многие люди могут научиться быть активными участниками в собственной самопомощи, живя и управляя их состоянием. Данный путь помогает им избежать осложнений, снизить ухудшения и избежать последующие состояния.   Большинство пациентов с ХЗ относятся к данной категории – таким образом, маленький сдвиг в сторону улучшения может показать огромные результаты.  </a:t>
            </a:r>
          </a:p>
        </p:txBody>
      </p:sp>
      <p:sp>
        <p:nvSpPr>
          <p:cNvPr id="43024" name="TextBox 40"/>
          <p:cNvSpPr txBox="1">
            <a:spLocks noChangeArrowheads="1"/>
          </p:cNvSpPr>
          <p:nvPr/>
        </p:nvSpPr>
        <p:spPr bwMode="auto">
          <a:xfrm>
            <a:off x="5213350" y="3067050"/>
            <a:ext cx="15017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endParaRPr lang="ru-RU" sz="1000"/>
          </a:p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1000" b="1"/>
              <a:t>Уровень 2 – </a:t>
            </a:r>
          </a:p>
          <a:p>
            <a:pPr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1000"/>
              <a:t>Пациенты, с высоким риском Управление помощью</a:t>
            </a:r>
          </a:p>
        </p:txBody>
      </p:sp>
      <p:sp>
        <p:nvSpPr>
          <p:cNvPr id="43025" name="TextBox 41"/>
          <p:cNvSpPr txBox="1">
            <a:spLocks noChangeArrowheads="1"/>
          </p:cNvSpPr>
          <p:nvPr/>
        </p:nvSpPr>
        <p:spPr bwMode="auto">
          <a:xfrm>
            <a:off x="4508500" y="4868863"/>
            <a:ext cx="2278063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1000" b="1"/>
              <a:t>Уровень 1  - </a:t>
            </a:r>
          </a:p>
          <a:p>
            <a:pPr algn="ctr" eaLnBrk="0" hangingPunct="0">
              <a:spcBef>
                <a:spcPct val="50000"/>
              </a:spcBef>
              <a:buFont typeface="Monotype Sorts"/>
              <a:buChar char="4"/>
            </a:pPr>
            <a:r>
              <a:rPr lang="ru-RU" sz="1000" b="1"/>
              <a:t>Управление 70-80% населения с ХЗ</a:t>
            </a:r>
          </a:p>
        </p:txBody>
      </p:sp>
    </p:spTree>
    <p:extLst>
      <p:ext uri="{BB962C8B-B14F-4D97-AF65-F5344CB8AC3E}">
        <p14:creationId xmlns:p14="http://schemas.microsoft.com/office/powerpoint/2010/main" val="83926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1435100" y="274638"/>
            <a:ext cx="7499350" cy="63341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Фазы управления заболеваниями 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188" y="4044950"/>
            <a:ext cx="0" cy="2457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0063" y="6500813"/>
            <a:ext cx="83581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3392488" y="3235325"/>
            <a:ext cx="1587" cy="3265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234113" y="2344738"/>
            <a:ext cx="0" cy="4156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20604449">
            <a:off x="1033463" y="3130550"/>
            <a:ext cx="1963737" cy="3381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Планирование</a:t>
            </a:r>
          </a:p>
        </p:txBody>
      </p:sp>
      <p:sp>
        <p:nvSpPr>
          <p:cNvPr id="12" name="TextBox 11"/>
          <p:cNvSpPr txBox="1"/>
          <p:nvPr/>
        </p:nvSpPr>
        <p:spPr>
          <a:xfrm rot="20584115">
            <a:off x="3725863" y="2230438"/>
            <a:ext cx="1785937" cy="3698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Внедрение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 rot="20633157">
            <a:off x="6318250" y="1431925"/>
            <a:ext cx="1928813" cy="3683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Оценка</a:t>
            </a:r>
          </a:p>
        </p:txBody>
      </p:sp>
      <p:sp>
        <p:nvSpPr>
          <p:cNvPr id="7178" name="TextBox 13"/>
          <p:cNvSpPr txBox="1">
            <a:spLocks noChangeArrowheads="1"/>
          </p:cNvSpPr>
          <p:nvPr/>
        </p:nvSpPr>
        <p:spPr bwMode="auto">
          <a:xfrm>
            <a:off x="1128713" y="2060575"/>
            <a:ext cx="1714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charset="0"/>
              </a:rPr>
              <a:t>Фаза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charset="0"/>
              </a:rPr>
              <a:t> I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charset="0"/>
              </a:rPr>
              <a:t> </a:t>
            </a:r>
          </a:p>
        </p:txBody>
      </p:sp>
      <p:sp>
        <p:nvSpPr>
          <p:cNvPr id="7179" name="TextBox 14"/>
          <p:cNvSpPr txBox="1">
            <a:spLocks noChangeArrowheads="1"/>
          </p:cNvSpPr>
          <p:nvPr/>
        </p:nvSpPr>
        <p:spPr bwMode="auto">
          <a:xfrm>
            <a:off x="3816350" y="1196975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charset="0"/>
              </a:rPr>
              <a:t>Фаза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charset="0"/>
              </a:rPr>
              <a:t>II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180" name="TextBox 15"/>
          <p:cNvSpPr txBox="1">
            <a:spLocks noChangeArrowheads="1"/>
          </p:cNvSpPr>
          <p:nvPr/>
        </p:nvSpPr>
        <p:spPr bwMode="auto">
          <a:xfrm>
            <a:off x="6980238" y="836613"/>
            <a:ext cx="1500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charset="0"/>
              </a:rPr>
              <a:t>Фаза  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charset="0"/>
              </a:rPr>
              <a:t>III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8845550" y="1544638"/>
            <a:ext cx="12700" cy="4956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585788" y="1544638"/>
            <a:ext cx="8259762" cy="2503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3" name="TextBox 15"/>
          <p:cNvSpPr txBox="1">
            <a:spLocks noChangeArrowheads="1"/>
          </p:cNvSpPr>
          <p:nvPr/>
        </p:nvSpPr>
        <p:spPr bwMode="auto">
          <a:xfrm>
            <a:off x="611188" y="4005263"/>
            <a:ext cx="260985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ru-RU" sz="1600" dirty="0">
                <a:latin typeface="Arial" charset="0"/>
                <a:cs typeface="Arial" charset="0"/>
              </a:rPr>
              <a:t> Определение целевого заболевания</a:t>
            </a:r>
          </a:p>
          <a:p>
            <a:pPr lvl="1" algn="just" eaLnBrk="1" hangingPunct="1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 критерии отбора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ru-RU" sz="1600" dirty="0">
                <a:latin typeface="Arial" charset="0"/>
                <a:cs typeface="Arial" charset="0"/>
              </a:rPr>
              <a:t>Определение уровня медицинских организаций/</a:t>
            </a:r>
            <a:r>
              <a:rPr lang="ru-RU" sz="1600" dirty="0" err="1">
                <a:latin typeface="Arial" charset="0"/>
                <a:cs typeface="Arial" charset="0"/>
              </a:rPr>
              <a:t>пилотные</a:t>
            </a:r>
            <a:r>
              <a:rPr lang="ru-RU" sz="1600" dirty="0">
                <a:latin typeface="Arial" charset="0"/>
                <a:cs typeface="Arial" charset="0"/>
              </a:rPr>
              <a:t> области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ru-RU" sz="1600" dirty="0">
                <a:latin typeface="Arial" charset="0"/>
                <a:cs typeface="Arial" charset="0"/>
              </a:rPr>
              <a:t> Определение количества случаев 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ru-RU" sz="1600" dirty="0">
              <a:latin typeface="Arial" charset="0"/>
              <a:cs typeface="Arial" charset="0"/>
            </a:endParaRPr>
          </a:p>
        </p:txBody>
      </p:sp>
      <p:sp>
        <p:nvSpPr>
          <p:cNvPr id="16400" name="TextBox 16"/>
          <p:cNvSpPr txBox="1">
            <a:spLocks noChangeArrowheads="1"/>
          </p:cNvSpPr>
          <p:nvPr/>
        </p:nvSpPr>
        <p:spPr bwMode="auto">
          <a:xfrm>
            <a:off x="3343275" y="3213100"/>
            <a:ext cx="28448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500">
                <a:latin typeface="Arial" panose="020B0604020202020204" pitchFamily="34" charset="0"/>
              </a:rPr>
              <a:t> Наличие адаптированного клинического руководства, основанного на ДМ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500">
                <a:latin typeface="Arial" panose="020B0604020202020204" pitchFamily="34" charset="0"/>
              </a:rPr>
              <a:t> Разработка программы обучения для врачей/медсестер/пациентов/общества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500">
                <a:latin typeface="Arial" panose="020B0604020202020204" pitchFamily="34" charset="0"/>
              </a:rPr>
              <a:t> Разработка  механизмов стимулирования оплаты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500">
                <a:latin typeface="Arial" panose="020B0604020202020204" pitchFamily="34" charset="0"/>
              </a:rPr>
              <a:t> Разработка индикаторов проекта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ru-RU" altLang="ru-RU" sz="1500">
              <a:latin typeface="Arial" panose="020B0604020202020204" pitchFamily="34" charset="0"/>
            </a:endParaRPr>
          </a:p>
        </p:txBody>
      </p:sp>
      <p:sp>
        <p:nvSpPr>
          <p:cNvPr id="16401" name="TextBox 17"/>
          <p:cNvSpPr txBox="1">
            <a:spLocks noChangeArrowheads="1"/>
          </p:cNvSpPr>
          <p:nvPr/>
        </p:nvSpPr>
        <p:spPr bwMode="auto">
          <a:xfrm>
            <a:off x="6238875" y="2852738"/>
            <a:ext cx="260985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600">
                <a:latin typeface="Arial" panose="020B0604020202020204" pitchFamily="34" charset="0"/>
              </a:rPr>
              <a:t> </a:t>
            </a:r>
            <a:r>
              <a:rPr lang="ru-RU" altLang="ru-RU" sz="1500">
                <a:latin typeface="Arial" panose="020B0604020202020204" pitchFamily="34" charset="0"/>
              </a:rPr>
              <a:t>Непрерывный мониторинг изменений в практике в результате использования КР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500">
                <a:latin typeface="Arial" panose="020B0604020202020204" pitchFamily="34" charset="0"/>
              </a:rPr>
              <a:t> Непрерывная оценка изменений поведения пациентов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500">
                <a:latin typeface="Arial" panose="020B0604020202020204" pitchFamily="34" charset="0"/>
              </a:rPr>
              <a:t> Непрерывная оценка влияния программ  профилактики для 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230932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1403350" y="188913"/>
            <a:ext cx="7497763" cy="63341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6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Пилотное внедрение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8888" y="1268413"/>
            <a:ext cx="7675562" cy="5256212"/>
          </a:xfrm>
        </p:spPr>
        <p:txBody>
          <a:bodyPr>
            <a:normAutofit fontScale="925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300" b="1" i="1" dirty="0" err="1" smtClean="0"/>
              <a:t>Пилотные</a:t>
            </a:r>
            <a:r>
              <a:rPr lang="ru-RU" sz="3300" b="1" i="1" dirty="0" smtClean="0"/>
              <a:t> области:</a:t>
            </a:r>
          </a:p>
          <a:p>
            <a:pPr marL="612648" lvl="2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Char char=""/>
              <a:defRPr/>
            </a:pPr>
            <a:r>
              <a:rPr lang="ru-RU" sz="2900" dirty="0" smtClean="0"/>
              <a:t>Павлодарская</a:t>
            </a:r>
          </a:p>
          <a:p>
            <a:pPr marL="612648" lvl="2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Char char=""/>
              <a:defRPr/>
            </a:pPr>
            <a:r>
              <a:rPr lang="ru-RU" sz="2900" dirty="0" smtClean="0"/>
              <a:t>Северо-Казахстанская</a:t>
            </a:r>
          </a:p>
          <a:p>
            <a:pPr marL="365760" lvl="1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Char char=""/>
              <a:defRPr/>
            </a:pPr>
            <a:r>
              <a:rPr lang="ru-RU" sz="3300" b="1" i="1" dirty="0" smtClean="0"/>
              <a:t>Уровень оказания медицинской помощи</a:t>
            </a:r>
            <a:r>
              <a:rPr lang="ru-RU" sz="3300" i="1" dirty="0" smtClean="0"/>
              <a:t>: </a:t>
            </a:r>
          </a:p>
          <a:p>
            <a:pPr marL="612648" lvl="2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Char char=""/>
              <a:defRPr/>
            </a:pPr>
            <a:r>
              <a:rPr lang="ru-RU" sz="2900" dirty="0" smtClean="0"/>
              <a:t>ПМСП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300" b="1" i="1" dirty="0" smtClean="0"/>
              <a:t>Определены заболевания и контингент:</a:t>
            </a:r>
          </a:p>
          <a:p>
            <a:pPr marL="612648" lvl="2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Char char=""/>
              <a:defRPr/>
            </a:pPr>
            <a:r>
              <a:rPr lang="ru-RU" sz="2900" dirty="0" smtClean="0"/>
              <a:t>Артериальная гипертензия</a:t>
            </a:r>
          </a:p>
          <a:p>
            <a:pPr marL="612648" lvl="2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Char char=""/>
              <a:defRPr/>
            </a:pPr>
            <a:r>
              <a:rPr lang="ru-RU" sz="2900" dirty="0" smtClean="0"/>
              <a:t>Сахарный диабет</a:t>
            </a:r>
          </a:p>
          <a:p>
            <a:pPr marL="612648" lvl="2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Char char=""/>
              <a:defRPr/>
            </a:pPr>
            <a:r>
              <a:rPr lang="ru-RU" sz="2900" dirty="0" smtClean="0"/>
              <a:t>Хроническая сердечная недостаточность</a:t>
            </a:r>
          </a:p>
          <a:p>
            <a:pPr marL="365760" lvl="1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Char char=""/>
              <a:defRPr/>
            </a:pPr>
            <a:r>
              <a:rPr lang="ru-RU" sz="3300" b="1" i="1" dirty="0" smtClean="0"/>
              <a:t>Адаптация клинических руководств и разработка инструментов внедрения </a:t>
            </a:r>
          </a:p>
          <a:p>
            <a:pPr marL="612648" lvl="2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None/>
              <a:defRPr/>
            </a:pPr>
            <a:endParaRPr lang="ru-RU" sz="2900" dirty="0" smtClean="0"/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endParaRPr lang="ru-RU" sz="2000" b="1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9763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 bwMode="auto">
          <a:xfrm>
            <a:off x="1435100" y="274638"/>
            <a:ext cx="7499350" cy="706437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6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Пилотное внедрение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6013" y="1447800"/>
            <a:ext cx="7818437" cy="4800600"/>
          </a:xfrm>
        </p:spPr>
        <p:txBody>
          <a:bodyPr>
            <a:normAutofit fontScale="70000" lnSpcReduction="20000"/>
          </a:bodyPr>
          <a:lstStyle/>
          <a:p>
            <a:pPr marL="365760" lvl="1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Char char=""/>
              <a:defRPr/>
            </a:pPr>
            <a:r>
              <a:rPr lang="ru-RU" sz="3600" b="1" i="1" dirty="0" smtClean="0"/>
              <a:t>Созданы </a:t>
            </a:r>
            <a:r>
              <a:rPr lang="ru-RU" sz="3600" b="1" i="1" dirty="0" err="1" smtClean="0"/>
              <a:t>мультидисциплинарные</a:t>
            </a:r>
            <a:r>
              <a:rPr lang="ru-RU" sz="3600" b="1" i="1" dirty="0" smtClean="0"/>
              <a:t> команды</a:t>
            </a:r>
            <a:endParaRPr lang="ru-RU" sz="3300" b="1" i="1" dirty="0" smtClean="0"/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sz="3200" dirty="0" smtClean="0"/>
              <a:t>Врач-терапевт/ВОП</a:t>
            </a: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sz="3200" dirty="0" smtClean="0"/>
              <a:t>Врач-кардиолог</a:t>
            </a: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sz="3200" dirty="0" err="1" smtClean="0"/>
              <a:t>Врач-реабилитолог</a:t>
            </a:r>
            <a:endParaRPr lang="ru-RU" sz="3200" dirty="0" smtClean="0"/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sz="3200" dirty="0" smtClean="0"/>
              <a:t>Врач-офтальмолог</a:t>
            </a: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sz="3200" dirty="0" smtClean="0"/>
              <a:t>Врач-диетолог или обученный средний медперсонал</a:t>
            </a: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sz="3200" dirty="0" smtClean="0"/>
              <a:t>Специалист службы ЗОЖ</a:t>
            </a: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sz="3200" dirty="0" smtClean="0"/>
              <a:t>Медсестра по консультированию и обучению пациентов</a:t>
            </a: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sz="3200" dirty="0" smtClean="0"/>
              <a:t>Медперсонал для телефонных консультаций</a:t>
            </a: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sz="3200" dirty="0" smtClean="0"/>
              <a:t>Социальный работник</a:t>
            </a: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ru-RU" sz="3200" dirty="0" smtClean="0"/>
              <a:t>Психолог</a:t>
            </a:r>
          </a:p>
          <a:p>
            <a:pPr marL="365760" lvl="1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Wingdings 2"/>
              <a:buChar char=""/>
              <a:defRPr/>
            </a:pPr>
            <a:r>
              <a:rPr lang="ru-RU" sz="3300" b="1" i="1" dirty="0" smtClean="0"/>
              <a:t>Назначены местные координаторы по внедрению ПУЗ в </a:t>
            </a:r>
            <a:r>
              <a:rPr lang="ru-RU" sz="3300" b="1" i="1" dirty="0" err="1" smtClean="0"/>
              <a:t>пилотных</a:t>
            </a:r>
            <a:r>
              <a:rPr lang="ru-RU" sz="3300" b="1" i="1" dirty="0" smtClean="0"/>
              <a:t> регионах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50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188913"/>
            <a:ext cx="7499350" cy="635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Ожидаемые результаты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980728"/>
            <a:ext cx="5904656" cy="5280025"/>
          </a:xfrm>
        </p:spPr>
        <p:txBody>
          <a:bodyPr>
            <a:normAutofit fontScale="925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Переход от патернализма («старой медицины») к «новой»  </a:t>
            </a:r>
            <a:r>
              <a:rPr lang="ru-RU" alt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пациенториентированной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модели </a:t>
            </a: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Увеличение использования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эффективных лекарственных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препаратов на основе доказательной медицины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Снижение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числа обострений и осложнений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Снижение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потребности в стационарной и скорой медицинской помощи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21508" name="Content Placeholder 5" descr="Picture 14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763" b="-38763"/>
          <a:stretch>
            <a:fillRect/>
          </a:stretch>
        </p:blipFill>
        <p:spPr>
          <a:xfrm>
            <a:off x="6876361" y="2276872"/>
            <a:ext cx="2268537" cy="3863975"/>
          </a:xfrm>
        </p:spPr>
      </p:pic>
    </p:spTree>
    <p:extLst>
      <p:ext uri="{BB962C8B-B14F-4D97-AF65-F5344CB8AC3E}">
        <p14:creationId xmlns:p14="http://schemas.microsoft.com/office/powerpoint/2010/main" val="405898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188913"/>
            <a:ext cx="7499350" cy="635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Ожидаемые результаты 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00113" y="908050"/>
            <a:ext cx="6264275" cy="5280025"/>
          </a:xfrm>
        </p:spPr>
        <p:txBody>
          <a:bodyPr>
            <a:normAutofit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Применение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самопомощи/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самоменеджмента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Развитие информационной и коммуникационной связи между медицинским персоналом и пациентами </a:t>
            </a:r>
          </a:p>
          <a:p>
            <a:pPr eaLnBrk="1" hangingPunct="1">
              <a:defRPr/>
            </a:pP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Повышение потенциала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здоровья 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пациентов</a:t>
            </a:r>
          </a:p>
          <a:p>
            <a:pPr eaLnBrk="1" hangingPunct="1">
              <a:defRPr/>
            </a:pP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Повышение солидарной ответственности 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пациентов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22532" name="Content Placeholder 5" descr="Picture 14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763" b="-38763"/>
          <a:stretch>
            <a:fillRect/>
          </a:stretch>
        </p:blipFill>
        <p:spPr>
          <a:xfrm>
            <a:off x="6443663" y="3284538"/>
            <a:ext cx="2700337" cy="3863975"/>
          </a:xfrm>
        </p:spPr>
      </p:pic>
    </p:spTree>
    <p:extLst>
      <p:ext uri="{BB962C8B-B14F-4D97-AF65-F5344CB8AC3E}">
        <p14:creationId xmlns:p14="http://schemas.microsoft.com/office/powerpoint/2010/main" val="276497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865" y="504368"/>
            <a:ext cx="8229600" cy="531751"/>
          </a:xfrm>
        </p:spPr>
        <p:txBody>
          <a:bodyPr/>
          <a:lstStyle/>
          <a:p>
            <a:r>
              <a:rPr lang="ru-RU" sz="2954" b="1" dirty="0">
                <a:solidFill>
                  <a:srgbClr val="1F497D">
                    <a:lumMod val="75000"/>
                  </a:srgbClr>
                </a:solidFill>
                <a:latin typeface="+mn-lt"/>
                <a:ea typeface="+mn-ea"/>
                <a:cs typeface="Arial" pitchFamily="34" charset="0"/>
              </a:rPr>
              <a:t>Развитие электронного здравоохранения</a:t>
            </a:r>
            <a:endParaRPr lang="tr-TR" sz="2954" b="1" dirty="0">
              <a:latin typeface="+mn-lt"/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118582" y="1720083"/>
          <a:ext cx="9025418" cy="4965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181" y="2033153"/>
            <a:ext cx="1131823" cy="1076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&amp;Rcy;&amp;iecy;&amp;mcy;&amp;ocy;&amp;ncy;&amp;tcy; &amp;kcy;&amp;ocy;&amp;mcy;&amp;pcy;&amp;softcy;&amp;yucy;&amp;tcy;&amp;iecy;&amp;rcy;&amp;ocy;&amp;vcy;, &amp;ucy;&amp;scy;&amp;tcy;&amp;acy;&amp;ncy;&amp;ocy;&amp;vcy;&amp;kcy;&amp;acy; Windows (&amp;bcy;&amp;iecy;&amp;scy;&amp;pcy;&amp;lcy;&amp;acy;&amp;tcy;&amp;ncy;&amp;ycy;&amp;jcy; &amp;vcy;&amp;ycy;&amp;iecy;&amp;zcy;&amp;dcy;) - &amp;Ocy;&amp;bcy;&amp;scy;&amp;lcy;&amp;ucy;&amp;zhcy;&amp;icy;&amp;vcy;&amp;acy;&amp;ncy;&amp;icy;&amp;iecy;, &amp;rcy;&amp;iecy;&amp;mcy;&amp;ocy;&amp;ncy;&amp;tcy; &amp;tcy;&amp;iecy;&amp;khcy;&amp;ncy;&amp;icy;&amp;kcy;&amp;icy; &amp;vcy; &amp;Ocy;&amp;dcy;&amp;iecy;&amp;scy;&amp;scy;&amp;iecy; &amp;ncy;&amp;acy; Sland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316" y="1905018"/>
            <a:ext cx="1319694" cy="109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1524" y="980728"/>
            <a:ext cx="6898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Государственная программа «Информационный Казахстан 2020»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13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571500" y="1285875"/>
            <a:ext cx="82153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just" eaLnBrk="0" hangingPunct="0">
              <a:buFont typeface="Wingdings" pitchFamily="2" charset="2"/>
              <a:buChar char="Ø"/>
            </a:pPr>
            <a:r>
              <a:rPr lang="ru-RU" sz="2400" b="1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Стимулирование профилактической направленности </a:t>
            </a:r>
          </a:p>
          <a:p>
            <a:pPr indent="457200" algn="just" eaLnBrk="0" hangingPunct="0">
              <a:buFont typeface="Wingdings" pitchFamily="2" charset="2"/>
              <a:buChar char="Ø"/>
            </a:pPr>
            <a:r>
              <a:rPr lang="ru-RU" sz="2400" b="1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Расширение спектра и качества оказываемых услуг </a:t>
            </a:r>
          </a:p>
          <a:p>
            <a:pPr indent="457200" algn="just" eaLnBrk="0" hangingPunct="0">
              <a:buFont typeface="Wingdings" pitchFamily="2" charset="2"/>
              <a:buChar char="Ø"/>
            </a:pPr>
            <a:r>
              <a:rPr lang="ru-RU" sz="2400" b="1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Стимулирование развития технологий в организациях ПМСП</a:t>
            </a:r>
          </a:p>
          <a:p>
            <a:pPr indent="457200" algn="just" eaLnBrk="0" hangingPunct="0">
              <a:buFont typeface="Wingdings" pitchFamily="2" charset="2"/>
              <a:buChar char="Ø"/>
            </a:pPr>
            <a:r>
              <a:rPr lang="ru-RU" sz="2400" b="1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Обеспечение  рационального и эффективного использования средств </a:t>
            </a:r>
          </a:p>
          <a:p>
            <a:pPr indent="457200" algn="just" eaLnBrk="0" hangingPunct="0">
              <a:buFont typeface="Wingdings" pitchFamily="2" charset="2"/>
              <a:buChar char="Ø"/>
            </a:pPr>
            <a:r>
              <a:rPr lang="ru-RU" sz="2400" b="1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Повышение мотивации медицинских работников ПМСП</a:t>
            </a:r>
            <a:endParaRPr lang="ru-RU" altLang="ko-KR" sz="2400" b="1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  <a:p>
            <a:pPr indent="457200" algn="just" eaLnBrk="0" hangingPunct="0">
              <a:buFont typeface="Wingdings" pitchFamily="2" charset="2"/>
              <a:buChar char="Ø"/>
            </a:pPr>
            <a:r>
              <a:rPr lang="ru-RU" altLang="ko-KR" sz="2400" b="1">
                <a:solidFill>
                  <a:srgbClr val="C00000"/>
                </a:solidFill>
                <a:cs typeface="Times New Roman" pitchFamily="18" charset="0"/>
              </a:rPr>
              <a:t>Развитие конкурентной среды в предоставлении первичной помощи</a:t>
            </a:r>
            <a:endParaRPr lang="ru-RU" altLang="ko-KR" sz="2400" b="1">
              <a:solidFill>
                <a:srgbClr val="C00000"/>
              </a:solidFill>
              <a:cs typeface="맑은 고딕"/>
            </a:endParaRPr>
          </a:p>
        </p:txBody>
      </p:sp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509588" y="130175"/>
            <a:ext cx="82153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ctr"/>
            <a:r>
              <a:rPr lang="ru-RU" altLang="ko-KR" sz="2400" b="1" dirty="0">
                <a:solidFill>
                  <a:srgbClr val="002060"/>
                </a:solidFill>
                <a:cs typeface="맑은 고딕"/>
              </a:rPr>
              <a:t>Ожидаемые результаты реформирования ПМСП</a:t>
            </a:r>
            <a:r>
              <a:rPr lang="en-US" altLang="ko-KR" sz="2400" b="1" dirty="0">
                <a:solidFill>
                  <a:srgbClr val="002060"/>
                </a:solidFill>
                <a:cs typeface="맑은 고딕"/>
              </a:rPr>
              <a:t> </a:t>
            </a:r>
            <a:r>
              <a:rPr lang="ru-RU" altLang="ko-KR" sz="2400" b="1" dirty="0">
                <a:solidFill>
                  <a:srgbClr val="002060"/>
                </a:solidFill>
                <a:cs typeface="맑은 고딕"/>
              </a:rPr>
              <a:t>в рамках ЕНСЗ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3459163" y="637444"/>
            <a:ext cx="5554662" cy="1449265"/>
          </a:xfrm>
        </p:spPr>
        <p:txBody>
          <a:bodyPr/>
          <a:lstStyle/>
          <a:p>
            <a:pPr eaLnBrk="1" hangingPunct="1"/>
            <a:r>
              <a:rPr lang="ru-RU" sz="3323" b="1" dirty="0">
                <a:solidFill>
                  <a:srgbClr val="002060"/>
                </a:solidFill>
                <a:cs typeface="Times New Roman" pitchFamily="18" charset="0"/>
              </a:rPr>
              <a:t>Географически удаленный офис ВОЗ по ПМСП в Казахстане</a:t>
            </a:r>
          </a:p>
        </p:txBody>
      </p:sp>
      <p:pic>
        <p:nvPicPr>
          <p:cNvPr id="39939" name="Picture 2" descr="http://www.rcrz.kz/img/news/news-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571500"/>
            <a:ext cx="3135312" cy="146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388" y="2365131"/>
            <a:ext cx="8856662" cy="37850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3776" indent="-263776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Wingdings" pitchFamily="2" charset="2"/>
              <a:buChar char="ü"/>
              <a:defRPr/>
            </a:pPr>
            <a:r>
              <a:rPr lang="ru-RU" sz="1846" b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1978 год</a:t>
            </a:r>
            <a:r>
              <a:rPr lang="ru-RU" sz="1846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-  134 страны мира приняли </a:t>
            </a:r>
            <a:r>
              <a:rPr lang="ru-RU" sz="1846" b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Алматинскую</a:t>
            </a:r>
            <a:r>
              <a:rPr lang="ru-RU" sz="1846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декларацию, впервые в мировой истории определив приоритетность развития первичной медико-санитарной помощи и поставив ее во главу всей мировой системы здравоохранения.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defRPr/>
            </a:pPr>
            <a:endParaRPr lang="ru-RU" sz="1846" b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  <a:p>
            <a:pPr marL="263776" indent="-263776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Wingdings" pitchFamily="2" charset="2"/>
              <a:buChar char="ü"/>
              <a:defRPr/>
            </a:pPr>
            <a:r>
              <a:rPr lang="ru-RU" sz="1846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Создан в  </a:t>
            </a:r>
            <a:r>
              <a:rPr lang="ru-RU" sz="1846" b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2014 год </a:t>
            </a:r>
            <a:r>
              <a:rPr lang="ru-RU" sz="1846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по решению исполнительного Комитета ВОЗ и поддержке Правительства РК в Алматы.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defRPr/>
            </a:pPr>
            <a:endParaRPr lang="ru-RU" sz="1846" b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  <a:p>
            <a:pPr marL="263776" indent="-263776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Wingdings" pitchFamily="2" charset="2"/>
              <a:buChar char="ü"/>
              <a:defRPr/>
            </a:pPr>
            <a:r>
              <a:rPr lang="ru-RU" sz="1846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Алматы становится столицей ВОЗ по ПМСП </a:t>
            </a:r>
            <a:r>
              <a:rPr lang="ru-RU" sz="1846" b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для 54 стран мира</a:t>
            </a:r>
            <a:r>
              <a:rPr lang="ru-RU" sz="1846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. </a:t>
            </a:r>
          </a:p>
          <a:p>
            <a:pPr marL="263776" indent="-263776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Wingdings" pitchFamily="2" charset="2"/>
              <a:buChar char="ü"/>
              <a:defRPr/>
            </a:pPr>
            <a:endParaRPr lang="ru-RU" sz="1846" b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  <a:p>
            <a:pPr marL="263776" indent="-263776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Wingdings" pitchFamily="2" charset="2"/>
              <a:buChar char="ü"/>
              <a:defRPr/>
            </a:pPr>
            <a:r>
              <a:rPr lang="ru-RU" sz="1846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Офис ВОЗ по ПМСП будет играть лидирующую роль в области развития инноваций в первичном звене здравоохранения, как на глобальном уровне, так и для всего Европейского региона ВОЗ.</a:t>
            </a:r>
          </a:p>
        </p:txBody>
      </p:sp>
    </p:spTree>
    <p:extLst>
      <p:ext uri="{BB962C8B-B14F-4D97-AF65-F5344CB8AC3E}">
        <p14:creationId xmlns:p14="http://schemas.microsoft.com/office/powerpoint/2010/main" val="298125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285750" y="2751138"/>
            <a:ext cx="8572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-90488" algn="l"/>
              </a:tabLst>
            </a:pPr>
            <a:r>
              <a:rPr lang="ru-RU" sz="4000" b="1" dirty="0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Благодарю за внимание!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TCHBOOKPALETTE" val="3.5"/>
  <p:tag name="LEGALDAYONE" val="Tru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2004</Words>
  <Application>Microsoft Office PowerPoint</Application>
  <PresentationFormat>Экран (4:3)</PresentationFormat>
  <Paragraphs>435</Paragraphs>
  <Slides>26</Slides>
  <Notes>8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Тема Office</vt:lpstr>
      <vt:lpstr>Диаграмма</vt:lpstr>
      <vt:lpstr>Лист Microsoft Excel 97-2003</vt:lpstr>
      <vt:lpstr>«Перспективы развития первичной медико-санитарной помощи в Республике Казахстан»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Меры  по снижению распространенности                       алкоголя и табакокурения</vt:lpstr>
      <vt:lpstr>Национальная скрининговая программа в Казахстане</vt:lpstr>
      <vt:lpstr>Презентация PowerPoint</vt:lpstr>
      <vt:lpstr>Презентация PowerPoint</vt:lpstr>
      <vt:lpstr>Снижение числа социально значимых заболеваний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управления заболеваниями</vt:lpstr>
      <vt:lpstr>Фазы управления заболеваниями </vt:lpstr>
      <vt:lpstr>Пилотное внедрение</vt:lpstr>
      <vt:lpstr>Пилотное внедрение</vt:lpstr>
      <vt:lpstr>Ожидаемые результаты</vt:lpstr>
      <vt:lpstr>Ожидаемые результаты </vt:lpstr>
      <vt:lpstr>Развитие электронного здравоохранения</vt:lpstr>
      <vt:lpstr>Презентация PowerPoint</vt:lpstr>
      <vt:lpstr>Географически удаленный офис ВОЗ по ПМСП в Казахстане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Uesr</cp:lastModifiedBy>
  <cp:revision>81</cp:revision>
  <dcterms:modified xsi:type="dcterms:W3CDTF">2014-11-16T20:08:39Z</dcterms:modified>
</cp:coreProperties>
</file>