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379" r:id="rId3"/>
    <p:sldId id="380" r:id="rId4"/>
    <p:sldId id="386" r:id="rId5"/>
    <p:sldId id="391" r:id="rId6"/>
    <p:sldId id="392" r:id="rId7"/>
    <p:sldId id="383" r:id="rId8"/>
    <p:sldId id="406" r:id="rId9"/>
    <p:sldId id="397" r:id="rId10"/>
    <p:sldId id="407" r:id="rId11"/>
    <p:sldId id="410" r:id="rId12"/>
    <p:sldId id="411" r:id="rId13"/>
    <p:sldId id="398" r:id="rId14"/>
    <p:sldId id="395" r:id="rId15"/>
    <p:sldId id="396" r:id="rId16"/>
    <p:sldId id="399" r:id="rId17"/>
    <p:sldId id="393" r:id="rId18"/>
    <p:sldId id="404" r:id="rId19"/>
    <p:sldId id="401" r:id="rId20"/>
    <p:sldId id="405" r:id="rId21"/>
    <p:sldId id="382" r:id="rId22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DCC9"/>
    <a:srgbClr val="D2FCF7"/>
    <a:srgbClr val="9279FF"/>
    <a:srgbClr val="5336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83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ony\Desktop\&#1052;&#1072;&#1075;%20&#1076;&#1080;&#1089;&#1089;&#1077;&#1088;\Health_Psy_Mas_Tesis\&#1050;&#1085;&#1080;&#1075;&#1072;1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[Книга1.xls]Лист2!$C$47:$C$49</c:f>
              <c:strCache>
                <c:ptCount val="3"/>
                <c:pt idx="0">
                  <c:v>Методы оценки рас-йств настроения.</c:v>
                </c:pt>
                <c:pt idx="1">
                  <c:v>Методы оценки  стрес-ых рас-в и ПТСР.</c:v>
                </c:pt>
                <c:pt idx="2">
                  <c:v>Диагностика рас-йств интеллекта.</c:v>
                </c:pt>
              </c:strCache>
            </c:strRef>
          </c:cat>
          <c:val>
            <c:numRef>
              <c:f>[Книга1.xls]Лист2!$D$47:$D$49</c:f>
              <c:numCache>
                <c:formatCode>0.00%</c:formatCode>
                <c:ptCount val="3"/>
                <c:pt idx="0">
                  <c:v>0.56499999999999995</c:v>
                </c:pt>
                <c:pt idx="1">
                  <c:v>0.65200000000000236</c:v>
                </c:pt>
                <c:pt idx="2">
                  <c:v>0.52200000000000002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0319488"/>
        <c:axId val="41072256"/>
      </c:barChart>
      <c:catAx>
        <c:axId val="803194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41072256"/>
        <c:crosses val="autoZero"/>
        <c:auto val="1"/>
        <c:lblAlgn val="ctr"/>
        <c:lblOffset val="100"/>
        <c:noMultiLvlLbl val="0"/>
      </c:catAx>
      <c:valAx>
        <c:axId val="41072256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803194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4095" units="cm"/>
          <inkml:channel name="Y" type="integer" max="4095" units="cm"/>
        </inkml:traceFormat>
        <inkml:channelProperties>
          <inkml:channelProperty channel="X" name="resolution" value="159.96094" units="1/cm"/>
          <inkml:channelProperty channel="Y" name="resolution" value="284.375" units="1/cm"/>
        </inkml:channelProperties>
      </inkml:inkSource>
      <inkml:timestamp xml:id="ts0" timeString="2014-11-17T21:08:02.685"/>
    </inkml:context>
    <inkml:brush xml:id="br0">
      <inkml:brushProperty name="width" value="0.10583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1829 1253,'0'0,"0"0,0 0,0 6,0-6,0 5,0 1,0-1,-10 1,0-1,10 6,-9-6,-40 72,10-22,9 0,11-6,-1-16,1-6,9-10,0-12,10 1,-9-1,-1-5,10 0,0 0,-10 0,0 0,10 0,0 0,-29 6,0-12,-1 6,1 0,0 0,0 0,-1 0,11 0,9 0,-10 0,1 0,-10 6,-10-6,0 0,-10 0,10-6,0 6,9 0,11-5,-10 5,9 0,-9-6,-10 6,9 0,-18 0,18-5,-9-1,10 1,0-1,-1-5,11 6,-20 5,0 0,-10-6,10 1,0-1,-10 1,20-1,-10 1,9 0,11-1,-1 1,1-1,-10-16,9 0,-9 6,9-12,1 12,-1-6,1 0,9 6,-10 5,20 0,-9 0,-1 0,0-6,10 12,0-6,0 6,0-6,0 0,0 5,-10-21,10-1,0-10,0 5,0 0,0 11,0 0,0-5,0 11,0-1,10-16,-10 6,10-11,0 5,-1-6,11 12,-10 0,-1-1,11-5,-1-5,1 5,9-5,-9 10,-1-5,1 6,-1 5,1 0,-1-5,11-6,9 0,-10 6,0-6,-9 11,9-5,-9 10,19-5,0 0,0-5,10 5,-10-5,-10 5,10 0,-19 5,28 1,1 5,0 5,10 1,-11-1,1 6,0-5,-10 0,10-1,19 6,-19 0,0 0,0 0,-1 0,-18 0,-1 0,0 0,1 0,9 6,9-1,1 6,-10 0,0 5,-9 1,9-6,-10 0,-10 0,11 0,-11 0,11 10,-11 1,10 0,1 6,-1-1,-10 0,11-5,-11-5,1-1,-10 6,9 6,-9-1,9 11,1 1,-10-12,9 0,-19 1,10-12,0 1,-10-6,9 5,-9-5,10 16,0 6,-10-5,10 10,-1-5,-9 5,10-10,-10-1,10 0,0-10,-10-1,0 6,0-5,10-6,-10 0,0 0,9 0,-9 21,-9-4,-1 5,10 0,-10 5,0-11,10 1,-10-6,1-6,-1 0,0 17,0 0,-9 0,-1-6,1 6,-1-11,1 0,9 0,-9-5,9-7,0 1,0 0,-19 0,0 6,-1-1,1-5,-10 0,10 0,-1 6,1-7,10 1,-1-5,1-1,-1 1,10-1,1 1,-21-1,-9 6,0-11,0 6,-10-1,10 1,-29-6,-20-6,-107-21,195 27,0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4095" units="cm"/>
          <inkml:channel name="Y" type="integer" max="4095" units="cm"/>
        </inkml:traceFormat>
        <inkml:channelProperties>
          <inkml:channelProperty channel="X" name="resolution" value="159.96094" units="1/cm"/>
          <inkml:channelProperty channel="Y" name="resolution" value="284.375" units="1/cm"/>
        </inkml:channelProperties>
      </inkml:inkSource>
      <inkml:timestamp xml:id="ts0" timeString="2014-11-17T21:08:09.428"/>
    </inkml:context>
    <inkml:brush xml:id="br0">
      <inkml:brushProperty name="width" value="0.10583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824 1527,'9'0,"-9"0,0 0,0 0,0 0,0 0,0 0,0 0,0 0,0 0,0 0,0 0,0 0,0 0,0 0,0 0,0 0,0 0,0 0,0 5,0-5,0 0,0 0,0 0,-9 0,9 0,0 0,0 0,0 0,-10 0,0 0,10 0,-10 0,-9 0,-20 0,9-5,1-1,-10 1,0-6,0 6,10-1,9 1,-19-6,0-6,10 1,-20-1,19 1,-9-1,10 1,9-6,1 11,-1 0,11 0,-11-11,1-17,-1 1,0-1,1 1,-1 5,11 0,-1 6,-10 5,11-6,-1 12,10-1,-10 1,10-1,0 6,-10 0,20-16,-10-12,10 6,-10-5,10 11,-10-6,9 11,-9 0,0-6,20 1,-10-12,9 6,1-5,-1 5,1-6,-1 7,1-1,9 0,0-6,11 12,-1-1,0 1,-10 5,10-6,-10 12,1-1,-11 6,20-11,0 6,10-1,-10 1,0 5,10-5,-19 10,9 1,-20-1,1 1,-1-1,1 1,-1 5,11 5,9 6,0 0,-10-5,10 10,0-5,-9-5,-1-1,0 6,1 0,9 5,0 6,0 0,0 0,0 11,-10-11,-9-5,9 5,-19-6,9 1,1-6,9 16,-9 1,9 10,-9-5,9 0,-10-6,1 1,0-1,-11-5,1-5,10 16,-11 5,-9 6,10 0,0-5,-10-1,10-5,-10 0,9-11,-9 22,0-6,-9 12,9-12,0 6,-10 0,10-11,0 0,0-6,-20 12,11 5,-11 5,1 1,-1-6,0-1,11-10,-11 6,10-12,1 1,-21-1,1 1,0-1,-1-5,1 6,10-12,-11 1,11-6,-1 0,1 5,9-10,0 4,-9-4,9-1,0 1,-19-1,-1 1,1-1,-10 1,10-1,9 6,-9-11,9 0,11 6,-11-6,0 0,-9 0,-10 5,0-5,-10 0,20 0,-10 0,9-5,1 5,0 0,9-6,-19 6,0-11,0 6,0-6,0 0,10 0,-1 0,1 0,9-5,1 5,-1 5,1 1,9-6,0 5,-19-10,9-17,-9 5,10-5,-11 6,11-6,-1 5,10 6,1 0,-1 6,0-1,0-21,1 5,-1-5,0-1,10 1,0 5,0 0,0 5,10-10,9-12,11-15,-11-7,-9-21,0-88,-10 181,0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53.35938" units="1/cm"/>
          <inkml:channelProperty channel="Y" name="resolution" value="53.33333" units="1/cm"/>
        </inkml:channelProperties>
      </inkml:inkSource>
      <inkml:timestamp xml:id="ts0" timeString="2014-11-17T21:08:30.012"/>
    </inkml:context>
    <inkml:brush xml:id="br0">
      <inkml:brushProperty name="width" value="0.05292" units="cm"/>
      <inkml:brushProperty name="height" value="0.05292" units="cm"/>
      <inkml:brushProperty name="color" value="#002060"/>
      <inkml:brushProperty name="fitToCurve" value="1"/>
    </inkml:brush>
  </inkml:definitions>
  <inkml:trace contextRef="#ctx0" brushRef="#br0">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53.35938" units="1/cm"/>
          <inkml:channelProperty channel="Y" name="resolution" value="53.33333" units="1/cm"/>
        </inkml:channelProperties>
      </inkml:inkSource>
      <inkml:timestamp xml:id="ts0" timeString="2014-11-17T21:10:15.195"/>
    </inkml:context>
    <inkml:brush xml:id="br0">
      <inkml:brushProperty name="width" value="0.10583" units="cm"/>
      <inkml:brushProperty name="height" value="0.10583" units="cm"/>
      <inkml:brushProperty name="color" value="#002060"/>
      <inkml:brushProperty name="fitToCurve" value="1"/>
    </inkml:brush>
  </inkml:definitions>
  <inkml:trace contextRef="#ctx0" brushRef="#br0">402 1295,'-37'0,"1"0,-1 0,1 0,-1 0,1 0,-1 0,1 0,-1 0,0 0,37-28,0-1,0 1,0 0,0-1,0 1,0 0,0-1,0 1,0 0,0-1,0 1,0 0,0-1,0 1,0 0,0 0,0-1,0 1,0 0,0-1,0 1,0 0,0-1,0 1,0 0,0-1,0 1,0 0,37 28,-37-29,0 1,0 0,37 28,-37-29,0 1,36 28,-36-28,0 0,37-1,-1 29,1-28,-1 28,-36-28,37 28,-1-29,1 29,36 0,-37-28,1 28,-1 0,1 0,-1-28,37-1,-36 29,-1-28,1 28,36 0,-36 0,-1 0,-36-28,37 28,-1 0,1 0,-1 0,1 0,-1 0,1 0,-1 0,1 0,-1 0,1 0,-1 0,1 0,-1 0,1 0,-1 0,1 0,-1 0,1 0,-1 0,1 28,0-28,-37 28,73 1,-37-1,1-28,-1 0,-36 28,37 1,-1-29,1 28,-1-28,-36 28,37-28,-1 29,1-1,-1 0,1 0,-1 1,-36-1,37-28,-37 28,0 29,36-57,-36 28,0 1,0-1,37 0,-1 1,-36-1,0 29,37-29,0 0,-37 57,0-57,36 1,-36-1,0 0,0 1,0-1,0 0,0 1,0-1,-36-28,36 28,0 1,-37-1,0 0,37 1,0-1,-36-28,36 28,-37-28,1 0,-1 0,37 29,-36-29,-1 0,1 0,-1 0,1 28,-1-28,37 28,-36-28,-1 0,1 0,-1 0,37 28,-36-28,-1 0,1 0,36 29,-37-29,1 0,-1 0,0 0,37 28,-36-28,-1 0,1 0,-1 0,1 0,-1 0,1 0,-1 0,1 0,-1 0,1 0,-1 0,-72 0,72 0,1 0,-37 0,36 0,1-28,-1-1,0 29,1 0,-1 0,1-28,-1 28,1 0,-1 0,37-28,-36 28,36-28,-37 28,1 0,-1-29,1 29,36-28,-37 28,1-28,-1-1,1 29,-1-28,1 28,36-28,-37-1,1 29,-1-28,1 0,-1-1,37 1,-37 28,1-28,36-1,0 1,0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53.35938" units="1/cm"/>
          <inkml:channelProperty channel="Y" name="resolution" value="53.33333" units="1/cm"/>
        </inkml:channelProperties>
      </inkml:inkSource>
      <inkml:timestamp xml:id="ts0" timeString="2014-11-17T21:10:31.356"/>
    </inkml:context>
    <inkml:brush xml:id="br0">
      <inkml:brushProperty name="width" value="0.10583" units="cm"/>
      <inkml:brushProperty name="height" value="0.10583" units="cm"/>
      <inkml:brushProperty name="color" value="#002060"/>
      <inkml:brushProperty name="fitToCurve" value="1"/>
    </inkml:brush>
  </inkml:definitions>
  <inkml:trace contextRef="#ctx0" brushRef="#br0">122 164,'29'0,"-29"-28,29 28,0-28,0 28,0 0,0-28,30 28,-59-28,29 0,58 28,-29 0,29 0,0 0,1 0,-59 0,0 0,29 0,-29 0,0 0,0 0,0 0,0 0,30 0,-30 0,58 0,-29 0,0 0,0 0,30 28,-30 0,58 0,-58 0,29 0,-57-28,28 0,-29 28,0-28,0 28,0-28,0 0,-29 28,29 0,0-28,0 28,0-28,0 56,1-56,-30 28,29-28,-29 28,29-28,-29 28,29 0,0-1,0 29,-29-28,29 0,0 28,0 0,-29-28,0 28,0-28,29 28,-29-28,0 0,0 0,0 0,0 0,0 0,0 0,0 0,0 0,0-1,0 1,-29-28,29 28,-29-28,0 28,0 0,0-28,0 0,-29 28,29-28,-1 28,-28-28,0 0,0 28,0-28,0 0,-30 0,1 0,58 0,-29 0,0 0,0 0,29 0,-59 0,59 0,0 0,0 0,-58 0,58 0,0 0,-29 0,29 0,-1 0,1 0,0 0,0 0,-29 0,0 0,0 0,0-56,-30 28,30-56,-29 56,29-27,0 27,29-28,-30 28,30 0,-29-28,29 28,0 0,29 0,-29 0,0 0,29 0,-29 0,29-28,0 28,-29 28,29-28,0 0,-29 0,29 0,0 0,0 1,0-1,0 0,0 0,0 0,29 0,0 28,29 0,-29-28,0 28,0 0,-29-28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4095" units="cm"/>
          <inkml:channel name="Y" type="integer" max="4095" units="cm"/>
        </inkml:traceFormat>
        <inkml:channelProperties>
          <inkml:channelProperty channel="X" name="resolution" value="159.96094" units="1/cm"/>
          <inkml:channelProperty channel="Y" name="resolution" value="284.375" units="1/cm"/>
        </inkml:channelProperties>
      </inkml:inkSource>
      <inkml:timestamp xml:id="ts0" timeString="2014-11-17T21:08:02.685"/>
    </inkml:context>
    <inkml:brush xml:id="br0">
      <inkml:brushProperty name="width" value="0.10583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1512 861,'0'0,"0"0,0 0,0 3,0-3,0 4,0 0,0 0,-8 0,0-1,8 5,-8-4,-33 48,9-14,8 0,8-5,-1-10,1-4,8-8,0-7,8 0,-8-1,0-3,8 0,0 0,-8 0,0 0,8 0,0 0,-24 4,-1-8,1 4,0 0,0 0,0 0,-1 0,9 0,8 0,-8 0,0 0,-8 4,-9-4,1 0,-8 0,8-4,-1 4,9 0,8-3,-8 3,8 0,-9-4,-7 4,8 0,-16 0,15-4,-7 0,8 1,0-1,-1-4,9 5,-16 3,0 0,-9-4,9 0,0 0,-9 0,17 1,-8-1,8 0,8 0,0 1,-1-1,-7-11,8 0,-8 3,8-6,0 6,-1-3,1 0,8 4,-8 3,16 1,-8-1,0 1,0-4,8 7,0-4,0 5,0-5,0 0,0 5,-8-16,8 0,0-7,0 3,0 1,0 7,0-1,0-2,0 6,0 1,8-11,-8 3,8-8,0 5,0-5,8 9,-8-1,0 0,8-4,1-3,-1 4,8-5,-8 8,0-3,0 3,1 4,-1 0,0-4,8-4,8 1,-8 3,1-4,-9 8,8-3,-8 6,16-3,1 0,-1-4,8 4,-7-3,-9 2,8 1,-16 4,25 0,-1 3,0 5,9-1,-9 0,0 4,1-4,-9 1,8-1,17 4,-17 0,1 0,-1 0,0 0,-16 0,1 0,-1 0,0 0,8 4,9-1,-1 5,-8-1,1 5,-9-1,8-4,-8 1,-8-1,9 1,-9 0,8 7,-8 0,8 0,1 4,-1-1,-8 1,8-4,-8-4,0 1,-8 3,9 4,-9-1,8 9,0-1,-8-7,8 0,-16 0,8-8,0 0,-8-3,8 3,-8-3,8 10,1 5,-9-4,8 7,0-3,-8 3,8-7,-8 0,8-1,0-6,-8-1,0 4,0-4,8-3,-8-1,0 1,8-1,-8 16,-8-4,0 3,8 1,-8 3,0-7,8 0,-8-4,0-4,0 1,-1 10,1 1,-8-1,0-3,0 4,0-8,0 0,8 0,-9-4,9-3,0-1,0 1,-16-1,0 5,0-1,-1-4,-7 1,8-1,0 5,0-5,7 1,1-4,0-1,0 1,8 0,0 0,-16-1,-9 5,1-8,0 4,-9-1,9 1,-24-4,-17-4,-88-14,161 18,0 0,0 0,0 0,0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53.35938" units="1/cm"/>
          <inkml:channelProperty channel="Y" name="resolution" value="53.33333" units="1/cm"/>
        </inkml:channelProperties>
      </inkml:inkSource>
      <inkml:timestamp xml:id="ts0" timeString="2014-11-17T21:41:19.295"/>
    </inkml:context>
    <inkml:brush xml:id="br0">
      <inkml:brushProperty name="width" value="0.21167" units="cm"/>
      <inkml:brushProperty name="height" value="0.21167" units="cm"/>
      <inkml:brushProperty name="color" value="#0070C0"/>
      <inkml:brushProperty name="fitToCurve" value="1"/>
    </inkml:brush>
  </inkml:definitions>
  <inkml:trace contextRef="#ctx0" brushRef="#br0">0 127,'30'0,"-1"0,0 0,0 0,0 0,1 0,-1 0,29 0,30 0,-30 0,0 0,-28 0,28 25,-29-25,0 26,1-26,-1 0,0 0,0 0,0 0,1 0,-1 0,0 0,0 0,0 0,1 0,-1 0,0 0,0 0,0 0,0 0,1 0,-1 0,0 0,0 0,0 0,1 0,-1 0,0 0,0 0,0 0,1 0,-1 0,0 0,0 0,0 0,1 0,28 0,-29 0,0 0,0 0,1 0,-1 0,0 0,0 0,0 0,1 0,-1 0,0 0,0 0,0 0,1 0,-1 0,0 0,29 0,-28 0,-1 0,0 0,0 0,0 0,0 0,1 0,-1 0,0 0,0 0,0-26,1 26,-1 0,-29-25,29 25,0 0,30 0,-30-25,0 25,0 0,0 0,0 0,1 0,-1 0,0 0,-29-26,58 26,-28 0,-1 0,0 0,0 0,0 0,1 0,-1 0,0 0,0 0,0 0,1 0,-1 0,0 0,0 0,0 0,0 0,1 0,-1 0,0 0,0 0,0 0,1 0,-1 0,0 0,0 0,0 0,30 0,-30 0,29 0,-28 0,-1 0,58 0,-58 0,30 0,-30 0,0 0,0 0,1 0,-1 0,0 0,0 0,0 0,1 0,-1 0,0-25,0 25,0 0,1 0,-1 0,0 0,0 0,0 0,0 0,1 0,-1 0,0 0,29 0,-28 0,-1 0,0 0,0 0,0 0,1 0,-1 0,0 0,0 0,0 0,0 0,1 0,-30-26,29 26,0 0,0 0,-29-25,29 25,1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53.35938" units="1/cm"/>
          <inkml:channelProperty channel="Y" name="resolution" value="53.33333" units="1/cm"/>
        </inkml:channelProperties>
      </inkml:inkSource>
      <inkml:timestamp xml:id="ts0" timeString="2014-11-17T21:41:27.327"/>
    </inkml:context>
    <inkml:brush xml:id="br0">
      <inkml:brushProperty name="width" value="0.21167" units="cm"/>
      <inkml:brushProperty name="height" value="0.21167" units="cm"/>
      <inkml:brushProperty name="color" value="#0070C0"/>
      <inkml:brushProperty name="fitToCurve" value="1"/>
    </inkml:brush>
  </inkml:definitions>
  <inkml:trace contextRef="#ctx0" brushRef="#br0">0 118,'29'0,"1"0,-1 0,0 0,0 0,1 0,-1 0,-29-29,29 29,0 0,0 0,1 0,-1 0,0 0,0 0,30 0,-30 0,0 0,0 0,1 0,-1 0,0 0,0 0,1 0,-1 0,0 0,0 0,0 0,1 0,-1 0,0 0,0 0,1 0,-1 0,0 0,0 0,0 0,1 0,-1 0,0 0,30 0,-30 0,29 0,-29 0,1 0,-1 0,0 0,0 0,0 0,1 0,-1 0,0 0,0 0,1 0,28 0,-29 0,30 0,-30 0,0 0,30 0,-30 0,0 0,0 0,30 0,-1 0,-29 0,1 0,-1 0,0 0,0 0,30 0,-30 0,29 0,-28 0,28 0,-29 0,0 0,1 0,-1 0,0 0,0 0,1 0,-1 0,0 0,0 0,0 0,1 0,-1 0,0 0,30-30,-30 30,0 0,0 0,0 0,30 0,-30 0,0 0,1 0,28 0,-29 0,0 0,1 0,-1 0,0 0,0 0,1 0,-1 0,0 0,0 0,0 0,1 0,-1 0,0 0,0 0,1 0,-1 0,0 0,0 0,30 0,-30 0,29 0,-28 0,-1 0,0 0,0 0,0 0,1 0,-1 0,0 0,0 0,0 0,1 0,-1 0,0 0,0-30,1 30,-1 0,0 0,0 0,0 0,1 0,-30-29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53.35938" units="1/cm"/>
          <inkml:channelProperty channel="Y" name="resolution" value="53.33333" units="1/cm"/>
        </inkml:channelProperties>
      </inkml:inkSource>
      <inkml:timestamp xml:id="ts0" timeString="2014-11-17T21:41:38.511"/>
    </inkml:context>
    <inkml:brush xml:id="br0">
      <inkml:brushProperty name="width" value="0.21167" units="cm"/>
      <inkml:brushProperty name="height" value="0.21167" units="cm"/>
      <inkml:brushProperty name="color" value="#0070C0"/>
      <inkml:brushProperty name="fitToCurve" value="1"/>
    </inkml:brush>
  </inkml:definitions>
  <inkml:trace contextRef="#ctx0" brushRef="#br0">0 49,'29'0,"0"0,0 0,0 0,1 0,-1 0,0 0,0 0,0 0,1 0,-1 0,0 0,0 0,0-26,1 26,-1 0,0 0,0 0,0 0,0 0,1 0,-1 0,0 0,0 0,0 0,1 0,-1 0,0 0,0 0,0 0,1 0,-1 0,0 0,0 0,0 0,0 0,1 0,-1 0,0 0,0 0,0 0,1 0,-1 0,0 0,29 0,-28 0,-1 0,0 0,0 0,0 0,0 0,1 0,-1 0,0 0,0 0,0 0,1 0,-1 0,0 0,0 0,0 0,1 0,-1 0,0 0,0 0,0 0,0 0,30 0,-30 0,29 0,-28 0,-1 0,0 0,0 0,0 0,1 0,-1 0,0 0,0 0,0 0,0 0,1 0,-1 0,0 0,0 0,0 0,1 0,-1 0,29 0,-29 0,1 0,-1 0,0 0,0 0,0 0,0 0,1 0,-1 0,0 0,0 0,0 0,1 0,-1 0,0 0,0 0,0 0,1 0,-1 0,0 0,0 0,0 0,1 0,-1 0,0 0,0 0,0 0,0 0,1 0,-1 0,0 0,0 0,0 0,1 0,-1 0,0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53.35938" units="1/cm"/>
          <inkml:channelProperty channel="Y" name="resolution" value="53.33333" units="1/cm"/>
        </inkml:channelProperties>
      </inkml:inkSource>
      <inkml:timestamp xml:id="ts0" timeString="2014-11-17T21:41:50.047"/>
    </inkml:context>
    <inkml:brush xml:id="br0">
      <inkml:brushProperty name="width" value="0.21167" units="cm"/>
      <inkml:brushProperty name="height" value="0.21167" units="cm"/>
      <inkml:brushProperty name="color" value="#0070C0"/>
      <inkml:brushProperty name="fitToCurve" value="1"/>
    </inkml:brush>
  </inkml:definitions>
  <inkml:trace contextRef="#ctx0" brushRef="#br0">0 6,'29'0,"1"0,-1 0,0 0,0 0,0 0,1 0,-1 0,0 0,0 0,0 0,0 0,1 0,-1 0,0 0,0 0,0 0,1 0,-1 0,29 0,30 0,-30 0,0 0,-28 0,-1 0,29 0,-29 0,0 0,1 0,-1 0,0 0,29 0,-29 0,30 0,-30 0,0 0,0 0,1 0,-1 0,0 0,0 0,0 0,0 0,1 0,-1 0,0 0,0 0,0 0,1 0,-1 0,0 0,0 0,0 0,0 0,1 0,28 0,-29 0,0 0,30 0,-30 0,29 0,1 0,-30 0,0 0,58 0,-57 0,-1 0,0 0,0 0,0 0,1 0,-1 0,0 0,0 0,0 0,0 0,1 0,-1 0,0 0,0 0,0 0,1 0,28 0,-29 0,29 0,-28 0,-1 0,0 0,0 0,0 0,1 0,-1 0,0 0,0 0,29 0,-28 0,-1 0,0 0,0 0,0 0,0 0,1 0,-1 0,0 0,-29-8,29 8,0 0,1 0,-1 0,0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484799-961E-49D6-B7E7-EEFF4567AFFD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DEFD2-F321-49F3-B1C3-546AB2B18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626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DEFD2-F321-49F3-B1C3-546AB2B1870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B5C78-6A03-47FA-8E16-88A35C8D3595}" type="datetimeFigureOut">
              <a:rPr lang="en-US"/>
              <a:pPr>
                <a:defRPr/>
              </a:pPr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FFF6B-D5AA-452B-A2D1-436EE0BCF5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A34E7-E0D3-4BEC-9B8C-9E4113EA29F1}" type="datetimeFigureOut">
              <a:rPr lang="en-US"/>
              <a:pPr>
                <a:defRPr/>
              </a:pPr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00411-5B2C-457D-821A-829EA60E26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76BF8-1E10-4D32-B976-86943371254D}" type="datetimeFigureOut">
              <a:rPr lang="en-US"/>
              <a:pPr>
                <a:defRPr/>
              </a:pPr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AEEFC-87E8-4E7B-A269-C0EA6D383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3404C-2646-489D-824C-B0846E86E1F1}" type="datetimeFigureOut">
              <a:rPr lang="en-US"/>
              <a:pPr>
                <a:defRPr/>
              </a:pPr>
              <a:t>11/18/2014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19452-0012-491E-9D0B-1403DEFF33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AB7C5-245E-4EFC-8B52-4DF925C1D87E}" type="datetimeFigureOut">
              <a:rPr lang="en-US"/>
              <a:pPr>
                <a:defRPr/>
              </a:pPr>
              <a:t>11/18/2014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423D8-2CDA-4CF3-8618-9FD95AA63A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5075E-4A95-4E85-909C-2EA3DF3CF95C}" type="datetimeFigureOut">
              <a:rPr lang="en-US"/>
              <a:pPr>
                <a:defRPr/>
              </a:pPr>
              <a:t>11/18/2014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6769C-6B0B-438E-8779-BA3DA6F119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9AFA6-8C12-40F1-B990-60BAF4C0B13A}" type="datetimeFigureOut">
              <a:rPr lang="en-US"/>
              <a:pPr>
                <a:defRPr/>
              </a:pPr>
              <a:t>11/18/2014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FA6B3-4ABC-49FB-8241-8D5306B627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18217-ED49-4CF8-B2BD-70A3AC840C6A}" type="datetimeFigureOut">
              <a:rPr lang="en-US"/>
              <a:pPr>
                <a:defRPr/>
              </a:pPr>
              <a:t>11/18/2014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D93C1-5D14-42FF-B83D-08F14F3A04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4B2C1-AEAC-49D6-8ED8-18C1C587F203}" type="datetimeFigureOut">
              <a:rPr lang="en-US"/>
              <a:pPr>
                <a:defRPr/>
              </a:pPr>
              <a:t>11/18/2014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CF2D9-390B-4799-BEC5-3E86F7AE68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FFAEA-040F-4008-BEF4-D4AFA5CC86F0}" type="datetimeFigureOut">
              <a:rPr lang="en-US"/>
              <a:pPr>
                <a:defRPr/>
              </a:pPr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0C2B2-314B-4BEA-A53C-18912382AF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8EEF0-6946-4559-97A7-3A39B3877999}" type="datetimeFigureOut">
              <a:rPr lang="en-US"/>
              <a:pPr>
                <a:defRPr/>
              </a:pPr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CA503-00E2-46C9-A2BA-DA2A266A0A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0A3F9B-2928-49F3-B5E8-2293D1422D75}" type="datetimeFigureOut">
              <a:rPr lang="en-US"/>
              <a:pPr>
                <a:defRPr/>
              </a:pPr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1068BA-B045-4A94-A509-A6987772C5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9.pn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13" Type="http://schemas.openxmlformats.org/officeDocument/2006/relationships/image" Target="../media/image12.emf"/><Relationship Id="rId18" Type="http://schemas.openxmlformats.org/officeDocument/2006/relationships/customXml" Target="../ink/ink6.xml"/><Relationship Id="rId3" Type="http://schemas.openxmlformats.org/officeDocument/2006/relationships/image" Target="../media/image7.jpeg"/><Relationship Id="rId7" Type="http://schemas.openxmlformats.org/officeDocument/2006/relationships/image" Target="../media/image6.png"/><Relationship Id="rId12" Type="http://schemas.openxmlformats.org/officeDocument/2006/relationships/customXml" Target="../ink/ink3.xml"/><Relationship Id="rId17" Type="http://schemas.openxmlformats.org/officeDocument/2006/relationships/image" Target="../media/image14.emf"/><Relationship Id="rId2" Type="http://schemas.openxmlformats.org/officeDocument/2006/relationships/image" Target="../media/image4.jpeg"/><Relationship Id="rId16" Type="http://schemas.openxmlformats.org/officeDocument/2006/relationships/customXml" Target="../ink/ink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1.emf"/><Relationship Id="rId5" Type="http://schemas.openxmlformats.org/officeDocument/2006/relationships/image" Target="../media/image9.png"/><Relationship Id="rId15" Type="http://schemas.openxmlformats.org/officeDocument/2006/relationships/image" Target="../media/image13.emf"/><Relationship Id="rId10" Type="http://schemas.openxmlformats.org/officeDocument/2006/relationships/customXml" Target="../ink/ink2.xml"/><Relationship Id="rId19" Type="http://schemas.openxmlformats.org/officeDocument/2006/relationships/image" Target="../media/image15.emf"/><Relationship Id="rId4" Type="http://schemas.openxmlformats.org/officeDocument/2006/relationships/image" Target="../media/image3.jpeg"/><Relationship Id="rId9" Type="http://schemas.openxmlformats.org/officeDocument/2006/relationships/image" Target="../media/image10.emf"/><Relationship Id="rId14" Type="http://schemas.openxmlformats.org/officeDocument/2006/relationships/customXml" Target="../ink/ink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3.jpeg"/><Relationship Id="rId7" Type="http://schemas.openxmlformats.org/officeDocument/2006/relationships/customXml" Target="../ink/ink8.xml"/><Relationship Id="rId12" Type="http://schemas.openxmlformats.org/officeDocument/2006/relationships/image" Target="../media/image20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11" Type="http://schemas.openxmlformats.org/officeDocument/2006/relationships/customXml" Target="../ink/ink10.xml"/><Relationship Id="rId5" Type="http://schemas.openxmlformats.org/officeDocument/2006/relationships/customXml" Target="../ink/ink7.xml"/><Relationship Id="rId10" Type="http://schemas.openxmlformats.org/officeDocument/2006/relationships/image" Target="../media/image19.emf"/><Relationship Id="rId4" Type="http://schemas.openxmlformats.org/officeDocument/2006/relationships/image" Target="../media/image16.jpeg"/><Relationship Id="rId9" Type="http://schemas.openxmlformats.org/officeDocument/2006/relationships/customXml" Target="../ink/ink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5.jpeg"/><Relationship Id="rId7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9.png"/><Relationship Id="rId4" Type="http://schemas.openxmlformats.org/officeDocument/2006/relationships/image" Target="../media/image26.jpe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755576" y="3939902"/>
            <a:ext cx="7488832" cy="1080120"/>
          </a:xfrm>
        </p:spPr>
        <p:txBody>
          <a:bodyPr/>
          <a:lstStyle/>
          <a:p>
            <a:pPr algn="l"/>
            <a:r>
              <a:rPr lang="ru-RU" sz="2000" b="1" dirty="0" smtClean="0">
                <a:solidFill>
                  <a:schemeClr val="bg1"/>
                </a:solidFill>
                <a:latin typeface="Palatino Linotype" pitchFamily="18" charset="0"/>
              </a:rPr>
              <a:t>Колодин В.В. </a:t>
            </a:r>
            <a:r>
              <a:rPr lang="en-US" sz="2000" b="1" dirty="0" smtClean="0">
                <a:solidFill>
                  <a:schemeClr val="bg1"/>
                </a:solidFill>
                <a:latin typeface="Palatino Linotype" pitchFamily="18" charset="0"/>
              </a:rPr>
              <a:t>MPH. PhD.</a:t>
            </a:r>
            <a:br>
              <a:rPr lang="en-US" sz="2000" b="1" dirty="0" smtClean="0">
                <a:solidFill>
                  <a:schemeClr val="bg1"/>
                </a:solidFill>
                <a:latin typeface="Palatino Linotype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Palatino Linotype" pitchFamily="18" charset="0"/>
              </a:rPr>
              <a:t>Кафедра общественного здоровья и социальных наук</a:t>
            </a:r>
            <a:br>
              <a:rPr lang="ru-RU" sz="2000" b="1" dirty="0" smtClean="0">
                <a:solidFill>
                  <a:schemeClr val="bg1"/>
                </a:solidFill>
                <a:latin typeface="Palatino Linotype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Palatino Linotype" pitchFamily="18" charset="0"/>
              </a:rPr>
              <a:t>Высшая школа общественного здравоохранения </a:t>
            </a:r>
            <a:r>
              <a:rPr lang="en-US" sz="2000" b="1" dirty="0" smtClean="0">
                <a:solidFill>
                  <a:schemeClr val="bg1"/>
                </a:solidFill>
                <a:latin typeface="Palatino Linotype" pitchFamily="18" charset="0"/>
              </a:rPr>
              <a:t> </a:t>
            </a:r>
          </a:p>
        </p:txBody>
      </p:sp>
      <p:sp>
        <p:nvSpPr>
          <p:cNvPr id="2051" name="Subtitle 2"/>
          <p:cNvSpPr>
            <a:spLocks noGrp="1"/>
          </p:cNvSpPr>
          <p:nvPr>
            <p:ph idx="1"/>
          </p:nvPr>
        </p:nvSpPr>
        <p:spPr>
          <a:xfrm>
            <a:off x="2339752" y="1203598"/>
            <a:ext cx="6480720" cy="2304257"/>
          </a:xfrm>
        </p:spPr>
        <p:txBody>
          <a:bodyPr/>
          <a:lstStyle/>
          <a:p>
            <a:pPr algn="r">
              <a:buNone/>
            </a:pPr>
            <a:r>
              <a:rPr lang="en-US" sz="2400" b="1" dirty="0" smtClean="0">
                <a:solidFill>
                  <a:schemeClr val="bg1"/>
                </a:solidFill>
                <a:latin typeface="Garamond" pitchFamily="18" charset="0"/>
              </a:rPr>
              <a:t>     </a:t>
            </a:r>
            <a:r>
              <a:rPr lang="ru-RU" sz="3000" b="1" dirty="0" smtClean="0">
                <a:solidFill>
                  <a:schemeClr val="bg1"/>
                </a:solidFill>
                <a:latin typeface="Garamond" pitchFamily="18" charset="0"/>
              </a:rPr>
              <a:t>Потребности  в скрининге проблем  психического  здоровья у пациентов  с  социально значимыми заболеваниями  в организациях  ПМСП.</a:t>
            </a:r>
            <a:r>
              <a:rPr lang="ru-RU" sz="2800" b="1" dirty="0" smtClean="0">
                <a:solidFill>
                  <a:schemeClr val="bg1"/>
                </a:solidFill>
                <a:latin typeface="Garamond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Garamond" pitchFamily="18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en-US" sz="2400" b="1" dirty="0" smtClean="0">
              <a:solidFill>
                <a:schemeClr val="bg1"/>
              </a:solidFill>
              <a:latin typeface="Garamond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024188" y="3902075"/>
            <a:ext cx="4716462" cy="0"/>
          </a:xfrm>
          <a:prstGeom prst="line">
            <a:avLst/>
          </a:prstGeom>
          <a:ln w="57150">
            <a:solidFill>
              <a:srgbClr val="927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56" name="Group 98"/>
          <p:cNvGrpSpPr>
            <a:grpSpLocks noChangeAspect="1"/>
          </p:cNvGrpSpPr>
          <p:nvPr/>
        </p:nvGrpSpPr>
        <p:grpSpPr bwMode="auto">
          <a:xfrm flipV="1">
            <a:off x="8105775" y="4105275"/>
            <a:ext cx="919163" cy="912813"/>
            <a:chOff x="2029" y="777"/>
            <a:chExt cx="1702" cy="1691"/>
          </a:xfrm>
        </p:grpSpPr>
        <p:sp>
          <p:nvSpPr>
            <p:cNvPr id="2057" name="Line 99"/>
            <p:cNvSpPr>
              <a:spLocks noChangeShapeType="1"/>
            </p:cNvSpPr>
            <p:nvPr/>
          </p:nvSpPr>
          <p:spPr bwMode="auto">
            <a:xfrm>
              <a:off x="2029" y="777"/>
              <a:ext cx="1692" cy="1691"/>
            </a:xfrm>
            <a:prstGeom prst="line">
              <a:avLst/>
            </a:prstGeom>
            <a:noFill/>
            <a:ln w="12700">
              <a:solidFill>
                <a:srgbClr val="350CFE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8" name="Line 100"/>
            <p:cNvSpPr>
              <a:spLocks noChangeShapeType="1"/>
            </p:cNvSpPr>
            <p:nvPr/>
          </p:nvSpPr>
          <p:spPr bwMode="auto">
            <a:xfrm>
              <a:off x="2271" y="777"/>
              <a:ext cx="1460" cy="1458"/>
            </a:xfrm>
            <a:prstGeom prst="line">
              <a:avLst/>
            </a:prstGeom>
            <a:noFill/>
            <a:ln w="12700">
              <a:solidFill>
                <a:srgbClr val="350CFE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Line 101"/>
            <p:cNvSpPr>
              <a:spLocks noChangeShapeType="1"/>
            </p:cNvSpPr>
            <p:nvPr/>
          </p:nvSpPr>
          <p:spPr bwMode="auto">
            <a:xfrm>
              <a:off x="2513" y="777"/>
              <a:ext cx="1218" cy="1216"/>
            </a:xfrm>
            <a:prstGeom prst="line">
              <a:avLst/>
            </a:prstGeom>
            <a:noFill/>
            <a:ln w="12700">
              <a:solidFill>
                <a:srgbClr val="350CFE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Line 102"/>
            <p:cNvSpPr>
              <a:spLocks noChangeShapeType="1"/>
            </p:cNvSpPr>
            <p:nvPr/>
          </p:nvSpPr>
          <p:spPr bwMode="auto">
            <a:xfrm>
              <a:off x="2753" y="777"/>
              <a:ext cx="978" cy="975"/>
            </a:xfrm>
            <a:prstGeom prst="line">
              <a:avLst/>
            </a:prstGeom>
            <a:noFill/>
            <a:ln w="12700">
              <a:solidFill>
                <a:srgbClr val="350CFE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1" name="Line 103"/>
            <p:cNvSpPr>
              <a:spLocks noChangeShapeType="1"/>
            </p:cNvSpPr>
            <p:nvPr/>
          </p:nvSpPr>
          <p:spPr bwMode="auto">
            <a:xfrm>
              <a:off x="2995" y="777"/>
              <a:ext cx="736" cy="735"/>
            </a:xfrm>
            <a:prstGeom prst="line">
              <a:avLst/>
            </a:prstGeom>
            <a:noFill/>
            <a:ln w="12700">
              <a:solidFill>
                <a:srgbClr val="350CFE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2" name="Line 104"/>
            <p:cNvSpPr>
              <a:spLocks noChangeShapeType="1"/>
            </p:cNvSpPr>
            <p:nvPr/>
          </p:nvSpPr>
          <p:spPr bwMode="auto">
            <a:xfrm>
              <a:off x="3237" y="777"/>
              <a:ext cx="494" cy="493"/>
            </a:xfrm>
            <a:prstGeom prst="line">
              <a:avLst/>
            </a:prstGeom>
            <a:noFill/>
            <a:ln w="12700">
              <a:solidFill>
                <a:srgbClr val="350CFE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3" name="Line 105"/>
            <p:cNvSpPr>
              <a:spLocks noChangeShapeType="1"/>
            </p:cNvSpPr>
            <p:nvPr/>
          </p:nvSpPr>
          <p:spPr bwMode="auto">
            <a:xfrm>
              <a:off x="3479" y="777"/>
              <a:ext cx="252" cy="252"/>
            </a:xfrm>
            <a:prstGeom prst="line">
              <a:avLst/>
            </a:prstGeom>
            <a:noFill/>
            <a:ln w="12700">
              <a:solidFill>
                <a:srgbClr val="350CFE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4" name="Line 106"/>
            <p:cNvSpPr>
              <a:spLocks noChangeShapeType="1"/>
            </p:cNvSpPr>
            <p:nvPr/>
          </p:nvSpPr>
          <p:spPr bwMode="auto">
            <a:xfrm>
              <a:off x="3719" y="777"/>
              <a:ext cx="12" cy="12"/>
            </a:xfrm>
            <a:prstGeom prst="line">
              <a:avLst/>
            </a:prstGeom>
            <a:noFill/>
            <a:ln w="12700">
              <a:solidFill>
                <a:srgbClr val="350CFE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 flipH="1">
            <a:off x="8892479" y="123478"/>
            <a:ext cx="45719" cy="792088"/>
          </a:xfrm>
        </p:spPr>
        <p:txBody>
          <a:bodyPr/>
          <a:lstStyle/>
          <a:p>
            <a:pPr algn="l"/>
            <a:endParaRPr lang="en-US" sz="2400" b="1" dirty="0" smtClean="0">
              <a:latin typeface="Palatino Linotype" pitchFamily="18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2483768" y="627534"/>
            <a:ext cx="4176464" cy="4248472"/>
          </a:xfrm>
        </p:spPr>
        <p:txBody>
          <a:bodyPr/>
          <a:lstStyle/>
          <a:p>
            <a:pPr algn="ctr">
              <a:buFontTx/>
              <a:buNone/>
            </a:pPr>
            <a:endParaRPr lang="ru-RU" sz="2200" dirty="0" smtClean="0">
              <a:solidFill>
                <a:srgbClr val="002060"/>
              </a:solidFill>
              <a:latin typeface="Palatino Linotype" pitchFamily="18" charset="0"/>
            </a:endParaRPr>
          </a:p>
          <a:p>
            <a:pPr algn="ctr">
              <a:buFontTx/>
              <a:buNone/>
            </a:pPr>
            <a:r>
              <a:rPr lang="ru-RU" sz="2200" dirty="0" smtClean="0">
                <a:solidFill>
                  <a:srgbClr val="002060"/>
                </a:solidFill>
                <a:latin typeface="Palatino Linotype" pitchFamily="18" charset="0"/>
              </a:rPr>
              <a:t>ВЗАИМОСВЯЗЬ </a:t>
            </a:r>
          </a:p>
          <a:p>
            <a:pPr algn="ctr">
              <a:buNone/>
            </a:pPr>
            <a:r>
              <a:rPr lang="ru-RU" sz="2200" dirty="0" smtClean="0">
                <a:solidFill>
                  <a:srgbClr val="002060"/>
                </a:solidFill>
                <a:latin typeface="Palatino Linotype" pitchFamily="18" charset="0"/>
              </a:rPr>
              <a:t>СОЦИАЛЬНО ЗНАЧИМЫХ ЗАБОЛЕВАНИЙ</a:t>
            </a:r>
          </a:p>
          <a:p>
            <a:pPr algn="ctr">
              <a:buFontTx/>
              <a:buNone/>
            </a:pPr>
            <a:r>
              <a:rPr lang="ru-RU" sz="2200" dirty="0" smtClean="0">
                <a:solidFill>
                  <a:srgbClr val="002060"/>
                </a:solidFill>
                <a:latin typeface="Palatino Linotype" pitchFamily="18" charset="0"/>
              </a:rPr>
              <a:t>С</a:t>
            </a:r>
          </a:p>
          <a:p>
            <a:pPr algn="ctr">
              <a:buFontTx/>
              <a:buNone/>
            </a:pPr>
            <a:r>
              <a:rPr lang="ru-RU" sz="2200" dirty="0" smtClean="0">
                <a:solidFill>
                  <a:srgbClr val="002060"/>
                </a:solidFill>
                <a:latin typeface="Palatino Linotype" pitchFamily="18" charset="0"/>
              </a:rPr>
              <a:t>ПРОБЛЕМАМИ</a:t>
            </a:r>
          </a:p>
          <a:p>
            <a:pPr algn="ctr">
              <a:buFontTx/>
              <a:buNone/>
            </a:pPr>
            <a:r>
              <a:rPr lang="ru-RU" sz="2200" dirty="0" smtClean="0">
                <a:solidFill>
                  <a:srgbClr val="002060"/>
                </a:solidFill>
                <a:latin typeface="Palatino Linotype" pitchFamily="18" charset="0"/>
              </a:rPr>
              <a:t>ПСИХИЧЕСКОГО ЗДОРОВЬЯ </a:t>
            </a:r>
          </a:p>
          <a:p>
            <a:pPr algn="ctr">
              <a:buFontTx/>
              <a:buNone/>
            </a:pPr>
            <a:endParaRPr lang="en-US" sz="2200" dirty="0" smtClean="0">
              <a:solidFill>
                <a:srgbClr val="002060"/>
              </a:solidFill>
              <a:latin typeface="Palatino Linotype" pitchFamily="18" charset="0"/>
            </a:endParaRPr>
          </a:p>
        </p:txBody>
      </p:sp>
      <p:pic>
        <p:nvPicPr>
          <p:cNvPr id="7" name="Picture 4" descr="C:\Users\sony\Desktop\Health Psy\ППЗ и СЗЗ\images09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47615"/>
            <a:ext cx="1763688" cy="1368152"/>
          </a:xfrm>
          <a:prstGeom prst="rect">
            <a:avLst/>
          </a:prstGeom>
          <a:noFill/>
        </p:spPr>
      </p:pic>
      <p:pic>
        <p:nvPicPr>
          <p:cNvPr id="8" name="Picture 2" descr="C:\Users\sony\Desktop\Health Psy\ППЗ и СЗЗ\images7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15808" y="0"/>
            <a:ext cx="1728192" cy="1656184"/>
          </a:xfrm>
          <a:prstGeom prst="rect">
            <a:avLst/>
          </a:prstGeom>
          <a:noFill/>
        </p:spPr>
      </p:pic>
      <p:pic>
        <p:nvPicPr>
          <p:cNvPr id="9" name="Picture 7" descr="C:\Users\sony\Desktop\Health Psy\ППЗ и СЗЗ\images9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8304" y="1779662"/>
            <a:ext cx="1835696" cy="1512168"/>
          </a:xfrm>
          <a:prstGeom prst="rect">
            <a:avLst/>
          </a:prstGeom>
          <a:noFill/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43800" y="3291830"/>
            <a:ext cx="1800200" cy="1851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C:\Users\user\Desktop\image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763688" cy="1366858"/>
          </a:xfrm>
          <a:prstGeom prst="rect">
            <a:avLst/>
          </a:prstGeom>
          <a:noFill/>
        </p:spPr>
      </p:pic>
      <p:pic>
        <p:nvPicPr>
          <p:cNvPr id="13" name="Picture 5" descr="https://encrypted-tbn2.gstatic.com/images?q=tbn:ANd9GcSQ2JAEMU68JwJnBi4tvI3ZJ4NokvJKRB_IXSH9_xSwMSDckAb-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715766"/>
            <a:ext cx="1763688" cy="1224136"/>
          </a:xfrm>
          <a:prstGeom prst="rect">
            <a:avLst/>
          </a:prstGeom>
          <a:noFill/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3919365"/>
            <a:ext cx="1763688" cy="122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7308304" y="123478"/>
            <a:ext cx="1584176" cy="792088"/>
          </a:xfrm>
        </p:spPr>
        <p:txBody>
          <a:bodyPr/>
          <a:lstStyle/>
          <a:p>
            <a:pPr algn="l"/>
            <a:endParaRPr lang="en-US" sz="2400" b="1" dirty="0" smtClean="0">
              <a:latin typeface="Palatino Linotype" pitchFamily="18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907704" y="123478"/>
            <a:ext cx="5256584" cy="4752528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dirty="0" err="1" smtClean="0">
                <a:latin typeface="Palatino Linotype" pitchFamily="18" charset="0"/>
              </a:rPr>
              <a:t>Сердечно-сосудистые</a:t>
            </a:r>
            <a:r>
              <a:rPr lang="ru-RU" sz="2400" dirty="0" smtClean="0">
                <a:latin typeface="Palatino Linotype" pitchFamily="18" charset="0"/>
              </a:rPr>
              <a:t> заболевание.</a:t>
            </a:r>
          </a:p>
          <a:p>
            <a:pPr>
              <a:buFontTx/>
              <a:buNone/>
            </a:pPr>
            <a:endParaRPr lang="ru-RU" sz="2400" dirty="0" smtClean="0">
              <a:latin typeface="Palatino Linotype" pitchFamily="18" charset="0"/>
            </a:endParaRPr>
          </a:p>
          <a:p>
            <a:pPr algn="r">
              <a:buFontTx/>
              <a:buNone/>
            </a:pPr>
            <a:r>
              <a:rPr lang="ru-RU" sz="2400" dirty="0" smtClean="0">
                <a:solidFill>
                  <a:srgbClr val="0070C0"/>
                </a:solidFill>
                <a:latin typeface="Palatino Linotype" pitchFamily="18" charset="0"/>
              </a:rPr>
              <a:t>Тревожные расстройства</a:t>
            </a:r>
          </a:p>
          <a:p>
            <a:pPr>
              <a:buFontTx/>
              <a:buNone/>
            </a:pPr>
            <a:endParaRPr lang="ru-RU" sz="2400" dirty="0" smtClean="0">
              <a:latin typeface="Palatino Linotype" pitchFamily="18" charset="0"/>
            </a:endParaRPr>
          </a:p>
          <a:p>
            <a:pPr>
              <a:buFontTx/>
              <a:buNone/>
            </a:pPr>
            <a:r>
              <a:rPr lang="ru-RU" sz="2400" dirty="0" smtClean="0">
                <a:latin typeface="Palatino Linotype" pitchFamily="18" charset="0"/>
              </a:rPr>
              <a:t>Онкологические заболевания</a:t>
            </a:r>
          </a:p>
          <a:p>
            <a:pPr>
              <a:buFontTx/>
              <a:buNone/>
            </a:pPr>
            <a:endParaRPr lang="ru-RU" sz="2400" dirty="0" smtClean="0">
              <a:latin typeface="Palatino Linotype" pitchFamily="18" charset="0"/>
            </a:endParaRPr>
          </a:p>
          <a:p>
            <a:pPr algn="r">
              <a:buFontTx/>
              <a:buNone/>
            </a:pPr>
            <a:r>
              <a:rPr lang="ru-RU" sz="2400" dirty="0" smtClean="0">
                <a:solidFill>
                  <a:srgbClr val="0070C0"/>
                </a:solidFill>
                <a:latin typeface="Palatino Linotype" pitchFamily="18" charset="0"/>
              </a:rPr>
              <a:t>Депрессивные расстройства</a:t>
            </a:r>
          </a:p>
          <a:p>
            <a:pPr>
              <a:buFontTx/>
              <a:buNone/>
            </a:pPr>
            <a:endParaRPr lang="ru-RU" sz="2400" dirty="0" smtClean="0">
              <a:latin typeface="Palatino Linotype" pitchFamily="18" charset="0"/>
            </a:endParaRPr>
          </a:p>
          <a:p>
            <a:pPr>
              <a:buFontTx/>
              <a:buNone/>
            </a:pPr>
            <a:r>
              <a:rPr lang="ru-RU" sz="2400" dirty="0" smtClean="0">
                <a:latin typeface="Palatino Linotype" pitchFamily="18" charset="0"/>
              </a:rPr>
              <a:t>Туберкулез</a:t>
            </a:r>
          </a:p>
          <a:p>
            <a:pPr>
              <a:buFontTx/>
              <a:buNone/>
            </a:pPr>
            <a:r>
              <a:rPr lang="ru-RU" sz="2400" dirty="0" smtClean="0">
                <a:latin typeface="Palatino Linotype" pitchFamily="18" charset="0"/>
              </a:rPr>
              <a:t>ВИЧ</a:t>
            </a:r>
          </a:p>
          <a:p>
            <a:pPr algn="r">
              <a:buFontTx/>
              <a:buNone/>
            </a:pPr>
            <a:r>
              <a:rPr lang="ru-RU" sz="2400" dirty="0" smtClean="0">
                <a:solidFill>
                  <a:srgbClr val="0070C0"/>
                </a:solidFill>
                <a:latin typeface="Palatino Linotype" pitchFamily="18" charset="0"/>
              </a:rPr>
              <a:t>Стрессовые расстройства</a:t>
            </a:r>
          </a:p>
          <a:p>
            <a:pPr algn="ctr">
              <a:buFontTx/>
              <a:buNone/>
            </a:pPr>
            <a:endParaRPr lang="en-US" sz="2200" dirty="0" smtClean="0">
              <a:solidFill>
                <a:srgbClr val="002060"/>
              </a:solidFill>
              <a:latin typeface="Palatino Linotype" pitchFamily="18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19365"/>
            <a:ext cx="1763688" cy="122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:\Users\sony\Desktop\Health Psy\ППЗ и СЗЗ\images09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347614"/>
            <a:ext cx="1763688" cy="1443583"/>
          </a:xfrm>
          <a:prstGeom prst="rect">
            <a:avLst/>
          </a:prstGeom>
          <a:noFill/>
        </p:spPr>
      </p:pic>
      <p:pic>
        <p:nvPicPr>
          <p:cNvPr id="8" name="Picture 2" descr="C:\Users\sony\Desktop\Health Psy\ППЗ и СЗЗ\images7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195486"/>
            <a:ext cx="1573493" cy="1419622"/>
          </a:xfrm>
          <a:prstGeom prst="rect">
            <a:avLst/>
          </a:prstGeom>
          <a:noFill/>
        </p:spPr>
      </p:pic>
      <p:pic>
        <p:nvPicPr>
          <p:cNvPr id="9" name="Picture 7" descr="C:\Users\sony\Desktop\Health Psy\ППЗ и СЗЗ\images9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08304" y="1707654"/>
            <a:ext cx="1501933" cy="1296144"/>
          </a:xfrm>
          <a:prstGeom prst="rect">
            <a:avLst/>
          </a:prstGeom>
          <a:noFill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08304" y="3291830"/>
            <a:ext cx="1512168" cy="1525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user\Desktop\imag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1763688" cy="1366858"/>
          </a:xfrm>
          <a:prstGeom prst="rect">
            <a:avLst/>
          </a:prstGeom>
          <a:noFill/>
        </p:spPr>
      </p:pic>
      <p:pic>
        <p:nvPicPr>
          <p:cNvPr id="1029" name="Picture 5" descr="https://encrypted-tbn2.gstatic.com/images?q=tbn:ANd9GcSQ2JAEMU68JwJnBi4tvI3ZJ4NokvJKRB_IXSH9_xSwMSDckAb-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2715766"/>
            <a:ext cx="1763688" cy="1224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251520" y="267494"/>
            <a:ext cx="1800200" cy="792088"/>
          </a:xfrm>
        </p:spPr>
        <p:txBody>
          <a:bodyPr/>
          <a:lstStyle/>
          <a:p>
            <a:pPr algn="l"/>
            <a:endParaRPr lang="en-US" sz="2400" b="1" dirty="0" smtClean="0">
              <a:latin typeface="Palatino Linotype" pitchFamily="18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539552" y="1419622"/>
            <a:ext cx="6984776" cy="3528392"/>
          </a:xfrm>
        </p:spPr>
        <p:txBody>
          <a:bodyPr/>
          <a:lstStyle/>
          <a:p>
            <a:pPr algn="ctr">
              <a:buFontTx/>
              <a:buNone/>
            </a:pPr>
            <a:endParaRPr lang="ru-RU" sz="2400" dirty="0" smtClean="0">
              <a:latin typeface="Garamond" pitchFamily="18" charset="0"/>
            </a:endParaRPr>
          </a:p>
          <a:p>
            <a:pPr algn="ctr">
              <a:buFontTx/>
              <a:buNone/>
            </a:pPr>
            <a:endParaRPr lang="ru-RU" sz="2400" dirty="0" smtClean="0">
              <a:solidFill>
                <a:srgbClr val="002060"/>
              </a:solidFill>
              <a:latin typeface="Garamond" pitchFamily="18" charset="0"/>
            </a:endParaRPr>
          </a:p>
          <a:p>
            <a:pPr algn="ctr">
              <a:buFontTx/>
              <a:buNone/>
            </a:pPr>
            <a:endParaRPr lang="ru-RU" sz="2200" dirty="0" smtClean="0">
              <a:solidFill>
                <a:srgbClr val="002060"/>
              </a:solidFill>
              <a:latin typeface="Palatino Linotype" pitchFamily="18" charset="0"/>
            </a:endParaRPr>
          </a:p>
        </p:txBody>
      </p:sp>
      <p:pic>
        <p:nvPicPr>
          <p:cNvPr id="8" name="Picture 2" descr="C:\Users\sony\Desktop\Health Psy\ППЗ и СЗЗ\images7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23478"/>
            <a:ext cx="1152128" cy="987574"/>
          </a:xfrm>
          <a:prstGeom prst="rect">
            <a:avLst/>
          </a:prstGeom>
          <a:noFill/>
        </p:spPr>
      </p:pic>
      <p:pic>
        <p:nvPicPr>
          <p:cNvPr id="12" name="Picture 3" descr="C:\Users\user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211710"/>
            <a:ext cx="1008112" cy="812885"/>
          </a:xfrm>
          <a:prstGeom prst="rect">
            <a:avLst/>
          </a:prstGeom>
          <a:noFill/>
        </p:spPr>
      </p:pic>
      <p:pic>
        <p:nvPicPr>
          <p:cNvPr id="10" name="Picture 4" descr="C:\Users\sony\Desktop\Health Psy\ППЗ и СЗЗ\images09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003798"/>
            <a:ext cx="1080120" cy="875121"/>
          </a:xfrm>
          <a:prstGeom prst="rect">
            <a:avLst/>
          </a:prstGeom>
          <a:noFill/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867894"/>
            <a:ext cx="1008112" cy="73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331640" y="1275607"/>
          <a:ext cx="7200799" cy="3384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0978"/>
                <a:gridCol w="2026967"/>
                <a:gridCol w="1945888"/>
                <a:gridCol w="2026966"/>
              </a:tblGrid>
              <a:tr h="896455">
                <a:tc>
                  <a:txBody>
                    <a:bodyPr/>
                    <a:lstStyle/>
                    <a:p>
                      <a:endParaRPr lang="ru-RU" sz="2000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smtClean="0">
                          <a:latin typeface="Garamond" pitchFamily="18" charset="0"/>
                        </a:rPr>
                        <a:t>Тревожные расстройства</a:t>
                      </a:r>
                      <a:endParaRPr lang="ru-RU" sz="2000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Garamond" pitchFamily="18" charset="0"/>
                        </a:rPr>
                        <a:t>Депрессивные расстройства</a:t>
                      </a:r>
                      <a:endParaRPr lang="ru-RU" sz="2000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Garamond" pitchFamily="18" charset="0"/>
                        </a:rPr>
                        <a:t>Стрессовые расстройства</a:t>
                      </a:r>
                      <a:endParaRPr lang="ru-RU" sz="2000" b="1" dirty="0">
                        <a:latin typeface="Garamond" pitchFamily="18" charset="0"/>
                      </a:endParaRPr>
                    </a:p>
                  </a:txBody>
                  <a:tcPr/>
                </a:tc>
              </a:tr>
              <a:tr h="829792">
                <a:tc>
                  <a:txBody>
                    <a:bodyPr/>
                    <a:lstStyle/>
                    <a:p>
                      <a:r>
                        <a:rPr lang="ru-RU" sz="2000" b="1" smtClean="0">
                          <a:latin typeface="Garamond" pitchFamily="18" charset="0"/>
                        </a:rPr>
                        <a:t>ССЗ</a:t>
                      </a:r>
                      <a:endParaRPr lang="ru-RU" sz="2000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Garamond" pitchFamily="18" charset="0"/>
                        </a:rPr>
                        <a:t>40%</a:t>
                      </a:r>
                      <a:endParaRPr lang="ru-RU" sz="2000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Garamond" pitchFamily="18" charset="0"/>
                        </a:rPr>
                        <a:t>60%</a:t>
                      </a:r>
                      <a:endParaRPr lang="ru-RU" sz="2000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Garamond" pitchFamily="18" charset="0"/>
                        </a:rPr>
                        <a:t>29%</a:t>
                      </a:r>
                      <a:endParaRPr lang="ru-RU" sz="2000" b="1" dirty="0">
                        <a:latin typeface="Garamond" pitchFamily="18" charset="0"/>
                      </a:endParaRPr>
                    </a:p>
                  </a:txBody>
                  <a:tcPr/>
                </a:tc>
              </a:tr>
              <a:tr h="841988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Garamond" pitchFamily="18" charset="0"/>
                        </a:rPr>
                        <a:t>ОНКО</a:t>
                      </a:r>
                      <a:endParaRPr lang="ru-RU" sz="2000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Garamond" pitchFamily="18" charset="0"/>
                        </a:rPr>
                        <a:t>32.7%</a:t>
                      </a:r>
                      <a:endParaRPr lang="ru-RU" sz="2000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Garamond" pitchFamily="18" charset="0"/>
                        </a:rPr>
                        <a:t>20-35% </a:t>
                      </a:r>
                      <a:endParaRPr lang="ru-RU" sz="2000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Garamond" pitchFamily="18" charset="0"/>
                        </a:rPr>
                        <a:t>32.5%</a:t>
                      </a:r>
                      <a:endParaRPr lang="ru-RU" sz="2000" b="1" dirty="0" smtClean="0">
                        <a:latin typeface="Garamond" pitchFamily="18" charset="0"/>
                      </a:endParaRPr>
                    </a:p>
                    <a:p>
                      <a:pPr algn="ctr"/>
                      <a:endParaRPr lang="ru-RU" sz="2000" b="1" dirty="0">
                        <a:latin typeface="Garamond" pitchFamily="18" charset="0"/>
                      </a:endParaRPr>
                    </a:p>
                  </a:txBody>
                  <a:tcPr/>
                </a:tc>
              </a:tr>
              <a:tr h="8161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Garamond" pitchFamily="18" charset="0"/>
                        </a:rPr>
                        <a:t>ВИЧ</a:t>
                      </a:r>
                      <a:endParaRPr lang="ru-RU" sz="2000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Garamond" pitchFamily="18" charset="0"/>
                        </a:rPr>
                        <a:t>20%</a:t>
                      </a:r>
                      <a:endParaRPr lang="ru-RU" sz="2000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Garamond" pitchFamily="18" charset="0"/>
                        </a:rPr>
                        <a:t>23%</a:t>
                      </a:r>
                      <a:endParaRPr lang="ru-RU" sz="2000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Garamond" pitchFamily="18" charset="0"/>
                        </a:rPr>
                        <a:t>5-9%</a:t>
                      </a:r>
                      <a:endParaRPr lang="ru-RU" sz="2000" b="1" dirty="0">
                        <a:latin typeface="Garamond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8" name="Picture 7" descr="C:\Users\sony\Desktop\Health Psy\ППЗ и СЗЗ\images9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195486"/>
            <a:ext cx="1224136" cy="918102"/>
          </a:xfrm>
          <a:prstGeom prst="rect">
            <a:avLst/>
          </a:prstGeom>
          <a:noFill/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0"/>
            <a:ext cx="1261726" cy="1131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27" name="Ink 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003800" y="2066925"/>
              <a:ext cx="869950" cy="628650"/>
            </p14:xfrm>
          </p:contentPart>
        </mc:Choice>
        <mc:Fallback>
          <p:pic>
            <p:nvPicPr>
              <p:cNvPr id="1027" name="Ink 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984716" y="2047886"/>
                <a:ext cx="908118" cy="6667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28" name="Ink 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203575" y="2066925"/>
              <a:ext cx="666750" cy="700088"/>
            </p14:xfrm>
          </p:contentPart>
        </mc:Choice>
        <mc:Fallback>
          <p:pic>
            <p:nvPicPr>
              <p:cNvPr id="1028" name="Ink 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184401" y="2047809"/>
                <a:ext cx="705098" cy="73832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032" name="Ink 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6617275" y="3810000"/>
              <a:ext cx="0" cy="0"/>
            </p14:xfrm>
          </p:contentPart>
        </mc:Choice>
        <mc:Fallback>
          <p:pic>
            <p:nvPicPr>
              <p:cNvPr id="1032" name="Ink 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6617275" y="3810000"/>
                <a:ext cx="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034" name="Ink 10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19925" y="3003550"/>
              <a:ext cx="935038" cy="547688"/>
            </p14:xfrm>
          </p:contentPart>
        </mc:Choice>
        <mc:Fallback>
          <p:pic>
            <p:nvPicPr>
              <p:cNvPr id="1034" name="Ink 10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000843" y="2984466"/>
                <a:ext cx="973203" cy="5858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35" name="Ink 1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59113" y="2932113"/>
              <a:ext cx="893762" cy="506412"/>
            </p14:xfrm>
          </p:contentPart>
        </mc:Choice>
        <mc:Fallback>
          <p:pic>
            <p:nvPicPr>
              <p:cNvPr id="1035" name="Ink 1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040028" y="2913037"/>
                <a:ext cx="931932" cy="5445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037" name="Ink 1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292725" y="3003550"/>
              <a:ext cx="719138" cy="431800"/>
            </p14:xfrm>
          </p:contentPart>
        </mc:Choice>
        <mc:Fallback>
          <p:pic>
            <p:nvPicPr>
              <p:cNvPr id="1037" name="Ink 1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273649" y="2984526"/>
                <a:ext cx="757290" cy="469847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2483768" y="195486"/>
            <a:ext cx="6336704" cy="792088"/>
          </a:xfrm>
        </p:spPr>
        <p:txBody>
          <a:bodyPr/>
          <a:lstStyle/>
          <a:p>
            <a:pPr algn="l"/>
            <a:r>
              <a:rPr lang="ru-RU" sz="2400" b="1" dirty="0" smtClean="0">
                <a:latin typeface="Palatino Linotype" pitchFamily="18" charset="0"/>
              </a:rPr>
              <a:t>Последствия проблем психического здоровья у пациентов с социально значимыми заболеваниями</a:t>
            </a:r>
            <a:endParaRPr lang="en-US" sz="2400" b="1" dirty="0" smtClean="0">
              <a:latin typeface="Palatino Linotype" pitchFamily="18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323528" y="1275606"/>
            <a:ext cx="7344816" cy="3672408"/>
          </a:xfrm>
        </p:spPr>
        <p:txBody>
          <a:bodyPr/>
          <a:lstStyle/>
          <a:p>
            <a:pPr algn="ctr">
              <a:spcBef>
                <a:spcPts val="0"/>
              </a:spcBef>
              <a:buNone/>
            </a:pPr>
            <a:r>
              <a:rPr lang="ru-RU" sz="2000" dirty="0" smtClean="0">
                <a:latin typeface="Garamond" pitchFamily="18" charset="0"/>
              </a:rPr>
              <a:t>У пациентов с </a:t>
            </a:r>
            <a:r>
              <a:rPr lang="ru-RU" sz="2000" b="1" dirty="0" smtClean="0">
                <a:latin typeface="Garamond" pitchFamily="18" charset="0"/>
              </a:rPr>
              <a:t>заболеваниями </a:t>
            </a:r>
            <a:r>
              <a:rPr lang="ru-RU" sz="2000" b="1" dirty="0" err="1" smtClean="0">
                <a:latin typeface="Garamond" pitchFamily="18" charset="0"/>
              </a:rPr>
              <a:t>сердечно-сосудистой</a:t>
            </a:r>
            <a:r>
              <a:rPr lang="ru-RU" sz="2000" b="1" dirty="0" smtClean="0">
                <a:latin typeface="Garamond" pitchFamily="18" charset="0"/>
              </a:rPr>
              <a:t> системы</a:t>
            </a:r>
            <a:r>
              <a:rPr lang="ru-RU" sz="2000" dirty="0" smtClean="0">
                <a:latin typeface="Garamond" pitchFamily="18" charset="0"/>
              </a:rPr>
              <a:t>, при наличии </a:t>
            </a:r>
            <a:r>
              <a:rPr lang="ru-RU" sz="2000" dirty="0" err="1" smtClean="0">
                <a:latin typeface="Garamond" pitchFamily="18" charset="0"/>
              </a:rPr>
              <a:t>коморбидной</a:t>
            </a:r>
            <a:r>
              <a:rPr lang="ru-RU" sz="2000" dirty="0" smtClean="0">
                <a:latin typeface="Garamond" pitchFamily="18" charset="0"/>
              </a:rPr>
              <a:t> депрессии  удваивается риск осложнений и смертности.</a:t>
            </a:r>
            <a:r>
              <a:rPr lang="en-US" sz="2000" dirty="0" smtClean="0">
                <a:latin typeface="Garamond" pitchFamily="18" charset="0"/>
              </a:rPr>
              <a:t> </a:t>
            </a:r>
            <a:endParaRPr lang="ru-RU" sz="2000" dirty="0" smtClean="0">
              <a:latin typeface="Garamond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000" dirty="0" smtClean="0">
                <a:latin typeface="Garamond" pitchFamily="18" charset="0"/>
              </a:rPr>
              <a:t>Общая стоимость услуг в течении одного года при наличии  признаков депрессии выше на 41 %.</a:t>
            </a:r>
          </a:p>
          <a:p>
            <a:pPr algn="ctr">
              <a:spcBef>
                <a:spcPts val="0"/>
              </a:spcBef>
              <a:buNone/>
            </a:pPr>
            <a:endParaRPr lang="ru-RU" sz="2000" b="1" dirty="0" smtClean="0">
              <a:latin typeface="Garamond" pitchFamily="18" charset="0"/>
            </a:endParaRPr>
          </a:p>
          <a:p>
            <a:pPr algn="ctr">
              <a:spcBef>
                <a:spcPts val="0"/>
              </a:spcBef>
              <a:buNone/>
            </a:pPr>
            <a:endParaRPr lang="ru-RU" sz="2000" b="1" dirty="0" smtClean="0">
              <a:latin typeface="Garamond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000" b="1" dirty="0" smtClean="0">
                <a:latin typeface="Garamond" pitchFamily="18" charset="0"/>
              </a:rPr>
              <a:t>Пациенты с онкологическими заболеваниями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000" dirty="0" smtClean="0">
                <a:latin typeface="Garamond" pitchFamily="18" charset="0"/>
              </a:rPr>
              <a:t>Пациенты с депрессией в три раза чаще нарушают режим лечения. Лечение пациентов с </a:t>
            </a:r>
            <a:r>
              <a:rPr lang="ru-RU" sz="2000" dirty="0" err="1" smtClean="0">
                <a:latin typeface="Garamond" pitchFamily="18" charset="0"/>
              </a:rPr>
              <a:t>дистрессом</a:t>
            </a:r>
            <a:r>
              <a:rPr lang="ru-RU" sz="2000" dirty="0" smtClean="0">
                <a:latin typeface="Garamond" pitchFamily="18" charset="0"/>
              </a:rPr>
              <a:t>, в среднем в 4 раза выше чем без </a:t>
            </a:r>
            <a:r>
              <a:rPr lang="ru-RU" sz="2000" dirty="0" err="1" smtClean="0">
                <a:latin typeface="Garamond" pitchFamily="18" charset="0"/>
              </a:rPr>
              <a:t>дистресса</a:t>
            </a:r>
            <a:r>
              <a:rPr lang="ru-RU" sz="2000" dirty="0" smtClean="0">
                <a:latin typeface="Garamond" pitchFamily="18" charset="0"/>
              </a:rPr>
              <a:t>. </a:t>
            </a:r>
            <a:r>
              <a:rPr lang="en-US" sz="2000" dirty="0" smtClean="0">
                <a:latin typeface="Garamond" pitchFamily="18" charset="0"/>
              </a:rPr>
              <a:t> </a:t>
            </a:r>
            <a:endParaRPr lang="ru-RU" sz="2000" dirty="0" smtClean="0">
              <a:solidFill>
                <a:srgbClr val="002060"/>
              </a:solidFill>
              <a:latin typeface="Garamond" pitchFamily="18" charset="0"/>
            </a:endParaRPr>
          </a:p>
          <a:p>
            <a:pPr algn="ctr">
              <a:buFontTx/>
              <a:buNone/>
            </a:pPr>
            <a:endParaRPr lang="ru-RU" sz="2400" dirty="0" smtClean="0">
              <a:latin typeface="Garamond" pitchFamily="18" charset="0"/>
            </a:endParaRPr>
          </a:p>
          <a:p>
            <a:pPr algn="ctr">
              <a:buFontTx/>
              <a:buNone/>
            </a:pPr>
            <a:endParaRPr lang="ru-RU" sz="2200" dirty="0" smtClean="0">
              <a:solidFill>
                <a:srgbClr val="002060"/>
              </a:solidFill>
              <a:latin typeface="Palatino Linotype" pitchFamily="18" charset="0"/>
            </a:endParaRPr>
          </a:p>
        </p:txBody>
      </p:sp>
      <p:pic>
        <p:nvPicPr>
          <p:cNvPr id="12" name="Picture 3" descr="C:\Users\user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1563638"/>
            <a:ext cx="1403648" cy="1080120"/>
          </a:xfrm>
          <a:prstGeom prst="rect">
            <a:avLst/>
          </a:prstGeom>
          <a:noFill/>
        </p:spPr>
      </p:pic>
      <p:pic>
        <p:nvPicPr>
          <p:cNvPr id="10" name="Picture 4" descr="C:\Users\sony\Desktop\Health Psy\ППЗ и СЗЗ\images09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3435846"/>
            <a:ext cx="1187624" cy="972073"/>
          </a:xfrm>
          <a:prstGeom prst="rect">
            <a:avLst/>
          </a:prstGeom>
          <a:noFill/>
        </p:spPr>
      </p:pic>
      <p:pic>
        <p:nvPicPr>
          <p:cNvPr id="25602" name="Picture 2" descr="https://encrypted-tbn0.gstatic.com/images?q=tbn:ANd9GcT5amtDgPNBIZVGWf5VBT0eS4AjugdSsEDogziYs4olBrjAUK6Ak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123728" cy="1275606"/>
          </a:xfrm>
          <a:prstGeom prst="rect">
            <a:avLst/>
          </a:prstGeom>
          <a:noFill/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0525" name="Ink 4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292725" y="1924050"/>
              <a:ext cx="1892300" cy="73025"/>
            </p14:xfrm>
          </p:contentPart>
        </mc:Choice>
        <mc:Fallback>
          <p:pic>
            <p:nvPicPr>
              <p:cNvPr id="20525" name="Ink 4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54562" y="1888705"/>
                <a:ext cx="1968626" cy="1437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0526" name="Ink 4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500563" y="2859088"/>
              <a:ext cx="1641475" cy="42862"/>
            </p14:xfrm>
          </p:contentPart>
        </mc:Choice>
        <mc:Fallback>
          <p:pic>
            <p:nvPicPr>
              <p:cNvPr id="20526" name="Ink 4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62406" y="2820908"/>
                <a:ext cx="1717789" cy="11922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0527" name="Ink 4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916238" y="4084638"/>
              <a:ext cx="1355725" cy="11112"/>
            </p14:xfrm>
          </p:contentPart>
        </mc:Choice>
        <mc:Fallback>
          <p:pic>
            <p:nvPicPr>
              <p:cNvPr id="20527" name="Ink 4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878079" y="4072495"/>
                <a:ext cx="1432043" cy="353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0528" name="Ink 4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724525" y="4443413"/>
              <a:ext cx="1323975" cy="9525"/>
            </p14:xfrm>
          </p:contentPart>
        </mc:Choice>
        <mc:Fallback>
          <p:pic>
            <p:nvPicPr>
              <p:cNvPr id="20528" name="Ink 4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86368" y="4407354"/>
                <a:ext cx="1400289" cy="81643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835696" y="195486"/>
            <a:ext cx="5328592" cy="792088"/>
          </a:xfrm>
        </p:spPr>
        <p:txBody>
          <a:bodyPr/>
          <a:lstStyle/>
          <a:p>
            <a:r>
              <a:rPr lang="ru-RU" sz="2400" b="1" dirty="0" err="1" smtClean="0">
                <a:latin typeface="Palatino Linotype" pitchFamily="18" charset="0"/>
              </a:rPr>
              <a:t>Мультидисциплинарная</a:t>
            </a:r>
            <a:r>
              <a:rPr lang="ru-RU" sz="2400" b="1" dirty="0" smtClean="0">
                <a:latin typeface="Palatino Linotype" pitchFamily="18" charset="0"/>
              </a:rPr>
              <a:t> команда ПМСП</a:t>
            </a:r>
            <a:endParaRPr lang="en-US" sz="2400" b="1" dirty="0" smtClean="0">
              <a:latin typeface="Palatino Linotype" pitchFamily="18" charset="0"/>
            </a:endParaRPr>
          </a:p>
        </p:txBody>
      </p:sp>
      <p:sp>
        <p:nvSpPr>
          <p:cNvPr id="31746" name="AutoShape 2" descr="data:image/jpeg;base64,/9j/4AAQSkZJRgABAQAAAQABAAD/2wCEAAkGBxQSEhQUEBQWFhQUFxgVFxcYFBcXGBUXFxQWFh4YFxYaHSggGBolHBYUITEhJSkrLi4uFx8zODMsNygtLisBCgoKDg0OGxAQGzQkICQvLDQvLywsLywsLCwsNCwsLCwsLCwvLCwsLCwsLCwsLCwsLCwsLCwsLCwsLCwsLCwsLP/AABEIAJkAyAMBEQACEQEDEQH/xAAbAAABBQEBAAAAAAAAAAAAAAAAAgMEBQYBB//EADkQAAEEAAQEBAQDBgcBAAAAAAEAAgMRBAUSIQYxQVETImFxMoGRsRSh0QcjM0LB8BUWYnKi4fFD/8QAGgEBAAIDAQAAAAAAAAAAAAAAAAMEAQIFBv/EAC0RAAICAgIBAgUEAgMBAAAAAAABAgMEERIhMQVBEyJRYXEygZHBofCx0eEG/9oADAMBAAIRAxEAPwD3FACAEAIAQAgBACAEAIAQAgBACAEAIBOsd0B0FAdQAgBACAEAIAQAgBACAS94HNANnEtHMoB1rrFhAdQAgBACAEA1iZgxpceQQEePHtKAlQyBwsckAtAcKAwY4i8J745jpew0Q7b5juCgNbksznxBzgRqsi+dICwQAgBACAEAIAQAgBACAqOIMSY2td/LZBPblX9UBmcXnwHUIDVcPPLoGucCNVkX2J2/JAWaAEAIAQAgIebYQyxPY005w2PY9EBgcJLihL+HMR8QbncaaP8ANq7be+6A9By+Asja0myBuehPogJKAg5tjxCzU4XvW39+iAy2MxLZ3xyu0ks3YdI2uuXcIC+yvNw9/hn4qu66f3aAuUAIAQAgBACAEAIAQAgGMXp0nWAQRRB6/JAeeyZZEMR4gYNAO0brc0HvXf0QG0ybMvGLxtbNPL/VdfZAWgKALQHbQAgOFAZviDOXRvLGg6QAXEdBys+m4CAqGTtvV3590Be5HmjnvMbgQA0OBJ+IOvcenld9EBekoDE8RcUR+K1mh58KS3cty3lW+/IqRVtrZUnmVwk4syX+Px6pKuvEJa3awHEkAjpzWvHvRKro8OZoMoz2LXhgA/U0PY/y3Ze5pFVz6rb4T1sjjmVyekehhyjLQpACAEAIAQAgBACAEBkuMs3fF5YhqdVkdgOZQGUOYucBfPsgLbKMZ+EMchOpuJbbmgjU3TYaa6jt81VycyrHXzv9ienHna/lX7l7hOKWuJ1sLR0N39QuVV65VKWprSLlnpk4r5XsmY7PWMZqjIeSarVy91ZyvVaq6+dbUn+SGnBsnPjJaI+R8SNnk8Py6qJGl17BYwPUZ5M3GUNaGViKlJp7L/WF10Uisz/NRhoJJnAuDBdAgHmBzO3VaTmoR5E+LjvItjUnrZ5fjf2hxPOIJgf+9YWN8zbbtzPfcN+iqrMT9juy/wDm7YrfNfwQf80sbGxxa4l21AjbazannbGEdnKx/T55Fzqi1te7NBlPHWGM+Hpr20xsLrF26wBy6W531UccqDei5b6Bk1xctrS+5nMfxBiG4iRrXkPEr2h2o7U8jfegKXTXjR4yUHGbbbJUkuq3E2eZN2SVJ0VO2+yuwePbK4hrDtzdQoe5WOSfsbSg4ryafhvENie5xq6AHL5qO1l30+K22/sa+DNwa3Vc6hfYCfWwO7oCSgBACAEAIAQAgOFAZSeEOfi3P+IxFrB6WdX56EBiBgXP+I0OgB39yV57O9ZcG4U+3udbG9OjKPK0XmuXySmLwnhgjjbGRuSdJdv/AMlz7vU4W6c47aRdqxXXtRfWy3yfBi2Ne4kAbk8yoMDHWXkaa0vL/BnKudNe15NhFPGBQa0DtQr5917KOPVBcVFJfg887Jye2zNYzDw4Sbx4Gsj1NIO2w6nb1XBz3dh3RlR4l7eUjp4zjkVuNvsZ39oPEckuBw8rHFgfNIwhri3UGja6XRjZO2iMp+fsXPTI105M1x5dLW/YwUGeYh7HRmR/hHm0uJBO3dRT3GOtnpMaMLrXb8NJrw9d7/37EWV4aN1Ely8HQttjXHcjkUwdy6LacZR6ZDjW1WtuC0/x/Yp2I8Onjm1wcPQg2PslabfRjOnCFT5raf8AZa4TM5cbOGUwyzu02WNG53vUBsrtVtisW30eYzvTsB4s5VV6kl5Xnov38DY9prwNV9WvZX1vZdXkjwjxrPdCMRwpI2JkuFikfZlEpBB06CzTY26a91rCSJrqelxRK4c4dLwJJ3uYCD5B/EojZ1k8twfVYnJMzRS4vkzQ8MZOXvInlIbflAABeLPxH+Xbt3UZcPR4ow0ANFACgOwCAWgBAIMgQHWvB5IBSAEBwupAI8Qd0BWZzgS8F0f8QXseTtqo/LZAeX4fBP1lr7jIF0efxdO4B6+y8ZlxdTblF9t+x6SmcZpcX4SJmYY8YeMFx1mwNyATfXZUKqHfPpaJZz4IXhM2D92+V3Szt9Vcw5ywrubW14f4IcmpXV6QkZ+7Xp0uLrqgLs/JeyquhbHlB7R5+dcoPjJaK/iIYmaVsPgyaq8o0k6r/msbVyHpuufmRlbZGKXgvYjjXByb8m6wnBML8FHhsWPE0uMlhxaWvdd6SPchXaqFGCiyBZc4WOcHrZ5V+0DhQ4XE6MHBN4IYw6g2R4Ljd+eiL5KG2vT6R3fT8zdfzy72ZzA5c+V2hwe0USSWnavfZR11/MWsvMcaG09juf5WcHL4QcSNDH3VfGwOr5Wl1aUh6fmzlUtPX2J/A2TMx2LbBOX+G5rjbTpNtFjcghbU1pyNPU8uaofezdZJwRhcFimynEyyeE4kDw2gXv8AERzr0pVbPUcWq3i29r7HO+Jk20OHFaZ6kyZpaHAjSdwT2XVVkXHnvo4bi9612YvJ8e2PCyxONPPilt8jqBrf3+6qx9SxZT4Ka/r+Sy8O9R5cev8AfKKRmpgEn/zdUbDVWY20SPT9FeKutdEpueNi3cgN7k2PE0eoICwQDeIcQ1xHMAkfRAZn/GhXNAPZbmeuVrQbu79q/wDEBpEAFAUebY/Q+jtsCPXv/RAUmKz3agd+n9/RAbEONC+dD7IDzbjGB/jkDU4buDeYF0SfuuV6tXKdUWl4f/hf9PmozafujN5XkZxcwjstaPM94begDld9+SpYOO5y000i5lXKEensusZwdLDvC7xWjpWlw+V0VLk+mzXcOzSjPi+pLRoMFkjYWNvYgWT11Hr+f5Lr49Maq1FHLus+JNyHH5jLC/xQzXDWl+kW5nckdW+3L81MRmnweOZK0OjcCD2N1/eyA7iMU1jS55AaOpWs5xityfQM7xHmsMuGlbG8FxAFUQT5hysBRV5FVj1B7M7OZ9pdl1lrSTHE2y0E/wAoUw5NEp2bRYcQt0jU9moaQ1thoaDv81Rzc6OKk3Fvf01/ZZoxpX778fkyLMIRK+QyOIe5ztN0wajf5WvH5OWrm2o63/J3a6uCS2SzIXACyQOQs1/0qztm1xk3okUIp7SK3NfFDR4LQ43uOvyU2P8ADb1N6NpuSW15OYaSR+EDJLbIJ9QaRfk8Otvd1rv0eo1YtXFfN3478HMuw532ba11/LGsvgLpWMe2re31BFjquzi5deTHcH39DmX486X8x6BkEfhTzxD4dWpvs7zUPa1aIDQIBnFYhrGlzzQCA894iysuOvDEtDt3N5tF723r8uXsgNXwzkscLNTXOkc8C3uq/YAckBfBACAqc/wEUsf76xp+FzTTgfTugMVkeAZHKXzgyFptmo01vqW15neqA3WGxQkYHjkSR9EBQZlJpxsDu9t+rT+gQFVwxNWJxO/xAH6Pd+qA0UsvZAVHE2NeyWFrfhc1xd8qAQFLnvEjoGRxxuoyh7i8Deg4NIb0tVcqyUVqIKfJcyFkwPILedWCL9Oq5MpWV970YL3F5rLKwMkcCAQeQBsAjcj3WtmVbOPGXgyVroHOcCX+Tq0D07rGPbGqak1swXeIx3iQRwDanNv1a3f68l1qc6uyfFb/AIMlbx5DJow8jOUDS11HdurSQ722q/UKP1Clzin587L2FYobRnPxzpy2OSTSKJ1abAO1XW2++/ouD8GNMXOC2dbly+UvckyrwdR8QvDuXQbdfVc7KyVbpcdaJa4uPl7JeKx0cfxuA/P7KvXTOf6USOaQTueWgxAGwDZsbLaEYptTMOX0KtubPikDnkAtddOGwI70vQ+jUweQmvo/3OV6xdKGM2vO1+33NLwzxKTMPGLNMlnXyrYnnfXYL1cq0l0eXpzJSnqRoMx4uw0QOl4kd2Z5v+XJRqtliWVXH3M/gcezMpiyd/hsB8sIdRl727lXcDco4tGaciFnjosBiGRuLXUADpHYAbABalg0eXDSCB03+qAnBAdKAw/E/EQbJoDSd6vtz/RAUU+YXy5oC2w3EEeAa/D4skPYS5tDUXh5J2r17qOy2MF2y1j4V2Q/kXX19v5IGK4hixTo3RGnscDofTTQ7Hk75LSvIrn7k2T6Zk0dyjtfVdlPBnrYnO8SJwfe9bH77hYuyI19eTOH6ZZkpyi9JfXf/Bd5dn7Ja0k2TWk/EP8Apb1WKxbRDl4dmLPhP/B3jlgdHh5Q7yt1McbqnOqgT8iFHlTlGHylQysmAimDdRDtN1pfuLq+vouP8ScekYJuBy9kQIjbpvnzJ/vmoZ2OXlglPDqOnc1t7rVNb7BnjJjdRIa6h/t0lWuNOtAtcmxsk8kRjaLFuomhsN7P0U+JVxt6Zk2eHie43IALGnSNxXrfNdjW/IKriDh4fhyMHCA4vbI4N5uDQ4baj01clSycdOtqCLePc1Pc2ZLB4l7CWW5o6tNij6g7hebupW/mXZ24T+hL/wAsYvEi446B5F50ava9yr2LhWNctFW7Kri9bImXZjIwNaXGh5SNjRG35FbYWHTbkuNsdoqepX2VY3Kp6e0PYvEsH8QjzG96NnvvuvTVUVULVcUjytmTk3/rm2dw8zXDyEEfb5KbyVmmn2cnbsa51tfdBHSfZnPxOKvdhDwQWkDZpvmD0WjTLiVa7TNrm2cNnlOkOAdLbfUatr91DKGi/VkQs6R6nhBu/wBwFqTksFAJnfTSewJQGBzPCj8I6R3xGe/YAOaB9LPzWG9GUtvSME7N3eI0tHla9pPchrr/AKKnPLSekjv0egylW3a9P2X/AGytzyWSXFzSx/w5JC9pcd6Pp6clWssrk2zrYlV9cIx8aHQFVb35OmNySNdsXA3/AKt/ra21Le9GjcWtNk/IsybgWyO06gacSXbggHYGlaqyZRekjlZ3pULtS561+5uxOyS8POP3OKYHf7C5oIPodyR/tXRffX1PHyXFtfQw+AyURySMxDiHxv0tFluoAA6geoN9FyMlzg9aNSdnuYmNrTG4XdGhe1eqrU1cn8wImEz538wDvbY/ot5Y69gTp8frb5bA68r9go416fYNdw/w8zCN8hc4kAW6th2AC79dKg20ZLkNUoFt2TsDb8LG54e5jC9vJxbbh81pKuEnto3jZKK0mS2SLc0PPc9y0S4jEiNtOb52hoq9LQSB77rWFcI2c0uzTIlOyrhveuzHYTCMmc/xC4EEBtOoEV6/JW12zkynKCXEusFgGxA6Sd+ZceyytIrym5i/xTLrW2+17rJjiyPmGJ8IXpc4HqBsPdYb0bwhyJPBDPxWJ1FtQwVJI69rF6We5Iv2BUcpF7HofLez1zKJi9hef53Ej2GwvsoTo72WQQCnckBhf2gYNzMLP4YLo3i9tyxw5O9untXZaWdxZawZcciDf1PIMMXu3adrrff5LkS4rpnt6/ifUfmxbWENcdyL29FooOS2jeVsYvTHY3hw25LGmmbppoqJ8AxpphcXn4WCiST91ZrnKXWjnW1V1bly7E4LDTYuQQxAue7aujehLu1b8+yljXt9FS7L4x5SfR7FmmBDHYdh3prGH10kNtX0utHlZPk2yqxGNfPGPLFMW20xy0xw7PZJY69FHbHkulswReG+HfFe5uJiJjaCL1aQX8hRafN1VPHpfxHyQLTGcCQHeBz4z0BOtv0O/wCasSxYPwCRw/wv4RDpqc5p8oF6fc3X0WlWIlLcgaYMVwHdKA44ICPLJSAinGmrHIdSgM0MxYyaQtfqke13vqLSB/RAVWcYB3hRyNFta3SaG7fX2UlctdFLKrb1JGaxWLe41Zd0AG9/JSNlSEPoLw+VYlhEroJBG02XOaQPqVrvsmnW+Pgv8vMs2oxsYAyg973hrG3fO+a3lNIr14sp+C5iwbcNhRh4Xg6nl0sjdtZIuvoAPb3VdvZ1oVqC0ej5czTGwdmj7LBITmoBRQEbFN1NcO4P2QHgPGL3txDiaBIHIBtnvQ2tUMmK57PUekWP4DW/d/cicN8KTZi6QxPY0RBtl+qnFxNAEDpSzVXyWkYzcuNM1y7/AAczbIcThNsRGWjo9pDmH2e37GlHZW4vst42XXan8N9/5H+EuGcRiJY5GtLYmPa8yu2B0kGmg7uJropaq23spZmZCMXDe2z2zA5fFHqdHGxrnEudTQCSTe5pXEkebcpNabKfiR37yL3v/kFkwU/CrGuMoeAQe4vqUBqWuAFDkNgPQIBTSgJEbUA4I0Arw0Al0aAhYmC0BmMxyIBpNyaeda3UgH8jymCFmvy2d7vn/VAWWFBeSdNN6CuY9kArAZRDDZjia0k2SBvfud1nbNI1xXhD+ZYNs8To5Lp+xIO46onozOKktMy0fCYhOvR4hZbw98lN2si4hsSPXusyk2R10Rh4GcDIXtBebc6R1mvRo6bdVqTHpkTkBLjKAU9AR5HIDCz4aNz8a2RjXeQObqaHUbcNrG3RYcU/KN4WSh+l6JXBZAw2loAAkfsAANyD0WUkjWUnJ7bLmYNcC1wBB5ggEH3B5o+wm14EiunT8kMPsXrKAos5jc97aF0PvaAyGCzk4Z5ZNG5u+5o7+oKA1WGziGRtteL6Dv6UgLvDC6QFhHGgH2sQCvDQHDGgG3wIBl+E9EAxHlEYNhjQfQf3SAlNwldEAzPFSAgyS0gImPxHkc3u0oDL5YaA9Hk/Wv0QHo8D7QE+JAOPQEOd9IDC53MYpJH6SWmNzTQPUgj7IBjh3MotOmJ9Wbq+vK0BewYyyW9QgJ0YQEjwkBT4+CRj9TBYIojqPUd0AzM+CVhEoAI77EH06oBWV5YKB0izvyF+6A0EGHpATY40A6GIDulAd0oA0IDnhoBQYgAtQELFRoDO5mJGm46O1UfuCgMli8HjMQ/SHBo61ZAHugLTB5G3DxEOeXOuyT1PoOgQGuy52poPogLeIIBx4QEHFM2QFE6arbMKHR3T5nogM3iMlhdNTADe50n4fmEBeZblTIvgbRPM7kn5koC7w8SAmxxIDr8OD0QDBwDbuh9EA8zCgIB9kSAdDUB2kAUgCkB1ACAEBwoBmVloCuxGEv8A8QFWcFKwu8PSQ7ejsQfcc/mgGocmc43Mb9BdfqUBocPh6AQE1oQCigGpGWgIc2EB5i0Ay3AgcgB7ABAONwyAkRxICQxqAXSA5pQHaQHUAIAQAgBACAEAIAQHCEA25iASYQgOtjpALDUAoBAdQAgElqAToQHNCA6GoBYQHUAIAQAgBACAEAIAQAgBACAEAIAQAgBACAEAIAQAgBACAEAIAQAgBACAEAIAQAgBACAEAIAQAgBACAEAIAQAgBACAEAIAQAgBACAEAIAQAgBACAEAIAQAgBACAEAI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48" name="AutoShape 4" descr="data:image/jpeg;base64,/9j/4AAQSkZJRgABAQAAAQABAAD/2wCEAAkGBxQSEhQUEBQWFhQUFxgVFxcYFBcXGBUXFxQWFh4YFxYaHSggGBolHBYUITEhJSkrLi4uFx8zODMsNygtLisBCgoKDg0OGxAQGzQkICQvLDQvLywsLywsLCwsNCwsLCwsLCwvLCwsLCwsLCwsLCwsLCwsLCwsLCwsLCwsLCwsLP/AABEIAJkAyAMBEQACEQEDEQH/xAAbAAABBQEBAAAAAAAAAAAAAAAAAgMEBQYBB//EADkQAAEEAAQEBAQDBgcBAAAAAAEAAgMRBAUSIQYxQVETImFxMoGRsRSh0QcjM0LB8BUWYnKi4fFD/8QAGgEBAAIDAQAAAAAAAAAAAAAAAAMEAQIFBv/EAC0RAAICAgIBAgUEAgMBAAAAAAABAgMEERIhMQVBEyJRYXEygZHBofCx0eEG/9oADAMBAAIRAxEAPwD3FACAEAIAQAgBACAEAIAQAgBACAEAIBOsd0B0FAdQAgBACAEAIAQAgBACAS94HNANnEtHMoB1rrFhAdQAgBACAEA1iZgxpceQQEePHtKAlQyBwsckAtAcKAwY4i8J745jpew0Q7b5juCgNbksznxBzgRqsi+dICwQAgBACAEAIAQAgBACAqOIMSY2td/LZBPblX9UBmcXnwHUIDVcPPLoGucCNVkX2J2/JAWaAEAIAQAgIebYQyxPY005w2PY9EBgcJLihL+HMR8QbncaaP8ANq7be+6A9By+Asja0myBuehPogJKAg5tjxCzU4XvW39+iAy2MxLZ3xyu0ks3YdI2uuXcIC+yvNw9/hn4qu66f3aAuUAIAQAgBACAEAIAQAgGMXp0nWAQRRB6/JAeeyZZEMR4gYNAO0brc0HvXf0QG0ybMvGLxtbNPL/VdfZAWgKALQHbQAgOFAZviDOXRvLGg6QAXEdBys+m4CAqGTtvV3590Be5HmjnvMbgQA0OBJ+IOvcenld9EBekoDE8RcUR+K1mh58KS3cty3lW+/IqRVtrZUnmVwk4syX+Px6pKuvEJa3awHEkAjpzWvHvRKro8OZoMoz2LXhgA/U0PY/y3Ze5pFVz6rb4T1sjjmVyekehhyjLQpACAEAIAQAgBACAEBkuMs3fF5YhqdVkdgOZQGUOYucBfPsgLbKMZ+EMchOpuJbbmgjU3TYaa6jt81VycyrHXzv9ienHna/lX7l7hOKWuJ1sLR0N39QuVV65VKWprSLlnpk4r5XsmY7PWMZqjIeSarVy91ZyvVaq6+dbUn+SGnBsnPjJaI+R8SNnk8Py6qJGl17BYwPUZ5M3GUNaGViKlJp7L/WF10Uisz/NRhoJJnAuDBdAgHmBzO3VaTmoR5E+LjvItjUnrZ5fjf2hxPOIJgf+9YWN8zbbtzPfcN+iqrMT9juy/wDm7YrfNfwQf80sbGxxa4l21AjbazannbGEdnKx/T55Fzqi1te7NBlPHWGM+Hpr20xsLrF26wBy6W531UccqDei5b6Bk1xctrS+5nMfxBiG4iRrXkPEr2h2o7U8jfegKXTXjR4yUHGbbbJUkuq3E2eZN2SVJ0VO2+yuwePbK4hrDtzdQoe5WOSfsbSg4ryafhvENie5xq6AHL5qO1l30+K22/sa+DNwa3Vc6hfYCfWwO7oCSgBACAEAIAQAgOFAZSeEOfi3P+IxFrB6WdX56EBiBgXP+I0OgB39yV57O9ZcG4U+3udbG9OjKPK0XmuXySmLwnhgjjbGRuSdJdv/AMlz7vU4W6c47aRdqxXXtRfWy3yfBi2Ne4kAbk8yoMDHWXkaa0vL/BnKudNe15NhFPGBQa0DtQr5917KOPVBcVFJfg887Jye2zNYzDw4Sbx4Gsj1NIO2w6nb1XBz3dh3RlR4l7eUjp4zjkVuNvsZ39oPEckuBw8rHFgfNIwhri3UGja6XRjZO2iMp+fsXPTI105M1x5dLW/YwUGeYh7HRmR/hHm0uJBO3dRT3GOtnpMaMLrXb8NJrw9d7/37EWV4aN1Ely8HQttjXHcjkUwdy6LacZR6ZDjW1WtuC0/x/Yp2I8Onjm1wcPQg2PslabfRjOnCFT5raf8AZa4TM5cbOGUwyzu02WNG53vUBsrtVtisW30eYzvTsB4s5VV6kl5Xnov38DY9prwNV9WvZX1vZdXkjwjxrPdCMRwpI2JkuFikfZlEpBB06CzTY26a91rCSJrqelxRK4c4dLwJJ3uYCD5B/EojZ1k8twfVYnJMzRS4vkzQ8MZOXvInlIbflAABeLPxH+Xbt3UZcPR4ow0ANFACgOwCAWgBAIMgQHWvB5IBSAEBwupAI8Qd0BWZzgS8F0f8QXseTtqo/LZAeX4fBP1lr7jIF0efxdO4B6+y8ZlxdTblF9t+x6SmcZpcX4SJmYY8YeMFx1mwNyATfXZUKqHfPpaJZz4IXhM2D92+V3Szt9Vcw5ywrubW14f4IcmpXV6QkZ+7Xp0uLrqgLs/JeyquhbHlB7R5+dcoPjJaK/iIYmaVsPgyaq8o0k6r/msbVyHpuufmRlbZGKXgvYjjXByb8m6wnBML8FHhsWPE0uMlhxaWvdd6SPchXaqFGCiyBZc4WOcHrZ5V+0DhQ4XE6MHBN4IYw6g2R4Ljd+eiL5KG2vT6R3fT8zdfzy72ZzA5c+V2hwe0USSWnavfZR11/MWsvMcaG09juf5WcHL4QcSNDH3VfGwOr5Wl1aUh6fmzlUtPX2J/A2TMx2LbBOX+G5rjbTpNtFjcghbU1pyNPU8uaofezdZJwRhcFimynEyyeE4kDw2gXv8AERzr0pVbPUcWq3i29r7HO+Jk20OHFaZ6kyZpaHAjSdwT2XVVkXHnvo4bi9612YvJ8e2PCyxONPPilt8jqBrf3+6qx9SxZT4Ka/r+Sy8O9R5cev8AfKKRmpgEn/zdUbDVWY20SPT9FeKutdEpueNi3cgN7k2PE0eoICwQDeIcQ1xHMAkfRAZn/GhXNAPZbmeuVrQbu79q/wDEBpEAFAUebY/Q+jtsCPXv/RAUmKz3agd+n9/RAbEONC+dD7IDzbjGB/jkDU4buDeYF0SfuuV6tXKdUWl4f/hf9PmozafujN5XkZxcwjstaPM94begDld9+SpYOO5y000i5lXKEensusZwdLDvC7xWjpWlw+V0VLk+mzXcOzSjPi+pLRoMFkjYWNvYgWT11Hr+f5Lr49Maq1FHLus+JNyHH5jLC/xQzXDWl+kW5nckdW+3L81MRmnweOZK0OjcCD2N1/eyA7iMU1jS55AaOpWs5xityfQM7xHmsMuGlbG8FxAFUQT5hysBRV5FVj1B7M7OZ9pdl1lrSTHE2y0E/wAoUw5NEp2bRYcQt0jU9moaQ1thoaDv81Rzc6OKk3Fvf01/ZZoxpX778fkyLMIRK+QyOIe5ztN0wajf5WvH5OWrm2o63/J3a6uCS2SzIXACyQOQs1/0qztm1xk3okUIp7SK3NfFDR4LQ43uOvyU2P8ADb1N6NpuSW15OYaSR+EDJLbIJ9QaRfk8Otvd1rv0eo1YtXFfN3478HMuw532ba11/LGsvgLpWMe2re31BFjquzi5deTHcH39DmX486X8x6BkEfhTzxD4dWpvs7zUPa1aIDQIBnFYhrGlzzQCA894iysuOvDEtDt3N5tF723r8uXsgNXwzkscLNTXOkc8C3uq/YAckBfBACAqc/wEUsf76xp+FzTTgfTugMVkeAZHKXzgyFptmo01vqW15neqA3WGxQkYHjkSR9EBQZlJpxsDu9t+rT+gQFVwxNWJxO/xAH6Pd+qA0UsvZAVHE2NeyWFrfhc1xd8qAQFLnvEjoGRxxuoyh7i8Deg4NIb0tVcqyUVqIKfJcyFkwPILedWCL9Oq5MpWV970YL3F5rLKwMkcCAQeQBsAjcj3WtmVbOPGXgyVroHOcCX+Tq0D07rGPbGqak1swXeIx3iQRwDanNv1a3f68l1qc6uyfFb/AIMlbx5DJow8jOUDS11HdurSQ722q/UKP1Clzin587L2FYobRnPxzpy2OSTSKJ1abAO1XW2++/ouD8GNMXOC2dbly+UvckyrwdR8QvDuXQbdfVc7KyVbpcdaJa4uPl7JeKx0cfxuA/P7KvXTOf6USOaQTueWgxAGwDZsbLaEYptTMOX0KtubPikDnkAtddOGwI70vQ+jUweQmvo/3OV6xdKGM2vO1+33NLwzxKTMPGLNMlnXyrYnnfXYL1cq0l0eXpzJSnqRoMx4uw0QOl4kd2Z5v+XJRqtliWVXH3M/gcezMpiyd/hsB8sIdRl727lXcDco4tGaciFnjosBiGRuLXUADpHYAbABalg0eXDSCB03+qAnBAdKAw/E/EQbJoDSd6vtz/RAUU+YXy5oC2w3EEeAa/D4skPYS5tDUXh5J2r17qOy2MF2y1j4V2Q/kXX19v5IGK4hixTo3RGnscDofTTQ7Hk75LSvIrn7k2T6Zk0dyjtfVdlPBnrYnO8SJwfe9bH77hYuyI19eTOH6ZZkpyi9JfXf/Bd5dn7Ja0k2TWk/EP8Apb1WKxbRDl4dmLPhP/B3jlgdHh5Q7yt1McbqnOqgT8iFHlTlGHylQysmAimDdRDtN1pfuLq+vouP8ScekYJuBy9kQIjbpvnzJ/vmoZ2OXlglPDqOnc1t7rVNb7BnjJjdRIa6h/t0lWuNOtAtcmxsk8kRjaLFuomhsN7P0U+JVxt6Zk2eHie43IALGnSNxXrfNdjW/IKriDh4fhyMHCA4vbI4N5uDQ4baj01clSycdOtqCLePc1Pc2ZLB4l7CWW5o6tNij6g7hebupW/mXZ24T+hL/wAsYvEi446B5F50ava9yr2LhWNctFW7Kri9bImXZjIwNaXGh5SNjRG35FbYWHTbkuNsdoqepX2VY3Kp6e0PYvEsH8QjzG96NnvvuvTVUVULVcUjytmTk3/rm2dw8zXDyEEfb5KbyVmmn2cnbsa51tfdBHSfZnPxOKvdhDwQWkDZpvmD0WjTLiVa7TNrm2cNnlOkOAdLbfUatr91DKGi/VkQs6R6nhBu/wBwFqTksFAJnfTSewJQGBzPCj8I6R3xGe/YAOaB9LPzWG9GUtvSME7N3eI0tHla9pPchrr/AKKnPLSekjv0egylW3a9P2X/AGytzyWSXFzSx/w5JC9pcd6Pp6clWssrk2zrYlV9cIx8aHQFVb35OmNySNdsXA3/AKt/ra21Le9GjcWtNk/IsybgWyO06gacSXbggHYGlaqyZRekjlZ3pULtS561+5uxOyS8POP3OKYHf7C5oIPodyR/tXRffX1PHyXFtfQw+AyURySMxDiHxv0tFluoAA6geoN9FyMlzg9aNSdnuYmNrTG4XdGhe1eqrU1cn8wImEz538wDvbY/ot5Y69gTp8frb5bA68r9go416fYNdw/w8zCN8hc4kAW6th2AC79dKg20ZLkNUoFt2TsDb8LG54e5jC9vJxbbh81pKuEnto3jZKK0mS2SLc0PPc9y0S4jEiNtOb52hoq9LQSB77rWFcI2c0uzTIlOyrhveuzHYTCMmc/xC4EEBtOoEV6/JW12zkynKCXEusFgGxA6Sd+ZceyytIrym5i/xTLrW2+17rJjiyPmGJ8IXpc4HqBsPdYb0bwhyJPBDPxWJ1FtQwVJI69rF6We5Iv2BUcpF7HofLez1zKJi9hef53Ej2GwvsoTo72WQQCnckBhf2gYNzMLP4YLo3i9tyxw5O9untXZaWdxZawZcciDf1PIMMXu3adrrff5LkS4rpnt6/ifUfmxbWENcdyL29FooOS2jeVsYvTHY3hw25LGmmbppoqJ8AxpphcXn4WCiST91ZrnKXWjnW1V1bly7E4LDTYuQQxAue7aujehLu1b8+yljXt9FS7L4x5SfR7FmmBDHYdh3prGH10kNtX0utHlZPk2yqxGNfPGPLFMW20xy0xw7PZJY69FHbHkulswReG+HfFe5uJiJjaCL1aQX8hRafN1VPHpfxHyQLTGcCQHeBz4z0BOtv0O/wCasSxYPwCRw/wv4RDpqc5p8oF6fc3X0WlWIlLcgaYMVwHdKA44ICPLJSAinGmrHIdSgM0MxYyaQtfqke13vqLSB/RAVWcYB3hRyNFta3SaG7fX2UlctdFLKrb1JGaxWLe41Zd0AG9/JSNlSEPoLw+VYlhEroJBG02XOaQPqVrvsmnW+Pgv8vMs2oxsYAyg973hrG3fO+a3lNIr14sp+C5iwbcNhRh4Xg6nl0sjdtZIuvoAPb3VdvZ1oVqC0ej5czTGwdmj7LBITmoBRQEbFN1NcO4P2QHgPGL3txDiaBIHIBtnvQ2tUMmK57PUekWP4DW/d/cicN8KTZi6QxPY0RBtl+qnFxNAEDpSzVXyWkYzcuNM1y7/AAczbIcThNsRGWjo9pDmH2e37GlHZW4vst42XXan8N9/5H+EuGcRiJY5GtLYmPa8yu2B0kGmg7uJropaq23spZmZCMXDe2z2zA5fFHqdHGxrnEudTQCSTe5pXEkebcpNabKfiR37yL3v/kFkwU/CrGuMoeAQe4vqUBqWuAFDkNgPQIBTSgJEbUA4I0Arw0Al0aAhYmC0BmMxyIBpNyaeda3UgH8jymCFmvy2d7vn/VAWWFBeSdNN6CuY9kArAZRDDZjia0k2SBvfud1nbNI1xXhD+ZYNs8To5Lp+xIO46onozOKktMy0fCYhOvR4hZbw98lN2si4hsSPXusyk2R10Rh4GcDIXtBebc6R1mvRo6bdVqTHpkTkBLjKAU9AR5HIDCz4aNz8a2RjXeQObqaHUbcNrG3RYcU/KN4WSh+l6JXBZAw2loAAkfsAANyD0WUkjWUnJ7bLmYNcC1wBB5ggEH3B5o+wm14EiunT8kMPsXrKAos5jc97aF0PvaAyGCzk4Z5ZNG5u+5o7+oKA1WGziGRtteL6Dv6UgLvDC6QFhHGgH2sQCvDQHDGgG3wIBl+E9EAxHlEYNhjQfQf3SAlNwldEAzPFSAgyS0gImPxHkc3u0oDL5YaA9Hk/Wv0QHo8D7QE+JAOPQEOd9IDC53MYpJH6SWmNzTQPUgj7IBjh3MotOmJ9Wbq+vK0BewYyyW9QgJ0YQEjwkBT4+CRj9TBYIojqPUd0AzM+CVhEoAI77EH06oBWV5YKB0izvyF+6A0EGHpATY40A6GIDulAd0oA0IDnhoBQYgAtQELFRoDO5mJGm46O1UfuCgMli8HjMQ/SHBo61ZAHugLTB5G3DxEOeXOuyT1PoOgQGuy52poPogLeIIBx4QEHFM2QFE6arbMKHR3T5nogM3iMlhdNTADe50n4fmEBeZblTIvgbRPM7kn5koC7w8SAmxxIDr8OD0QDBwDbuh9EA8zCgIB9kSAdDUB2kAUgCkB1ACAEBwoBmVloCuxGEv8A8QFWcFKwu8PSQ7ejsQfcc/mgGocmc43Mb9BdfqUBocPh6AQE1oQCigGpGWgIc2EB5i0Ay3AgcgB7ABAONwyAkRxICQxqAXSA5pQHaQHUAIAQAgBACAEAIAQHCEA25iASYQgOtjpALDUAoBAdQAgElqAToQHNCA6GoBYQHUAIAQAgBACAEAIAQAgBACAEAIAQAgBACAEAIAQAgBACAEAIAQAgBACAEAIAQAgBACAEAIAQAgBACAEAIAQAgBACAEAIAQAgBACAEAIAQAgBACAEAIAQAgBACAEAI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50" name="AutoShape 6" descr="data:image/jpeg;base64,/9j/4AAQSkZJRgABAQAAAQABAAD/2wCEAAkGBxQSEhQUEBQWFhQUFxgVFxcYFBcXGBUXFxQWFh4YFxYaHSggGBolHBYUITEhJSkrLi4uFx8zODMsNygtLisBCgoKDg0OGxAQGzQkICQvLDQvLywsLywsLCwsNCwsLCwsLCwvLCwsLCwsLCwsLCwsLCwsLCwsLCwsLCwsLCwsLP/AABEIAJkAyAMBEQACEQEDEQH/xAAbAAABBQEBAAAAAAAAAAAAAAAAAgMEBQYBB//EADkQAAEEAAQEBAQDBgcBAAAAAAEAAgMRBAUSIQYxQVETImFxMoGRsRSh0QcjM0LB8BUWYnKi4fFD/8QAGgEBAAIDAQAAAAAAAAAAAAAAAAMEAQIFBv/EAC0RAAICAgIBAgUEAgMBAAAAAAABAgMEERIhMQVBEyJRYXEygZHBofCx0eEG/9oADAMBAAIRAxEAPwD3FACAEAIAQAgBACAEAIAQAgBACAEAIBOsd0B0FAdQAgBACAEAIAQAgBACAS94HNANnEtHMoB1rrFhAdQAgBACAEA1iZgxpceQQEePHtKAlQyBwsckAtAcKAwY4i8J745jpew0Q7b5juCgNbksznxBzgRqsi+dICwQAgBACAEAIAQAgBACAqOIMSY2td/LZBPblX9UBmcXnwHUIDVcPPLoGucCNVkX2J2/JAWaAEAIAQAgIebYQyxPY005w2PY9EBgcJLihL+HMR8QbncaaP8ANq7be+6A9By+Asja0myBuehPogJKAg5tjxCzU4XvW39+iAy2MxLZ3xyu0ks3YdI2uuXcIC+yvNw9/hn4qu66f3aAuUAIAQAgBACAEAIAQAgGMXp0nWAQRRB6/JAeeyZZEMR4gYNAO0brc0HvXf0QG0ybMvGLxtbNPL/VdfZAWgKALQHbQAgOFAZviDOXRvLGg6QAXEdBys+m4CAqGTtvV3590Be5HmjnvMbgQA0OBJ+IOvcenld9EBekoDE8RcUR+K1mh58KS3cty3lW+/IqRVtrZUnmVwk4syX+Px6pKuvEJa3awHEkAjpzWvHvRKro8OZoMoz2LXhgA/U0PY/y3Ze5pFVz6rb4T1sjjmVyekehhyjLQpACAEAIAQAgBACAEBkuMs3fF5YhqdVkdgOZQGUOYucBfPsgLbKMZ+EMchOpuJbbmgjU3TYaa6jt81VycyrHXzv9ienHna/lX7l7hOKWuJ1sLR0N39QuVV65VKWprSLlnpk4r5XsmY7PWMZqjIeSarVy91ZyvVaq6+dbUn+SGnBsnPjJaI+R8SNnk8Py6qJGl17BYwPUZ5M3GUNaGViKlJp7L/WF10Uisz/NRhoJJnAuDBdAgHmBzO3VaTmoR5E+LjvItjUnrZ5fjf2hxPOIJgf+9YWN8zbbtzPfcN+iqrMT9juy/wDm7YrfNfwQf80sbGxxa4l21AjbazannbGEdnKx/T55Fzqi1te7NBlPHWGM+Hpr20xsLrF26wBy6W531UccqDei5b6Bk1xctrS+5nMfxBiG4iRrXkPEr2h2o7U8jfegKXTXjR4yUHGbbbJUkuq3E2eZN2SVJ0VO2+yuwePbK4hrDtzdQoe5WOSfsbSg4ryafhvENie5xq6AHL5qO1l30+K22/sa+DNwa3Vc6hfYCfWwO7oCSgBACAEAIAQAgOFAZSeEOfi3P+IxFrB6WdX56EBiBgXP+I0OgB39yV57O9ZcG4U+3udbG9OjKPK0XmuXySmLwnhgjjbGRuSdJdv/AMlz7vU4W6c47aRdqxXXtRfWy3yfBi2Ne4kAbk8yoMDHWXkaa0vL/BnKudNe15NhFPGBQa0DtQr5917KOPVBcVFJfg887Jye2zNYzDw4Sbx4Gsj1NIO2w6nb1XBz3dh3RlR4l7eUjp4zjkVuNvsZ39oPEckuBw8rHFgfNIwhri3UGja6XRjZO2iMp+fsXPTI105M1x5dLW/YwUGeYh7HRmR/hHm0uJBO3dRT3GOtnpMaMLrXb8NJrw9d7/37EWV4aN1Ely8HQttjXHcjkUwdy6LacZR6ZDjW1WtuC0/x/Yp2I8Onjm1wcPQg2PslabfRjOnCFT5raf8AZa4TM5cbOGUwyzu02WNG53vUBsrtVtisW30eYzvTsB4s5VV6kl5Xnov38DY9prwNV9WvZX1vZdXkjwjxrPdCMRwpI2JkuFikfZlEpBB06CzTY26a91rCSJrqelxRK4c4dLwJJ3uYCD5B/EojZ1k8twfVYnJMzRS4vkzQ8MZOXvInlIbflAABeLPxH+Xbt3UZcPR4ow0ANFACgOwCAWgBAIMgQHWvB5IBSAEBwupAI8Qd0BWZzgS8F0f8QXseTtqo/LZAeX4fBP1lr7jIF0efxdO4B6+y8ZlxdTblF9t+x6SmcZpcX4SJmYY8YeMFx1mwNyATfXZUKqHfPpaJZz4IXhM2D92+V3Szt9Vcw5ywrubW14f4IcmpXV6QkZ+7Xp0uLrqgLs/JeyquhbHlB7R5+dcoPjJaK/iIYmaVsPgyaq8o0k6r/msbVyHpuufmRlbZGKXgvYjjXByb8m6wnBML8FHhsWPE0uMlhxaWvdd6SPchXaqFGCiyBZc4WOcHrZ5V+0DhQ4XE6MHBN4IYw6g2R4Ljd+eiL5KG2vT6R3fT8zdfzy72ZzA5c+V2hwe0USSWnavfZR11/MWsvMcaG09juf5WcHL4QcSNDH3VfGwOr5Wl1aUh6fmzlUtPX2J/A2TMx2LbBOX+G5rjbTpNtFjcghbU1pyNPU8uaofezdZJwRhcFimynEyyeE4kDw2gXv8AERzr0pVbPUcWq3i29r7HO+Jk20OHFaZ6kyZpaHAjSdwT2XVVkXHnvo4bi9612YvJ8e2PCyxONPPilt8jqBrf3+6qx9SxZT4Ka/r+Sy8O9R5cev8AfKKRmpgEn/zdUbDVWY20SPT9FeKutdEpueNi3cgN7k2PE0eoICwQDeIcQ1xHMAkfRAZn/GhXNAPZbmeuVrQbu79q/wDEBpEAFAUebY/Q+jtsCPXv/RAUmKz3agd+n9/RAbEONC+dD7IDzbjGB/jkDU4buDeYF0SfuuV6tXKdUWl4f/hf9PmozafujN5XkZxcwjstaPM94begDld9+SpYOO5y000i5lXKEensusZwdLDvC7xWjpWlw+V0VLk+mzXcOzSjPi+pLRoMFkjYWNvYgWT11Hr+f5Lr49Maq1FHLus+JNyHH5jLC/xQzXDWl+kW5nckdW+3L81MRmnweOZK0OjcCD2N1/eyA7iMU1jS55AaOpWs5xityfQM7xHmsMuGlbG8FxAFUQT5hysBRV5FVj1B7M7OZ9pdl1lrSTHE2y0E/wAoUw5NEp2bRYcQt0jU9moaQ1thoaDv81Rzc6OKk3Fvf01/ZZoxpX778fkyLMIRK+QyOIe5ztN0wajf5WvH5OWrm2o63/J3a6uCS2SzIXACyQOQs1/0qztm1xk3okUIp7SK3NfFDR4LQ43uOvyU2P8ADb1N6NpuSW15OYaSR+EDJLbIJ9QaRfk8Otvd1rv0eo1YtXFfN3478HMuw532ba11/LGsvgLpWMe2re31BFjquzi5deTHcH39DmX486X8x6BkEfhTzxD4dWpvs7zUPa1aIDQIBnFYhrGlzzQCA894iysuOvDEtDt3N5tF723r8uXsgNXwzkscLNTXOkc8C3uq/YAckBfBACAqc/wEUsf76xp+FzTTgfTugMVkeAZHKXzgyFptmo01vqW15neqA3WGxQkYHjkSR9EBQZlJpxsDu9t+rT+gQFVwxNWJxO/xAH6Pd+qA0UsvZAVHE2NeyWFrfhc1xd8qAQFLnvEjoGRxxuoyh7i8Deg4NIb0tVcqyUVqIKfJcyFkwPILedWCL9Oq5MpWV970YL3F5rLKwMkcCAQeQBsAjcj3WtmVbOPGXgyVroHOcCX+Tq0D07rGPbGqak1swXeIx3iQRwDanNv1a3f68l1qc6uyfFb/AIMlbx5DJow8jOUDS11HdurSQ722q/UKP1Clzin587L2FYobRnPxzpy2OSTSKJ1abAO1XW2++/ouD8GNMXOC2dbly+UvckyrwdR8QvDuXQbdfVc7KyVbpcdaJa4uPl7JeKx0cfxuA/P7KvXTOf6USOaQTueWgxAGwDZsbLaEYptTMOX0KtubPikDnkAtddOGwI70vQ+jUweQmvo/3OV6xdKGM2vO1+33NLwzxKTMPGLNMlnXyrYnnfXYL1cq0l0eXpzJSnqRoMx4uw0QOl4kd2Z5v+XJRqtliWVXH3M/gcezMpiyd/hsB8sIdRl727lXcDco4tGaciFnjosBiGRuLXUADpHYAbABalg0eXDSCB03+qAnBAdKAw/E/EQbJoDSd6vtz/RAUU+YXy5oC2w3EEeAa/D4skPYS5tDUXh5J2r17qOy2MF2y1j4V2Q/kXX19v5IGK4hixTo3RGnscDofTTQ7Hk75LSvIrn7k2T6Zk0dyjtfVdlPBnrYnO8SJwfe9bH77hYuyI19eTOH6ZZkpyi9JfXf/Bd5dn7Ja0k2TWk/EP8Apb1WKxbRDl4dmLPhP/B3jlgdHh5Q7yt1McbqnOqgT8iFHlTlGHylQysmAimDdRDtN1pfuLq+vouP8ScekYJuBy9kQIjbpvnzJ/vmoZ2OXlglPDqOnc1t7rVNb7BnjJjdRIa6h/t0lWuNOtAtcmxsk8kRjaLFuomhsN7P0U+JVxt6Zk2eHie43IALGnSNxXrfNdjW/IKriDh4fhyMHCA4vbI4N5uDQ4baj01clSycdOtqCLePc1Pc2ZLB4l7CWW5o6tNij6g7hebupW/mXZ24T+hL/wAsYvEi446B5F50ava9yr2LhWNctFW7Kri9bImXZjIwNaXGh5SNjRG35FbYWHTbkuNsdoqepX2VY3Kp6e0PYvEsH8QjzG96NnvvuvTVUVULVcUjytmTk3/rm2dw8zXDyEEfb5KbyVmmn2cnbsa51tfdBHSfZnPxOKvdhDwQWkDZpvmD0WjTLiVa7TNrm2cNnlOkOAdLbfUatr91DKGi/VkQs6R6nhBu/wBwFqTksFAJnfTSewJQGBzPCj8I6R3xGe/YAOaB9LPzWG9GUtvSME7N3eI0tHla9pPchrr/AKKnPLSekjv0egylW3a9P2X/AGytzyWSXFzSx/w5JC9pcd6Pp6clWssrk2zrYlV9cIx8aHQFVb35OmNySNdsXA3/AKt/ra21Le9GjcWtNk/IsybgWyO06gacSXbggHYGlaqyZRekjlZ3pULtS561+5uxOyS8POP3OKYHf7C5oIPodyR/tXRffX1PHyXFtfQw+AyURySMxDiHxv0tFluoAA6geoN9FyMlzg9aNSdnuYmNrTG4XdGhe1eqrU1cn8wImEz538wDvbY/ot5Y69gTp8frb5bA68r9go416fYNdw/w8zCN8hc4kAW6th2AC79dKg20ZLkNUoFt2TsDb8LG54e5jC9vJxbbh81pKuEnto3jZKK0mS2SLc0PPc9y0S4jEiNtOb52hoq9LQSB77rWFcI2c0uzTIlOyrhveuzHYTCMmc/xC4EEBtOoEV6/JW12zkynKCXEusFgGxA6Sd+ZceyytIrym5i/xTLrW2+17rJjiyPmGJ8IXpc4HqBsPdYb0bwhyJPBDPxWJ1FtQwVJI69rF6We5Iv2BUcpF7HofLez1zKJi9hef53Ej2GwvsoTo72WQQCnckBhf2gYNzMLP4YLo3i9tyxw5O9untXZaWdxZawZcciDf1PIMMXu3adrrff5LkS4rpnt6/ifUfmxbWENcdyL29FooOS2jeVsYvTHY3hw25LGmmbppoqJ8AxpphcXn4WCiST91ZrnKXWjnW1V1bly7E4LDTYuQQxAue7aujehLu1b8+yljXt9FS7L4x5SfR7FmmBDHYdh3prGH10kNtX0utHlZPk2yqxGNfPGPLFMW20xy0xw7PZJY69FHbHkulswReG+HfFe5uJiJjaCL1aQX8hRafN1VPHpfxHyQLTGcCQHeBz4z0BOtv0O/wCasSxYPwCRw/wv4RDpqc5p8oF6fc3X0WlWIlLcgaYMVwHdKA44ICPLJSAinGmrHIdSgM0MxYyaQtfqke13vqLSB/RAVWcYB3hRyNFta3SaG7fX2UlctdFLKrb1JGaxWLe41Zd0AG9/JSNlSEPoLw+VYlhEroJBG02XOaQPqVrvsmnW+Pgv8vMs2oxsYAyg973hrG3fO+a3lNIr14sp+C5iwbcNhRh4Xg6nl0sjdtZIuvoAPb3VdvZ1oVqC0ej5czTGwdmj7LBITmoBRQEbFN1NcO4P2QHgPGL3txDiaBIHIBtnvQ2tUMmK57PUekWP4DW/d/cicN8KTZi6QxPY0RBtl+qnFxNAEDpSzVXyWkYzcuNM1y7/AAczbIcThNsRGWjo9pDmH2e37GlHZW4vst42XXan8N9/5H+EuGcRiJY5GtLYmPa8yu2B0kGmg7uJropaq23spZmZCMXDe2z2zA5fFHqdHGxrnEudTQCSTe5pXEkebcpNabKfiR37yL3v/kFkwU/CrGuMoeAQe4vqUBqWuAFDkNgPQIBTSgJEbUA4I0Arw0Al0aAhYmC0BmMxyIBpNyaeda3UgH8jymCFmvy2d7vn/VAWWFBeSdNN6CuY9kArAZRDDZjia0k2SBvfud1nbNI1xXhD+ZYNs8To5Lp+xIO46onozOKktMy0fCYhOvR4hZbw98lN2si4hsSPXusyk2R10Rh4GcDIXtBebc6R1mvRo6bdVqTHpkTkBLjKAU9AR5HIDCz4aNz8a2RjXeQObqaHUbcNrG3RYcU/KN4WSh+l6JXBZAw2loAAkfsAANyD0WUkjWUnJ7bLmYNcC1wBB5ggEH3B5o+wm14EiunT8kMPsXrKAos5jc97aF0PvaAyGCzk4Z5ZNG5u+5o7+oKA1WGziGRtteL6Dv6UgLvDC6QFhHGgH2sQCvDQHDGgG3wIBl+E9EAxHlEYNhjQfQf3SAlNwldEAzPFSAgyS0gImPxHkc3u0oDL5YaA9Hk/Wv0QHo8D7QE+JAOPQEOd9IDC53MYpJH6SWmNzTQPUgj7IBjh3MotOmJ9Wbq+vK0BewYyyW9QgJ0YQEjwkBT4+CRj9TBYIojqPUd0AzM+CVhEoAI77EH06oBWV5YKB0izvyF+6A0EGHpATY40A6GIDulAd0oA0IDnhoBQYgAtQELFRoDO5mJGm46O1UfuCgMli8HjMQ/SHBo61ZAHugLTB5G3DxEOeXOuyT1PoOgQGuy52poPogLeIIBx4QEHFM2QFE6arbMKHR3T5nogM3iMlhdNTADe50n4fmEBeZblTIvgbRPM7kn5koC7w8SAmxxIDr8OD0QDBwDbuh9EA8zCgIB9kSAdDUB2kAUgCkB1ACAEBwoBmVloCuxGEv8A8QFWcFKwu8PSQ7ejsQfcc/mgGocmc43Mb9BdfqUBocPh6AQE1oQCigGpGWgIc2EB5i0Ay3AgcgB7ABAONwyAkRxICQxqAXSA5pQHaQHUAIAQAgBACAEAIAQHCEA25iASYQgOtjpALDUAoBAdQAgElqAToQHNCA6GoBYQHUAIAQAgBACAEAIAQAgBACAEAIAQAgBACAEAIAQAgBACAEAIAQAgBACAEAIAQAgBACAEAIAQAgBACAEAIAQAgBACAEAIAQAgBACAEAIAQAgBACAEAIAQAgBACAEAI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52" name="AutoShape 8" descr="data:image/jpeg;base64,/9j/4AAQSkZJRgABAQAAAQABAAD/2wCEAAkGBxAPDxQQEBQUEBAUFRQUEhUVFhAVEhQQFRQXFhUUFBUYHCggGBolGxUUITEhJSkrLi4uFx8zODMsNygtLisBCgoKDg0OGxAQGywkICQsLS4sLCwsLCwsLCwsLCwsLCwsLCwsLCwsLCwsLCwsLCwsLCwsLCwsLCwsLCwsLDc3LP/AABEIANIA8AMBEQACEQEDEQH/xAAbAAEAAgMBAQAAAAAAAAAAAAAAAgUBAwQGB//EADkQAAIBAgQDBwMCBQIHAAAAAAECAAMRBAUSITFBUQYTImFxgZEyobHB0RQjQlJyB2IVJDNDgpLh/8QAGgEBAAMBAQEAAAAAAAAAAAAAAAEDBAIFBv/EACsRAQACAgEDAwIGAwEAAAAAAAABAgMRBBIhMQUTQTJRFCJhcYGRNFKhFf/aAAwDAQACEQMRAD8A+4wEBAQEBAQEBAQEBAQEBAQEBAQEBAQEBAQEBAQEBAQEBAQEBAQEBAQEBAQMBgYGYCAgICBx5piu6p6vMCBjKsSaqFuV7CB2wEBAQEBAQEBAQEBAQEBAQEBAQEBAww2MDz+U4tnxGg/0htXtt+YHoYCAgIGjG4laSF24DjAqsXilxdHSpADWIJv6wOvL6tOki0rgEDre/U/MCxgICAgICAgICAgICAgICAgICAgICBV43OUp1RS/qJt9rwOZHp02aqpOtuPC3WBvybNv4hmFrBbi/I2NtoFtAQECn7Sue7CL9Tmw9TsPzApay9yxpp9K+EeggYy/Da6iVGuSx8IubBQ9vvYwPZwEBAjUqBRcwCODwgSgICAgICAgICAgICAgICAgedzKh3mIZeYRmHkQotAqXclb32kC6y6l3WKKDYFQR7qL/cGSL6AgQqVVXdiFHmQPzJiJnwiZiPKixeLp1MShuGFK7XBBFgP3IiYmPJExPhVY0M7OwK+Ik73uL+khKzysq1Sjp+laaj/ysSYHooCBi8Cj7TYk0+75DxfItIkduSU2FPW/F9wOi8pIsICAgICAgICAgICAgVma4zujvwI29YG7KMV3tLV0JHxA7YCBQ4rELTxD1DyRhblwFoFKaIt9W3ov5gWS49Wq0qvPSFJ6WYhpzN6x5lHVC+ONpD+tfmR7lfujrr93DU7SYRf+6D6Bj+BNMcfJPwpnlYo+XhO0eObEYtnSxoaVC3uGBA3sPWbsGOaV1LzeTlrktuHFTqOgbQdJYBfh1b9Le8nLi9yNIwZ/amZ03jH1bWvKo4lfmV88+0+IXPYvFfzwjtyOi/Nukqz8eKxuq3jcqbz02e+mRvIHmMzzQ/xa0wfBY3G/9PO/qYG6qKdSxe+3Dc/iBZ4PMUfYG9jpvyJ9IHdAQEBAQEBAQEBAQECpzygagKn6beE/74GnI9VCloe2m53vvv16wLpjtt7SJHnUzapUUMDa/QDjzmC2e+/LLOSyuzNn0M6r3j24Hif3nHXaZ8ueqVTl2XYzE4R69xTYa9FNrhm08PS89Cto1HdriY0x2bq4lwBVQhAu5YWN+g5mefk11SyW8vQgThypMTkzmoSlghN/TrtPZweo1ri1bzDJfjzNtx4SqZCbeF7nzFhFfVY3+avYnjdu0qd1IJB4gkH1E9atotETDLManUsWnSGVJBuNiNwehhMTru9Nhe2TrT01E1uBYMDYHzYTHbiRM9pb6c6YrqY7mA7W4h3IKIwsSdNwVHXjOMuClK72swcnJe+phNMPal3zbPVbw34ikt7fJN/iYnoOXFVH2pp9bmw8up9hAuOzWWohBFzpF7kndmPEjhfjA9LJCAgICAgICAgICAgcmZ0i1M24jce3GB5CrnDJUC2vqBC32AaBnF58KChqrkNa9lJ39JhyxaL9pZr7iyOVZpSxKFqd9jYg7EGUTEx5VzDvEhCQEJZtCGbQNGOoF6ZVSVbkQbby3DetbxNo3CLRMx2eaOLrLdC7C2xBO49578cPj31aIYfdyR2mXNNkRERqFMzskjYmHdvpVm9ATKb8jFT6rRH8rK4clvFZK2U1nUqab2II6HeU253G/wB4XV4mfzFJQ7JYJ8KamHYk1nYXJ/ooWvqPSwuZkyZIv3rO4elgr0x3jUvX4qt3mkIdKqLIOI0+fntK17jwaaark2Z9FktfYsQCfi8D1mU0dNIdW3P6QO2AgICAgICBFmtA108QCxXgw5QN0BAQEDwfaHAEuwQHY3FrbcxAq8yyZsciUw60nDDUxuVAP1D8Ti9Opzau3ZlfZhssZ9VZaiVAtjbSQy3vcX8xMmenTpRkrp2tmNFeLj23mdU66FVXUMpuDwMDizPNlw5AKsSefBfmTpKtftGx4Ko+TGhy1e0NXqB6ASdDgyjOO/xpSvZk07ngb7W4e82ZORk4/Fj257zKzj8WmbJPW99Ty+iBtTT4B+5njX53It5vP9vSrxcNfFYecx+UVRUbSl1JJXTwA5Dyn0vE9TwTijrtqdd9vE5HByxknpr2+NLvJ+/C2rAACwXhf3t7TwPUfw3XvDO9+XscP3unWWNfZYETzmxoqd2hLsqlnARmPHRe+n0nqem5Ji00+FHIrGtsYiulUBBYHkRa4np5snt0m32ZqV6p04aGWulRn1a9Vh0IExYfUa2nVo0uvx5iNw9jRTSoUcgBPSZ04CAgICAgIHLmCtpuvEb+0Dz9HGE4in5sB87SEvS1MQqmxO/H0ElDaICAgec7R2pOHJsG4+ogeUbFMtdRT8QqHTYf3cj+kDfneYtXSlTCsaiFgdutgBbrtM+ek2iNKstZnwrcZkuJRdbgKPNhf4EqjBZXGKy2wOaCnTCMtyotdeBlFo1OlcxqWjMMyXEDuSNKMRqNxqsN9uQ4TvHXdoh1WNy7cHkGD0ggM4PMsf0myMNV/t1d1LKMICAKSe4v+ZRybRhx9VY7rceKtraYqdncIWLikqO3Fkup+208a/JyXjVp7NtKVpO6wsKKBAEB4Cwubm0pdpyEsQMM1hc8OZ6X6zTi4mTJG4jsrtkrVozfCO1Oy7m99rXnrcfh1wz1b7s18s2jTkwOFNJCzHx878l6eUs5HH96Nb0jHfonw24zMFpsFA1Ei4sZ4/I4vtWisTtsx36429RQBCgHjYX9bT3sdemkR+jBadzLZO0EBAQEBAQBgUWLyxWq94LIOO3G/l0gcOdPak2kkWF7jjtuYFvkGPFakBe5AFvNeRgWkCJMDzXbukHwp8j+RA85RwSrg8O1vEaYII5MCd/XhA9bl1ZXpLVAAZwCxAFy3A397wOTNMIKwsWYDmBbeBVYrJVY3Vit+ItcTPfBFp3tVbFudtVHJaam7E1D0Ow+J1TDFZ2muOI7u9CFFlFgOEuWNGNrEKCORBmHnxM4uy/j/W0186qqvEethPEiu27phRYHMKveis2rxNxN7GaL4piu9I6o8PeUqgZQw4EXmRDVji3dtoIVrbE8AZZip13iqLT0xt5fM85qU7UUJOvqLkAWub9f3n0capEUhg+qZtK5oZidO5lrhV5zmZdkoLxfd/JBy9zI3AusiyqnUbvdZYKV2ttcDhc8Z52KkcjJOSfiWq1px16XrAZ6TKkDAzAQEBAQEDjzKvoW7X0b3t9oHklztu9NJ9QXjSLc15j2PWBtr1tQtxvIl1prwinA1EK3NCp4qfl/fTPpyhy9pTqh1DDgZIwxgec7ZVwtDj1/EiZiPLuuO1vpjaqONw64KlSNRTUVV2BvZjxG3r9px7tPu0V4PImN9Euvs3WvRI4gO1vQgH8kzuJ33hmtS1J6bRqWM+zP+HphgASW0i5sL2J/ScZb9Eba+BxY5OTpmdfLzVTtFXP9g9B+5mT8Rd7tfR+PHnf9tRzuv/cP/VY/EXWf+Txft/1e4LFiqgYceY6HnNmO/VXb5rl8ecGWaT/H7JsZ1MRMalmidND4ZDxF/mURxMUTvS33r61tKogZdPLl5W4SzJji9Jq4rbpttrXNKlFNItt1ud587bHq2pelGpjZSzR3w7VKzBQblbCwCL19Z63D49aR1z5Y899z0wqsipVq1NqrsWVn1IlhZUF7H1O01Up+abyqtbtpcLTB25+8ucKLL3ZmrYiopGglPJRq0gfMqyRM0mK+Zd1mOru+hdmqWjDqf7iW9jw+0442GcVNT5Tlv123C4UzQrTBgSEDMBAQEBAhWp6lI6wPHZ1l/eG39Yvp/wAhy+0Dkwte6+LY8+vxITtYX72h3R8DhtVFjybkrdAdx7ySVY/aqphlZQo7y4Gl7+FwbG9pXktNa7hp4eGmbLFL+JU+L7T4yrxqFR0QBR9t5inNefl9Pi9N4+PxXf791W7sxuxLHqSSfvK5nbbWsV8QxIdPUdhcR/yrCp4XFV7g2G1hYjym/BMdL5L1Ol5zzOmntywq4cIjKXDqbXF7b3P3kZ7V6XfpmHLGXfTOteXnVFgBML6qGZI78mxnd1LH6WsD5HkZdhydNtPM9T4nvYuqPMPSlZvfJIMsCNoGqrhVfjzme3Fx2t1TC2ua0RqHPXy5DTK1AGp6dKrvb1MuisRGle53t24WslNAq2FhadIZXFBmsDcwMVqCl/4ewWm3jccNRvfj6wPW4TZQOgA+IHSpgbBAmIEoCAgICAgU+dYUkhk2PH3EDziV0p1WVgFY7g2G49YHDnWZKqne0hMNmLwFPNsIMRQJGKRVFRdhqdQLavPoeci0bjSzDk9vJFvtLymkjY7HmPOeY+6idxtmQlmAkmiQMMQBc8BAp6udb+EC3nxlnQyzye/ZuTNlIuRv5TnpdxniYfR8AS1Gmx4lFJ9wJ6VPph8Xn17ttfeW0pOlTWUgY0QId5Yk8QNv3gdODw4AvpAJ3OwgVlNdOKqAbXYH5AgeqXDqbEgEjhcCB2UhA6FgbBAmIEhAQEBAQEDTiqWtSOB4j1gfJ8/x3fVrrsEuARz/APkx5M871V9HwvSa9MXzd5n4VlUaxZvF6ymMt477ejb0/j2jXRDsyfH1cIXNE21rpN9x5EeYlk8i2mSvo2CLb3P7ObjvM714jRAzAQECNRbgg8CLSUTG4bck7J4Gon86s5qc1uKYHp1mrH0WjvL57l15OK35a7j7x3aM17I0qNzTxKsvJCAz+l1NpGStY8Ss4eTNkmKzSY/V6jIM11laDACygIRffSOB853izbnpln9Q9N9qs5azvv3XhSaXiu7A4NCLvvf7CByZhQVDdeG8Csw1C5Unccff0gWiCBW4WmGxDuSb67W2ttYCB6VBA3oIG5YGwQJiBKAgICAgIHNmYJoVAv1aHt66TObeJW4Ne7XfjcPjVp5b7tm0Dlr45EbSdzz8pOnFrxDopVAwBHAyHUTuEoSQEBAxAwYGIE6FYoyuOKkEe0mJ1O3GWkZKTWfl9Gw5FRVZeDAEehnpxO42+FyUmlprPw0PjO7JU8Qdp04lrr1tiH2Zhcem+0Dnys3A8hA7a1bQpY8t4HBktXvapbgC2q0D1NMQN6iBtUQJiBIQJQEBAQEBAwYHxrtJRbC4urSt4Q2pP8G3Fvm3tPOyV6bTD7PhZ/cwVspq+Oa21hOIhoteXHleV1cXVbSQFFtTNe1zyHUy+mObeHlcrmVwz3X/APw84b+WzB+dxcbH1lWSnTOm7g8iM+LqiCVthAxAQMQIkwOd8XTHFh8ydS4nJWPMuepm1Ic7+gMnplXPIpHy+r9kVX+FpjVdit7G1wDva3vPQxV1WIl8jzskZM9rQnisIge9/wBpYyODMcI1TxLvta3UDpAzlVGwsAR1uLb9IHdVwmsW6wNeUZW1HY6dPIi+o+sC7RYG1YGwQJCBIQJQEBAQEBAwYFD2oyKji01VAdajwsuzAdPMSu+OL+WrjczJx/o8fZ5HJ+x2Hql2qF2RSABcC54m9hfpOI49Wu/q+aY7REPUUssoUkFOnTVEHAAfcnmZdEREah5t8lsluq07l5DtTTC4iyiw0j9Zi5H1vp/Rv8f+VK1RRxIEzvV3DQ+NQc7+knSJvDmq5pbgPkydOJyunCYjvBe1rSJjTutuqG4yHSnzrA1qhDU2FgPpO2/kZZS0R5Y+TiyW71n+HDguz2YVhdMPUYHnYAfJIvL4pvw8m/Iik9Np1K6y/wD0/wAczp3yrTp6hr8altPMADnyncYpUX5tNdn03FYqiKW3gKjTTA2K22G3X9JoeTM7nbVhqz1SBzMIXiUgBbpAmKcCYpwNgSBMCBMCBICBIQJCBmAgICAgIEWgaMQLqR5QPN1MK1EFqZNr3ZSefOB3YN+8QN1geE/1EolMQj3Ol09rqbH7ETHyI/Nt9H6Rk3imv2l5ihg6tX/po7/4qxlMVmfD0b5qU+qYWmH7H42pxQUx/vYD7C5lkYbSxZPUsFfE7/ZZU+wFlLVa17AmyL0HC5/aWexqO8sc+q9Voitf7VVKkFUKuwEyPpKxqNMmQlEwPcdi6urCcb6Xdfg8PvPQwfQ+R9W1PJnX6LDHYoICT6CWvOUxoO76iLjlbl6gyULrJqPiJ6D8wLgCBMLAkBAkBAkBAkBAyIEgIEoCAgICAgIGGganEDkxGGVuMCKUQosBYDhA0YjCU6hBdFcr9OoA2v0vImIny7rktXtWdJaANgLDy2kuZmZ8oMIQ1ulxbrCYnU7fKzXCsVbYqSPg2nlzHd91jvusSi2KQc/tI076ocOMx5sQu3nznUQqyZJ12ey/06rMmDCMLeN6lzzDHb8Xm/HGqvj+XbqyzKwx9U16wS1gtmJ634CWMzuaoEXpAusup2pjqdzA7AIEgIEgIEgIEhAzaBIQMiBmAgICAgICBgwINA1sIGtlga2EDWywNZWBErA8f2h7ItVqGrQKgtuyNsNXMgzNkwTM7h7XD9UilIpk+PlRr2NxhNtKDzLC32lXsXbbeqcfXmf6XuT9hqdNg+IIqkcEGyX8+bS6mDXl53J9UteOnHGoekbA01BIFgNyBwNpoeSr0wQAL3IZt24bn3ga82wg10+IGmxsSDqHHh6wL7KyO7AHAbD0gd6wJiBICBICBmBICBkQMwEBAQEBAQEBAiwgayIECIECIECsCBWBArAwVgY0wFoGnF/RbrYQONU1NbpvArMYDex+oG/rAu8nbwQLVYGwCBMCBkCBIQMwMwEBAQEBAQEBAQMGBEiBEiBAiBEiBArAiVgRKwMFYESIGjFLdT8/EDkpKusEDc7e0DbicCKg32PIwOrA4XQNyWMDuUQJgQJAQJAQMwMwEBAQEBAQEBAQEBAwRAwRAiRAiRAiVgRIgRKwMFYGtxAra1WoeAFoHPQYhhqBFoFzSFxA6EWBsAgSECQEDNoGYCAgICAgICAgICAgICAgRIgYtAiRAwRAiVgYIgRKwOepgweo9IGsZfv9RtzgdyUgIEwsCYEDIEDMDMBAQEBAQEBAQEBAQEBAQEBAxaBgiBi0DFoGLQGmA0wFoGbQM2gSAgZgICAgICAgICAgICAgICAgICAgIAwMGBgwMQEBAzAQMwMwEBAQEBAQEBAQE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56" name="Picture 12" descr="http://belaga.ru/images/catalog/e878b7e52243912a52b7631d7b08120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87574"/>
            <a:ext cx="1763688" cy="1152128"/>
          </a:xfrm>
          <a:prstGeom prst="rect">
            <a:avLst/>
          </a:prstGeom>
          <a:noFill/>
        </p:spPr>
      </p:pic>
      <p:pic>
        <p:nvPicPr>
          <p:cNvPr id="31757" name="Picture 13" descr="C:\Users\user\Desktop\images (5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915566"/>
            <a:ext cx="1741773" cy="1296144"/>
          </a:xfrm>
          <a:prstGeom prst="rect">
            <a:avLst/>
          </a:prstGeom>
          <a:noFill/>
        </p:spPr>
      </p:pic>
      <p:sp>
        <p:nvSpPr>
          <p:cNvPr id="16" name="Загнутый угол 15"/>
          <p:cNvSpPr/>
          <p:nvPr/>
        </p:nvSpPr>
        <p:spPr>
          <a:xfrm>
            <a:off x="3779912" y="2715766"/>
            <a:ext cx="1584176" cy="576064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Garamond" pitchFamily="18" charset="0"/>
              </a:rPr>
              <a:t>ПАЦИЕНТ</a:t>
            </a:r>
            <a:endParaRPr lang="ru-RU" sz="2000" b="1" dirty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17" name="Загнутый угол 16"/>
          <p:cNvSpPr/>
          <p:nvPr/>
        </p:nvSpPr>
        <p:spPr>
          <a:xfrm>
            <a:off x="3851920" y="1275606"/>
            <a:ext cx="1440160" cy="576064"/>
          </a:xfrm>
          <a:prstGeom prst="foldedCorner">
            <a:avLst/>
          </a:prstGeom>
          <a:solidFill>
            <a:srgbClr val="D2FCF7"/>
          </a:solidFill>
          <a:ln>
            <a:solidFill>
              <a:srgbClr val="8EDC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Garamond" pitchFamily="18" charset="0"/>
              </a:rPr>
              <a:t>ВРАЧ</a:t>
            </a:r>
            <a:endParaRPr lang="ru-RU" sz="2000" dirty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18" name="Загнутый угол 17"/>
          <p:cNvSpPr/>
          <p:nvPr/>
        </p:nvSpPr>
        <p:spPr>
          <a:xfrm>
            <a:off x="971600" y="2643758"/>
            <a:ext cx="1728192" cy="648072"/>
          </a:xfrm>
          <a:prstGeom prst="foldedCorner">
            <a:avLst/>
          </a:prstGeom>
          <a:solidFill>
            <a:srgbClr val="D2FCF7"/>
          </a:solidFill>
          <a:ln>
            <a:solidFill>
              <a:srgbClr val="8EDC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Garamond" pitchFamily="18" charset="0"/>
              </a:rPr>
              <a:t>СОЦ. РАБОТНИК</a:t>
            </a:r>
            <a:endParaRPr lang="ru-RU" dirty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19" name="Загнутый угол 18"/>
          <p:cNvSpPr/>
          <p:nvPr/>
        </p:nvSpPr>
        <p:spPr>
          <a:xfrm>
            <a:off x="6516216" y="2715766"/>
            <a:ext cx="1656184" cy="576064"/>
          </a:xfrm>
          <a:prstGeom prst="foldedCorner">
            <a:avLst/>
          </a:prstGeom>
          <a:solidFill>
            <a:srgbClr val="D2FCF7"/>
          </a:solidFill>
          <a:ln>
            <a:solidFill>
              <a:srgbClr val="8EDC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Garamond" pitchFamily="18" charset="0"/>
              </a:rPr>
              <a:t>МЕДСЕСТРА</a:t>
            </a:r>
            <a:endParaRPr lang="ru-RU" dirty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20" name="Загнутый угол 19"/>
          <p:cNvSpPr/>
          <p:nvPr/>
        </p:nvSpPr>
        <p:spPr>
          <a:xfrm>
            <a:off x="3707904" y="4227934"/>
            <a:ext cx="1800200" cy="504056"/>
          </a:xfrm>
          <a:prstGeom prst="foldedCorner">
            <a:avLst/>
          </a:prstGeom>
          <a:solidFill>
            <a:srgbClr val="D2FCF7"/>
          </a:solidFill>
          <a:ln>
            <a:solidFill>
              <a:srgbClr val="8EDC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Garamond" pitchFamily="18" charset="0"/>
              </a:rPr>
              <a:t>ПСИХОЛОГ</a:t>
            </a:r>
            <a:endParaRPr lang="ru-RU" dirty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21" name="Загнутый угол 20"/>
          <p:cNvSpPr/>
          <p:nvPr/>
        </p:nvSpPr>
        <p:spPr>
          <a:xfrm>
            <a:off x="3707904" y="4227934"/>
            <a:ext cx="1800200" cy="504056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Garamond" pitchFamily="18" charset="0"/>
              </a:rPr>
              <a:t>ПСИХОЛОГ</a:t>
            </a:r>
            <a:endParaRPr lang="ru-RU" dirty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 rot="10800000">
            <a:off x="5508104" y="2931790"/>
            <a:ext cx="852168" cy="234433"/>
          </a:xfrm>
          <a:prstGeom prst="rightArrow">
            <a:avLst/>
          </a:prstGeom>
          <a:solidFill>
            <a:srgbClr val="D2FCF7"/>
          </a:solidFill>
          <a:ln>
            <a:solidFill>
              <a:srgbClr val="8EDC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2843808" y="2931790"/>
            <a:ext cx="728087" cy="200448"/>
          </a:xfrm>
          <a:prstGeom prst="rightArrow">
            <a:avLst/>
          </a:prstGeom>
          <a:solidFill>
            <a:srgbClr val="D2FCF7"/>
          </a:solidFill>
          <a:ln>
            <a:solidFill>
              <a:srgbClr val="8EDC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 rot="16200000">
            <a:off x="4283968" y="3579862"/>
            <a:ext cx="648072" cy="216024"/>
          </a:xfrm>
          <a:prstGeom prst="rightArrow">
            <a:avLst/>
          </a:prstGeom>
          <a:solidFill>
            <a:srgbClr val="D2FCF7"/>
          </a:solidFill>
          <a:ln>
            <a:solidFill>
              <a:srgbClr val="8EDC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 rot="5400000">
            <a:off x="4276181" y="2219497"/>
            <a:ext cx="640626" cy="193004"/>
          </a:xfrm>
          <a:prstGeom prst="rightArrow">
            <a:avLst/>
          </a:prstGeom>
          <a:solidFill>
            <a:srgbClr val="D2FCF7"/>
          </a:solidFill>
          <a:ln>
            <a:solidFill>
              <a:srgbClr val="8EDC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835696" y="123478"/>
            <a:ext cx="6912768" cy="720080"/>
          </a:xfrm>
        </p:spPr>
        <p:txBody>
          <a:bodyPr/>
          <a:lstStyle/>
          <a:p>
            <a:pPr algn="l"/>
            <a:r>
              <a:rPr lang="ru-RU" sz="2400" b="1" dirty="0" smtClean="0">
                <a:latin typeface="Palatino Linotype" pitchFamily="18" charset="0"/>
              </a:rPr>
              <a:t>Ключевые компетенции психологов в ПМСП</a:t>
            </a:r>
            <a:endParaRPr lang="en-US" sz="2400" b="1" dirty="0" smtClean="0">
              <a:latin typeface="Palatino Linotype" pitchFamily="18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2411760" y="1059582"/>
            <a:ext cx="6336704" cy="3816424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400" dirty="0" smtClean="0"/>
              <a:t>	</a:t>
            </a:r>
            <a:endParaRPr lang="ru-RU" sz="2400" dirty="0" smtClean="0">
              <a:solidFill>
                <a:srgbClr val="002060"/>
              </a:solidFill>
              <a:latin typeface="Garamond" pitchFamily="18" charset="0"/>
            </a:endParaRPr>
          </a:p>
        </p:txBody>
      </p:sp>
      <p:pic>
        <p:nvPicPr>
          <p:cNvPr id="2" name="Picture 2" descr="C:\Users\user\Desktop\KSPH\Health_Psy_II_14\Картинки\БАЗОВЫЕ КОМ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915566"/>
            <a:ext cx="4176464" cy="4104456"/>
          </a:xfrm>
          <a:prstGeom prst="rect">
            <a:avLst/>
          </a:prstGeom>
          <a:noFill/>
        </p:spPr>
      </p:pic>
      <p:pic>
        <p:nvPicPr>
          <p:cNvPr id="6" name="Picture 2" descr="C:\Users\user\Desktop\KSPH\Health_Psy_II_14\Картинки\КОМП_МОДУЛЬ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915566"/>
            <a:ext cx="4216896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835696" y="195486"/>
            <a:ext cx="6912768" cy="792088"/>
          </a:xfrm>
        </p:spPr>
        <p:txBody>
          <a:bodyPr/>
          <a:lstStyle/>
          <a:p>
            <a:pPr algn="l"/>
            <a:r>
              <a:rPr lang="ru-RU" sz="2400" b="1" dirty="0" err="1" smtClean="0">
                <a:latin typeface="Palatino Linotype" pitchFamily="18" charset="0"/>
              </a:rPr>
              <a:t>Иструметы</a:t>
            </a:r>
            <a:r>
              <a:rPr lang="ru-RU" sz="2400" b="1" dirty="0" smtClean="0">
                <a:latin typeface="Palatino Linotype" pitchFamily="18" charset="0"/>
              </a:rPr>
              <a:t> оценки и скрининга</a:t>
            </a:r>
            <a:endParaRPr lang="en-US" sz="2400" b="1" dirty="0" smtClean="0">
              <a:latin typeface="Palatino Linotype" pitchFamily="18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835696" y="1059582"/>
            <a:ext cx="6912768" cy="3816424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400" dirty="0" smtClean="0"/>
              <a:t>	</a:t>
            </a:r>
            <a:r>
              <a:rPr lang="ru-RU" sz="2400" b="1" dirty="0" smtClean="0">
                <a:latin typeface="Garamond" pitchFamily="18" charset="0"/>
              </a:rPr>
              <a:t>Шкала госпитальной тревоги и депрессии (</a:t>
            </a:r>
            <a:r>
              <a:rPr lang="en-US" sz="2400" b="1" dirty="0" smtClean="0">
                <a:latin typeface="Garamond" pitchFamily="18" charset="0"/>
              </a:rPr>
              <a:t>HADS</a:t>
            </a:r>
            <a:r>
              <a:rPr lang="ru-RU" sz="2400" b="1" dirty="0" smtClean="0">
                <a:latin typeface="Garamond" pitchFamily="18" charset="0"/>
              </a:rPr>
              <a:t>)</a:t>
            </a:r>
          </a:p>
          <a:p>
            <a:pPr algn="ctr">
              <a:buFontTx/>
              <a:buNone/>
            </a:pPr>
            <a:endParaRPr lang="ru-RU" sz="2400" b="1" dirty="0" smtClean="0">
              <a:latin typeface="Garamond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Garamond" pitchFamily="18" charset="0"/>
              </a:rPr>
              <a:t> чувствительность = 80%,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Garamond" pitchFamily="18" charset="0"/>
              </a:rPr>
              <a:t> специфичность = 84%,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Garamond" pitchFamily="18" charset="0"/>
              </a:rPr>
              <a:t> положительная прогностическая ценность = 55%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Garamond" pitchFamily="18" charset="0"/>
              </a:rPr>
              <a:t>отрицательная прогностическая ценность = 95%</a:t>
            </a:r>
            <a:endParaRPr lang="ru-RU" sz="2400" dirty="0" smtClean="0">
              <a:solidFill>
                <a:srgbClr val="00206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835696" y="195486"/>
            <a:ext cx="6912768" cy="792088"/>
          </a:xfrm>
        </p:spPr>
        <p:txBody>
          <a:bodyPr/>
          <a:lstStyle/>
          <a:p>
            <a:r>
              <a:rPr lang="ru-RU" sz="2400" b="1" dirty="0" smtClean="0">
                <a:latin typeface="Palatino Linotype" pitchFamily="18" charset="0"/>
              </a:rPr>
              <a:t>Инструменты оценки и скрининга</a:t>
            </a:r>
            <a:endParaRPr lang="en-US" sz="2400" b="1" dirty="0" smtClean="0">
              <a:latin typeface="Palatino Linotype" pitchFamily="18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835696" y="987574"/>
            <a:ext cx="6984776" cy="3888432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dirty="0" smtClean="0"/>
              <a:t>	</a:t>
            </a:r>
          </a:p>
          <a:p>
            <a:pPr algn="ctr">
              <a:buFontTx/>
              <a:buNone/>
            </a:pPr>
            <a:r>
              <a:rPr lang="ru-RU" sz="2400" dirty="0" smtClean="0"/>
              <a:t> </a:t>
            </a:r>
            <a:r>
              <a:rPr lang="ru-RU" sz="2400" b="1" dirty="0" smtClean="0">
                <a:latin typeface="Garamond" pitchFamily="18" charset="0"/>
              </a:rPr>
              <a:t>Шкала восприятия стресса </a:t>
            </a:r>
            <a:r>
              <a:rPr lang="en-US" sz="2400" b="1" dirty="0" smtClean="0">
                <a:latin typeface="Garamond" pitchFamily="18" charset="0"/>
              </a:rPr>
              <a:t>PSS</a:t>
            </a:r>
            <a:r>
              <a:rPr lang="ru-RU" sz="2400" b="1" dirty="0" smtClean="0">
                <a:latin typeface="Garamond" pitchFamily="18" charset="0"/>
              </a:rPr>
              <a:t>-10</a:t>
            </a:r>
          </a:p>
          <a:p>
            <a:pPr algn="ctr">
              <a:buFontTx/>
              <a:buNone/>
            </a:pPr>
            <a:endParaRPr lang="ru-RU" sz="2400" b="1" dirty="0" smtClean="0">
              <a:latin typeface="Garamond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Garamond" pitchFamily="18" charset="0"/>
              </a:rPr>
              <a:t>чувствительность = 77%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Garamond" pitchFamily="18" charset="0"/>
              </a:rPr>
              <a:t> специфичность = 97,5%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Garamond" pitchFamily="18" charset="0"/>
              </a:rPr>
              <a:t> положительная прогностическая ценность = 91%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Garamond" pitchFamily="18" charset="0"/>
              </a:rPr>
              <a:t>отрицательная прогностическая ценность = 93%</a:t>
            </a:r>
            <a:endParaRPr lang="ru-RU" sz="2400" dirty="0" smtClean="0">
              <a:solidFill>
                <a:srgbClr val="00206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835696" y="195486"/>
            <a:ext cx="6912768" cy="792088"/>
          </a:xfrm>
        </p:spPr>
        <p:txBody>
          <a:bodyPr/>
          <a:lstStyle/>
          <a:p>
            <a:pPr algn="l"/>
            <a:r>
              <a:rPr lang="ru-RU" sz="2400" b="1" dirty="0" smtClean="0">
                <a:latin typeface="Palatino Linotype" pitchFamily="18" charset="0"/>
              </a:rPr>
              <a:t>Психологи ПМСП РК</a:t>
            </a:r>
            <a:endParaRPr lang="en-US" sz="2400" b="1" dirty="0" smtClean="0">
              <a:latin typeface="Palatino Linotype" pitchFamily="18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2051720" y="1059582"/>
            <a:ext cx="6696744" cy="3816424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Garamond" pitchFamily="18" charset="0"/>
              </a:rPr>
              <a:t>Должности специалиста-психолога включены в номенклатуру должностей работников здравоохранения, в штатное расписание и нормативы времени оказания услуг. </a:t>
            </a:r>
            <a:r>
              <a:rPr lang="ru-RU" sz="2000" dirty="0" smtClean="0">
                <a:latin typeface="Palatino Linotype" pitchFamily="18" charset="0"/>
              </a:rPr>
              <a:t>от 24.08.2012 г. № 587</a:t>
            </a:r>
            <a:endParaRPr lang="ru-RU" sz="2000" dirty="0" smtClean="0">
              <a:latin typeface="Garamond" pitchFamily="18" charset="0"/>
            </a:endParaRPr>
          </a:p>
          <a:p>
            <a:pPr>
              <a:buFont typeface="Wingdings" pitchFamily="2" charset="2"/>
              <a:buChar char="ü"/>
            </a:pPr>
            <a:endParaRPr lang="ru-RU" sz="2400" dirty="0" smtClean="0">
              <a:latin typeface="Garamond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Garamond" pitchFamily="18" charset="0"/>
              </a:rPr>
              <a:t>В тарификации услуг здравоохранения указываются такие виды деятельности как психодиагностика</a:t>
            </a:r>
            <a:r>
              <a:rPr lang="ru-RU" sz="2400" i="1" dirty="0" smtClean="0">
                <a:latin typeface="Garamond" pitchFamily="18" charset="0"/>
              </a:rPr>
              <a:t>. </a:t>
            </a:r>
            <a:endParaRPr lang="ru-RU" sz="2400" dirty="0" smtClean="0">
              <a:solidFill>
                <a:srgbClr val="00206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835696" y="123478"/>
            <a:ext cx="6768752" cy="648072"/>
          </a:xfrm>
        </p:spPr>
        <p:txBody>
          <a:bodyPr/>
          <a:lstStyle/>
          <a:p>
            <a:pPr algn="l"/>
            <a:r>
              <a:rPr lang="en-US" sz="2400" b="1" dirty="0" smtClean="0">
                <a:latin typeface="Palatino Linotype" pitchFamily="18" charset="0"/>
              </a:rPr>
              <a:t/>
            </a:r>
            <a:br>
              <a:rPr lang="en-US" sz="2400" b="1" dirty="0" smtClean="0">
                <a:latin typeface="Palatino Linotype" pitchFamily="18" charset="0"/>
              </a:rPr>
            </a:br>
            <a:r>
              <a:rPr lang="ru-RU" sz="2000" b="1" dirty="0" smtClean="0">
                <a:latin typeface="Palatino Linotype" pitchFamily="18" charset="0"/>
              </a:rPr>
              <a:t>Приказ министра ЗО РК от 27.04.2010 г. № 238 </a:t>
            </a:r>
            <a:r>
              <a:rPr lang="ru-RU" sz="2400" dirty="0" smtClean="0">
                <a:latin typeface="Palatino Linotype" pitchFamily="18" charset="0"/>
              </a:rPr>
              <a:t/>
            </a:r>
            <a:br>
              <a:rPr lang="ru-RU" sz="2400" dirty="0" smtClean="0">
                <a:latin typeface="Palatino Linotype" pitchFamily="18" charset="0"/>
              </a:rPr>
            </a:br>
            <a:endParaRPr lang="en-US" sz="2400" b="1" dirty="0" smtClean="0">
              <a:latin typeface="Palatino Linotype" pitchFamily="18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907704" y="1203598"/>
            <a:ext cx="6840760" cy="3672408"/>
          </a:xfrm>
        </p:spPr>
        <p:txBody>
          <a:bodyPr/>
          <a:lstStyle/>
          <a:p>
            <a:pPr>
              <a:buNone/>
            </a:pPr>
            <a:endParaRPr lang="ru-RU" sz="2400" dirty="0" smtClean="0">
              <a:solidFill>
                <a:srgbClr val="002060"/>
              </a:solidFill>
              <a:latin typeface="Garamond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907704" y="771550"/>
          <a:ext cx="6703669" cy="22152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08413"/>
                <a:gridCol w="2995256"/>
              </a:tblGrid>
              <a:tr h="67062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Palatino Linotype" pitchFamily="18" charset="0"/>
                        </a:rPr>
                        <a:t>Штатные нормативы организаций</a:t>
                      </a:r>
                      <a:r>
                        <a:rPr lang="ru-RU" sz="1800" b="1" baseline="0" dirty="0" smtClean="0">
                          <a:latin typeface="Palatino Linotype" pitchFamily="18" charset="0"/>
                        </a:rPr>
                        <a:t> здравоохранения амбулаторно-поликлинической помощи</a:t>
                      </a:r>
                      <a:endParaRPr lang="ru-RU" sz="1800" b="1" dirty="0" smtClean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57566">
                <a:tc gridSpan="2"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Palatino Linotype" pitchFamily="18" charset="0"/>
                        </a:rPr>
                        <a:t>Отделение общей практики и/или</a:t>
                      </a:r>
                      <a:r>
                        <a:rPr lang="ru-RU" sz="1800" b="1" baseline="0" dirty="0" smtClean="0">
                          <a:latin typeface="Palatino Linotype" pitchFamily="18" charset="0"/>
                        </a:rPr>
                        <a:t> участковой службы</a:t>
                      </a:r>
                    </a:p>
                    <a:p>
                      <a:r>
                        <a:rPr lang="ru-RU" sz="1800" b="1" dirty="0" smtClean="0">
                          <a:latin typeface="Palatino Linotype" pitchFamily="18" charset="0"/>
                        </a:rPr>
                        <a:t>Отделение профилактики и социально психологической помощи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8707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Palatino Linotype" pitchFamily="18" charset="0"/>
                        </a:rPr>
                        <a:t>Психолог/психотерапевт</a:t>
                      </a:r>
                      <a:endParaRPr lang="ru-RU" sz="1800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Palatino Linotype" pitchFamily="18" charset="0"/>
                        </a:rPr>
                        <a:t>1 ед. на 10 тыс. населения</a:t>
                      </a:r>
                      <a:endParaRPr lang="ru-RU" sz="1800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907705" y="3003798"/>
          <a:ext cx="6696744" cy="17263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04582"/>
                <a:gridCol w="2992162"/>
              </a:tblGrid>
              <a:tr h="784098">
                <a:tc gridSpan="2"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Palatino Linotype" pitchFamily="18" charset="0"/>
                        </a:rPr>
                        <a:t>Молодежные центры здоровья.</a:t>
                      </a:r>
                    </a:p>
                    <a:p>
                      <a:r>
                        <a:rPr lang="ru-RU" sz="1800" b="1" dirty="0" smtClean="0">
                          <a:latin typeface="Palatino Linotype" pitchFamily="18" charset="0"/>
                        </a:rPr>
                        <a:t>Круглосуточная служба телефона доверия</a:t>
                      </a:r>
                      <a:endParaRPr lang="ru-RU" sz="1800" b="1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1690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Palatino Linotype" pitchFamily="18" charset="0"/>
                        </a:rPr>
                        <a:t>Психолог</a:t>
                      </a:r>
                      <a:endParaRPr lang="ru-RU" sz="1800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Palatino Linotype" pitchFamily="18" charset="0"/>
                        </a:rPr>
                        <a:t>1</a:t>
                      </a:r>
                      <a:r>
                        <a:rPr lang="ru-RU" sz="1800" baseline="0" dirty="0" smtClean="0">
                          <a:latin typeface="Palatino Linotype" pitchFamily="18" charset="0"/>
                        </a:rPr>
                        <a:t> ставка</a:t>
                      </a:r>
                      <a:endParaRPr lang="ru-RU" sz="1800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652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Palatino Linotype" pitchFamily="18" charset="0"/>
                        </a:rPr>
                        <a:t>Психолог</a:t>
                      </a:r>
                      <a:endParaRPr lang="ru-RU" sz="1800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latin typeface="Palatino Linotype" pitchFamily="18" charset="0"/>
                        </a:rPr>
                        <a:t>3 ставки</a:t>
                      </a:r>
                      <a:endParaRPr lang="ru-RU" sz="1800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835696" y="123478"/>
            <a:ext cx="6768752" cy="648072"/>
          </a:xfrm>
        </p:spPr>
        <p:txBody>
          <a:bodyPr/>
          <a:lstStyle/>
          <a:p>
            <a:pPr algn="l"/>
            <a:r>
              <a:rPr lang="en-US" sz="2400" b="1" dirty="0" smtClean="0">
                <a:latin typeface="Palatino Linotype" pitchFamily="18" charset="0"/>
              </a:rPr>
              <a:t/>
            </a:r>
            <a:br>
              <a:rPr lang="en-US" sz="2400" b="1" dirty="0" smtClean="0">
                <a:latin typeface="Palatino Linotype" pitchFamily="18" charset="0"/>
              </a:rPr>
            </a:br>
            <a:r>
              <a:rPr lang="ru-RU" sz="2000" b="1" dirty="0" smtClean="0">
                <a:latin typeface="Palatino Linotype" pitchFamily="18" charset="0"/>
              </a:rPr>
              <a:t>Приказ министра ЗО РК от 27.04.2010 г. № 238 </a:t>
            </a:r>
            <a:r>
              <a:rPr lang="ru-RU" sz="2400" dirty="0" smtClean="0">
                <a:latin typeface="Palatino Linotype" pitchFamily="18" charset="0"/>
              </a:rPr>
              <a:t/>
            </a:r>
            <a:br>
              <a:rPr lang="ru-RU" sz="2400" dirty="0" smtClean="0">
                <a:latin typeface="Palatino Linotype" pitchFamily="18" charset="0"/>
              </a:rPr>
            </a:br>
            <a:endParaRPr lang="en-US" sz="2400" b="1" dirty="0" smtClean="0">
              <a:latin typeface="Palatino Linotype" pitchFamily="18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907704" y="1203598"/>
            <a:ext cx="6840760" cy="3672408"/>
          </a:xfrm>
        </p:spPr>
        <p:txBody>
          <a:bodyPr/>
          <a:lstStyle/>
          <a:p>
            <a:pPr>
              <a:buNone/>
            </a:pPr>
            <a:endParaRPr lang="ru-RU" sz="2400" dirty="0" smtClean="0">
              <a:solidFill>
                <a:srgbClr val="002060"/>
              </a:solidFill>
              <a:latin typeface="Garamond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979710" y="915566"/>
          <a:ext cx="6912769" cy="39132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39151"/>
                <a:gridCol w="873192"/>
                <a:gridCol w="800426"/>
              </a:tblGrid>
              <a:tr h="864096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Palatino Linotype" pitchFamily="18" charset="0"/>
                        </a:rPr>
                        <a:t>Нормативы времени на оказание клинико-диагностических услуг</a:t>
                      </a:r>
                      <a:endParaRPr lang="ru-RU" sz="2000" b="1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3303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Palatino Linotype" pitchFamily="18" charset="0"/>
                        </a:rPr>
                        <a:t>Наименование услуги</a:t>
                      </a:r>
                      <a:endParaRPr lang="ru-RU" sz="2000" b="1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Palatino Linotype" pitchFamily="18" charset="0"/>
                        </a:rPr>
                        <a:t>Врач</a:t>
                      </a:r>
                      <a:endParaRPr lang="ru-RU" sz="2000" b="1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err="1" smtClean="0">
                          <a:latin typeface="Palatino Linotype" pitchFamily="18" charset="0"/>
                        </a:rPr>
                        <a:t>Лаб</a:t>
                      </a:r>
                      <a:endParaRPr lang="ru-RU" sz="2000" b="1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64361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Palatino Linotype" pitchFamily="18" charset="0"/>
                        </a:rPr>
                        <a:t>Консультация психолога</a:t>
                      </a:r>
                      <a:endParaRPr lang="ru-RU" sz="2000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Palatino Linotype" pitchFamily="18" charset="0"/>
                        </a:rPr>
                        <a:t>45</a:t>
                      </a:r>
                      <a:endParaRPr lang="ru-RU" sz="2000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Palatino Linotype" pitchFamily="18" charset="0"/>
                        </a:rPr>
                        <a:t>45</a:t>
                      </a:r>
                      <a:endParaRPr lang="ru-RU" sz="2000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64361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Palatino Linotype" pitchFamily="18" charset="0"/>
                        </a:rPr>
                        <a:t>Аутотренинг</a:t>
                      </a:r>
                      <a:endParaRPr lang="ru-RU" sz="2000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Palatino Linotype" pitchFamily="18" charset="0"/>
                        </a:rPr>
                        <a:t>40</a:t>
                      </a:r>
                      <a:endParaRPr lang="ru-RU" sz="2000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Palatino Linotype" pitchFamily="18" charset="0"/>
                        </a:rPr>
                        <a:t>40</a:t>
                      </a:r>
                      <a:endParaRPr lang="ru-RU" sz="2000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8853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Palatino Linotype" pitchFamily="18" charset="0"/>
                        </a:rPr>
                        <a:t>Занятие с психологом</a:t>
                      </a:r>
                      <a:endParaRPr lang="ru-RU" sz="2000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Palatino Linotype" pitchFamily="18" charset="0"/>
                        </a:rPr>
                        <a:t>60</a:t>
                      </a:r>
                      <a:endParaRPr lang="ru-RU" sz="2000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8853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Palatino Linotype" pitchFamily="18" charset="0"/>
                        </a:rPr>
                        <a:t>ЭПО (первичное)</a:t>
                      </a:r>
                      <a:endParaRPr lang="ru-RU" sz="2000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Palatino Linotype" pitchFamily="18" charset="0"/>
                        </a:rPr>
                        <a:t>210</a:t>
                      </a:r>
                      <a:endParaRPr lang="ru-RU" sz="2000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Palatino Linotype" pitchFamily="18" charset="0"/>
                        </a:rPr>
                        <a:t>60</a:t>
                      </a:r>
                      <a:endParaRPr lang="ru-RU" sz="2000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194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Palatino Linotype" pitchFamily="18" charset="0"/>
                        </a:rPr>
                        <a:t>ЭПО (повторное)</a:t>
                      </a:r>
                      <a:endParaRPr lang="ru-RU" sz="2000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Palatino Linotype" pitchFamily="18" charset="0"/>
                        </a:rPr>
                        <a:t>120</a:t>
                      </a:r>
                      <a:endParaRPr lang="ru-RU" sz="2000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Palatino Linotype" pitchFamily="18" charset="0"/>
                        </a:rPr>
                        <a:t>30</a:t>
                      </a:r>
                      <a:endParaRPr lang="ru-RU" sz="2000" dirty="0"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979712" y="195486"/>
            <a:ext cx="6912768" cy="720080"/>
          </a:xfrm>
        </p:spPr>
        <p:txBody>
          <a:bodyPr/>
          <a:lstStyle/>
          <a:p>
            <a:pPr algn="l"/>
            <a:r>
              <a:rPr lang="ru-RU" sz="2400" b="1" dirty="0" smtClean="0">
                <a:latin typeface="Palatino Linotype" pitchFamily="18" charset="0"/>
              </a:rPr>
              <a:t>Препятствия</a:t>
            </a:r>
            <a:endParaRPr lang="en-US" sz="2400" b="1" dirty="0" smtClean="0">
              <a:latin typeface="Palatino Linotype" pitchFamily="18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2051720" y="1059582"/>
            <a:ext cx="6696744" cy="3816424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sz="2400" dirty="0" smtClean="0">
                <a:latin typeface="Garamond" pitchFamily="18" charset="0"/>
              </a:rPr>
              <a:t>требования о наличии базового медицинского образования</a:t>
            </a:r>
          </a:p>
          <a:p>
            <a:pPr>
              <a:buFont typeface="Wingdings" pitchFamily="2" charset="2"/>
              <a:buChar char="§"/>
            </a:pPr>
            <a:endParaRPr lang="ru-RU" sz="2400" dirty="0" smtClean="0">
              <a:latin typeface="Garamond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2400" dirty="0" smtClean="0">
                <a:latin typeface="Garamond" pitchFamily="18" charset="0"/>
              </a:rPr>
              <a:t>отсутствие стандартов и квалификационных характеристик</a:t>
            </a:r>
          </a:p>
          <a:p>
            <a:pPr>
              <a:buFont typeface="Wingdings" pitchFamily="2" charset="2"/>
              <a:buChar char="§"/>
            </a:pPr>
            <a:endParaRPr lang="ru-RU" sz="2400" dirty="0" smtClean="0">
              <a:latin typeface="Garamond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2400" dirty="0" smtClean="0">
                <a:latin typeface="Garamond" pitchFamily="18" charset="0"/>
              </a:rPr>
              <a:t> ограниченность тематики и содержания обучающих программ</a:t>
            </a:r>
            <a:endParaRPr lang="en-US" sz="2400" dirty="0" smtClean="0">
              <a:latin typeface="Garamond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sz="2400" dirty="0" smtClean="0">
              <a:latin typeface="Garamond" pitchFamily="18" charset="0"/>
            </a:endParaRPr>
          </a:p>
          <a:p>
            <a:pPr>
              <a:buFontTx/>
              <a:buNone/>
            </a:pPr>
            <a:r>
              <a:rPr lang="ru-RU" sz="2400" dirty="0" smtClean="0">
                <a:solidFill>
                  <a:srgbClr val="002060"/>
                </a:solidFill>
                <a:latin typeface="Palatino Linotype" pitchFamily="18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835696" y="123478"/>
            <a:ext cx="6912768" cy="720080"/>
          </a:xfrm>
        </p:spPr>
        <p:txBody>
          <a:bodyPr/>
          <a:lstStyle/>
          <a:p>
            <a:r>
              <a:rPr lang="ru-RU" sz="2800" b="1" dirty="0" smtClean="0">
                <a:latin typeface="Garamond" pitchFamily="18" charset="0"/>
              </a:rPr>
              <a:t>Материалы и методы. </a:t>
            </a:r>
            <a:endParaRPr lang="ru-RU" sz="2800" dirty="0" smtClean="0">
              <a:latin typeface="Garamond" pitchFamily="18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2051720" y="843558"/>
            <a:ext cx="6840760" cy="3816424"/>
          </a:xfrm>
        </p:spPr>
        <p:txBody>
          <a:bodyPr/>
          <a:lstStyle/>
          <a:p>
            <a:pPr>
              <a:buNone/>
            </a:pPr>
            <a:r>
              <a:rPr lang="ru-RU" sz="2200" dirty="0" smtClean="0">
                <a:latin typeface="Garamond" pitchFamily="18" charset="0"/>
              </a:rPr>
              <a:t>Выборка состояла из 88 человек. </a:t>
            </a:r>
          </a:p>
          <a:p>
            <a:r>
              <a:rPr lang="ru-RU" sz="2200" dirty="0" smtClean="0">
                <a:latin typeface="Garamond" pitchFamily="18" charset="0"/>
              </a:rPr>
              <a:t>Анкетирование: специалисты психологи (</a:t>
            </a:r>
            <a:r>
              <a:rPr lang="en-US" sz="2200" dirty="0" smtClean="0">
                <a:latin typeface="Garamond" pitchFamily="18" charset="0"/>
              </a:rPr>
              <a:t>n-</a:t>
            </a:r>
            <a:r>
              <a:rPr lang="ru-RU" sz="2200" dirty="0" smtClean="0">
                <a:latin typeface="Garamond" pitchFamily="18" charset="0"/>
              </a:rPr>
              <a:t>23).</a:t>
            </a:r>
          </a:p>
          <a:p>
            <a:endParaRPr lang="ru-RU" sz="2200" dirty="0" smtClean="0">
              <a:latin typeface="Garamond" pitchFamily="18" charset="0"/>
            </a:endParaRPr>
          </a:p>
          <a:p>
            <a:r>
              <a:rPr lang="ru-RU" sz="2200" dirty="0" smtClean="0">
                <a:latin typeface="Garamond" pitchFamily="18" charset="0"/>
              </a:rPr>
              <a:t>Фокус группы и углубленные интервью: специалисты ПМСП (</a:t>
            </a:r>
            <a:r>
              <a:rPr lang="en-US" sz="2200" dirty="0" smtClean="0">
                <a:latin typeface="Garamond" pitchFamily="18" charset="0"/>
              </a:rPr>
              <a:t>n-</a:t>
            </a:r>
            <a:r>
              <a:rPr lang="ru-RU" sz="2200" dirty="0" smtClean="0">
                <a:latin typeface="Garamond" pitchFamily="18" charset="0"/>
              </a:rPr>
              <a:t> 65).</a:t>
            </a:r>
          </a:p>
          <a:p>
            <a:r>
              <a:rPr lang="ru-RU" sz="2200" dirty="0" smtClean="0">
                <a:latin typeface="Garamond" pitchFamily="18" charset="0"/>
              </a:rPr>
              <a:t>Психологов (</a:t>
            </a:r>
            <a:r>
              <a:rPr lang="en-US" sz="2200" dirty="0" smtClean="0">
                <a:latin typeface="Garamond" pitchFamily="18" charset="0"/>
              </a:rPr>
              <a:t>n</a:t>
            </a:r>
            <a:r>
              <a:rPr lang="ru-RU" sz="2200" dirty="0" smtClean="0">
                <a:latin typeface="Garamond" pitchFamily="18" charset="0"/>
              </a:rPr>
              <a:t>-43), врачей (</a:t>
            </a:r>
            <a:r>
              <a:rPr lang="en-US" sz="2200" dirty="0" smtClean="0">
                <a:latin typeface="Garamond" pitchFamily="18" charset="0"/>
              </a:rPr>
              <a:t>n</a:t>
            </a:r>
            <a:r>
              <a:rPr lang="ru-RU" sz="2200" dirty="0" smtClean="0">
                <a:latin typeface="Garamond" pitchFamily="18" charset="0"/>
              </a:rPr>
              <a:t>-18), социальных работников - (</a:t>
            </a:r>
            <a:r>
              <a:rPr lang="en-US" sz="2200" dirty="0" smtClean="0">
                <a:latin typeface="Garamond" pitchFamily="18" charset="0"/>
              </a:rPr>
              <a:t>n</a:t>
            </a:r>
            <a:r>
              <a:rPr lang="ru-RU" sz="2200" dirty="0" smtClean="0">
                <a:latin typeface="Garamond" pitchFamily="18" charset="0"/>
              </a:rPr>
              <a:t>-4).</a:t>
            </a:r>
          </a:p>
          <a:p>
            <a:endParaRPr lang="ru-RU" sz="2200" dirty="0" smtClean="0">
              <a:latin typeface="Garamond" pitchFamily="18" charset="0"/>
            </a:endParaRPr>
          </a:p>
          <a:p>
            <a:r>
              <a:rPr lang="ru-RU" sz="2200" dirty="0" smtClean="0">
                <a:latin typeface="Garamond" pitchFamily="18" charset="0"/>
              </a:rPr>
              <a:t>Данные только относительно психологической оценки скрининга . </a:t>
            </a:r>
            <a:endParaRPr lang="ru-RU" sz="2200" dirty="0" smtClean="0">
              <a:solidFill>
                <a:srgbClr val="00206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835696" y="123478"/>
            <a:ext cx="6912768" cy="576064"/>
          </a:xfrm>
        </p:spPr>
        <p:txBody>
          <a:bodyPr/>
          <a:lstStyle/>
          <a:p>
            <a:pPr algn="l"/>
            <a:r>
              <a:rPr lang="ru-RU" sz="2400" b="1" dirty="0" smtClean="0">
                <a:latin typeface="Palatino Linotype" pitchFamily="18" charset="0"/>
              </a:rPr>
              <a:t>Результаты анкетирования</a:t>
            </a:r>
            <a:endParaRPr lang="en-US" sz="2400" b="1" dirty="0" smtClean="0">
              <a:latin typeface="Palatino Linotype" pitchFamily="18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979712" y="843558"/>
            <a:ext cx="6840760" cy="3960440"/>
          </a:xfrm>
        </p:spPr>
        <p:txBody>
          <a:bodyPr/>
          <a:lstStyle/>
          <a:p>
            <a:pPr>
              <a:buNone/>
            </a:pPr>
            <a:r>
              <a:rPr lang="ru-RU" sz="2400" dirty="0" smtClean="0">
                <a:latin typeface="Garamond" pitchFamily="18" charset="0"/>
              </a:rPr>
              <a:t>Наиболее значимым для психологов являются обучение</a:t>
            </a:r>
          </a:p>
          <a:p>
            <a:pPr>
              <a:buNone/>
            </a:pPr>
            <a:endParaRPr lang="ru-RU" sz="2400" dirty="0" smtClean="0">
              <a:latin typeface="Garamond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2400" dirty="0" smtClean="0">
                <a:latin typeface="Garamond" pitchFamily="18" charset="0"/>
              </a:rPr>
              <a:t> Диагностика стрессовых и </a:t>
            </a:r>
            <a:r>
              <a:rPr lang="ru-RU" sz="2400" dirty="0" err="1" smtClean="0">
                <a:latin typeface="Garamond" pitchFamily="18" charset="0"/>
              </a:rPr>
              <a:t>пост-травматических</a:t>
            </a:r>
            <a:r>
              <a:rPr lang="ru-RU" sz="2400" dirty="0" smtClean="0">
                <a:latin typeface="Garamond" pitchFamily="18" charset="0"/>
              </a:rPr>
              <a:t> расстройств</a:t>
            </a:r>
            <a:r>
              <a:rPr lang="ru-RU" sz="2400" i="1" dirty="0" smtClean="0">
                <a:latin typeface="Garamond" pitchFamily="18" charset="0"/>
              </a:rPr>
              <a:t> </a:t>
            </a:r>
            <a:r>
              <a:rPr lang="ru-RU" sz="2400" dirty="0" smtClean="0">
                <a:latin typeface="Garamond" pitchFamily="18" charset="0"/>
              </a:rPr>
              <a:t>65,2±5,8 Х±</a:t>
            </a:r>
            <a:r>
              <a:rPr lang="ru-RU" sz="2400" dirty="0" err="1" smtClean="0">
                <a:latin typeface="Garamond" pitchFamily="18" charset="0"/>
              </a:rPr>
              <a:t>ς</a:t>
            </a:r>
            <a:r>
              <a:rPr lang="ru-RU" sz="2400" baseline="-25000" dirty="0" err="1" smtClean="0">
                <a:latin typeface="Garamond" pitchFamily="18" charset="0"/>
              </a:rPr>
              <a:t>Х</a:t>
            </a:r>
            <a:r>
              <a:rPr lang="ru-RU" sz="2400" dirty="0" smtClean="0">
                <a:latin typeface="Garamond" pitchFamily="18" charset="0"/>
              </a:rPr>
              <a:t>. 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>
                <a:latin typeface="Garamond" pitchFamily="18" charset="0"/>
              </a:rPr>
              <a:t>Диагностика тревожных и депрессивных расстройств- 56,5±5,2 Х±</a:t>
            </a:r>
            <a:r>
              <a:rPr lang="ru-RU" sz="2400" dirty="0" err="1" smtClean="0">
                <a:latin typeface="Garamond" pitchFamily="18" charset="0"/>
              </a:rPr>
              <a:t>ς</a:t>
            </a:r>
            <a:r>
              <a:rPr lang="ru-RU" sz="2400" baseline="-25000" dirty="0" err="1" smtClean="0">
                <a:latin typeface="Garamond" pitchFamily="18" charset="0"/>
              </a:rPr>
              <a:t>Х</a:t>
            </a:r>
            <a:r>
              <a:rPr lang="ru-RU" sz="2400" dirty="0" smtClean="0">
                <a:latin typeface="Garamond" pitchFamily="18" charset="0"/>
              </a:rPr>
              <a:t>  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>
                <a:latin typeface="Garamond" pitchFamily="18" charset="0"/>
              </a:rPr>
              <a:t>Диагностика расстройств интеллекта. 52,2±10,4 Х±</a:t>
            </a:r>
            <a:r>
              <a:rPr lang="ru-RU" sz="2400" dirty="0" err="1" smtClean="0">
                <a:latin typeface="Garamond" pitchFamily="18" charset="0"/>
              </a:rPr>
              <a:t>ς</a:t>
            </a:r>
            <a:r>
              <a:rPr lang="ru-RU" sz="2400" baseline="-25000" dirty="0" err="1" smtClean="0">
                <a:latin typeface="Garamond" pitchFamily="18" charset="0"/>
              </a:rPr>
              <a:t>Х</a:t>
            </a:r>
            <a:r>
              <a:rPr lang="ru-RU" sz="2400" baseline="-25000" dirty="0" smtClean="0">
                <a:latin typeface="Garamond" pitchFamily="18" charset="0"/>
              </a:rPr>
              <a:t>.</a:t>
            </a:r>
            <a:endParaRPr lang="ru-RU" sz="2000" dirty="0" smtClean="0">
              <a:solidFill>
                <a:srgbClr val="00206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835696" y="123478"/>
            <a:ext cx="6912768" cy="576064"/>
          </a:xfrm>
        </p:spPr>
        <p:txBody>
          <a:bodyPr/>
          <a:lstStyle/>
          <a:p>
            <a:pPr algn="l"/>
            <a:r>
              <a:rPr lang="ru-RU" sz="2400" b="1" dirty="0" smtClean="0">
                <a:latin typeface="Palatino Linotype" pitchFamily="18" charset="0"/>
              </a:rPr>
              <a:t>Результаты анкетирования</a:t>
            </a:r>
            <a:endParaRPr lang="en-US" sz="2400" b="1" dirty="0" smtClean="0">
              <a:latin typeface="Palatino Linotype" pitchFamily="18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979712" y="843558"/>
            <a:ext cx="6840760" cy="3960440"/>
          </a:xfrm>
        </p:spPr>
        <p:txBody>
          <a:bodyPr/>
          <a:lstStyle/>
          <a:p>
            <a:pPr>
              <a:buNone/>
            </a:pPr>
            <a:endParaRPr lang="ru-RU" sz="2000" dirty="0" smtClean="0">
              <a:solidFill>
                <a:srgbClr val="002060"/>
              </a:solidFill>
              <a:latin typeface="Garamond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979712" y="843558"/>
          <a:ext cx="6984776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835696" y="123478"/>
            <a:ext cx="6912768" cy="648072"/>
          </a:xfrm>
        </p:spPr>
        <p:txBody>
          <a:bodyPr/>
          <a:lstStyle/>
          <a:p>
            <a:r>
              <a:rPr lang="ru-RU" sz="2800" b="1" dirty="0" smtClean="0">
                <a:latin typeface="Garamond" pitchFamily="18" charset="0"/>
              </a:rPr>
              <a:t>Результаты ФГ и УИ 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907704" y="843558"/>
            <a:ext cx="6984776" cy="4032448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sz="2300" dirty="0" smtClean="0">
                <a:latin typeface="Garamond" pitchFamily="18" charset="0"/>
              </a:rPr>
              <a:t>имеются примеры описывающие признаки </a:t>
            </a:r>
            <a:r>
              <a:rPr lang="ru-RU" sz="2300" dirty="0" err="1" smtClean="0">
                <a:latin typeface="Garamond" pitchFamily="18" charset="0"/>
              </a:rPr>
              <a:t>дезадаптации</a:t>
            </a:r>
            <a:r>
              <a:rPr lang="ru-RU" sz="2300" dirty="0" smtClean="0">
                <a:latin typeface="Garamond" pitchFamily="18" charset="0"/>
              </a:rPr>
              <a:t> пациентов, стрессовых, тревожных и депрессивных расстройств</a:t>
            </a:r>
          </a:p>
          <a:p>
            <a:pPr>
              <a:buFont typeface="Wingdings" pitchFamily="2" charset="2"/>
              <a:buChar char="§"/>
            </a:pPr>
            <a:endParaRPr lang="ru-RU" sz="2300" dirty="0" smtClean="0">
              <a:latin typeface="Garamond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2300" dirty="0" smtClean="0">
                <a:latin typeface="Garamond" pitchFamily="18" charset="0"/>
              </a:rPr>
              <a:t>большинство проводят психодиагностику, и тестирование</a:t>
            </a:r>
          </a:p>
          <a:p>
            <a:pPr>
              <a:buFont typeface="Wingdings" pitchFamily="2" charset="2"/>
              <a:buChar char="§"/>
            </a:pPr>
            <a:endParaRPr lang="ru-RU" sz="2300" dirty="0" smtClean="0">
              <a:latin typeface="Garamond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2300" dirty="0" smtClean="0">
                <a:latin typeface="Garamond" pitchFamily="18" charset="0"/>
              </a:rPr>
              <a:t>затрудняются, описать круг практических инструментов для диагностики, в основном, проективные методики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835696" y="123478"/>
            <a:ext cx="6912768" cy="648072"/>
          </a:xfrm>
        </p:spPr>
        <p:txBody>
          <a:bodyPr/>
          <a:lstStyle/>
          <a:p>
            <a:r>
              <a:rPr lang="ru-RU" sz="2800" b="1" dirty="0" smtClean="0">
                <a:latin typeface="Garamond" pitchFamily="18" charset="0"/>
              </a:rPr>
              <a:t>Результаты ФГ и УИ 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907704" y="627534"/>
            <a:ext cx="6984776" cy="4032448"/>
          </a:xfrm>
        </p:spPr>
        <p:txBody>
          <a:bodyPr/>
          <a:lstStyle/>
          <a:p>
            <a:endParaRPr lang="ru-RU" sz="2100" dirty="0" smtClean="0">
              <a:latin typeface="Garamond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2300" dirty="0" smtClean="0">
                <a:latin typeface="Garamond" pitchFamily="18" charset="0"/>
              </a:rPr>
              <a:t>некоторые самостоятельно разрабатывает инструменты для диагностики</a:t>
            </a:r>
          </a:p>
          <a:p>
            <a:pPr>
              <a:buFont typeface="Wingdings" pitchFamily="2" charset="2"/>
              <a:buChar char="§"/>
            </a:pPr>
            <a:endParaRPr lang="ru-RU" sz="2300" dirty="0" smtClean="0">
              <a:latin typeface="Garamond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2300" dirty="0" smtClean="0">
                <a:latin typeface="Garamond" pitchFamily="18" charset="0"/>
              </a:rPr>
              <a:t>вопросы поверхностны, отсутствует структура, целостность, последовательность, опора на доказательную базу</a:t>
            </a:r>
          </a:p>
          <a:p>
            <a:pPr>
              <a:buFont typeface="Wingdings" pitchFamily="2" charset="2"/>
              <a:buChar char="§"/>
            </a:pPr>
            <a:endParaRPr lang="ru-RU" sz="2300" dirty="0" smtClean="0">
              <a:latin typeface="Garamond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2300" dirty="0" smtClean="0">
                <a:latin typeface="Garamond" pitchFamily="18" charset="0"/>
              </a:rPr>
              <a:t>результаты психодиагностики часто не фиксируются, в дальнейшем не используются</a:t>
            </a:r>
          </a:p>
          <a:p>
            <a:endParaRPr lang="ru-RU" sz="2100" i="1" dirty="0" smtClean="0">
              <a:latin typeface="Garamond" pitchFamily="18" charset="0"/>
            </a:endParaRPr>
          </a:p>
          <a:p>
            <a:pPr>
              <a:buNone/>
            </a:pPr>
            <a:endParaRPr lang="ru-RU" sz="210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835696" y="123478"/>
            <a:ext cx="6912768" cy="648072"/>
          </a:xfrm>
        </p:spPr>
        <p:txBody>
          <a:bodyPr/>
          <a:lstStyle/>
          <a:p>
            <a:pPr algn="l"/>
            <a:r>
              <a:rPr lang="ru-RU" sz="2400" b="1" dirty="0" smtClean="0">
                <a:latin typeface="Palatino Linotype" pitchFamily="18" charset="0"/>
              </a:rPr>
              <a:t>Выводы</a:t>
            </a:r>
            <a:endParaRPr lang="en-US" sz="2400" b="1" dirty="0" smtClean="0">
              <a:latin typeface="Palatino Linotype" pitchFamily="18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907704" y="627534"/>
            <a:ext cx="6984776" cy="4248472"/>
          </a:xfrm>
        </p:spPr>
        <p:txBody>
          <a:bodyPr/>
          <a:lstStyle/>
          <a:p>
            <a:endParaRPr lang="ru-RU" sz="1600" dirty="0" smtClean="0"/>
          </a:p>
          <a:p>
            <a:pPr>
              <a:buFont typeface="Wingdings" pitchFamily="2" charset="2"/>
              <a:buChar char="§"/>
            </a:pPr>
            <a:r>
              <a:rPr lang="ru-RU" sz="2400" dirty="0" smtClean="0">
                <a:latin typeface="Garamond" pitchFamily="18" charset="0"/>
              </a:rPr>
              <a:t>Психологи, организаций ПМСП РК, имеют обширную практику взаимодействия с пациентами с СЗЗ.  </a:t>
            </a:r>
          </a:p>
          <a:p>
            <a:pPr>
              <a:buFont typeface="Wingdings" pitchFamily="2" charset="2"/>
              <a:buChar char="§"/>
            </a:pPr>
            <a:endParaRPr lang="ru-RU" sz="2400" dirty="0" smtClean="0">
              <a:latin typeface="Garamond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2400" dirty="0" smtClean="0">
                <a:latin typeface="Garamond" pitchFamily="18" charset="0"/>
              </a:rPr>
              <a:t>Психодиагностика уже производятся специалистами психологами ПМСП. </a:t>
            </a:r>
          </a:p>
          <a:p>
            <a:pPr>
              <a:buFont typeface="Wingdings" pitchFamily="2" charset="2"/>
              <a:buChar char="§"/>
            </a:pPr>
            <a:endParaRPr lang="ru-RU" sz="2400" dirty="0" smtClean="0">
              <a:latin typeface="Garamond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2400" dirty="0" smtClean="0">
                <a:latin typeface="Garamond" pitchFamily="18" charset="0"/>
              </a:rPr>
              <a:t>Отсутствует системность и опора на </a:t>
            </a:r>
            <a:r>
              <a:rPr lang="ru-RU" sz="2400" dirty="0" err="1" smtClean="0">
                <a:latin typeface="Garamond" pitchFamily="18" charset="0"/>
              </a:rPr>
              <a:t>валидные</a:t>
            </a:r>
            <a:r>
              <a:rPr lang="ru-RU" sz="2400" dirty="0" smtClean="0">
                <a:latin typeface="Garamond" pitchFamily="18" charset="0"/>
              </a:rPr>
              <a:t> методы.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2051720" y="123478"/>
            <a:ext cx="6696744" cy="648072"/>
          </a:xfrm>
        </p:spPr>
        <p:txBody>
          <a:bodyPr/>
          <a:lstStyle/>
          <a:p>
            <a:pPr algn="l"/>
            <a:r>
              <a:rPr lang="ru-RU" sz="2400" b="1" dirty="0" smtClean="0">
                <a:latin typeface="Palatino Linotype" pitchFamily="18" charset="0"/>
              </a:rPr>
              <a:t>Выводы</a:t>
            </a:r>
            <a:endParaRPr lang="en-US" sz="2400" b="1" dirty="0" smtClean="0">
              <a:latin typeface="Palatino Linotype" pitchFamily="18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979712" y="843558"/>
            <a:ext cx="6984776" cy="4032448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sz="2200" dirty="0" smtClean="0">
                <a:latin typeface="Garamond" pitchFamily="18" charset="0"/>
              </a:rPr>
              <a:t>Гармонизация номенклатуры должностей с международными стандартами и компетенциями</a:t>
            </a:r>
          </a:p>
          <a:p>
            <a:pPr>
              <a:buFont typeface="Wingdings" pitchFamily="2" charset="2"/>
              <a:buChar char="§"/>
            </a:pPr>
            <a:endParaRPr lang="ru-RU" sz="2200" dirty="0" smtClean="0">
              <a:latin typeface="Garamond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2200" dirty="0" smtClean="0">
                <a:latin typeface="Garamond" pitchFamily="18" charset="0"/>
              </a:rPr>
              <a:t>Исследование путей внедрения и адаптации стандартизированных методов психологической оценки и скрининга</a:t>
            </a:r>
          </a:p>
          <a:p>
            <a:pPr>
              <a:buFont typeface="Wingdings" pitchFamily="2" charset="2"/>
              <a:buChar char="§"/>
            </a:pPr>
            <a:endParaRPr lang="ru-RU" sz="2200" dirty="0" smtClean="0">
              <a:latin typeface="Garamond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2200" dirty="0" smtClean="0">
                <a:latin typeface="Garamond" pitchFamily="18" charset="0"/>
              </a:rPr>
              <a:t>П</a:t>
            </a:r>
            <a:r>
              <a:rPr lang="ru-RU" sz="2200" smtClean="0">
                <a:latin typeface="Garamond" pitchFamily="18" charset="0"/>
              </a:rPr>
              <a:t>одготовка </a:t>
            </a:r>
            <a:r>
              <a:rPr lang="ru-RU" sz="2200" dirty="0" smtClean="0">
                <a:latin typeface="Garamond" pitchFamily="18" charset="0"/>
              </a:rPr>
              <a:t>программ дополнительного профессионального образования направленного на развитие навыков применения  инструментов скрининга ППЗ</a:t>
            </a:r>
            <a:endParaRPr lang="ru-RU" sz="220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283968" y="123478"/>
            <a:ext cx="4608512" cy="792088"/>
          </a:xfrm>
        </p:spPr>
        <p:txBody>
          <a:bodyPr/>
          <a:lstStyle/>
          <a:p>
            <a:pPr algn="l"/>
            <a:endParaRPr lang="en-US" sz="2400" b="1" dirty="0" smtClean="0">
              <a:latin typeface="Palatino Linotype" pitchFamily="18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3923928" y="1635646"/>
            <a:ext cx="2952328" cy="324036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200" dirty="0" smtClean="0">
                <a:latin typeface="Palatino Linotype" pitchFamily="18" charset="0"/>
              </a:rPr>
              <a:t>СПАСИБО</a:t>
            </a:r>
            <a:endParaRPr lang="en-US" sz="2200" dirty="0" smtClean="0">
              <a:latin typeface="Palatino Linotype" pitchFamily="18" charset="0"/>
            </a:endParaRPr>
          </a:p>
        </p:txBody>
      </p:sp>
      <p:pic>
        <p:nvPicPr>
          <p:cNvPr id="4" name="Picture 1" descr="C:\Users\sony\Desktop\Health Psy\ППЗ и СЗЗ\default0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2715766"/>
            <a:ext cx="1512168" cy="1224136"/>
          </a:xfrm>
          <a:prstGeom prst="rect">
            <a:avLst/>
          </a:prstGeom>
          <a:noFill/>
        </p:spPr>
      </p:pic>
      <p:pic>
        <p:nvPicPr>
          <p:cNvPr id="5" name="Picture 3" descr="C:\Users\sony\Desktop\Health Psy\ППЗ и СЗЗ\default7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9" y="0"/>
            <a:ext cx="1512168" cy="1347614"/>
          </a:xfrm>
          <a:prstGeom prst="rect">
            <a:avLst/>
          </a:prstGeom>
          <a:noFill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3919365"/>
            <a:ext cx="1512168" cy="122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:\Users\sony\Desktop\Health Psy\ППЗ и СЗЗ\images09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63688" y="1347614"/>
            <a:ext cx="1512167" cy="1443583"/>
          </a:xfrm>
          <a:prstGeom prst="rect">
            <a:avLst/>
          </a:prstGeom>
          <a:noFill/>
        </p:spPr>
      </p:pic>
      <p:pic>
        <p:nvPicPr>
          <p:cNvPr id="8" name="Picture 2" descr="C:\Users\sony\Desktop\Health Psy\ППЗ и СЗЗ\images7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15808" y="0"/>
            <a:ext cx="1728192" cy="1656184"/>
          </a:xfrm>
          <a:prstGeom prst="rect">
            <a:avLst/>
          </a:prstGeom>
          <a:noFill/>
        </p:spPr>
      </p:pic>
      <p:pic>
        <p:nvPicPr>
          <p:cNvPr id="9" name="Picture 7" descr="C:\Users\sony\Desktop\Health Psy\ППЗ и СЗЗ\images9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36296" y="1779662"/>
            <a:ext cx="1907704" cy="1512168"/>
          </a:xfrm>
          <a:prstGeom prst="rect">
            <a:avLst/>
          </a:prstGeom>
          <a:noFill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4288" y="3291830"/>
            <a:ext cx="1979712" cy="1851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0">
  <a:themeElements>
    <a:clrScheme name="Bokeh Them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279FF"/>
      </a:accent1>
      <a:accent2>
        <a:srgbClr val="5336D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279FF"/>
      </a:hlink>
      <a:folHlink>
        <a:srgbClr val="FEB2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10</Template>
  <TotalTime>8280</TotalTime>
  <Words>523</Words>
  <Application>Microsoft Office PowerPoint</Application>
  <PresentationFormat>Экран (16:9)</PresentationFormat>
  <Paragraphs>152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10</vt:lpstr>
      <vt:lpstr>Колодин В.В. MPH. PhD. Кафедра общественного здоровья и социальных наук Высшая школа общественного здравоохранения  </vt:lpstr>
      <vt:lpstr>Презентация PowerPoint</vt:lpstr>
      <vt:lpstr>Презентация PowerPoint</vt:lpstr>
      <vt:lpstr>Презентация PowerPoint</vt:lpstr>
      <vt:lpstr>Последствия проблем психического здоровья у пациентов с социально значимыми заболеваниями</vt:lpstr>
      <vt:lpstr>Мультидисциплинарная команда ПМСП</vt:lpstr>
      <vt:lpstr>Ключевые компетенции психологов в ПМСП</vt:lpstr>
      <vt:lpstr>Иструметы оценки и скрининга</vt:lpstr>
      <vt:lpstr>Инструменты оценки и скрининга</vt:lpstr>
      <vt:lpstr>Психологи ПМСП РК</vt:lpstr>
      <vt:lpstr> Приказ министра ЗО РК от 27.04.2010 г. № 238  </vt:lpstr>
      <vt:lpstr> Приказ министра ЗО РК от 27.04.2010 г. № 238  </vt:lpstr>
      <vt:lpstr>Препятствия</vt:lpstr>
      <vt:lpstr>Материалы и методы. </vt:lpstr>
      <vt:lpstr>Результаты анкетирования</vt:lpstr>
      <vt:lpstr>Результаты анкетирования</vt:lpstr>
      <vt:lpstr>Результаты ФГ и УИ </vt:lpstr>
      <vt:lpstr>Результаты ФГ и УИ </vt:lpstr>
      <vt:lpstr>Выводы</vt:lpstr>
      <vt:lpstr>Выводы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Навыки консультирования у персонала, предоставляющего услуги профилактики и лечения ВИЧ/СПИД</dc:title>
  <dc:creator>sony</dc:creator>
  <cp:lastModifiedBy>Admin</cp:lastModifiedBy>
  <cp:revision>319</cp:revision>
  <dcterms:created xsi:type="dcterms:W3CDTF">2013-03-25T13:06:47Z</dcterms:created>
  <dcterms:modified xsi:type="dcterms:W3CDTF">2014-11-18T04:05:00Z</dcterms:modified>
</cp:coreProperties>
</file>