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342" r:id="rId2"/>
    <p:sldId id="302" r:id="rId3"/>
    <p:sldId id="303" r:id="rId4"/>
    <p:sldId id="304" r:id="rId5"/>
    <p:sldId id="330" r:id="rId6"/>
    <p:sldId id="331" r:id="rId7"/>
    <p:sldId id="336" r:id="rId8"/>
    <p:sldId id="321" r:id="rId9"/>
    <p:sldId id="343" r:id="rId10"/>
    <p:sldId id="309" r:id="rId11"/>
    <p:sldId id="324" r:id="rId12"/>
    <p:sldId id="310" r:id="rId13"/>
    <p:sldId id="311" r:id="rId14"/>
    <p:sldId id="332" r:id="rId15"/>
    <p:sldId id="312" r:id="rId16"/>
    <p:sldId id="313" r:id="rId17"/>
    <p:sldId id="333" r:id="rId18"/>
    <p:sldId id="335" r:id="rId19"/>
    <p:sldId id="314" r:id="rId20"/>
    <p:sldId id="315" r:id="rId21"/>
    <p:sldId id="317" r:id="rId22"/>
    <p:sldId id="340" r:id="rId23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69696"/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8" autoAdjust="0"/>
    <p:restoredTop sz="94660"/>
  </p:normalViewPr>
  <p:slideViewPr>
    <p:cSldViewPr>
      <p:cViewPr>
        <p:scale>
          <a:sx n="114" d="100"/>
          <a:sy n="114" d="100"/>
        </p:scale>
        <p:origin x="-103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90;&#1072;&#1073;&#1083;&#1080;&#1094;&#1099;%20&#1087;&#1086;%20&#1089;&#1073;&#1086;&#1088;&#1085;&#1080;&#1082;&#1091;%20&#1076;&#1086;&#1087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90;&#1072;&#1073;&#1083;&#1080;&#1094;&#1099;%20&#1087;&#1086;%20&#1089;&#1073;&#1086;&#1088;&#1085;&#1080;&#1082;&#1091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9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Tyulyubaeva-Zh\&#1056;&#1072;&#1073;&#1086;&#1095;&#1080;&#1081;%20&#1089;&#1090;&#1086;&#1083;\&#1076;&#1083;&#1103;%20&#1089;&#1083;&#1072;&#1081;&#1076;&#1086;&#1074;%20&#1053;&#1052;%20&#1087;&#1086;%20&#1089;&#1090;&#1072;&#1090;&#1080;&#1089;&#1090;&#1080;&#1082;&#1077;%201.xlsx" TargetMode="External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26422867615261E-2"/>
          <c:y val="9.2923237808301098E-2"/>
          <c:w val="0.94715979675352902"/>
          <c:h val="0.75595868135863709"/>
        </c:manualLayout>
      </c:layout>
      <c:lineChart>
        <c:grouping val="standard"/>
        <c:varyColors val="0"/>
        <c:ser>
          <c:idx val="0"/>
          <c:order val="0"/>
          <c:tx>
            <c:strRef>
              <c:f>'[таблицы по сборнику доп.xlsx]демография (2)'!$D$4</c:f>
              <c:strCache>
                <c:ptCount val="1"/>
                <c:pt idx="0">
                  <c:v>Рождаемость (на 1000 человек  населения)</c:v>
                </c:pt>
              </c:strCache>
            </c:strRef>
          </c:tx>
          <c:spPr>
            <a:ln>
              <a:solidFill>
                <a:srgbClr val="8064A2"/>
              </a:solidFill>
            </a:ln>
          </c:spPr>
          <c:marker>
            <c:spPr>
              <a:solidFill>
                <a:srgbClr val="7030A0"/>
              </a:solidFill>
              <a:ln>
                <a:solidFill>
                  <a:srgbClr val="8064A2"/>
                </a:solidFill>
              </a:ln>
            </c:spPr>
          </c:marker>
          <c:dLbls>
            <c:dLbl>
              <c:idx val="1"/>
              <c:layout>
                <c:manualLayout>
                  <c:x val="-1.4697441025071287E-3"/>
                  <c:y val="-1.0754225140296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288208717549903E-2"/>
                  <c:y val="-3.6564365477006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757952820057005E-2"/>
                  <c:y val="3.441352044894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0864626152649708E-2"/>
                  <c:y val="-3.6564365477006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115283487019962E-2"/>
                  <c:y val="-3.441352044894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2622578972706757E-2"/>
                  <c:y val="-3.011183039282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6455393845128336E-2"/>
                  <c:y val="-2.796098536476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5273858460171011E-2"/>
                  <c:y val="3.2262675420888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6743602562678251E-2"/>
                  <c:y val="-4.0866055533125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0576417435099813E-2"/>
                  <c:y val="3.8715210505065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4092323075214969E-3"/>
                  <c:y val="-3.2262675420888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'[таблицы по сборнику доп.xlsx]демография (2)'!$C$5:$C$20</c:f>
              <c:numCache>
                <c:formatCode>General</c:formatCode>
                <c:ptCount val="16"/>
                <c:pt idx="0">
                  <c:v>1991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</c:numCache>
            </c:numRef>
          </c:cat>
          <c:val>
            <c:numRef>
              <c:f>'[таблицы по сборнику доп.xlsx]демография (2)'!$D$5:$D$20</c:f>
              <c:numCache>
                <c:formatCode>General</c:formatCode>
                <c:ptCount val="16"/>
                <c:pt idx="0">
                  <c:v>21.5</c:v>
                </c:pt>
                <c:pt idx="1">
                  <c:v>17.5</c:v>
                </c:pt>
                <c:pt idx="2">
                  <c:v>14.9</c:v>
                </c:pt>
                <c:pt idx="3">
                  <c:v>14.9</c:v>
                </c:pt>
                <c:pt idx="4">
                  <c:v>15.3</c:v>
                </c:pt>
                <c:pt idx="5">
                  <c:v>16.600000000000001</c:v>
                </c:pt>
                <c:pt idx="6">
                  <c:v>18.190000000000001</c:v>
                </c:pt>
                <c:pt idx="7">
                  <c:v>18.420000000000002</c:v>
                </c:pt>
                <c:pt idx="8">
                  <c:v>19.71</c:v>
                </c:pt>
                <c:pt idx="9">
                  <c:v>20.79</c:v>
                </c:pt>
                <c:pt idx="10">
                  <c:v>22.75</c:v>
                </c:pt>
                <c:pt idx="11">
                  <c:v>22.45</c:v>
                </c:pt>
                <c:pt idx="12">
                  <c:v>22.54</c:v>
                </c:pt>
                <c:pt idx="13">
                  <c:v>22.479999999999993</c:v>
                </c:pt>
                <c:pt idx="14">
                  <c:v>22.69</c:v>
                </c:pt>
                <c:pt idx="15">
                  <c:v>22.73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'[таблицы по сборнику доп.xlsx]демография (2)'!$E$4</c:f>
              <c:strCache>
                <c:ptCount val="1"/>
                <c:pt idx="0">
                  <c:v>Смертность (на 1000 человек населения)</c:v>
                </c:pt>
              </c:strCache>
            </c:strRef>
          </c:tx>
          <c:spPr>
            <a:ln>
              <a:solidFill>
                <a:srgbClr val="F79646">
                  <a:lumMod val="75000"/>
                </a:srgbClr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79646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6.02781125585202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288208717549903E-2"/>
                  <c:y val="-3.2262675420888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288208717549903E-2"/>
                  <c:y val="-2.796098536476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757952820057005E-2"/>
                  <c:y val="-3.011183039282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1757952820057031E-2"/>
                  <c:y val="-2.796098536476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227696922564159E-2"/>
                  <c:y val="-3.011183039282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046161537606947E-2"/>
                  <c:y val="-3.8715210505065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697441025071339E-2"/>
                  <c:y val="-3.011183039282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9050801669012879E-2"/>
                  <c:y val="-3.1398348035219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1813736589042769E-2"/>
                  <c:y val="2.2794711072371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2.796098536476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6455393845128336E-2"/>
                  <c:y val="3.011183039282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9106673332592573E-2"/>
                  <c:y val="-3.011183039282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7925137947635452E-2"/>
                  <c:y val="3.4413520448947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1757952820057031E-2"/>
                  <c:y val="-1.9357605252532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4.5232312444394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'[таблицы по сборнику доп.xlsx]демография (2)'!$C$5:$C$20</c:f>
              <c:numCache>
                <c:formatCode>General</c:formatCode>
                <c:ptCount val="16"/>
                <c:pt idx="0">
                  <c:v>1991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</c:numCache>
            </c:numRef>
          </c:cat>
          <c:val>
            <c:numRef>
              <c:f>'[таблицы по сборнику доп.xlsx]демография (2)'!$E$5:$E$20</c:f>
              <c:numCache>
                <c:formatCode>General</c:formatCode>
                <c:ptCount val="16"/>
                <c:pt idx="0">
                  <c:v>8.2000000000000011</c:v>
                </c:pt>
                <c:pt idx="1">
                  <c:v>10.7</c:v>
                </c:pt>
                <c:pt idx="2">
                  <c:v>10.1</c:v>
                </c:pt>
                <c:pt idx="3">
                  <c:v>10</c:v>
                </c:pt>
                <c:pt idx="4">
                  <c:v>10.1</c:v>
                </c:pt>
                <c:pt idx="5">
                  <c:v>10.4</c:v>
                </c:pt>
                <c:pt idx="6">
                  <c:v>10.14</c:v>
                </c:pt>
                <c:pt idx="7">
                  <c:v>10.370000000000003</c:v>
                </c:pt>
                <c:pt idx="8">
                  <c:v>10.27</c:v>
                </c:pt>
                <c:pt idx="9">
                  <c:v>10.220000000000001</c:v>
                </c:pt>
                <c:pt idx="10">
                  <c:v>9.74</c:v>
                </c:pt>
                <c:pt idx="11">
                  <c:v>8.9700000000000006</c:v>
                </c:pt>
                <c:pt idx="12">
                  <c:v>8.94</c:v>
                </c:pt>
                <c:pt idx="13">
                  <c:v>8.73</c:v>
                </c:pt>
                <c:pt idx="14" formatCode="0.00">
                  <c:v>8.51</c:v>
                </c:pt>
                <c:pt idx="15" formatCode="0.00">
                  <c:v>7.98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'[таблицы по сборнику доп.xlsx]демография (2)'!$F$4</c:f>
              <c:strCache>
                <c:ptCount val="1"/>
                <c:pt idx="0">
                  <c:v>Eстественный прирост (на 1000 человек населения)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marker>
          <c:dLbls>
            <c:dLbl>
              <c:idx val="2"/>
              <c:layout>
                <c:manualLayout>
                  <c:x val="-2.6455393845128336E-2"/>
                  <c:y val="3.6564365477006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106673332592656E-2"/>
                  <c:y val="4.0866055533125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9394882050142582E-2"/>
                  <c:y val="-3.2262675420888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2547902553724694E-2"/>
                  <c:y val="-6.03097499258594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1506576625100741E-2"/>
                  <c:y val="4.4767642442013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278781963748053E-2"/>
                  <c:y val="3.4413598091552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697441025071287E-3"/>
                  <c:y val="-1.2905070168355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2622578972706757E-2"/>
                  <c:y val="-2.796098536476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5273858460171115E-2"/>
                  <c:y val="-2.3659295308651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9106673332592573E-2"/>
                  <c:y val="3.8715210505065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7925137947635452E-2"/>
                  <c:y val="-2.796098536476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0576417435099813E-2"/>
                  <c:y val="4.5167745589243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-2.7139387466636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'[таблицы по сборнику доп.xlsx]демография (2)'!$C$5:$C$20</c:f>
              <c:numCache>
                <c:formatCode>General</c:formatCode>
                <c:ptCount val="16"/>
                <c:pt idx="0">
                  <c:v>1991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</c:numCache>
            </c:numRef>
          </c:cat>
          <c:val>
            <c:numRef>
              <c:f>'[таблицы по сборнику доп.xlsx]демография (2)'!$F$5:$F$20</c:f>
              <c:numCache>
                <c:formatCode>General</c:formatCode>
                <c:ptCount val="16"/>
                <c:pt idx="0">
                  <c:v>13.3</c:v>
                </c:pt>
                <c:pt idx="1">
                  <c:v>6.8</c:v>
                </c:pt>
                <c:pt idx="2">
                  <c:v>4.8</c:v>
                </c:pt>
                <c:pt idx="3">
                  <c:v>4.9000000000000004</c:v>
                </c:pt>
                <c:pt idx="4">
                  <c:v>5.2</c:v>
                </c:pt>
                <c:pt idx="5">
                  <c:v>6.2</c:v>
                </c:pt>
                <c:pt idx="6">
                  <c:v>8.0500000000000007</c:v>
                </c:pt>
                <c:pt idx="7">
                  <c:v>8.0500000000000007</c:v>
                </c:pt>
                <c:pt idx="8">
                  <c:v>9.44</c:v>
                </c:pt>
                <c:pt idx="9">
                  <c:v>10.57</c:v>
                </c:pt>
                <c:pt idx="10">
                  <c:v>13.01</c:v>
                </c:pt>
                <c:pt idx="11">
                  <c:v>13.48</c:v>
                </c:pt>
                <c:pt idx="12">
                  <c:v>13.6</c:v>
                </c:pt>
                <c:pt idx="13">
                  <c:v>13.75</c:v>
                </c:pt>
                <c:pt idx="14">
                  <c:v>14.18</c:v>
                </c:pt>
                <c:pt idx="15">
                  <c:v>14.75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90272"/>
        <c:axId val="29989120"/>
      </c:lineChart>
      <c:catAx>
        <c:axId val="2999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9989120"/>
        <c:crosses val="autoZero"/>
        <c:auto val="1"/>
        <c:lblAlgn val="ctr"/>
        <c:lblOffset val="100"/>
        <c:noMultiLvlLbl val="0"/>
      </c:catAx>
      <c:valAx>
        <c:axId val="299891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9990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1253410867627149"/>
          <c:w val="0.99269456171536463"/>
          <c:h val="7.456082115537300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+mj-lt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994203849518805E-2"/>
          <c:y val="3.5241286321721847E-2"/>
          <c:w val="0.96178506897654115"/>
          <c:h val="0.75734380207754715"/>
        </c:manualLayout>
      </c:layout>
      <c:lineChart>
        <c:grouping val="standard"/>
        <c:varyColors val="0"/>
        <c:ser>
          <c:idx val="0"/>
          <c:order val="0"/>
          <c:tx>
            <c:strRef>
              <c:f>'ожидаемая прод-ть'!$F$6</c:f>
              <c:strCache>
                <c:ptCount val="1"/>
                <c:pt idx="0">
                  <c:v>мужчины  и женщины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B0F0"/>
                </a:solidFill>
              </a:ln>
            </c:spPr>
          </c:marker>
          <c:dLbls>
            <c:dLbl>
              <c:idx val="0"/>
              <c:layout>
                <c:manualLayout>
                  <c:x val="-4.0151165661053805E-2"/>
                  <c:y val="-4.0417962818946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9272559517305846E-2"/>
                  <c:y val="-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51488590240093E-2"/>
                  <c:y val="5.14410435877494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484652770190162E-2"/>
                  <c:y val="-5.511540384401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908839275958768E-2"/>
                  <c:y val="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8908839275958768E-2"/>
                  <c:y val="-3.6743602562678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484652770190162E-2"/>
                  <c:y val="4.0417962818946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051488590240093E-2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302792649516627E-2"/>
                  <c:y val="4.776668333148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0878606143747997E-2"/>
                  <c:y val="-4.0417962818946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8908839275958827E-2"/>
                  <c:y val="4.776668333148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302792649516627E-2"/>
                  <c:y val="-4.0417962818946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0878606143747997E-2"/>
                  <c:y val="5.14410435877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2120932528843092E-2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5696746023074479E-2"/>
                  <c:y val="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6060466264421543E-2"/>
                  <c:y val="-5.14410435877494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0878606143747997E-2"/>
                  <c:y val="5.14410435877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1.9272559517305859E-2"/>
                  <c:y val="-4.77666833314817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0878606143747997E-2"/>
                  <c:y val="5.511540384401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0"/>
                  <c:y val="-3.6743602562678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'ожидаемая прод-ть'!$E$7:$E$26</c:f>
              <c:numCache>
                <c:formatCode>General</c:formatCode>
                <c:ptCount val="20"/>
                <c:pt idx="0">
                  <c:v>1991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</c:numCache>
            </c:numRef>
          </c:cat>
          <c:val>
            <c:numRef>
              <c:f>'ожидаемая прод-ть'!$F$7:$F$26</c:f>
              <c:numCache>
                <c:formatCode>General</c:formatCode>
                <c:ptCount val="20"/>
                <c:pt idx="0">
                  <c:v>67.599999999999994</c:v>
                </c:pt>
                <c:pt idx="1">
                  <c:v>63.7</c:v>
                </c:pt>
                <c:pt idx="2">
                  <c:v>64</c:v>
                </c:pt>
                <c:pt idx="3">
                  <c:v>64.400000000000006</c:v>
                </c:pt>
                <c:pt idx="4">
                  <c:v>64.400000000000006</c:v>
                </c:pt>
                <c:pt idx="5">
                  <c:v>65.5</c:v>
                </c:pt>
                <c:pt idx="6">
                  <c:v>65.400000000000006</c:v>
                </c:pt>
                <c:pt idx="7">
                  <c:v>65.599999999999994</c:v>
                </c:pt>
                <c:pt idx="8">
                  <c:v>66.099999999999994</c:v>
                </c:pt>
                <c:pt idx="9">
                  <c:v>65.900000000000006</c:v>
                </c:pt>
                <c:pt idx="10">
                  <c:v>66.14</c:v>
                </c:pt>
                <c:pt idx="11">
                  <c:v>65.910000000000025</c:v>
                </c:pt>
                <c:pt idx="12">
                  <c:v>66.19</c:v>
                </c:pt>
                <c:pt idx="13">
                  <c:v>66.38</c:v>
                </c:pt>
                <c:pt idx="14">
                  <c:v>67.11</c:v>
                </c:pt>
                <c:pt idx="15">
                  <c:v>68.33</c:v>
                </c:pt>
                <c:pt idx="16">
                  <c:v>68.45</c:v>
                </c:pt>
                <c:pt idx="17">
                  <c:v>68.98</c:v>
                </c:pt>
                <c:pt idx="18">
                  <c:v>69.61</c:v>
                </c:pt>
                <c:pt idx="19">
                  <c:v>70.45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'ожидаемая прод-ть'!$G$6</c:f>
              <c:strCache>
                <c:ptCount val="1"/>
                <c:pt idx="0">
                  <c:v>в том числе мужчины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pPr>
              <a:solidFill>
                <a:srgbClr val="FF66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051488590240093E-2"/>
                  <c:y val="-4.0417962818946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6362797586529107E-3"/>
                  <c:y val="-3.306924230641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484652770190162E-2"/>
                  <c:y val="5.14410435877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3726979155285233E-2"/>
                  <c:y val="-5.14410435877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908839275958768E-2"/>
                  <c:y val="4.776668333148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8908839275958768E-2"/>
                  <c:y val="-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484652770190162E-2"/>
                  <c:y val="5.8789764100285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5696746023074479E-2"/>
                  <c:y val="-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302792649516627E-2"/>
                  <c:y val="5.5115403844017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051488590240093E-2"/>
                  <c:y val="-3.6743602562678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4090699396632359E-2"/>
                  <c:y val="6.6138484612820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302792649516627E-2"/>
                  <c:y val="-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8908839275958768E-2"/>
                  <c:y val="6.6138484612820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2120932528843092E-2"/>
                  <c:y val="-5.14410435877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5696746023074479E-2"/>
                  <c:y val="5.5115403844017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6060466264421543E-2"/>
                  <c:y val="-4.776668333148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0878606143747997E-2"/>
                  <c:y val="7.3487205125356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1.9272559517305859E-2"/>
                  <c:y val="-4.4092323075213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0878606143747997E-2"/>
                  <c:y val="6.2464124356552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1777539205437909E-16"/>
                  <c:y val="5.511540384401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'ожидаемая прод-ть'!$E$7:$E$26</c:f>
              <c:numCache>
                <c:formatCode>General</c:formatCode>
                <c:ptCount val="20"/>
                <c:pt idx="0">
                  <c:v>1991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</c:numCache>
            </c:numRef>
          </c:cat>
          <c:val>
            <c:numRef>
              <c:f>'ожидаемая прод-ть'!$G$7:$G$26</c:f>
              <c:numCache>
                <c:formatCode>General</c:formatCode>
                <c:ptCount val="20"/>
                <c:pt idx="0">
                  <c:v>62.6</c:v>
                </c:pt>
                <c:pt idx="1">
                  <c:v>58.4</c:v>
                </c:pt>
                <c:pt idx="2">
                  <c:v>58.5</c:v>
                </c:pt>
                <c:pt idx="3">
                  <c:v>59</c:v>
                </c:pt>
                <c:pt idx="4">
                  <c:v>59</c:v>
                </c:pt>
                <c:pt idx="5">
                  <c:v>60.3</c:v>
                </c:pt>
                <c:pt idx="6">
                  <c:v>59.8</c:v>
                </c:pt>
                <c:pt idx="7">
                  <c:v>60.3</c:v>
                </c:pt>
                <c:pt idx="8">
                  <c:v>60.8</c:v>
                </c:pt>
                <c:pt idx="9">
                  <c:v>60.5</c:v>
                </c:pt>
                <c:pt idx="10">
                  <c:v>60.57</c:v>
                </c:pt>
                <c:pt idx="11">
                  <c:v>60.3</c:v>
                </c:pt>
                <c:pt idx="12">
                  <c:v>60.55</c:v>
                </c:pt>
                <c:pt idx="13">
                  <c:v>60.690000000000012</c:v>
                </c:pt>
                <c:pt idx="14">
                  <c:v>61.91</c:v>
                </c:pt>
                <c:pt idx="15">
                  <c:v>63.53</c:v>
                </c:pt>
                <c:pt idx="16">
                  <c:v>63.55</c:v>
                </c:pt>
                <c:pt idx="17">
                  <c:v>64.16</c:v>
                </c:pt>
                <c:pt idx="18">
                  <c:v>64.84</c:v>
                </c:pt>
                <c:pt idx="19">
                  <c:v>65.75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'ожидаемая прод-ть'!$H$6</c:f>
              <c:strCache>
                <c:ptCount val="1"/>
                <c:pt idx="0">
                  <c:v>в том числе женщины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marker>
          <c:dLbls>
            <c:dLbl>
              <c:idx val="0"/>
              <c:layout>
                <c:manualLayout>
                  <c:x val="-2.7302792649516627E-2"/>
                  <c:y val="-4.5849650964707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666512890863701E-2"/>
                  <c:y val="-6.5179955850316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51488590240093E-2"/>
                  <c:y val="6.7895812502314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3726979155285233E-2"/>
                  <c:y val="-4.5051128578306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2120932528843092E-2"/>
                  <c:y val="6.390204329148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8908839275958768E-2"/>
                  <c:y val="-3.370834953523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2120932528843092E-2"/>
                  <c:y val="3.4986274673184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333025781727402E-2"/>
                  <c:y val="-6.7256705273488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2120932528843092E-2"/>
                  <c:y val="6.7736108025034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051488590240093E-2"/>
                  <c:y val="-3.8341225974891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1757338747860293E-2"/>
                  <c:y val="6.1026205421619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5333025781727402E-2"/>
                  <c:y val="-4.8884903992149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051488590240093E-2"/>
                  <c:y val="4.1695887956893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2120932528843092E-2"/>
                  <c:y val="-4.8884903992149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9272559517305859E-2"/>
                  <c:y val="3.8660634929452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5333025781727402E-2"/>
                  <c:y val="-3.8341225974891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051488590240093E-2"/>
                  <c:y val="5.3198371477243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6939072408169571E-2"/>
                  <c:y val="-5.287896252268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5696746023074479E-2"/>
                  <c:y val="4.6328764396548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'ожидаемая прод-ть'!$E$7:$E$26</c:f>
              <c:numCache>
                <c:formatCode>General</c:formatCode>
                <c:ptCount val="20"/>
                <c:pt idx="0">
                  <c:v>1991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</c:numCache>
            </c:numRef>
          </c:cat>
          <c:val>
            <c:numRef>
              <c:f>'ожидаемая прод-ть'!$H$7:$H$26</c:f>
              <c:numCache>
                <c:formatCode>General</c:formatCode>
                <c:ptCount val="20"/>
                <c:pt idx="0">
                  <c:v>72.400000000000006</c:v>
                </c:pt>
                <c:pt idx="1">
                  <c:v>69.5</c:v>
                </c:pt>
                <c:pt idx="2">
                  <c:v>70</c:v>
                </c:pt>
                <c:pt idx="3">
                  <c:v>70.2</c:v>
                </c:pt>
                <c:pt idx="4">
                  <c:v>70.400000000000006</c:v>
                </c:pt>
                <c:pt idx="5">
                  <c:v>71</c:v>
                </c:pt>
                <c:pt idx="6">
                  <c:v>71.3</c:v>
                </c:pt>
                <c:pt idx="7">
                  <c:v>71.2</c:v>
                </c:pt>
                <c:pt idx="8">
                  <c:v>71.599999999999994</c:v>
                </c:pt>
                <c:pt idx="9">
                  <c:v>71.5</c:v>
                </c:pt>
                <c:pt idx="10">
                  <c:v>71.98</c:v>
                </c:pt>
                <c:pt idx="11">
                  <c:v>71.77</c:v>
                </c:pt>
                <c:pt idx="12">
                  <c:v>72.03</c:v>
                </c:pt>
                <c:pt idx="13">
                  <c:v>72.319999999999993</c:v>
                </c:pt>
                <c:pt idx="14">
                  <c:v>72.430000000000007</c:v>
                </c:pt>
                <c:pt idx="15">
                  <c:v>73.149999999999991</c:v>
                </c:pt>
                <c:pt idx="16">
                  <c:v>73.410000000000025</c:v>
                </c:pt>
                <c:pt idx="17">
                  <c:v>73.81</c:v>
                </c:pt>
                <c:pt idx="18">
                  <c:v>74.33</c:v>
                </c:pt>
                <c:pt idx="19">
                  <c:v>75.06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946944"/>
        <c:axId val="22948480"/>
      </c:lineChart>
      <c:catAx>
        <c:axId val="2294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2948480"/>
        <c:crosses val="autoZero"/>
        <c:auto val="1"/>
        <c:lblAlgn val="ctr"/>
        <c:lblOffset val="100"/>
        <c:noMultiLvlLbl val="0"/>
      </c:catAx>
      <c:valAx>
        <c:axId val="22948480"/>
        <c:scaling>
          <c:orientation val="minMax"/>
          <c:max val="75"/>
          <c:min val="55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2946944"/>
        <c:crosses val="autoZero"/>
        <c:crossBetween val="between"/>
        <c:majorUnit val="2"/>
        <c:minorUnit val="2"/>
      </c:valAx>
    </c:plotArea>
    <c:legend>
      <c:legendPos val="r"/>
      <c:layout>
        <c:manualLayout>
          <c:xMode val="edge"/>
          <c:yMode val="edge"/>
          <c:x val="4.2555555555555499E-2"/>
          <c:y val="0.87657524059492564"/>
          <c:w val="0.87411111111111128"/>
          <c:h val="0.100460629921259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+mj-lt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500590268651282E-2"/>
          <c:y val="5.8158203468174088E-2"/>
          <c:w val="0.9544994097313485"/>
          <c:h val="0.514527531297993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Sayfa1!$D$154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ysClr val="window" lastClr="FFFFFF"/>
              </a:solidFill>
            </a:ln>
          </c:spPr>
          <c:invertIfNegative val="0"/>
          <c:dLbls>
            <c:spPr>
              <a:noFill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Sayfa1!$C$155:$C$171</c:f>
              <c:strCache>
                <c:ptCount val="17"/>
                <c:pt idx="0">
                  <c:v>С-Казахстанская</c:v>
                </c:pt>
                <c:pt idx="1">
                  <c:v>Костанайская</c:v>
                </c:pt>
                <c:pt idx="2">
                  <c:v>В-Казахстанская</c:v>
                </c:pt>
                <c:pt idx="3">
                  <c:v>Акмолинская</c:v>
                </c:pt>
                <c:pt idx="4">
                  <c:v>Карагандинская</c:v>
                </c:pt>
                <c:pt idx="5">
                  <c:v>Павлодарская</c:v>
                </c:pt>
                <c:pt idx="6">
                  <c:v>З-Казахстанская</c:v>
                </c:pt>
                <c:pt idx="7">
                  <c:v>Республика Казахстан</c:v>
                </c:pt>
                <c:pt idx="8">
                  <c:v>г.Алматы</c:v>
                </c:pt>
                <c:pt idx="9">
                  <c:v>Алматинская</c:v>
                </c:pt>
                <c:pt idx="10">
                  <c:v>Жамбылская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Кызылординская</c:v>
                </c:pt>
                <c:pt idx="14">
                  <c:v>Ю-Казахстанская</c:v>
                </c:pt>
                <c:pt idx="15">
                  <c:v>Мангыстауская</c:v>
                </c:pt>
                <c:pt idx="16">
                  <c:v>г.Астана</c:v>
                </c:pt>
              </c:strCache>
            </c:strRef>
          </c:cat>
          <c:val>
            <c:numRef>
              <c:f>Sayfa1!$D$155:$D$171</c:f>
              <c:numCache>
                <c:formatCode>General</c:formatCode>
                <c:ptCount val="17"/>
                <c:pt idx="0">
                  <c:v>13.83</c:v>
                </c:pt>
                <c:pt idx="1">
                  <c:v>12.1</c:v>
                </c:pt>
                <c:pt idx="2">
                  <c:v>12.02</c:v>
                </c:pt>
                <c:pt idx="3">
                  <c:v>12.02</c:v>
                </c:pt>
                <c:pt idx="4">
                  <c:v>11.32</c:v>
                </c:pt>
                <c:pt idx="5">
                  <c:v>11.07</c:v>
                </c:pt>
                <c:pt idx="6">
                  <c:v>9.76</c:v>
                </c:pt>
                <c:pt idx="7">
                  <c:v>8.73</c:v>
                </c:pt>
                <c:pt idx="8">
                  <c:v>8.1300000000000008</c:v>
                </c:pt>
                <c:pt idx="9">
                  <c:v>7.89</c:v>
                </c:pt>
                <c:pt idx="10">
                  <c:v>7.59</c:v>
                </c:pt>
                <c:pt idx="11">
                  <c:v>7.3599999999999985</c:v>
                </c:pt>
                <c:pt idx="12">
                  <c:v>7.17</c:v>
                </c:pt>
                <c:pt idx="13">
                  <c:v>6.7</c:v>
                </c:pt>
                <c:pt idx="14">
                  <c:v>6.06</c:v>
                </c:pt>
                <c:pt idx="15">
                  <c:v>5.24</c:v>
                </c:pt>
                <c:pt idx="16">
                  <c:v>4.5599999999999996</c:v>
                </c:pt>
              </c:numCache>
            </c:numRef>
          </c:val>
        </c:ser>
        <c:ser>
          <c:idx val="1"/>
          <c:order val="1"/>
          <c:tx>
            <c:strRef>
              <c:f>Sayfa1!$E$154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numFmt formatCode="#,##0.00" sourceLinked="0"/>
            <c:spPr>
              <a:noFill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Sayfa1!$C$155:$C$171</c:f>
              <c:strCache>
                <c:ptCount val="17"/>
                <c:pt idx="0">
                  <c:v>С-Казахстанская</c:v>
                </c:pt>
                <c:pt idx="1">
                  <c:v>Костанайская</c:v>
                </c:pt>
                <c:pt idx="2">
                  <c:v>В-Казахстанская</c:v>
                </c:pt>
                <c:pt idx="3">
                  <c:v>Акмолинская</c:v>
                </c:pt>
                <c:pt idx="4">
                  <c:v>Карагандинская</c:v>
                </c:pt>
                <c:pt idx="5">
                  <c:v>Павлодарская</c:v>
                </c:pt>
                <c:pt idx="6">
                  <c:v>З-Казахстанская</c:v>
                </c:pt>
                <c:pt idx="7">
                  <c:v>Республика Казахстан</c:v>
                </c:pt>
                <c:pt idx="8">
                  <c:v>г.Алматы</c:v>
                </c:pt>
                <c:pt idx="9">
                  <c:v>Алматинская</c:v>
                </c:pt>
                <c:pt idx="10">
                  <c:v>Жамбылская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Кызылординская</c:v>
                </c:pt>
                <c:pt idx="14">
                  <c:v>Ю-Казахстанская</c:v>
                </c:pt>
                <c:pt idx="15">
                  <c:v>Мангыстауская</c:v>
                </c:pt>
                <c:pt idx="16">
                  <c:v>г.Астана</c:v>
                </c:pt>
              </c:strCache>
            </c:strRef>
          </c:cat>
          <c:val>
            <c:numRef>
              <c:f>Sayfa1!$E$155:$E$171</c:f>
              <c:numCache>
                <c:formatCode>General</c:formatCode>
                <c:ptCount val="17"/>
                <c:pt idx="0">
                  <c:v>14.07</c:v>
                </c:pt>
                <c:pt idx="1">
                  <c:v>12.450000000000003</c:v>
                </c:pt>
                <c:pt idx="2">
                  <c:v>11.81</c:v>
                </c:pt>
                <c:pt idx="3">
                  <c:v>12.56</c:v>
                </c:pt>
                <c:pt idx="4">
                  <c:v>11.94</c:v>
                </c:pt>
                <c:pt idx="5">
                  <c:v>10.93</c:v>
                </c:pt>
                <c:pt idx="6">
                  <c:v>10.34</c:v>
                </c:pt>
                <c:pt idx="7">
                  <c:v>9.01</c:v>
                </c:pt>
                <c:pt idx="8">
                  <c:v>7.6</c:v>
                </c:pt>
                <c:pt idx="9">
                  <c:v>9.69</c:v>
                </c:pt>
                <c:pt idx="10">
                  <c:v>8.58</c:v>
                </c:pt>
                <c:pt idx="11">
                  <c:v>7.67</c:v>
                </c:pt>
                <c:pt idx="12">
                  <c:v>7.33</c:v>
                </c:pt>
                <c:pt idx="13">
                  <c:v>7.1</c:v>
                </c:pt>
                <c:pt idx="14">
                  <c:v>6.2700000000000014</c:v>
                </c:pt>
                <c:pt idx="15">
                  <c:v>5.72</c:v>
                </c:pt>
                <c:pt idx="16">
                  <c:v>4.6099999999999985</c:v>
                </c:pt>
              </c:numCache>
            </c:numRef>
          </c:val>
        </c:ser>
        <c:ser>
          <c:idx val="2"/>
          <c:order val="2"/>
          <c:tx>
            <c:strRef>
              <c:f>Sayfa1!$F$154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Sayfa1!$C$155:$C$171</c:f>
              <c:strCache>
                <c:ptCount val="17"/>
                <c:pt idx="0">
                  <c:v>С-Казахстанская</c:v>
                </c:pt>
                <c:pt idx="1">
                  <c:v>Костанайская</c:v>
                </c:pt>
                <c:pt idx="2">
                  <c:v>В-Казахстанская</c:v>
                </c:pt>
                <c:pt idx="3">
                  <c:v>Акмолинская</c:v>
                </c:pt>
                <c:pt idx="4">
                  <c:v>Карагандинская</c:v>
                </c:pt>
                <c:pt idx="5">
                  <c:v>Павлодарская</c:v>
                </c:pt>
                <c:pt idx="6">
                  <c:v>З-Казахстанская</c:v>
                </c:pt>
                <c:pt idx="7">
                  <c:v>Республика Казахстан</c:v>
                </c:pt>
                <c:pt idx="8">
                  <c:v>г.Алматы</c:v>
                </c:pt>
                <c:pt idx="9">
                  <c:v>Алматинская</c:v>
                </c:pt>
                <c:pt idx="10">
                  <c:v>Жамбылская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Кызылординская</c:v>
                </c:pt>
                <c:pt idx="14">
                  <c:v>Ю-Казахстанская</c:v>
                </c:pt>
                <c:pt idx="15">
                  <c:v>Мангыстауская</c:v>
                </c:pt>
                <c:pt idx="16">
                  <c:v>г.Астана</c:v>
                </c:pt>
              </c:strCache>
            </c:strRef>
          </c:cat>
          <c:val>
            <c:numRef>
              <c:f>Sayfa1!$F$155:$F$171</c:f>
              <c:numCache>
                <c:formatCode>General</c:formatCode>
                <c:ptCount val="17"/>
                <c:pt idx="0">
                  <c:v>13.08</c:v>
                </c:pt>
                <c:pt idx="1">
                  <c:v>10.84</c:v>
                </c:pt>
                <c:pt idx="2">
                  <c:v>10.97</c:v>
                </c:pt>
                <c:pt idx="3">
                  <c:v>10.94</c:v>
                </c:pt>
                <c:pt idx="4">
                  <c:v>10.47</c:v>
                </c:pt>
                <c:pt idx="5">
                  <c:v>9.99</c:v>
                </c:pt>
                <c:pt idx="6">
                  <c:v>9.34</c:v>
                </c:pt>
                <c:pt idx="7">
                  <c:v>7.98</c:v>
                </c:pt>
                <c:pt idx="8">
                  <c:v>7.21</c:v>
                </c:pt>
                <c:pt idx="9">
                  <c:v>7.31</c:v>
                </c:pt>
                <c:pt idx="10">
                  <c:v>7.2700000000000014</c:v>
                </c:pt>
                <c:pt idx="11">
                  <c:v>6.95</c:v>
                </c:pt>
                <c:pt idx="12">
                  <c:v>6.42</c:v>
                </c:pt>
                <c:pt idx="13">
                  <c:v>6.04</c:v>
                </c:pt>
                <c:pt idx="14">
                  <c:v>5.55</c:v>
                </c:pt>
                <c:pt idx="15">
                  <c:v>4.8899999999999997</c:v>
                </c:pt>
                <c:pt idx="16">
                  <c:v>4.4400000000000004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overlap val="-2"/>
        <c:axId val="23075840"/>
        <c:axId val="23081728"/>
      </c:barChart>
      <c:catAx>
        <c:axId val="230758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23081728"/>
        <c:crosses val="autoZero"/>
        <c:auto val="1"/>
        <c:lblAlgn val="ctr"/>
        <c:lblOffset val="100"/>
        <c:noMultiLvlLbl val="0"/>
      </c:catAx>
      <c:valAx>
        <c:axId val="23081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3075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53290747826512685"/>
          <c:y val="0.82467614893296948"/>
          <c:w val="0.158383178705191"/>
          <c:h val="5.107852524711490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+mj-lt"/>
        </a:defRPr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211037452224485E-2"/>
          <c:y val="1.5377259669560531E-2"/>
          <c:w val="0.95539282631993261"/>
          <c:h val="0.9214710270287428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населения</c:v>
                </c:pt>
              </c:strCache>
            </c:strRef>
          </c:tx>
          <c:dLbls>
            <c:dLbl>
              <c:idx val="0"/>
              <c:layout>
                <c:manualLayout>
                  <c:x val="-3.0111626407185076E-2"/>
                  <c:y val="-2.0239099116491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04465056287404E-2"/>
                  <c:y val="-2.0239099116491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0334879221555201E-3"/>
                  <c:y val="-2.0239099116491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5279066017963202E-3"/>
                  <c:y val="-2.8912998737845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550231883233281E-2"/>
                  <c:y val="-3.7586898359198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0539069242514777E-2"/>
                  <c:y val="-3.4695598485414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066975844311044E-2"/>
                  <c:y val="-4.3228936622218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0223252814370701E-3"/>
                  <c:y val="-1.1565199495138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550231883233281E-2"/>
                  <c:y val="-4.4289586510589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0539069242514881E-2"/>
                  <c:y val="-8.67389962135360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9.0334879221555201E-3"/>
                  <c:y val="-1.4456499368922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022325281437012E-3"/>
                  <c:y val="-4.0478198232983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2044650562874024E-2"/>
                  <c:y val="-2.0239099116491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539069242514661E-2"/>
                  <c:y val="-2.0239099116491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6561394523951785E-2"/>
                  <c:y val="-2.0239326777898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5055813203592531E-2"/>
                  <c:y val="-2.3130398990276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1991 г</c:v>
                </c:pt>
                <c:pt idx="1">
                  <c:v>1995 г</c:v>
                </c:pt>
                <c:pt idx="2">
                  <c:v>2000 г</c:v>
                </c:pt>
                <c:pt idx="3">
                  <c:v>2001 г</c:v>
                </c:pt>
                <c:pt idx="4">
                  <c:v>2002 г</c:v>
                </c:pt>
                <c:pt idx="5">
                  <c:v>2003 г</c:v>
                </c:pt>
                <c:pt idx="6">
                  <c:v>2004 г</c:v>
                </c:pt>
                <c:pt idx="7">
                  <c:v>2005 г</c:v>
                </c:pt>
                <c:pt idx="8">
                  <c:v>2006 г</c:v>
                </c:pt>
                <c:pt idx="9">
                  <c:v>2007 г</c:v>
                </c:pt>
                <c:pt idx="10">
                  <c:v>2008 г</c:v>
                </c:pt>
                <c:pt idx="11">
                  <c:v>2009 г</c:v>
                </c:pt>
                <c:pt idx="12">
                  <c:v>2010 г</c:v>
                </c:pt>
                <c:pt idx="13">
                  <c:v>2011 г</c:v>
                </c:pt>
                <c:pt idx="14">
                  <c:v>2012 г</c:v>
                </c:pt>
                <c:pt idx="15">
                  <c:v>2013 г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8.2000000000000011</c:v>
                </c:pt>
                <c:pt idx="1">
                  <c:v>10.7</c:v>
                </c:pt>
                <c:pt idx="2">
                  <c:v>10.06</c:v>
                </c:pt>
                <c:pt idx="3">
                  <c:v>9.9500000000000028</c:v>
                </c:pt>
                <c:pt idx="4">
                  <c:v>10.050000000000002</c:v>
                </c:pt>
                <c:pt idx="5">
                  <c:v>10.4</c:v>
                </c:pt>
                <c:pt idx="6">
                  <c:v>10.1</c:v>
                </c:pt>
                <c:pt idx="7">
                  <c:v>10.370000000000003</c:v>
                </c:pt>
                <c:pt idx="8">
                  <c:v>10.27</c:v>
                </c:pt>
                <c:pt idx="9">
                  <c:v>10.220000000000001</c:v>
                </c:pt>
                <c:pt idx="10">
                  <c:v>9.74</c:v>
                </c:pt>
                <c:pt idx="11">
                  <c:v>8.9700000000000006</c:v>
                </c:pt>
                <c:pt idx="12">
                  <c:v>8.94</c:v>
                </c:pt>
                <c:pt idx="13">
                  <c:v>8.73</c:v>
                </c:pt>
                <c:pt idx="14">
                  <c:v>8.51</c:v>
                </c:pt>
                <c:pt idx="15">
                  <c:v>7.98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мужчины</c:v>
                </c:pt>
              </c:strCache>
            </c:strRef>
          </c:tx>
          <c:dLbls>
            <c:dLbl>
              <c:idx val="0"/>
              <c:layout>
                <c:manualLayout>
                  <c:x val="-3.7639533008981339E-2"/>
                  <c:y val="-4.8297979517427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044650562874024E-2"/>
                  <c:y val="-2.6021698864060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0334879221555201E-3"/>
                  <c:y val="-3.7586898359198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5279066017963202E-3"/>
                  <c:y val="1.1565199495138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111626407185062E-2"/>
                  <c:y val="-4.047819823298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9572557164670296E-2"/>
                  <c:y val="-3.4695598485414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066975844311044E-2"/>
                  <c:y val="-3.4695598485414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0223252814370701E-3"/>
                  <c:y val="-2.8912998737845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550231883233281E-2"/>
                  <c:y val="-2.0239099116491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5055813203592534E-3"/>
                  <c:y val="-2.89129987378451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7.5279066017962673E-3"/>
                  <c:y val="-3.1804298611629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2044650562874024E-2"/>
                  <c:y val="-2.3130398990276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539069242514661E-2"/>
                  <c:y val="-3.7586898359198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0111626407185068E-3"/>
                  <c:y val="-4.0478198232983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204476911258418E-2"/>
                  <c:y val="-4.5603834422437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1991 г</c:v>
                </c:pt>
                <c:pt idx="1">
                  <c:v>1995 г</c:v>
                </c:pt>
                <c:pt idx="2">
                  <c:v>2000 г</c:v>
                </c:pt>
                <c:pt idx="3">
                  <c:v>2001 г</c:v>
                </c:pt>
                <c:pt idx="4">
                  <c:v>2002 г</c:v>
                </c:pt>
                <c:pt idx="5">
                  <c:v>2003 г</c:v>
                </c:pt>
                <c:pt idx="6">
                  <c:v>2004 г</c:v>
                </c:pt>
                <c:pt idx="7">
                  <c:v>2005 г</c:v>
                </c:pt>
                <c:pt idx="8">
                  <c:v>2006 г</c:v>
                </c:pt>
                <c:pt idx="9">
                  <c:v>2007 г</c:v>
                </c:pt>
                <c:pt idx="10">
                  <c:v>2008 г</c:v>
                </c:pt>
                <c:pt idx="11">
                  <c:v>2009 г</c:v>
                </c:pt>
                <c:pt idx="12">
                  <c:v>2010 г</c:v>
                </c:pt>
                <c:pt idx="13">
                  <c:v>2011 г</c:v>
                </c:pt>
                <c:pt idx="14">
                  <c:v>2012 г</c:v>
                </c:pt>
                <c:pt idx="15">
                  <c:v>2013 г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9.0400000000000009</c:v>
                </c:pt>
                <c:pt idx="1">
                  <c:v>12.05</c:v>
                </c:pt>
                <c:pt idx="2">
                  <c:v>11.69</c:v>
                </c:pt>
                <c:pt idx="3">
                  <c:v>11.53</c:v>
                </c:pt>
                <c:pt idx="4">
                  <c:v>11.65</c:v>
                </c:pt>
                <c:pt idx="5">
                  <c:v>12.15</c:v>
                </c:pt>
                <c:pt idx="6">
                  <c:v>11.94</c:v>
                </c:pt>
                <c:pt idx="7">
                  <c:v>12.21</c:v>
                </c:pt>
                <c:pt idx="8">
                  <c:v>12.13</c:v>
                </c:pt>
                <c:pt idx="9">
                  <c:v>12.14</c:v>
                </c:pt>
                <c:pt idx="10">
                  <c:v>11.29</c:v>
                </c:pt>
                <c:pt idx="11">
                  <c:v>10.360000000000003</c:v>
                </c:pt>
                <c:pt idx="12">
                  <c:v>10.25</c:v>
                </c:pt>
                <c:pt idx="13" formatCode="0.00">
                  <c:v>9.9727349415540267</c:v>
                </c:pt>
                <c:pt idx="14" formatCode="0.00">
                  <c:v>9.7136778350822492</c:v>
                </c:pt>
                <c:pt idx="15" formatCode="0.00">
                  <c:v>9.1340970416331526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женщины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0"/>
              <c:layout>
                <c:manualLayout>
                  <c:x val="-3.9145114329340591E-2"/>
                  <c:y val="-1.4456499368922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9572557164670296E-2"/>
                  <c:y val="4.9151870192929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0334879221555201E-3"/>
                  <c:y val="-2.60216988640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5279066017963202E-3"/>
                  <c:y val="-3.1804298611629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550231883233281E-2"/>
                  <c:y val="-2.3130398990276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0539069242514831E-2"/>
                  <c:y val="-2.3130398990276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066975844311044E-2"/>
                  <c:y val="-2.8913226399252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0223252814370701E-3"/>
                  <c:y val="-1.7347799242707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5167439610777592E-3"/>
                  <c:y val="-2.8912998737845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0539069242514881E-2"/>
                  <c:y val="-1.7347799242707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9.0334879221555201E-3"/>
                  <c:y val="-1.4456499368922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022325281437012E-3"/>
                  <c:y val="-1.7347799242707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4.5167439610777592E-3"/>
                  <c:y val="-2.602169886406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539069242514881E-2"/>
                  <c:y val="-2.6021698864060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6561394523951785E-2"/>
                  <c:y val="-2.3130398990276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1991 г</c:v>
                </c:pt>
                <c:pt idx="1">
                  <c:v>1995 г</c:v>
                </c:pt>
                <c:pt idx="2">
                  <c:v>2000 г</c:v>
                </c:pt>
                <c:pt idx="3">
                  <c:v>2001 г</c:v>
                </c:pt>
                <c:pt idx="4">
                  <c:v>2002 г</c:v>
                </c:pt>
                <c:pt idx="5">
                  <c:v>2003 г</c:v>
                </c:pt>
                <c:pt idx="6">
                  <c:v>2004 г</c:v>
                </c:pt>
                <c:pt idx="7">
                  <c:v>2005 г</c:v>
                </c:pt>
                <c:pt idx="8">
                  <c:v>2006 г</c:v>
                </c:pt>
                <c:pt idx="9">
                  <c:v>2007 г</c:v>
                </c:pt>
                <c:pt idx="10">
                  <c:v>2008 г</c:v>
                </c:pt>
                <c:pt idx="11">
                  <c:v>2009 г</c:v>
                </c:pt>
                <c:pt idx="12">
                  <c:v>2010 г</c:v>
                </c:pt>
                <c:pt idx="13">
                  <c:v>2011 г</c:v>
                </c:pt>
                <c:pt idx="14">
                  <c:v>2012 г</c:v>
                </c:pt>
                <c:pt idx="15">
                  <c:v>2013 г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>
                  <c:v>7.4700000000000015</c:v>
                </c:pt>
                <c:pt idx="1">
                  <c:v>9.83</c:v>
                </c:pt>
                <c:pt idx="2">
                  <c:v>8.5500000000000007</c:v>
                </c:pt>
                <c:pt idx="3">
                  <c:v>8.48</c:v>
                </c:pt>
                <c:pt idx="4">
                  <c:v>8.57</c:v>
                </c:pt>
                <c:pt idx="5">
                  <c:v>8.81</c:v>
                </c:pt>
                <c:pt idx="6">
                  <c:v>8.4700000000000006</c:v>
                </c:pt>
                <c:pt idx="7">
                  <c:v>8.67</c:v>
                </c:pt>
                <c:pt idx="8">
                  <c:v>8.5400000000000009</c:v>
                </c:pt>
                <c:pt idx="9">
                  <c:v>8.4500000000000028</c:v>
                </c:pt>
                <c:pt idx="10">
                  <c:v>8.3000000000000007</c:v>
                </c:pt>
                <c:pt idx="11">
                  <c:v>7.83</c:v>
                </c:pt>
                <c:pt idx="12">
                  <c:v>7.71</c:v>
                </c:pt>
                <c:pt idx="13" formatCode="0.00">
                  <c:v>7.5132714910809462</c:v>
                </c:pt>
                <c:pt idx="14" formatCode="0.00">
                  <c:v>7.3431591813025188</c:v>
                </c:pt>
                <c:pt idx="15" formatCode="0.00">
                  <c:v>6.8991356861250539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058816"/>
        <c:axId val="97060352"/>
      </c:lineChart>
      <c:catAx>
        <c:axId val="97058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7060352"/>
        <c:crosses val="autoZero"/>
        <c:auto val="1"/>
        <c:lblAlgn val="ctr"/>
        <c:lblOffset val="100"/>
        <c:noMultiLvlLbl val="0"/>
      </c:catAx>
      <c:valAx>
        <c:axId val="97060352"/>
        <c:scaling>
          <c:orientation val="minMax"/>
          <c:max val="14"/>
          <c:min val="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058816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0.14702037158221193"/>
          <c:y val="0.77070918887800366"/>
          <c:w val="0.43442802135791603"/>
          <c:h val="5.8545179861618286E-2"/>
        </c:manualLayout>
      </c:layout>
      <c:overlay val="0"/>
      <c:txPr>
        <a:bodyPr/>
        <a:lstStyle/>
        <a:p>
          <a:pPr>
            <a:defRPr sz="10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Calibri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42505814618493E-2"/>
          <c:y val="5.2677661964362972E-2"/>
          <c:w val="0.87737556005487971"/>
          <c:h val="0.56430072584527646"/>
        </c:manualLayout>
      </c:layout>
      <c:lineChart>
        <c:grouping val="standard"/>
        <c:varyColors val="0"/>
        <c:ser>
          <c:idx val="0"/>
          <c:order val="0"/>
          <c:tx>
            <c:strRef>
              <c:f>Лист4!$B$2</c:f>
              <c:strCache>
                <c:ptCount val="1"/>
                <c:pt idx="0">
                  <c:v>доля лиц старше 65 лет</c:v>
                </c:pt>
              </c:strCache>
            </c:strRef>
          </c:tx>
          <c:spPr>
            <a:ln w="30926">
              <a:solidFill>
                <a:srgbClr val="FF8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9022006035750437E-2"/>
                  <c:y val="6.040411296165486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967807718962301E-2"/>
                  <c:y val="-4.54940850501233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465724985249496E-2"/>
                  <c:y val="-3.5420168366765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5363215849814753E-2"/>
                  <c:y val="6.41528294105084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414919270980792E-2"/>
                  <c:y val="-1.72147213695028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5318936601482041E-2"/>
                  <c:y val="5.460955396107613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7824270603302179E-2"/>
                  <c:y val="-1.20988818814112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0617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Лист4!$A$3:$A$19</c:f>
              <c:strCache>
                <c:ptCount val="17"/>
                <c:pt idx="0">
                  <c:v>Республики Казахстан</c:v>
                </c:pt>
                <c:pt idx="1">
                  <c:v>Акмолинская</c:v>
                </c:pt>
                <c:pt idx="2">
                  <c:v>Актюбинская</c:v>
                </c:pt>
                <c:pt idx="3">
                  <c:v>Алматинская</c:v>
                </c:pt>
                <c:pt idx="4">
                  <c:v>Атырауская</c:v>
                </c:pt>
                <c:pt idx="5">
                  <c:v>В-Казахстанская</c:v>
                </c:pt>
                <c:pt idx="6">
                  <c:v>Жамбылская</c:v>
                </c:pt>
                <c:pt idx="7">
                  <c:v>З-Казахстанская</c:v>
                </c:pt>
                <c:pt idx="8">
                  <c:v>Карагандинская</c:v>
                </c:pt>
                <c:pt idx="9">
                  <c:v>Кызылординская</c:v>
                </c:pt>
                <c:pt idx="10">
                  <c:v>Костанайская</c:v>
                </c:pt>
                <c:pt idx="11">
                  <c:v>Мангыстауская</c:v>
                </c:pt>
                <c:pt idx="12">
                  <c:v>Павлодарская</c:v>
                </c:pt>
                <c:pt idx="13">
                  <c:v>С-Казахстанская</c:v>
                </c:pt>
                <c:pt idx="14">
                  <c:v>Ю-Казахстанская</c:v>
                </c:pt>
                <c:pt idx="15">
                  <c:v>г.Астана</c:v>
                </c:pt>
                <c:pt idx="16">
                  <c:v>г.Алматы</c:v>
                </c:pt>
              </c:strCache>
            </c:strRef>
          </c:cat>
          <c:val>
            <c:numRef>
              <c:f>Лист4!$B$3:$B$19</c:f>
              <c:numCache>
                <c:formatCode>0.0</c:formatCode>
                <c:ptCount val="17"/>
                <c:pt idx="0">
                  <c:v>6.6204823889902658</c:v>
                </c:pt>
                <c:pt idx="1">
                  <c:v>8.442578681199981</c:v>
                </c:pt>
                <c:pt idx="2">
                  <c:v>5.5648377881618725</c:v>
                </c:pt>
                <c:pt idx="3">
                  <c:v>6.0616299788509913</c:v>
                </c:pt>
                <c:pt idx="4">
                  <c:v>4.7686177211383027</c:v>
                </c:pt>
                <c:pt idx="5">
                  <c:v>9.3315632905914701</c:v>
                </c:pt>
                <c:pt idx="6">
                  <c:v>5.3075164095071443</c:v>
                </c:pt>
                <c:pt idx="7">
                  <c:v>7.7646888633905276</c:v>
                </c:pt>
                <c:pt idx="8">
                  <c:v>8.5287162187144592</c:v>
                </c:pt>
                <c:pt idx="9">
                  <c:v>4.3372757922743812</c:v>
                </c:pt>
                <c:pt idx="10">
                  <c:v>9.6907345126218694</c:v>
                </c:pt>
                <c:pt idx="11">
                  <c:v>3.2912672294558107</c:v>
                </c:pt>
                <c:pt idx="12">
                  <c:v>8.6534711584466173</c:v>
                </c:pt>
                <c:pt idx="13">
                  <c:v>10.291731997529306</c:v>
                </c:pt>
                <c:pt idx="14">
                  <c:v>4.0834098283020612</c:v>
                </c:pt>
                <c:pt idx="15">
                  <c:v>3.8367360990577057</c:v>
                </c:pt>
                <c:pt idx="16">
                  <c:v>7.495030116328163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Лист4!$C$2</c:f>
              <c:strCache>
                <c:ptCount val="1"/>
                <c:pt idx="0">
                  <c:v>смертность на 1000 нас.</c:v>
                </c:pt>
              </c:strCache>
            </c:strRef>
          </c:tx>
          <c:spPr>
            <a:ln w="30926">
              <a:solidFill>
                <a:srgbClr val="000080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0066CC"/>
              </a:solidFill>
              <a:ln>
                <a:solidFill>
                  <a:srgbClr val="0066CC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6245948244212789E-2"/>
                  <c:y val="-4.0804026513824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775857254566004E-2"/>
                  <c:y val="-4.15448157897269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241782776787147E-2"/>
                  <c:y val="-4.00344318168844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379668821506884E-2"/>
                  <c:y val="-3.98115778220670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7581404457247114E-2"/>
                  <c:y val="-3.73144569173232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175296955732438E-2"/>
                  <c:y val="-4.16750090585814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6533093638600482E-2"/>
                  <c:y val="-4.24735867442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0478895321812343E-2"/>
                  <c:y val="6.927411101867030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0296730028760026E-2"/>
                  <c:y val="-4.09429469045326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2526425838252234E-2"/>
                  <c:y val="-3.9279276001653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7184435721981257E-2"/>
                  <c:y val="-4.83416127216103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5578121822117732E-2"/>
                  <c:y val="-4.6238086985426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9.5961629274142861E-3"/>
                  <c:y val="-3.2343522507872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0617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Лист4!$A$3:$A$19</c:f>
              <c:strCache>
                <c:ptCount val="17"/>
                <c:pt idx="0">
                  <c:v>Республики Казахстан</c:v>
                </c:pt>
                <c:pt idx="1">
                  <c:v>Акмолинская</c:v>
                </c:pt>
                <c:pt idx="2">
                  <c:v>Актюбинская</c:v>
                </c:pt>
                <c:pt idx="3">
                  <c:v>Алматинская</c:v>
                </c:pt>
                <c:pt idx="4">
                  <c:v>Атырауская</c:v>
                </c:pt>
                <c:pt idx="5">
                  <c:v>В-Казахстанская</c:v>
                </c:pt>
                <c:pt idx="6">
                  <c:v>Жамбылская</c:v>
                </c:pt>
                <c:pt idx="7">
                  <c:v>З-Казахстанская</c:v>
                </c:pt>
                <c:pt idx="8">
                  <c:v>Карагандинская</c:v>
                </c:pt>
                <c:pt idx="9">
                  <c:v>Кызылординская</c:v>
                </c:pt>
                <c:pt idx="10">
                  <c:v>Костанайская</c:v>
                </c:pt>
                <c:pt idx="11">
                  <c:v>Мангыстауская</c:v>
                </c:pt>
                <c:pt idx="12">
                  <c:v>Павлодарская</c:v>
                </c:pt>
                <c:pt idx="13">
                  <c:v>С-Казахстанская</c:v>
                </c:pt>
                <c:pt idx="14">
                  <c:v>Ю-Казахстанская</c:v>
                </c:pt>
                <c:pt idx="15">
                  <c:v>г.Астана</c:v>
                </c:pt>
                <c:pt idx="16">
                  <c:v>г.Алматы</c:v>
                </c:pt>
              </c:strCache>
            </c:strRef>
          </c:cat>
          <c:val>
            <c:numRef>
              <c:f>Лист4!$C$3:$C$19</c:f>
              <c:numCache>
                <c:formatCode>General</c:formatCode>
                <c:ptCount val="17"/>
                <c:pt idx="0">
                  <c:v>8.94</c:v>
                </c:pt>
                <c:pt idx="1">
                  <c:v>11.82</c:v>
                </c:pt>
                <c:pt idx="2">
                  <c:v>7.76</c:v>
                </c:pt>
                <c:pt idx="3">
                  <c:v>8.0500000000000007</c:v>
                </c:pt>
                <c:pt idx="4">
                  <c:v>7.56</c:v>
                </c:pt>
                <c:pt idx="5">
                  <c:v>12.17</c:v>
                </c:pt>
                <c:pt idx="6">
                  <c:v>8.0300000000000011</c:v>
                </c:pt>
                <c:pt idx="7">
                  <c:v>9.9700000000000006</c:v>
                </c:pt>
                <c:pt idx="8">
                  <c:v>11.65</c:v>
                </c:pt>
                <c:pt idx="9">
                  <c:v>6.8599999999999985</c:v>
                </c:pt>
                <c:pt idx="10">
                  <c:v>11.98</c:v>
                </c:pt>
                <c:pt idx="11">
                  <c:v>5.6099999999999985</c:v>
                </c:pt>
                <c:pt idx="12">
                  <c:v>11.17</c:v>
                </c:pt>
                <c:pt idx="13">
                  <c:v>13.73</c:v>
                </c:pt>
                <c:pt idx="14">
                  <c:v>6.09</c:v>
                </c:pt>
                <c:pt idx="15">
                  <c:v>4.88</c:v>
                </c:pt>
                <c:pt idx="16">
                  <c:v>8.42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7032832"/>
        <c:axId val="97042816"/>
      </c:lineChart>
      <c:catAx>
        <c:axId val="97032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77">
            <a:solidFill>
              <a:srgbClr val="000000"/>
            </a:solidFill>
            <a:prstDash val="solid"/>
          </a:ln>
        </c:spPr>
        <c:txPr>
          <a:bodyPr rot="2340000" vert="horz"/>
          <a:lstStyle/>
          <a:p>
            <a:pPr>
              <a:defRPr/>
            </a:pPr>
            <a:endParaRPr lang="ru-RU"/>
          </a:p>
        </c:txPr>
        <c:crossAx val="97042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704281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25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97032832"/>
        <c:crosses val="autoZero"/>
        <c:crossBetween val="between"/>
      </c:valAx>
      <c:spPr>
        <a:noFill/>
        <a:ln w="20617">
          <a:noFill/>
        </a:ln>
      </c:spPr>
    </c:plotArea>
    <c:legend>
      <c:legendPos val="b"/>
      <c:layout>
        <c:manualLayout>
          <c:xMode val="edge"/>
          <c:yMode val="edge"/>
          <c:x val="0.16709435635725414"/>
          <c:y val="0.88247532681553886"/>
          <c:w val="0.67379543815218834"/>
          <c:h val="4.3144920172268446E-2"/>
        </c:manualLayout>
      </c:layout>
      <c:overlay val="0"/>
      <c:spPr>
        <a:solidFill>
          <a:srgbClr val="FFFFFF"/>
        </a:solidFill>
        <a:ln w="2577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+mj-lt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38347938797708"/>
          <c:y val="2.9201010601618158E-2"/>
          <c:w val="0.86336345018364113"/>
          <c:h val="0.7764882849274057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Женщины</c:v>
                </c:pt>
              </c:strCache>
            </c:strRef>
          </c:tx>
          <c:cat>
            <c:strRef>
              <c:f>Лист1!$A$2:$A$25</c:f>
              <c:strCache>
                <c:ptCount val="24"/>
                <c:pt idx="0">
                  <c:v>0</c:v>
                </c:pt>
                <c:pt idx="1">
                  <c:v>в т.ч.
0-27
дней</c:v>
                </c:pt>
                <c:pt idx="2">
                  <c:v>1 год</c:v>
                </c:pt>
                <c:pt idx="3">
                  <c:v>2 года</c:v>
                </c:pt>
                <c:pt idx="4">
                  <c:v>3 года</c:v>
                </c:pt>
                <c:pt idx="5">
                  <c:v>4 года</c:v>
                </c:pt>
                <c:pt idx="6">
                  <c:v>1-4</c:v>
                </c:pt>
                <c:pt idx="7">
                  <c:v>5-9</c:v>
                </c:pt>
                <c:pt idx="8">
                  <c:v>10-14</c:v>
                </c:pt>
                <c:pt idx="9">
                  <c:v>15-19</c:v>
                </c:pt>
                <c:pt idx="10">
                  <c:v>20-24</c:v>
                </c:pt>
                <c:pt idx="11">
                  <c:v>25-29</c:v>
                </c:pt>
                <c:pt idx="12">
                  <c:v>30-34</c:v>
                </c:pt>
                <c:pt idx="13">
                  <c:v>35-39</c:v>
                </c:pt>
                <c:pt idx="14">
                  <c:v>40-44</c:v>
                </c:pt>
                <c:pt idx="15">
                  <c:v>45-49</c:v>
                </c:pt>
                <c:pt idx="16">
                  <c:v>50-54</c:v>
                </c:pt>
                <c:pt idx="17">
                  <c:v>55-59</c:v>
                </c:pt>
                <c:pt idx="18">
                  <c:v>60-64</c:v>
                </c:pt>
                <c:pt idx="19">
                  <c:v>65-69</c:v>
                </c:pt>
                <c:pt idx="20">
                  <c:v>70-74</c:v>
                </c:pt>
                <c:pt idx="21">
                  <c:v>75-79</c:v>
                </c:pt>
                <c:pt idx="22">
                  <c:v>80-84</c:v>
                </c:pt>
                <c:pt idx="23">
                  <c:v>85 и старше</c:v>
                </c:pt>
              </c:strCache>
            </c:strRef>
          </c:cat>
          <c:val>
            <c:numRef>
              <c:f>Лист1!$B$2:$B$25</c:f>
              <c:numCache>
                <c:formatCode>0</c:formatCode>
                <c:ptCount val="24"/>
                <c:pt idx="0">
                  <c:v>1865</c:v>
                </c:pt>
                <c:pt idx="1">
                  <c:v>1140</c:v>
                </c:pt>
                <c:pt idx="2">
                  <c:v>216</c:v>
                </c:pt>
                <c:pt idx="3">
                  <c:v>113</c:v>
                </c:pt>
                <c:pt idx="4">
                  <c:v>56</c:v>
                </c:pt>
                <c:pt idx="5">
                  <c:v>56</c:v>
                </c:pt>
                <c:pt idx="6">
                  <c:v>441</c:v>
                </c:pt>
                <c:pt idx="7">
                  <c:v>187</c:v>
                </c:pt>
                <c:pt idx="8">
                  <c:v>152</c:v>
                </c:pt>
                <c:pt idx="9">
                  <c:v>307</c:v>
                </c:pt>
                <c:pt idx="10">
                  <c:v>512</c:v>
                </c:pt>
                <c:pt idx="11">
                  <c:v>719</c:v>
                </c:pt>
                <c:pt idx="12">
                  <c:v>889</c:v>
                </c:pt>
                <c:pt idx="13">
                  <c:v>1177</c:v>
                </c:pt>
                <c:pt idx="14">
                  <c:v>1445</c:v>
                </c:pt>
                <c:pt idx="15">
                  <c:v>1885</c:v>
                </c:pt>
                <c:pt idx="16">
                  <c:v>2811</c:v>
                </c:pt>
                <c:pt idx="17">
                  <c:v>3561</c:v>
                </c:pt>
                <c:pt idx="18">
                  <c:v>4572</c:v>
                </c:pt>
                <c:pt idx="19">
                  <c:v>3734</c:v>
                </c:pt>
                <c:pt idx="20">
                  <c:v>7574</c:v>
                </c:pt>
                <c:pt idx="21">
                  <c:v>9111</c:v>
                </c:pt>
                <c:pt idx="22">
                  <c:v>8714</c:v>
                </c:pt>
                <c:pt idx="23">
                  <c:v>11459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Мужчины</c:v>
                </c:pt>
              </c:strCache>
            </c:strRef>
          </c:tx>
          <c:cat>
            <c:strRef>
              <c:f>Лист1!$A$2:$A$25</c:f>
              <c:strCache>
                <c:ptCount val="24"/>
                <c:pt idx="0">
                  <c:v>0</c:v>
                </c:pt>
                <c:pt idx="1">
                  <c:v>в т.ч.
0-27
дней</c:v>
                </c:pt>
                <c:pt idx="2">
                  <c:v>1 год</c:v>
                </c:pt>
                <c:pt idx="3">
                  <c:v>2 года</c:v>
                </c:pt>
                <c:pt idx="4">
                  <c:v>3 года</c:v>
                </c:pt>
                <c:pt idx="5">
                  <c:v>4 года</c:v>
                </c:pt>
                <c:pt idx="6">
                  <c:v>1-4</c:v>
                </c:pt>
                <c:pt idx="7">
                  <c:v>5-9</c:v>
                </c:pt>
                <c:pt idx="8">
                  <c:v>10-14</c:v>
                </c:pt>
                <c:pt idx="9">
                  <c:v>15-19</c:v>
                </c:pt>
                <c:pt idx="10">
                  <c:v>20-24</c:v>
                </c:pt>
                <c:pt idx="11">
                  <c:v>25-29</c:v>
                </c:pt>
                <c:pt idx="12">
                  <c:v>30-34</c:v>
                </c:pt>
                <c:pt idx="13">
                  <c:v>35-39</c:v>
                </c:pt>
                <c:pt idx="14">
                  <c:v>40-44</c:v>
                </c:pt>
                <c:pt idx="15">
                  <c:v>45-49</c:v>
                </c:pt>
                <c:pt idx="16">
                  <c:v>50-54</c:v>
                </c:pt>
                <c:pt idx="17">
                  <c:v>55-59</c:v>
                </c:pt>
                <c:pt idx="18">
                  <c:v>60-64</c:v>
                </c:pt>
                <c:pt idx="19">
                  <c:v>65-69</c:v>
                </c:pt>
                <c:pt idx="20">
                  <c:v>70-74</c:v>
                </c:pt>
                <c:pt idx="21">
                  <c:v>75-79</c:v>
                </c:pt>
                <c:pt idx="22">
                  <c:v>80-84</c:v>
                </c:pt>
                <c:pt idx="23">
                  <c:v>85 и старше</c:v>
                </c:pt>
              </c:strCache>
            </c:strRef>
          </c:cat>
          <c:val>
            <c:numRef>
              <c:f>Лист1!$C$2:$C$25</c:f>
              <c:numCache>
                <c:formatCode>0</c:formatCode>
                <c:ptCount val="24"/>
                <c:pt idx="0">
                  <c:v>2502</c:v>
                </c:pt>
                <c:pt idx="1">
                  <c:v>1607</c:v>
                </c:pt>
                <c:pt idx="2">
                  <c:v>285</c:v>
                </c:pt>
                <c:pt idx="3">
                  <c:v>165</c:v>
                </c:pt>
                <c:pt idx="4">
                  <c:v>99</c:v>
                </c:pt>
                <c:pt idx="5">
                  <c:v>81</c:v>
                </c:pt>
                <c:pt idx="6">
                  <c:v>630</c:v>
                </c:pt>
                <c:pt idx="7">
                  <c:v>246</c:v>
                </c:pt>
                <c:pt idx="8">
                  <c:v>224</c:v>
                </c:pt>
                <c:pt idx="9">
                  <c:v>614</c:v>
                </c:pt>
                <c:pt idx="10">
                  <c:v>1421</c:v>
                </c:pt>
                <c:pt idx="11">
                  <c:v>2032</c:v>
                </c:pt>
                <c:pt idx="12">
                  <c:v>2700</c:v>
                </c:pt>
                <c:pt idx="13">
                  <c:v>3386</c:v>
                </c:pt>
                <c:pt idx="14">
                  <c:v>3887</c:v>
                </c:pt>
                <c:pt idx="15">
                  <c:v>4686</c:v>
                </c:pt>
                <c:pt idx="16">
                  <c:v>6743</c:v>
                </c:pt>
                <c:pt idx="17">
                  <c:v>7312</c:v>
                </c:pt>
                <c:pt idx="18">
                  <c:v>8045</c:v>
                </c:pt>
                <c:pt idx="19">
                  <c:v>5601</c:v>
                </c:pt>
                <c:pt idx="20">
                  <c:v>8170</c:v>
                </c:pt>
                <c:pt idx="21">
                  <c:v>7901</c:v>
                </c:pt>
                <c:pt idx="22">
                  <c:v>4908</c:v>
                </c:pt>
                <c:pt idx="23">
                  <c:v>3681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377088"/>
        <c:axId val="96387072"/>
      </c:lineChart>
      <c:catAx>
        <c:axId val="96377088"/>
        <c:scaling>
          <c:orientation val="minMax"/>
        </c:scaling>
        <c:delete val="0"/>
        <c:axPos val="b"/>
        <c:majorTickMark val="none"/>
        <c:minorTickMark val="none"/>
        <c:tickLblPos val="nextTo"/>
        <c:crossAx val="96387072"/>
        <c:crosses val="autoZero"/>
        <c:auto val="1"/>
        <c:lblAlgn val="ctr"/>
        <c:lblOffset val="100"/>
        <c:noMultiLvlLbl val="0"/>
      </c:catAx>
      <c:valAx>
        <c:axId val="9638707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crossAx val="963770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879237370858286E-2"/>
          <c:y val="0"/>
          <c:w val="0.88959583787936192"/>
          <c:h val="0.54591485863321965"/>
        </c:manualLayout>
      </c:layout>
      <c:lineChart>
        <c:grouping val="standard"/>
        <c:varyColors val="0"/>
        <c:ser>
          <c:idx val="0"/>
          <c:order val="0"/>
          <c:tx>
            <c:strRef>
              <c:f>'Sayfa1 (2)'!$O$136</c:f>
              <c:strCache>
                <c:ptCount val="1"/>
                <c:pt idx="0">
                  <c:v>2010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'Sayfa1 (2)'!$N$137:$N$155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(2)'!$O$137:$O$155</c:f>
              <c:numCache>
                <c:formatCode>General</c:formatCode>
                <c:ptCount val="19"/>
                <c:pt idx="0">
                  <c:v>3482</c:v>
                </c:pt>
                <c:pt idx="1">
                  <c:v>618</c:v>
                </c:pt>
                <c:pt idx="2">
                  <c:v>296</c:v>
                </c:pt>
                <c:pt idx="3">
                  <c:v>294</c:v>
                </c:pt>
                <c:pt idx="4">
                  <c:v>819</c:v>
                </c:pt>
                <c:pt idx="5">
                  <c:v>1744</c:v>
                </c:pt>
                <c:pt idx="6">
                  <c:v>2413</c:v>
                </c:pt>
                <c:pt idx="7">
                  <c:v>3134</c:v>
                </c:pt>
                <c:pt idx="8">
                  <c:v>3735</c:v>
                </c:pt>
                <c:pt idx="9">
                  <c:v>4217</c:v>
                </c:pt>
                <c:pt idx="10">
                  <c:v>5959</c:v>
                </c:pt>
                <c:pt idx="11">
                  <c:v>7288</c:v>
                </c:pt>
                <c:pt idx="12">
                  <c:v>7702</c:v>
                </c:pt>
                <c:pt idx="13">
                  <c:v>7519</c:v>
                </c:pt>
                <c:pt idx="14">
                  <c:v>6111</c:v>
                </c:pt>
                <c:pt idx="15">
                  <c:v>10563</c:v>
                </c:pt>
                <c:pt idx="16">
                  <c:v>6130</c:v>
                </c:pt>
                <c:pt idx="17">
                  <c:v>5566</c:v>
                </c:pt>
                <c:pt idx="18">
                  <c:v>3055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'Sayfa1 (2)'!$P$136</c:f>
              <c:strCache>
                <c:ptCount val="1"/>
                <c:pt idx="0">
                  <c:v>2011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'Sayfa1 (2)'!$N$137:$N$155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(2)'!$P$137:$P$155</c:f>
              <c:numCache>
                <c:formatCode>0</c:formatCode>
                <c:ptCount val="19"/>
                <c:pt idx="0">
                  <c:v>3189</c:v>
                </c:pt>
                <c:pt idx="1">
                  <c:v>640</c:v>
                </c:pt>
                <c:pt idx="2">
                  <c:v>260</c:v>
                </c:pt>
                <c:pt idx="3">
                  <c:v>249</c:v>
                </c:pt>
                <c:pt idx="4">
                  <c:v>698</c:v>
                </c:pt>
                <c:pt idx="5">
                  <c:v>1767</c:v>
                </c:pt>
                <c:pt idx="6">
                  <c:v>2160</c:v>
                </c:pt>
                <c:pt idx="7">
                  <c:v>3048</c:v>
                </c:pt>
                <c:pt idx="8">
                  <c:v>3568</c:v>
                </c:pt>
                <c:pt idx="9">
                  <c:v>4064</c:v>
                </c:pt>
                <c:pt idx="10">
                  <c:v>5607</c:v>
                </c:pt>
                <c:pt idx="11">
                  <c:v>7369</c:v>
                </c:pt>
                <c:pt idx="12">
                  <c:v>7440</c:v>
                </c:pt>
                <c:pt idx="13">
                  <c:v>8100</c:v>
                </c:pt>
                <c:pt idx="14">
                  <c:v>5423</c:v>
                </c:pt>
                <c:pt idx="15">
                  <c:v>10449</c:v>
                </c:pt>
                <c:pt idx="16">
                  <c:v>6456</c:v>
                </c:pt>
                <c:pt idx="17">
                  <c:v>5620</c:v>
                </c:pt>
                <c:pt idx="18">
                  <c:v>3148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'Sayfa1 (2)'!$Q$136</c:f>
              <c:strCache>
                <c:ptCount val="1"/>
                <c:pt idx="0">
                  <c:v>2012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'Sayfa1 (2)'!$N$137:$N$155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(2)'!$Q$137:$Q$155</c:f>
              <c:numCache>
                <c:formatCode>0</c:formatCode>
                <c:ptCount val="19"/>
                <c:pt idx="0">
                  <c:v>2931</c:v>
                </c:pt>
                <c:pt idx="1">
                  <c:v>582</c:v>
                </c:pt>
                <c:pt idx="2">
                  <c:v>279</c:v>
                </c:pt>
                <c:pt idx="3">
                  <c:v>231</c:v>
                </c:pt>
                <c:pt idx="4">
                  <c:v>680</c:v>
                </c:pt>
                <c:pt idx="5">
                  <c:v>1548</c:v>
                </c:pt>
                <c:pt idx="6">
                  <c:v>2227</c:v>
                </c:pt>
                <c:pt idx="7">
                  <c:v>2850</c:v>
                </c:pt>
                <c:pt idx="8">
                  <c:v>3542</c:v>
                </c:pt>
                <c:pt idx="9">
                  <c:v>3986</c:v>
                </c:pt>
                <c:pt idx="10">
                  <c:v>5086</c:v>
                </c:pt>
                <c:pt idx="11">
                  <c:v>7033</c:v>
                </c:pt>
                <c:pt idx="12">
                  <c:v>7620</c:v>
                </c:pt>
                <c:pt idx="13">
                  <c:v>8403</c:v>
                </c:pt>
                <c:pt idx="14">
                  <c:v>5387</c:v>
                </c:pt>
                <c:pt idx="15">
                  <c:v>9618</c:v>
                </c:pt>
                <c:pt idx="16">
                  <c:v>7275</c:v>
                </c:pt>
                <c:pt idx="17">
                  <c:v>5534</c:v>
                </c:pt>
                <c:pt idx="18">
                  <c:v>3479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'Sayfa1 (2)'!$R$136</c:f>
              <c:strCache>
                <c:ptCount val="1"/>
                <c:pt idx="0">
                  <c:v>2013</c:v>
                </c:pt>
              </c:strCache>
            </c:strRef>
          </c:tx>
          <c:spPr>
            <a:ln>
              <a:solidFill>
                <a:srgbClr val="8064A2"/>
              </a:solidFill>
            </a:ln>
          </c:spPr>
          <c:marker>
            <c:symbol val="square"/>
            <c:size val="8"/>
            <c:spPr>
              <a:solidFill>
                <a:srgbClr val="7030A0"/>
              </a:solidFill>
              <a:ln>
                <a:solidFill>
                  <a:srgbClr val="8064A2"/>
                </a:solidFill>
              </a:ln>
            </c:spPr>
          </c:marker>
          <c:cat>
            <c:strRef>
              <c:f>'Sayfa1 (2)'!$N$137:$N$155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(2)'!$R$137:$R$155</c:f>
              <c:numCache>
                <c:formatCode>0</c:formatCode>
                <c:ptCount val="19"/>
                <c:pt idx="0">
                  <c:v>2502</c:v>
                </c:pt>
                <c:pt idx="1">
                  <c:v>630</c:v>
                </c:pt>
                <c:pt idx="2">
                  <c:v>246</c:v>
                </c:pt>
                <c:pt idx="3">
                  <c:v>224</c:v>
                </c:pt>
                <c:pt idx="4">
                  <c:v>614</c:v>
                </c:pt>
                <c:pt idx="5">
                  <c:v>1421</c:v>
                </c:pt>
                <c:pt idx="6">
                  <c:v>2032</c:v>
                </c:pt>
                <c:pt idx="7">
                  <c:v>2700</c:v>
                </c:pt>
                <c:pt idx="8">
                  <c:v>3386</c:v>
                </c:pt>
                <c:pt idx="9">
                  <c:v>3887</c:v>
                </c:pt>
                <c:pt idx="10">
                  <c:v>4686</c:v>
                </c:pt>
                <c:pt idx="11">
                  <c:v>6743</c:v>
                </c:pt>
                <c:pt idx="12">
                  <c:v>7312</c:v>
                </c:pt>
                <c:pt idx="13">
                  <c:v>8045</c:v>
                </c:pt>
                <c:pt idx="14">
                  <c:v>5601</c:v>
                </c:pt>
                <c:pt idx="15">
                  <c:v>8170</c:v>
                </c:pt>
                <c:pt idx="16">
                  <c:v>7901</c:v>
                </c:pt>
                <c:pt idx="17">
                  <c:v>4908</c:v>
                </c:pt>
                <c:pt idx="18">
                  <c:v>3681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38464"/>
        <c:axId val="23440000"/>
      </c:lineChart>
      <c:catAx>
        <c:axId val="23438464"/>
        <c:scaling>
          <c:orientation val="minMax"/>
        </c:scaling>
        <c:delete val="0"/>
        <c:axPos val="b"/>
        <c:majorTickMark val="none"/>
        <c:minorTickMark val="none"/>
        <c:tickLblPos val="nextTo"/>
        <c:crossAx val="23440000"/>
        <c:crosses val="autoZero"/>
        <c:auto val="1"/>
        <c:lblAlgn val="ctr"/>
        <c:lblOffset val="100"/>
        <c:noMultiLvlLbl val="0"/>
      </c:catAx>
      <c:valAx>
        <c:axId val="234400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3438464"/>
        <c:crosses val="autoZero"/>
        <c:crossBetween val="between"/>
        <c:majorUnit val="5000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900">
          <a:latin typeface="Arial Narrow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'Sayfa1 (2)'!$U$135</c:f>
              <c:strCache>
                <c:ptCount val="1"/>
                <c:pt idx="0">
                  <c:v>2010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'Sayfa1 (2)'!$T$136:$T$154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(2)'!$U$136:$U$154</c:f>
              <c:numCache>
                <c:formatCode>General</c:formatCode>
                <c:ptCount val="19"/>
                <c:pt idx="0">
                  <c:v>2579</c:v>
                </c:pt>
                <c:pt idx="1">
                  <c:v>479</c:v>
                </c:pt>
                <c:pt idx="2">
                  <c:v>177</c:v>
                </c:pt>
                <c:pt idx="3">
                  <c:v>166</c:v>
                </c:pt>
                <c:pt idx="4">
                  <c:v>434</c:v>
                </c:pt>
                <c:pt idx="5">
                  <c:v>638</c:v>
                </c:pt>
                <c:pt idx="6">
                  <c:v>751</c:v>
                </c:pt>
                <c:pt idx="7">
                  <c:v>1025</c:v>
                </c:pt>
                <c:pt idx="8">
                  <c:v>1281</c:v>
                </c:pt>
                <c:pt idx="9">
                  <c:v>1579</c:v>
                </c:pt>
                <c:pt idx="10">
                  <c:v>2372</c:v>
                </c:pt>
                <c:pt idx="11">
                  <c:v>3152</c:v>
                </c:pt>
                <c:pt idx="12">
                  <c:v>3933</c:v>
                </c:pt>
                <c:pt idx="13">
                  <c:v>4383</c:v>
                </c:pt>
                <c:pt idx="14">
                  <c:v>4349</c:v>
                </c:pt>
                <c:pt idx="15">
                  <c:v>9543</c:v>
                </c:pt>
                <c:pt idx="16">
                  <c:v>7600</c:v>
                </c:pt>
                <c:pt idx="17">
                  <c:v>10894</c:v>
                </c:pt>
                <c:pt idx="18">
                  <c:v>9895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'Sayfa1 (2)'!$V$135</c:f>
              <c:strCache>
                <c:ptCount val="1"/>
                <c:pt idx="0">
                  <c:v>2011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'Sayfa1 (2)'!$T$136:$T$154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(2)'!$V$136:$V$154</c:f>
              <c:numCache>
                <c:formatCode>0</c:formatCode>
                <c:ptCount val="19"/>
                <c:pt idx="0">
                  <c:v>2329</c:v>
                </c:pt>
                <c:pt idx="1">
                  <c:v>499</c:v>
                </c:pt>
                <c:pt idx="2">
                  <c:v>164</c:v>
                </c:pt>
                <c:pt idx="3">
                  <c:v>172</c:v>
                </c:pt>
                <c:pt idx="4">
                  <c:v>377</c:v>
                </c:pt>
                <c:pt idx="5">
                  <c:v>610</c:v>
                </c:pt>
                <c:pt idx="6">
                  <c:v>716</c:v>
                </c:pt>
                <c:pt idx="7">
                  <c:v>941</c:v>
                </c:pt>
                <c:pt idx="8">
                  <c:v>1258</c:v>
                </c:pt>
                <c:pt idx="9">
                  <c:v>1536</c:v>
                </c:pt>
                <c:pt idx="10">
                  <c:v>2184</c:v>
                </c:pt>
                <c:pt idx="11">
                  <c:v>3167</c:v>
                </c:pt>
                <c:pt idx="12">
                  <c:v>3791</c:v>
                </c:pt>
                <c:pt idx="13">
                  <c:v>4717</c:v>
                </c:pt>
                <c:pt idx="14">
                  <c:v>3918</c:v>
                </c:pt>
                <c:pt idx="15">
                  <c:v>9395</c:v>
                </c:pt>
                <c:pt idx="16">
                  <c:v>8032</c:v>
                </c:pt>
                <c:pt idx="17">
                  <c:v>10403</c:v>
                </c:pt>
                <c:pt idx="18">
                  <c:v>10476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'Sayfa1 (2)'!$W$135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'Sayfa1 (2)'!$T$136:$T$154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(2)'!$W$136:$W$154</c:f>
              <c:numCache>
                <c:formatCode>0</c:formatCode>
                <c:ptCount val="19"/>
                <c:pt idx="0">
                  <c:v>2181</c:v>
                </c:pt>
                <c:pt idx="1">
                  <c:v>465</c:v>
                </c:pt>
                <c:pt idx="2">
                  <c:v>207</c:v>
                </c:pt>
                <c:pt idx="3">
                  <c:v>113</c:v>
                </c:pt>
                <c:pt idx="4">
                  <c:v>331</c:v>
                </c:pt>
                <c:pt idx="5">
                  <c:v>529</c:v>
                </c:pt>
                <c:pt idx="6">
                  <c:v>737</c:v>
                </c:pt>
                <c:pt idx="7">
                  <c:v>952</c:v>
                </c:pt>
                <c:pt idx="8">
                  <c:v>1240</c:v>
                </c:pt>
                <c:pt idx="9">
                  <c:v>1587</c:v>
                </c:pt>
                <c:pt idx="10">
                  <c:v>2089</c:v>
                </c:pt>
                <c:pt idx="11">
                  <c:v>3166</c:v>
                </c:pt>
                <c:pt idx="12">
                  <c:v>3719</c:v>
                </c:pt>
                <c:pt idx="13">
                  <c:v>4835</c:v>
                </c:pt>
                <c:pt idx="14">
                  <c:v>3673</c:v>
                </c:pt>
                <c:pt idx="15">
                  <c:v>8779</c:v>
                </c:pt>
                <c:pt idx="16">
                  <c:v>8562</c:v>
                </c:pt>
                <c:pt idx="17">
                  <c:v>10013</c:v>
                </c:pt>
                <c:pt idx="18">
                  <c:v>10939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'Sayfa1 (2)'!$X$135</c:f>
              <c:strCache>
                <c:ptCount val="1"/>
                <c:pt idx="0">
                  <c:v>2013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marker>
          <c:cat>
            <c:strRef>
              <c:f>'Sayfa1 (2)'!$T$136:$T$154</c:f>
              <c:strCache>
                <c:ptCount val="19"/>
                <c:pt idx="0">
                  <c:v>0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40-44</c:v>
                </c:pt>
                <c:pt idx="10">
                  <c:v>45-49</c:v>
                </c:pt>
                <c:pt idx="11">
                  <c:v>50-54</c:v>
                </c:pt>
                <c:pt idx="12">
                  <c:v>55-59</c:v>
                </c:pt>
                <c:pt idx="13">
                  <c:v>60-64</c:v>
                </c:pt>
                <c:pt idx="14">
                  <c:v>65-69</c:v>
                </c:pt>
                <c:pt idx="15">
                  <c:v>70-74</c:v>
                </c:pt>
                <c:pt idx="16">
                  <c:v>75-79</c:v>
                </c:pt>
                <c:pt idx="17">
                  <c:v>80-84</c:v>
                </c:pt>
                <c:pt idx="18">
                  <c:v>85 и старше</c:v>
                </c:pt>
              </c:strCache>
            </c:strRef>
          </c:cat>
          <c:val>
            <c:numRef>
              <c:f>'Sayfa1 (2)'!$X$136:$X$154</c:f>
              <c:numCache>
                <c:formatCode>0</c:formatCode>
                <c:ptCount val="19"/>
                <c:pt idx="0">
                  <c:v>1865</c:v>
                </c:pt>
                <c:pt idx="1">
                  <c:v>441</c:v>
                </c:pt>
                <c:pt idx="2">
                  <c:v>187</c:v>
                </c:pt>
                <c:pt idx="3">
                  <c:v>152</c:v>
                </c:pt>
                <c:pt idx="4">
                  <c:v>307</c:v>
                </c:pt>
                <c:pt idx="5">
                  <c:v>512</c:v>
                </c:pt>
                <c:pt idx="6">
                  <c:v>719</c:v>
                </c:pt>
                <c:pt idx="7">
                  <c:v>889</c:v>
                </c:pt>
                <c:pt idx="8">
                  <c:v>1177</c:v>
                </c:pt>
                <c:pt idx="9">
                  <c:v>1445</c:v>
                </c:pt>
                <c:pt idx="10">
                  <c:v>1885</c:v>
                </c:pt>
                <c:pt idx="11">
                  <c:v>2811</c:v>
                </c:pt>
                <c:pt idx="12">
                  <c:v>3561</c:v>
                </c:pt>
                <c:pt idx="13">
                  <c:v>4572</c:v>
                </c:pt>
                <c:pt idx="14">
                  <c:v>3734</c:v>
                </c:pt>
                <c:pt idx="15">
                  <c:v>7574</c:v>
                </c:pt>
                <c:pt idx="16">
                  <c:v>9111</c:v>
                </c:pt>
                <c:pt idx="17">
                  <c:v>8714</c:v>
                </c:pt>
                <c:pt idx="18">
                  <c:v>11459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61408"/>
        <c:axId val="23371776"/>
      </c:lineChart>
      <c:catAx>
        <c:axId val="23361408"/>
        <c:scaling>
          <c:orientation val="minMax"/>
        </c:scaling>
        <c:delete val="0"/>
        <c:axPos val="b"/>
        <c:majorTickMark val="none"/>
        <c:minorTickMark val="none"/>
        <c:tickLblPos val="nextTo"/>
        <c:crossAx val="23371776"/>
        <c:crosses val="autoZero"/>
        <c:auto val="1"/>
        <c:lblAlgn val="ctr"/>
        <c:lblOffset val="100"/>
        <c:noMultiLvlLbl val="0"/>
      </c:catAx>
      <c:valAx>
        <c:axId val="23371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3361408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>
          <a:latin typeface="Arial Narrow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882254430746371E-2"/>
          <c:y val="0.11076401958654677"/>
          <c:w val="0.93208951282280128"/>
          <c:h val="0.648299442682156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Sayfa1!$D$83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Sayfa1!$C$84:$C$99</c:f>
              <c:strCache>
                <c:ptCount val="16"/>
                <c:pt idx="0">
                  <c:v>Ю-Казахстанская</c:v>
                </c:pt>
                <c:pt idx="1">
                  <c:v>Алматинская</c:v>
                </c:pt>
                <c:pt idx="2">
                  <c:v>г.Алматы</c:v>
                </c:pt>
                <c:pt idx="3">
                  <c:v>Жамбылская</c:v>
                </c:pt>
                <c:pt idx="4">
                  <c:v>В-Казахстанская</c:v>
                </c:pt>
                <c:pt idx="5">
                  <c:v>Кызылординская</c:v>
                </c:pt>
                <c:pt idx="6">
                  <c:v>Мангыстауская</c:v>
                </c:pt>
                <c:pt idx="7">
                  <c:v>Карагандинская</c:v>
                </c:pt>
                <c:pt idx="8">
                  <c:v>Атырауская</c:v>
                </c:pt>
                <c:pt idx="9">
                  <c:v>Актюбинская</c:v>
                </c:pt>
                <c:pt idx="10">
                  <c:v>г.Астана</c:v>
                </c:pt>
                <c:pt idx="11">
                  <c:v>Акмолинская</c:v>
                </c:pt>
                <c:pt idx="12">
                  <c:v>Павлодарская</c:v>
                </c:pt>
                <c:pt idx="13">
                  <c:v>Костанайская</c:v>
                </c:pt>
                <c:pt idx="14">
                  <c:v>З-Казахстанская</c:v>
                </c:pt>
                <c:pt idx="15">
                  <c:v>С-Казахстанская</c:v>
                </c:pt>
              </c:strCache>
            </c:strRef>
          </c:cat>
          <c:val>
            <c:numRef>
              <c:f>Sayfa1!$D$84:$D$99</c:f>
              <c:numCache>
                <c:formatCode>General</c:formatCode>
                <c:ptCount val="16"/>
                <c:pt idx="0">
                  <c:v>1332</c:v>
                </c:pt>
                <c:pt idx="1">
                  <c:v>554</c:v>
                </c:pt>
                <c:pt idx="2">
                  <c:v>442</c:v>
                </c:pt>
                <c:pt idx="3">
                  <c:v>434</c:v>
                </c:pt>
                <c:pt idx="4">
                  <c:v>414</c:v>
                </c:pt>
                <c:pt idx="5">
                  <c:v>388</c:v>
                </c:pt>
                <c:pt idx="6">
                  <c:v>269</c:v>
                </c:pt>
                <c:pt idx="7">
                  <c:v>265</c:v>
                </c:pt>
                <c:pt idx="8">
                  <c:v>252</c:v>
                </c:pt>
                <c:pt idx="9">
                  <c:v>209</c:v>
                </c:pt>
                <c:pt idx="10">
                  <c:v>197</c:v>
                </c:pt>
                <c:pt idx="11">
                  <c:v>196</c:v>
                </c:pt>
                <c:pt idx="12">
                  <c:v>175</c:v>
                </c:pt>
                <c:pt idx="13">
                  <c:v>171</c:v>
                </c:pt>
                <c:pt idx="14">
                  <c:v>143</c:v>
                </c:pt>
                <c:pt idx="15">
                  <c:v>103</c:v>
                </c:pt>
              </c:numCache>
            </c:numRef>
          </c:val>
        </c:ser>
        <c:ser>
          <c:idx val="1"/>
          <c:order val="1"/>
          <c:tx>
            <c:strRef>
              <c:f>Sayfa1!$E$83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Sayfa1!$C$84:$C$99</c:f>
              <c:strCache>
                <c:ptCount val="16"/>
                <c:pt idx="0">
                  <c:v>Ю-Казахстанская</c:v>
                </c:pt>
                <c:pt idx="1">
                  <c:v>Алматинская</c:v>
                </c:pt>
                <c:pt idx="2">
                  <c:v>г.Алматы</c:v>
                </c:pt>
                <c:pt idx="3">
                  <c:v>Жамбылская</c:v>
                </c:pt>
                <c:pt idx="4">
                  <c:v>В-Казахстанская</c:v>
                </c:pt>
                <c:pt idx="5">
                  <c:v>Кызылординская</c:v>
                </c:pt>
                <c:pt idx="6">
                  <c:v>Мангыстауская</c:v>
                </c:pt>
                <c:pt idx="7">
                  <c:v>Карагандинская</c:v>
                </c:pt>
                <c:pt idx="8">
                  <c:v>Атырауская</c:v>
                </c:pt>
                <c:pt idx="9">
                  <c:v>Актюбинская</c:v>
                </c:pt>
                <c:pt idx="10">
                  <c:v>г.Астана</c:v>
                </c:pt>
                <c:pt idx="11">
                  <c:v>Акмолинская</c:v>
                </c:pt>
                <c:pt idx="12">
                  <c:v>Павлодарская</c:v>
                </c:pt>
                <c:pt idx="13">
                  <c:v>Костанайская</c:v>
                </c:pt>
                <c:pt idx="14">
                  <c:v>З-Казахстанская</c:v>
                </c:pt>
                <c:pt idx="15">
                  <c:v>С-Казахстанская</c:v>
                </c:pt>
              </c:strCache>
            </c:strRef>
          </c:cat>
          <c:val>
            <c:numRef>
              <c:f>Sayfa1!$E$84:$E$99</c:f>
              <c:numCache>
                <c:formatCode>General</c:formatCode>
                <c:ptCount val="16"/>
                <c:pt idx="0">
                  <c:v>1201</c:v>
                </c:pt>
                <c:pt idx="1">
                  <c:v>542</c:v>
                </c:pt>
                <c:pt idx="2">
                  <c:v>338</c:v>
                </c:pt>
                <c:pt idx="3">
                  <c:v>385</c:v>
                </c:pt>
                <c:pt idx="4">
                  <c:v>376</c:v>
                </c:pt>
                <c:pt idx="5">
                  <c:v>379</c:v>
                </c:pt>
                <c:pt idx="6">
                  <c:v>214</c:v>
                </c:pt>
                <c:pt idx="7">
                  <c:v>294</c:v>
                </c:pt>
                <c:pt idx="8">
                  <c:v>247</c:v>
                </c:pt>
                <c:pt idx="9">
                  <c:v>246</c:v>
                </c:pt>
                <c:pt idx="10">
                  <c:v>219</c:v>
                </c:pt>
                <c:pt idx="11">
                  <c:v>148</c:v>
                </c:pt>
                <c:pt idx="12">
                  <c:v>119</c:v>
                </c:pt>
                <c:pt idx="13">
                  <c:v>193</c:v>
                </c:pt>
                <c:pt idx="14">
                  <c:v>124</c:v>
                </c:pt>
                <c:pt idx="15">
                  <c:v>96</c:v>
                </c:pt>
              </c:numCache>
            </c:numRef>
          </c:val>
        </c:ser>
        <c:ser>
          <c:idx val="2"/>
          <c:order val="2"/>
          <c:tx>
            <c:strRef>
              <c:f>Sayfa1!$F$83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Sayfa1!$C$84:$C$99</c:f>
              <c:strCache>
                <c:ptCount val="16"/>
                <c:pt idx="0">
                  <c:v>Ю-Казахстанская</c:v>
                </c:pt>
                <c:pt idx="1">
                  <c:v>Алматинская</c:v>
                </c:pt>
                <c:pt idx="2">
                  <c:v>г.Алматы</c:v>
                </c:pt>
                <c:pt idx="3">
                  <c:v>Жамбылская</c:v>
                </c:pt>
                <c:pt idx="4">
                  <c:v>В-Казахстанская</c:v>
                </c:pt>
                <c:pt idx="5">
                  <c:v>Кызылординская</c:v>
                </c:pt>
                <c:pt idx="6">
                  <c:v>Мангыстауская</c:v>
                </c:pt>
                <c:pt idx="7">
                  <c:v>Карагандинская</c:v>
                </c:pt>
                <c:pt idx="8">
                  <c:v>Атырауская</c:v>
                </c:pt>
                <c:pt idx="9">
                  <c:v>Актюбинская</c:v>
                </c:pt>
                <c:pt idx="10">
                  <c:v>г.Астана</c:v>
                </c:pt>
                <c:pt idx="11">
                  <c:v>Акмолинская</c:v>
                </c:pt>
                <c:pt idx="12">
                  <c:v>Павлодарская</c:v>
                </c:pt>
                <c:pt idx="13">
                  <c:v>Костанайская</c:v>
                </c:pt>
                <c:pt idx="14">
                  <c:v>З-Казахстанская</c:v>
                </c:pt>
                <c:pt idx="15">
                  <c:v>С-Казахстанская</c:v>
                </c:pt>
              </c:strCache>
            </c:strRef>
          </c:cat>
          <c:val>
            <c:numRef>
              <c:f>Sayfa1!$F$84:$F$99</c:f>
              <c:numCache>
                <c:formatCode>General</c:formatCode>
                <c:ptCount val="16"/>
                <c:pt idx="0">
                  <c:v>1063</c:v>
                </c:pt>
                <c:pt idx="1">
                  <c:v>447</c:v>
                </c:pt>
                <c:pt idx="2">
                  <c:v>287</c:v>
                </c:pt>
                <c:pt idx="3">
                  <c:v>389</c:v>
                </c:pt>
                <c:pt idx="4">
                  <c:v>303</c:v>
                </c:pt>
                <c:pt idx="5">
                  <c:v>289</c:v>
                </c:pt>
                <c:pt idx="6">
                  <c:v>172</c:v>
                </c:pt>
                <c:pt idx="7">
                  <c:v>233</c:v>
                </c:pt>
                <c:pt idx="8">
                  <c:v>149</c:v>
                </c:pt>
                <c:pt idx="9">
                  <c:v>213</c:v>
                </c:pt>
                <c:pt idx="10">
                  <c:v>201</c:v>
                </c:pt>
                <c:pt idx="11">
                  <c:v>153</c:v>
                </c:pt>
                <c:pt idx="12">
                  <c:v>114</c:v>
                </c:pt>
                <c:pt idx="13">
                  <c:v>158</c:v>
                </c:pt>
                <c:pt idx="14">
                  <c:v>104</c:v>
                </c:pt>
                <c:pt idx="15">
                  <c:v>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507712"/>
        <c:axId val="23509248"/>
        <c:axId val="0"/>
      </c:bar3DChart>
      <c:catAx>
        <c:axId val="23507712"/>
        <c:scaling>
          <c:orientation val="minMax"/>
        </c:scaling>
        <c:delete val="0"/>
        <c:axPos val="b"/>
        <c:majorTickMark val="none"/>
        <c:minorTickMark val="none"/>
        <c:tickLblPos val="nextTo"/>
        <c:crossAx val="23509248"/>
        <c:crosses val="autoZero"/>
        <c:auto val="1"/>
        <c:lblAlgn val="ctr"/>
        <c:lblOffset val="100"/>
        <c:noMultiLvlLbl val="0"/>
      </c:catAx>
      <c:valAx>
        <c:axId val="23509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35077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900">
          <a:latin typeface="+mj-lt"/>
        </a:defRPr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Sayfa1!$D$36</c:f>
              <c:strCache>
                <c:ptCount val="1"/>
                <c:pt idx="0">
                  <c:v>Болезни системы кровообращения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Sayfa1!$D$37:$D$45</c:f>
              <c:numCache>
                <c:formatCode>General</c:formatCode>
                <c:ptCount val="9"/>
                <c:pt idx="0">
                  <c:v>535.5</c:v>
                </c:pt>
                <c:pt idx="1">
                  <c:v>533.1</c:v>
                </c:pt>
                <c:pt idx="2">
                  <c:v>528.20000000000005</c:v>
                </c:pt>
                <c:pt idx="3">
                  <c:v>489.7</c:v>
                </c:pt>
                <c:pt idx="4">
                  <c:v>416.4</c:v>
                </c:pt>
                <c:pt idx="5">
                  <c:v>403.9899999999999</c:v>
                </c:pt>
                <c:pt idx="6">
                  <c:v>309.61</c:v>
                </c:pt>
                <c:pt idx="7">
                  <c:v>256.94</c:v>
                </c:pt>
                <c:pt idx="8">
                  <c:v>207.4</c:v>
                </c:pt>
              </c:numCache>
            </c:numRef>
          </c:val>
        </c:ser>
        <c:ser>
          <c:idx val="1"/>
          <c:order val="1"/>
          <c:tx>
            <c:strRef>
              <c:f>Sayfa1!$E$36</c:f>
              <c:strCache>
                <c:ptCount val="1"/>
                <c:pt idx="0">
                  <c:v>злокачественные и доброкачественные новообразования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Sayfa1!$E$37:$E$45</c:f>
              <c:numCache>
                <c:formatCode>General</c:formatCode>
                <c:ptCount val="9"/>
                <c:pt idx="0">
                  <c:v>122.6</c:v>
                </c:pt>
                <c:pt idx="1">
                  <c:v>118.6</c:v>
                </c:pt>
                <c:pt idx="2">
                  <c:v>117.7</c:v>
                </c:pt>
                <c:pt idx="3">
                  <c:v>115.9</c:v>
                </c:pt>
                <c:pt idx="4">
                  <c:v>112.78</c:v>
                </c:pt>
                <c:pt idx="5">
                  <c:v>109.86999999999999</c:v>
                </c:pt>
                <c:pt idx="6">
                  <c:v>103.38</c:v>
                </c:pt>
                <c:pt idx="7">
                  <c:v>105.26</c:v>
                </c:pt>
                <c:pt idx="8">
                  <c:v>101.03</c:v>
                </c:pt>
              </c:numCache>
            </c:numRef>
          </c:val>
        </c:ser>
        <c:ser>
          <c:idx val="2"/>
          <c:order val="2"/>
          <c:tx>
            <c:strRef>
              <c:f>Sayfa1!$F$36</c:f>
              <c:strCache>
                <c:ptCount val="1"/>
                <c:pt idx="0">
                  <c:v>Несчастные случаи, травмы и отравления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Sayfa1!$F$37:$F$45</c:f>
              <c:numCache>
                <c:formatCode>General</c:formatCode>
                <c:ptCount val="9"/>
                <c:pt idx="0">
                  <c:v>147.9</c:v>
                </c:pt>
                <c:pt idx="1">
                  <c:v>150.30000000000001</c:v>
                </c:pt>
                <c:pt idx="2">
                  <c:v>145.19999999999999</c:v>
                </c:pt>
                <c:pt idx="3">
                  <c:v>125.6</c:v>
                </c:pt>
                <c:pt idx="4">
                  <c:v>108.36999999999999</c:v>
                </c:pt>
                <c:pt idx="5">
                  <c:v>108.72</c:v>
                </c:pt>
                <c:pt idx="6">
                  <c:v>102.6</c:v>
                </c:pt>
                <c:pt idx="7">
                  <c:v>97.76</c:v>
                </c:pt>
                <c:pt idx="8">
                  <c:v>95.85</c:v>
                </c:pt>
              </c:numCache>
            </c:numRef>
          </c:val>
        </c:ser>
        <c:ser>
          <c:idx val="3"/>
          <c:order val="3"/>
          <c:tx>
            <c:strRef>
              <c:f>Sayfa1!$G$36</c:f>
              <c:strCache>
                <c:ptCount val="1"/>
                <c:pt idx="0">
                  <c:v>Болезни органов пищеварения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Sayfa1!$G$37:$G$45</c:f>
              <c:numCache>
                <c:formatCode>General</c:formatCode>
                <c:ptCount val="9"/>
                <c:pt idx="0">
                  <c:v>49.4</c:v>
                </c:pt>
                <c:pt idx="1">
                  <c:v>49.8</c:v>
                </c:pt>
                <c:pt idx="2">
                  <c:v>50.6</c:v>
                </c:pt>
                <c:pt idx="3">
                  <c:v>48</c:v>
                </c:pt>
                <c:pt idx="4">
                  <c:v>45.17</c:v>
                </c:pt>
                <c:pt idx="5">
                  <c:v>47.83</c:v>
                </c:pt>
                <c:pt idx="6">
                  <c:v>55.56</c:v>
                </c:pt>
                <c:pt idx="7">
                  <c:v>59.1</c:v>
                </c:pt>
                <c:pt idx="8">
                  <c:v>63.32</c:v>
                </c:pt>
              </c:numCache>
            </c:numRef>
          </c:val>
        </c:ser>
        <c:ser>
          <c:idx val="4"/>
          <c:order val="4"/>
          <c:tx>
            <c:strRef>
              <c:f>Sayfa1!$H$36</c:f>
              <c:strCache>
                <c:ptCount val="1"/>
                <c:pt idx="0">
                  <c:v>Болезни органов дыхания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Sayfa1!$H$37:$H$45</c:f>
              <c:numCache>
                <c:formatCode>General</c:formatCode>
                <c:ptCount val="9"/>
                <c:pt idx="0">
                  <c:v>58.7</c:v>
                </c:pt>
                <c:pt idx="1">
                  <c:v>53.9</c:v>
                </c:pt>
                <c:pt idx="2">
                  <c:v>56.1</c:v>
                </c:pt>
                <c:pt idx="3">
                  <c:v>49.5</c:v>
                </c:pt>
                <c:pt idx="4">
                  <c:v>48.52</c:v>
                </c:pt>
                <c:pt idx="5">
                  <c:v>43.55</c:v>
                </c:pt>
                <c:pt idx="6">
                  <c:v>52.09</c:v>
                </c:pt>
                <c:pt idx="7">
                  <c:v>57.88</c:v>
                </c:pt>
                <c:pt idx="8">
                  <c:v>67.23</c:v>
                </c:pt>
              </c:numCache>
            </c:numRef>
          </c:val>
        </c:ser>
        <c:ser>
          <c:idx val="5"/>
          <c:order val="5"/>
          <c:tx>
            <c:strRef>
              <c:f>Sayfa1!$I$36</c:f>
              <c:strCache>
                <c:ptCount val="1"/>
                <c:pt idx="0">
                  <c:v>Инфекционные и паразитарные заболевания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Sayfa1!$I$37:$I$45</c:f>
              <c:numCache>
                <c:formatCode>General</c:formatCode>
                <c:ptCount val="9"/>
                <c:pt idx="0">
                  <c:v>28.3</c:v>
                </c:pt>
                <c:pt idx="1">
                  <c:v>25.5</c:v>
                </c:pt>
                <c:pt idx="2">
                  <c:v>23.3</c:v>
                </c:pt>
                <c:pt idx="3">
                  <c:v>22.2</c:v>
                </c:pt>
                <c:pt idx="4">
                  <c:v>18.2</c:v>
                </c:pt>
                <c:pt idx="5">
                  <c:v>15.66</c:v>
                </c:pt>
                <c:pt idx="6">
                  <c:v>13.4</c:v>
                </c:pt>
                <c:pt idx="7">
                  <c:v>11.96</c:v>
                </c:pt>
                <c:pt idx="8">
                  <c:v>10.33</c:v>
                </c:pt>
              </c:numCache>
            </c:numRef>
          </c:val>
        </c:ser>
        <c:ser>
          <c:idx val="6"/>
          <c:order val="6"/>
          <c:tx>
            <c:strRef>
              <c:f>Sayfa1!$J$36</c:f>
              <c:strCache>
                <c:ptCount val="1"/>
                <c:pt idx="0">
                  <c:v>Старость (R54)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Sayfa1!$C$37:$C$45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Sayfa1!$J$37:$J$45</c:f>
              <c:numCache>
                <c:formatCode>General</c:formatCode>
                <c:ptCount val="9"/>
                <c:pt idx="0">
                  <c:v>36.9</c:v>
                </c:pt>
                <c:pt idx="1">
                  <c:v>39.1</c:v>
                </c:pt>
                <c:pt idx="2">
                  <c:v>44.9</c:v>
                </c:pt>
                <c:pt idx="3">
                  <c:v>53.3</c:v>
                </c:pt>
                <c:pt idx="4">
                  <c:v>80.099999999999994</c:v>
                </c:pt>
                <c:pt idx="5">
                  <c:v>83.1</c:v>
                </c:pt>
                <c:pt idx="6">
                  <c:v>158</c:v>
                </c:pt>
                <c:pt idx="7">
                  <c:v>170.2</c:v>
                </c:pt>
                <c:pt idx="8">
                  <c:v>139.30000000000001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22"/>
        <c:axId val="24058112"/>
        <c:axId val="24068096"/>
      </c:barChart>
      <c:catAx>
        <c:axId val="2405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4068096"/>
        <c:crosses val="autoZero"/>
        <c:auto val="1"/>
        <c:lblAlgn val="ctr"/>
        <c:lblOffset val="100"/>
        <c:noMultiLvlLbl val="0"/>
      </c:catAx>
      <c:valAx>
        <c:axId val="24068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405811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+mj-lt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900">
          <a:latin typeface="Arial Narrow" pitchFamily="34" charset="0"/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752745397244395E-2"/>
          <c:y val="2.3542968160232908E-2"/>
          <c:w val="0.90783361088076242"/>
          <c:h val="0.732996079271387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Sayfa1!$D$25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Sayfa1!$C$26:$C$32</c:f>
              <c:strCache>
                <c:ptCount val="7"/>
                <c:pt idx="0">
                  <c:v>ЦВБ</c:v>
                </c:pt>
                <c:pt idx="1">
                  <c:v>ИБС</c:v>
                </c:pt>
                <c:pt idx="2">
                  <c:v>Другие б-ни сердца</c:v>
                </c:pt>
                <c:pt idx="3">
                  <c:v>Атеросклероз</c:v>
                </c:pt>
                <c:pt idx="4">
                  <c:v>Гипертензивные б-ни</c:v>
                </c:pt>
                <c:pt idx="5">
                  <c:v>Другие б-ни БСК</c:v>
                </c:pt>
                <c:pt idx="6">
                  <c:v>Ревматические б-ни сердца</c:v>
                </c:pt>
              </c:strCache>
            </c:strRef>
          </c:cat>
          <c:val>
            <c:numRef>
              <c:f>Sayfa1!$D$26:$D$32</c:f>
              <c:numCache>
                <c:formatCode>General</c:formatCode>
                <c:ptCount val="7"/>
                <c:pt idx="0">
                  <c:v>19500</c:v>
                </c:pt>
                <c:pt idx="1">
                  <c:v>19431</c:v>
                </c:pt>
                <c:pt idx="2">
                  <c:v>13383</c:v>
                </c:pt>
                <c:pt idx="3">
                  <c:v>9003</c:v>
                </c:pt>
                <c:pt idx="4">
                  <c:v>3392</c:v>
                </c:pt>
                <c:pt idx="5">
                  <c:v>833</c:v>
                </c:pt>
                <c:pt idx="6">
                  <c:v>403</c:v>
                </c:pt>
              </c:numCache>
            </c:numRef>
          </c:val>
        </c:ser>
        <c:ser>
          <c:idx val="1"/>
          <c:order val="1"/>
          <c:tx>
            <c:strRef>
              <c:f>Sayfa1!$E$25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53610648532062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361064853206281E-2"/>
                  <c:y val="-3.7199362514231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969384309168173E-2"/>
                  <c:y val="-1.4879745005692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824958367885658E-2"/>
                  <c:y val="-3.7199362514231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6805324266031412E-3"/>
                  <c:y val="-7.4398725028463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7.68053242660314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6805324266031412E-3"/>
                  <c:y val="-7.43987250284627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Sayfa1!$C$26:$C$32</c:f>
              <c:strCache>
                <c:ptCount val="7"/>
                <c:pt idx="0">
                  <c:v>ЦВБ</c:v>
                </c:pt>
                <c:pt idx="1">
                  <c:v>ИБС</c:v>
                </c:pt>
                <c:pt idx="2">
                  <c:v>Другие б-ни сердца</c:v>
                </c:pt>
                <c:pt idx="3">
                  <c:v>Атеросклероз</c:v>
                </c:pt>
                <c:pt idx="4">
                  <c:v>Гипертензивные б-ни</c:v>
                </c:pt>
                <c:pt idx="5">
                  <c:v>Другие б-ни БСК</c:v>
                </c:pt>
                <c:pt idx="6">
                  <c:v>Ревматические б-ни сердца</c:v>
                </c:pt>
              </c:strCache>
            </c:strRef>
          </c:cat>
          <c:val>
            <c:numRef>
              <c:f>Sayfa1!$E$26:$E$32</c:f>
              <c:numCache>
                <c:formatCode>General</c:formatCode>
                <c:ptCount val="7"/>
                <c:pt idx="0">
                  <c:v>15293</c:v>
                </c:pt>
                <c:pt idx="1">
                  <c:v>16603</c:v>
                </c:pt>
                <c:pt idx="2">
                  <c:v>10563</c:v>
                </c:pt>
                <c:pt idx="3">
                  <c:v>5312</c:v>
                </c:pt>
                <c:pt idx="4">
                  <c:v>2444</c:v>
                </c:pt>
                <c:pt idx="5">
                  <c:v>688</c:v>
                </c:pt>
                <c:pt idx="6">
                  <c:v>364</c:v>
                </c:pt>
              </c:numCache>
            </c:numRef>
          </c:val>
        </c:ser>
        <c:ser>
          <c:idx val="2"/>
          <c:order val="2"/>
          <c:tx>
            <c:strRef>
              <c:f>Sayfa1!$F$25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38249583678856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4332778238475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752745397244395E-2"/>
                  <c:y val="-3.7199362514231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824958367885715E-2"/>
                  <c:y val="-7.4398725028463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7527453972443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824958367885658E-2"/>
                  <c:y val="7.4398725028463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24958367885547E-2"/>
                  <c:y val="-7.4398725028464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Sayfa1!$C$26:$C$32</c:f>
              <c:strCache>
                <c:ptCount val="7"/>
                <c:pt idx="0">
                  <c:v>ЦВБ</c:v>
                </c:pt>
                <c:pt idx="1">
                  <c:v>ИБС</c:v>
                </c:pt>
                <c:pt idx="2">
                  <c:v>Другие б-ни сердца</c:v>
                </c:pt>
                <c:pt idx="3">
                  <c:v>Атеросклероз</c:v>
                </c:pt>
                <c:pt idx="4">
                  <c:v>Гипертензивные б-ни</c:v>
                </c:pt>
                <c:pt idx="5">
                  <c:v>Другие б-ни БСК</c:v>
                </c:pt>
                <c:pt idx="6">
                  <c:v>Ревматические б-ни сердца</c:v>
                </c:pt>
              </c:strCache>
            </c:strRef>
          </c:cat>
          <c:val>
            <c:numRef>
              <c:f>Sayfa1!$F$26:$F$32</c:f>
              <c:numCache>
                <c:formatCode>General</c:formatCode>
                <c:ptCount val="7"/>
                <c:pt idx="0">
                  <c:v>13614</c:v>
                </c:pt>
                <c:pt idx="1">
                  <c:v>14630</c:v>
                </c:pt>
                <c:pt idx="2">
                  <c:v>8162</c:v>
                </c:pt>
                <c:pt idx="3">
                  <c:v>3044</c:v>
                </c:pt>
                <c:pt idx="4">
                  <c:v>1962</c:v>
                </c:pt>
                <c:pt idx="5">
                  <c:v>177</c:v>
                </c:pt>
                <c:pt idx="6">
                  <c:v>339</c:v>
                </c:pt>
              </c:numCache>
            </c:numRef>
          </c:val>
        </c:ser>
        <c:ser>
          <c:idx val="3"/>
          <c:order val="3"/>
          <c:tx>
            <c:strRef>
              <c:f>Sayfa1!$G$25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8064A2"/>
            </a:solidFill>
          </c:spPr>
          <c:invertIfNegative val="0"/>
          <c:dLbls>
            <c:dLbl>
              <c:idx val="0"/>
              <c:layout>
                <c:manualLayout>
                  <c:x val="9.2166389119237718E-3"/>
                  <c:y val="-3.40990217232370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249583678856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24958367885715E-2"/>
                  <c:y val="3.7199362514231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68053242660314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8249583678856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897171338526914E-2"/>
                  <c:y val="7.4398725028463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6113810250450679E-2"/>
                  <c:y val="-7.4398725028463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Sayfa1!$C$26:$C$32</c:f>
              <c:strCache>
                <c:ptCount val="7"/>
                <c:pt idx="0">
                  <c:v>ЦВБ</c:v>
                </c:pt>
                <c:pt idx="1">
                  <c:v>ИБС</c:v>
                </c:pt>
                <c:pt idx="2">
                  <c:v>Другие б-ни сердца</c:v>
                </c:pt>
                <c:pt idx="3">
                  <c:v>Атеросклероз</c:v>
                </c:pt>
                <c:pt idx="4">
                  <c:v>Гипертензивные б-ни</c:v>
                </c:pt>
                <c:pt idx="5">
                  <c:v>Другие б-ни БСК</c:v>
                </c:pt>
                <c:pt idx="6">
                  <c:v>Ревматические б-ни сердца</c:v>
                </c:pt>
              </c:strCache>
            </c:strRef>
          </c:cat>
          <c:val>
            <c:numRef>
              <c:f>Sayfa1!$G$26:$G$32</c:f>
              <c:numCache>
                <c:formatCode>General</c:formatCode>
                <c:ptCount val="7"/>
                <c:pt idx="0">
                  <c:v>12248</c:v>
                </c:pt>
                <c:pt idx="1">
                  <c:v>12053</c:v>
                </c:pt>
                <c:pt idx="2">
                  <c:v>6232</c:v>
                </c:pt>
                <c:pt idx="3">
                  <c:v>1951</c:v>
                </c:pt>
                <c:pt idx="4">
                  <c:v>1385</c:v>
                </c:pt>
                <c:pt idx="5">
                  <c:v>184</c:v>
                </c:pt>
                <c:pt idx="6">
                  <c:v>328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182784"/>
        <c:axId val="24184320"/>
        <c:axId val="0"/>
      </c:bar3DChart>
      <c:catAx>
        <c:axId val="241827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1800000" vert="horz"/>
          <a:lstStyle/>
          <a:p>
            <a:pPr>
              <a:defRPr sz="800"/>
            </a:pPr>
            <a:endParaRPr lang="ru-RU"/>
          </a:p>
        </c:txPr>
        <c:crossAx val="24184320"/>
        <c:crosses val="autoZero"/>
        <c:auto val="1"/>
        <c:lblAlgn val="ctr"/>
        <c:lblOffset val="100"/>
        <c:noMultiLvlLbl val="0"/>
      </c:catAx>
      <c:valAx>
        <c:axId val="24184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41827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1006926267856338"/>
          <c:y val="3.4883173898377369E-2"/>
          <c:w val="0.13869275644753484"/>
          <c:h val="0.1713436144440029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 b="0">
          <a:latin typeface="+mj-lt"/>
        </a:defRPr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5162386171651427E-2"/>
          <c:y val="1.7347799242707105E-2"/>
          <c:w val="0.90811293955843986"/>
          <c:h val="0.723448533040955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'[для слайдов НМ по статистике 1.xlsx]Sayfa1'!$D$14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'[для слайдов НМ по статистике 1.xlsx]Sayfa1'!$C$15:$C$23</c:f>
              <c:strCache>
                <c:ptCount val="9"/>
                <c:pt idx="0">
                  <c:v>рак легкого</c:v>
                </c:pt>
                <c:pt idx="1">
                  <c:v>рак желудка</c:v>
                </c:pt>
                <c:pt idx="2">
                  <c:v>рак молочной железы</c:v>
                </c:pt>
                <c:pt idx="3">
                  <c:v>рак пищевода</c:v>
                </c:pt>
                <c:pt idx="4">
                  <c:v>рак печени</c:v>
                </c:pt>
                <c:pt idx="5">
                  <c:v>рак ободочной кишки</c:v>
                </c:pt>
                <c:pt idx="6">
                  <c:v>рак прямой кишки</c:v>
                </c:pt>
                <c:pt idx="7">
                  <c:v>гемобластозы</c:v>
                </c:pt>
                <c:pt idx="8">
                  <c:v>рак шейки матки</c:v>
                </c:pt>
              </c:strCache>
            </c:strRef>
          </c:cat>
          <c:val>
            <c:numRef>
              <c:f>'[для слайдов НМ по статистике 1.xlsx]Sayfa1'!$D$15:$D$23</c:f>
              <c:numCache>
                <c:formatCode>General</c:formatCode>
                <c:ptCount val="9"/>
                <c:pt idx="0">
                  <c:v>3040</c:v>
                </c:pt>
                <c:pt idx="1">
                  <c:v>2227</c:v>
                </c:pt>
                <c:pt idx="2">
                  <c:v>1410</c:v>
                </c:pt>
                <c:pt idx="3">
                  <c:v>1127</c:v>
                </c:pt>
                <c:pt idx="4">
                  <c:v>986</c:v>
                </c:pt>
                <c:pt idx="5">
                  <c:v>804</c:v>
                </c:pt>
                <c:pt idx="6">
                  <c:v>751</c:v>
                </c:pt>
                <c:pt idx="7">
                  <c:v>725</c:v>
                </c:pt>
                <c:pt idx="8">
                  <c:v>633</c:v>
                </c:pt>
              </c:numCache>
            </c:numRef>
          </c:val>
        </c:ser>
        <c:ser>
          <c:idx val="1"/>
          <c:order val="1"/>
          <c:tx>
            <c:strRef>
              <c:f>'[для слайдов НМ по статистике 1.xlsx]Sayfa1'!$E$14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'[для слайдов НМ по статистике 1.xlsx]Sayfa1'!$C$15:$C$23</c:f>
              <c:strCache>
                <c:ptCount val="9"/>
                <c:pt idx="0">
                  <c:v>рак легкого</c:v>
                </c:pt>
                <c:pt idx="1">
                  <c:v>рак желудка</c:v>
                </c:pt>
                <c:pt idx="2">
                  <c:v>рак молочной железы</c:v>
                </c:pt>
                <c:pt idx="3">
                  <c:v>рак пищевода</c:v>
                </c:pt>
                <c:pt idx="4">
                  <c:v>рак печени</c:v>
                </c:pt>
                <c:pt idx="5">
                  <c:v>рак ободочной кишки</c:v>
                </c:pt>
                <c:pt idx="6">
                  <c:v>рак прямой кишки</c:v>
                </c:pt>
                <c:pt idx="7">
                  <c:v>гемобластозы</c:v>
                </c:pt>
                <c:pt idx="8">
                  <c:v>рак шейки матки</c:v>
                </c:pt>
              </c:strCache>
            </c:strRef>
          </c:cat>
          <c:val>
            <c:numRef>
              <c:f>'[для слайдов НМ по статистике 1.xlsx]Sayfa1'!$E$15:$E$23</c:f>
              <c:numCache>
                <c:formatCode>General</c:formatCode>
                <c:ptCount val="9"/>
                <c:pt idx="0">
                  <c:v>2843</c:v>
                </c:pt>
                <c:pt idx="1">
                  <c:v>2128</c:v>
                </c:pt>
                <c:pt idx="2">
                  <c:v>1377</c:v>
                </c:pt>
                <c:pt idx="3">
                  <c:v>1038</c:v>
                </c:pt>
                <c:pt idx="4">
                  <c:v>695</c:v>
                </c:pt>
                <c:pt idx="5">
                  <c:v>791</c:v>
                </c:pt>
                <c:pt idx="6">
                  <c:v>739</c:v>
                </c:pt>
                <c:pt idx="7">
                  <c:v>752</c:v>
                </c:pt>
                <c:pt idx="8">
                  <c:v>657</c:v>
                </c:pt>
              </c:numCache>
            </c:numRef>
          </c:val>
        </c:ser>
        <c:ser>
          <c:idx val="2"/>
          <c:order val="2"/>
          <c:tx>
            <c:strRef>
              <c:f>'[для слайдов НМ по статистике 1.xlsx]Sayfa1'!$F$14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'[для слайдов НМ по статистике 1.xlsx]Sayfa1'!$C$15:$C$23</c:f>
              <c:strCache>
                <c:ptCount val="9"/>
                <c:pt idx="0">
                  <c:v>рак легкого</c:v>
                </c:pt>
                <c:pt idx="1">
                  <c:v>рак желудка</c:v>
                </c:pt>
                <c:pt idx="2">
                  <c:v>рак молочной железы</c:v>
                </c:pt>
                <c:pt idx="3">
                  <c:v>рак пищевода</c:v>
                </c:pt>
                <c:pt idx="4">
                  <c:v>рак печени</c:v>
                </c:pt>
                <c:pt idx="5">
                  <c:v>рак ободочной кишки</c:v>
                </c:pt>
                <c:pt idx="6">
                  <c:v>рак прямой кишки</c:v>
                </c:pt>
                <c:pt idx="7">
                  <c:v>гемобластозы</c:v>
                </c:pt>
                <c:pt idx="8">
                  <c:v>рак шейки матки</c:v>
                </c:pt>
              </c:strCache>
            </c:strRef>
          </c:cat>
          <c:val>
            <c:numRef>
              <c:f>'[для слайдов НМ по статистике 1.xlsx]Sayfa1'!$F$15:$F$23</c:f>
              <c:numCache>
                <c:formatCode>General</c:formatCode>
                <c:ptCount val="9"/>
                <c:pt idx="0">
                  <c:v>2904</c:v>
                </c:pt>
                <c:pt idx="1">
                  <c:v>2047</c:v>
                </c:pt>
                <c:pt idx="2">
                  <c:v>1410</c:v>
                </c:pt>
                <c:pt idx="3">
                  <c:v>1079</c:v>
                </c:pt>
                <c:pt idx="4">
                  <c:v>704</c:v>
                </c:pt>
                <c:pt idx="5">
                  <c:v>767</c:v>
                </c:pt>
                <c:pt idx="6">
                  <c:v>766</c:v>
                </c:pt>
                <c:pt idx="7">
                  <c:v>721</c:v>
                </c:pt>
                <c:pt idx="8">
                  <c:v>682</c:v>
                </c:pt>
              </c:numCache>
            </c:numRef>
          </c:val>
        </c:ser>
        <c:ser>
          <c:idx val="3"/>
          <c:order val="3"/>
          <c:tx>
            <c:strRef>
              <c:f>'[для слайдов НМ по статистике 1.xlsx]Sayfa1'!$G$14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8064A2"/>
            </a:solidFill>
          </c:spPr>
          <c:invertIfNegative val="0"/>
          <c:cat>
            <c:strRef>
              <c:f>'[для слайдов НМ по статистике 1.xlsx]Sayfa1'!$C$15:$C$23</c:f>
              <c:strCache>
                <c:ptCount val="9"/>
                <c:pt idx="0">
                  <c:v>рак легкого</c:v>
                </c:pt>
                <c:pt idx="1">
                  <c:v>рак желудка</c:v>
                </c:pt>
                <c:pt idx="2">
                  <c:v>рак молочной железы</c:v>
                </c:pt>
                <c:pt idx="3">
                  <c:v>рак пищевода</c:v>
                </c:pt>
                <c:pt idx="4">
                  <c:v>рак печени</c:v>
                </c:pt>
                <c:pt idx="5">
                  <c:v>рак ободочной кишки</c:v>
                </c:pt>
                <c:pt idx="6">
                  <c:v>рак прямой кишки</c:v>
                </c:pt>
                <c:pt idx="7">
                  <c:v>гемобластозы</c:v>
                </c:pt>
                <c:pt idx="8">
                  <c:v>рак шейки матки</c:v>
                </c:pt>
              </c:strCache>
            </c:strRef>
          </c:cat>
          <c:val>
            <c:numRef>
              <c:f>'[для слайдов НМ по статистике 1.xlsx]Sayfa1'!$G$15:$G$23</c:f>
              <c:numCache>
                <c:formatCode>General</c:formatCode>
                <c:ptCount val="9"/>
                <c:pt idx="0">
                  <c:v>2989</c:v>
                </c:pt>
                <c:pt idx="1">
                  <c:v>2129</c:v>
                </c:pt>
                <c:pt idx="2">
                  <c:v>1375</c:v>
                </c:pt>
                <c:pt idx="3">
                  <c:v>997</c:v>
                </c:pt>
                <c:pt idx="4">
                  <c:v>708</c:v>
                </c:pt>
                <c:pt idx="5">
                  <c:v>838</c:v>
                </c:pt>
                <c:pt idx="6">
                  <c:v>801</c:v>
                </c:pt>
                <c:pt idx="7">
                  <c:v>747</c:v>
                </c:pt>
                <c:pt idx="8">
                  <c:v>617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8"/>
        <c:axId val="24590208"/>
        <c:axId val="24591744"/>
      </c:barChart>
      <c:catAx>
        <c:axId val="24590208"/>
        <c:scaling>
          <c:orientation val="minMax"/>
        </c:scaling>
        <c:delete val="0"/>
        <c:axPos val="b"/>
        <c:majorTickMark val="none"/>
        <c:minorTickMark val="none"/>
        <c:tickLblPos val="nextTo"/>
        <c:crossAx val="24591744"/>
        <c:crosses val="autoZero"/>
        <c:auto val="1"/>
        <c:lblAlgn val="ctr"/>
        <c:lblOffset val="100"/>
        <c:noMultiLvlLbl val="0"/>
      </c:catAx>
      <c:valAx>
        <c:axId val="245917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245902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900" b="0">
          <a:latin typeface="+mj-lt"/>
        </a:defRPr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235747367546569E-2"/>
          <c:y val="0.14676147094767253"/>
          <c:w val="0.57933757710440503"/>
          <c:h val="0.74994298879071919"/>
        </c:manualLayout>
      </c:layout>
      <c:pie3DChart>
        <c:varyColors val="1"/>
        <c:ser>
          <c:idx val="0"/>
          <c:order val="0"/>
          <c:tx>
            <c:strRef>
              <c:f>Sayfa1!$D$9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bubble3D val="0"/>
            <c:spPr>
              <a:solidFill>
                <a:srgbClr val="00B0F0"/>
              </a:solidFill>
            </c:spPr>
          </c:dPt>
          <c:cat>
            <c:strRef>
              <c:f>Sayfa1!$C$10:$C$11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Sayfa1!$D$10:$D$11</c:f>
              <c:numCache>
                <c:formatCode>0%</c:formatCode>
                <c:ptCount val="2"/>
                <c:pt idx="0">
                  <c:v>0.17</c:v>
                </c:pt>
                <c:pt idx="1">
                  <c:v>0.83000000000000018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595837088060173E-2"/>
          <c:y val="0.2079433303706997"/>
          <c:w val="0.56890720989848864"/>
          <c:h val="0.68405593822908584"/>
        </c:manualLayout>
      </c:layout>
      <c:pie3DChart>
        <c:varyColors val="1"/>
        <c:ser>
          <c:idx val="0"/>
          <c:order val="0"/>
          <c:tx>
            <c:strRef>
              <c:f>Sayfa1!$G$9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bubble3D val="0"/>
            <c:spPr>
              <a:solidFill>
                <a:srgbClr val="00B0F0"/>
              </a:solidFill>
            </c:spPr>
          </c:dPt>
          <c:cat>
            <c:strRef>
              <c:f>Sayfa1!$F$10:$F$11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Sayfa1!$G$10:$G$11</c:f>
              <c:numCache>
                <c:formatCode>0%</c:formatCode>
                <c:ptCount val="2"/>
                <c:pt idx="0">
                  <c:v>0.18000000000000005</c:v>
                </c:pt>
                <c:pt idx="1">
                  <c:v>0.82000000000000017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5.4180446094722313E-2"/>
          <c:w val="0.98857461585519468"/>
          <c:h val="0.593174272161140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'Sayfa1 (2)'!$D$2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5ECCF3">
                <a:lumMod val="75000"/>
              </a:srgbClr>
            </a:solidFill>
          </c:spPr>
          <c:invertIfNegative val="0"/>
          <c:dLbls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'Sayfa1 (2)'!$C$3:$C$7</c:f>
              <c:strCache>
                <c:ptCount val="5"/>
                <c:pt idx="0">
                  <c:v>от самоубийств</c:v>
                </c:pt>
                <c:pt idx="1">
                  <c:v>от транспортных несчастных случаев</c:v>
                </c:pt>
                <c:pt idx="2">
                  <c:v>от отравлений и воздействия ядовитых веществ</c:v>
                </c:pt>
                <c:pt idx="3">
                  <c:v>от убийств</c:v>
                </c:pt>
                <c:pt idx="4">
                  <c:v>от утопления</c:v>
                </c:pt>
              </c:strCache>
            </c:strRef>
          </c:cat>
          <c:val>
            <c:numRef>
              <c:f>'Sayfa1 (2)'!$D$3:$D$7</c:f>
              <c:numCache>
                <c:formatCode>General</c:formatCode>
                <c:ptCount val="5"/>
                <c:pt idx="0">
                  <c:v>3617</c:v>
                </c:pt>
                <c:pt idx="1">
                  <c:v>3379</c:v>
                </c:pt>
                <c:pt idx="2">
                  <c:v>2833</c:v>
                </c:pt>
                <c:pt idx="3">
                  <c:v>1464</c:v>
                </c:pt>
                <c:pt idx="4">
                  <c:v>1062</c:v>
                </c:pt>
              </c:numCache>
            </c:numRef>
          </c:val>
        </c:ser>
        <c:ser>
          <c:idx val="1"/>
          <c:order val="1"/>
          <c:tx>
            <c:strRef>
              <c:f>'Sayfa1 (2)'!$E$2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'Sayfa1 (2)'!$C$3:$C$7</c:f>
              <c:strCache>
                <c:ptCount val="5"/>
                <c:pt idx="0">
                  <c:v>от самоубийств</c:v>
                </c:pt>
                <c:pt idx="1">
                  <c:v>от транспортных несчастных случаев</c:v>
                </c:pt>
                <c:pt idx="2">
                  <c:v>от отравлений и воздействия ядовитых веществ</c:v>
                </c:pt>
                <c:pt idx="3">
                  <c:v>от убийств</c:v>
                </c:pt>
                <c:pt idx="4">
                  <c:v>от утопления</c:v>
                </c:pt>
              </c:strCache>
            </c:strRef>
          </c:cat>
          <c:val>
            <c:numRef>
              <c:f>'Sayfa1 (2)'!$E$3:$E$7</c:f>
              <c:numCache>
                <c:formatCode>General</c:formatCode>
                <c:ptCount val="5"/>
                <c:pt idx="0">
                  <c:v>3405</c:v>
                </c:pt>
                <c:pt idx="1">
                  <c:v>3201</c:v>
                </c:pt>
                <c:pt idx="2">
                  <c:v>2646</c:v>
                </c:pt>
                <c:pt idx="3">
                  <c:v>1525</c:v>
                </c:pt>
                <c:pt idx="4">
                  <c:v>829</c:v>
                </c:pt>
              </c:numCache>
            </c:numRef>
          </c:val>
        </c:ser>
        <c:ser>
          <c:idx val="2"/>
          <c:order val="2"/>
          <c:tx>
            <c:strRef>
              <c:f>'Sayfa1 (2)'!$F$2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'Sayfa1 (2)'!$C$3:$C$7</c:f>
              <c:strCache>
                <c:ptCount val="5"/>
                <c:pt idx="0">
                  <c:v>от самоубийств</c:v>
                </c:pt>
                <c:pt idx="1">
                  <c:v>от транспортных несчастных случаев</c:v>
                </c:pt>
                <c:pt idx="2">
                  <c:v>от отравлений и воздействия ядовитых веществ</c:v>
                </c:pt>
                <c:pt idx="3">
                  <c:v>от убийств</c:v>
                </c:pt>
                <c:pt idx="4">
                  <c:v>от утопления</c:v>
                </c:pt>
              </c:strCache>
            </c:strRef>
          </c:cat>
          <c:val>
            <c:numRef>
              <c:f>'Sayfa1 (2)'!$F$3:$F$7</c:f>
              <c:numCache>
                <c:formatCode>General</c:formatCode>
                <c:ptCount val="5"/>
                <c:pt idx="0">
                  <c:v>3224</c:v>
                </c:pt>
                <c:pt idx="1">
                  <c:v>3169</c:v>
                </c:pt>
                <c:pt idx="3">
                  <c:v>1399</c:v>
                </c:pt>
                <c:pt idx="4">
                  <c:v>872</c:v>
                </c:pt>
              </c:numCache>
            </c:numRef>
          </c:val>
        </c:ser>
        <c:ser>
          <c:idx val="3"/>
          <c:order val="3"/>
          <c:tx>
            <c:strRef>
              <c:f>'Sayfa1 (2)'!$G$2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'Sayfa1 (2)'!$C$3:$C$7</c:f>
              <c:strCache>
                <c:ptCount val="5"/>
                <c:pt idx="0">
                  <c:v>от самоубийств</c:v>
                </c:pt>
                <c:pt idx="1">
                  <c:v>от транспортных несчастных случаев</c:v>
                </c:pt>
                <c:pt idx="2">
                  <c:v>от отравлений и воздействия ядовитых веществ</c:v>
                </c:pt>
                <c:pt idx="3">
                  <c:v>от убийств</c:v>
                </c:pt>
                <c:pt idx="4">
                  <c:v>от утопления</c:v>
                </c:pt>
              </c:strCache>
            </c:strRef>
          </c:cat>
          <c:val>
            <c:numRef>
              <c:f>'Sayfa1 (2)'!$G$3:$G$7</c:f>
              <c:numCache>
                <c:formatCode>General</c:formatCode>
                <c:ptCount val="5"/>
                <c:pt idx="0">
                  <c:v>3499</c:v>
                </c:pt>
                <c:pt idx="1">
                  <c:v>3233</c:v>
                </c:pt>
                <c:pt idx="3">
                  <c:v>1082</c:v>
                </c:pt>
                <c:pt idx="4">
                  <c:v>748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24459136"/>
        <c:axId val="24460672"/>
        <c:axId val="0"/>
      </c:bar3DChart>
      <c:catAx>
        <c:axId val="24459136"/>
        <c:scaling>
          <c:orientation val="minMax"/>
        </c:scaling>
        <c:delete val="0"/>
        <c:axPos val="b"/>
        <c:majorTickMark val="none"/>
        <c:minorTickMark val="none"/>
        <c:tickLblPos val="nextTo"/>
        <c:crossAx val="24460672"/>
        <c:crosses val="autoZero"/>
        <c:auto val="1"/>
        <c:lblAlgn val="ctr"/>
        <c:lblOffset val="100"/>
        <c:noMultiLvlLbl val="0"/>
      </c:catAx>
      <c:valAx>
        <c:axId val="24460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44591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58687292213473319"/>
          <c:y val="0.75075676159944393"/>
          <c:w val="0.21792071303587054"/>
          <c:h val="8.670190011638909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Sayfa1!$B$187</c:f>
              <c:strCache>
                <c:ptCount val="1"/>
                <c:pt idx="0">
                  <c:v>Язва желудка и двенадцатиперстной кишки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Sayfa1!$C$186:$G$186</c:f>
              <c:numCache>
                <c:formatCode>General</c:formatCode>
                <c:ptCount val="5"/>
                <c:pt idx="0">
                  <c:v>1999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Sayfa1!$C$187:$G$187</c:f>
              <c:numCache>
                <c:formatCode>General</c:formatCode>
                <c:ptCount val="5"/>
                <c:pt idx="0">
                  <c:v>10</c:v>
                </c:pt>
                <c:pt idx="1">
                  <c:v>6.2</c:v>
                </c:pt>
                <c:pt idx="2">
                  <c:v>5</c:v>
                </c:pt>
                <c:pt idx="3">
                  <c:v>6.5</c:v>
                </c:pt>
                <c:pt idx="4">
                  <c:v>6.3</c:v>
                </c:pt>
              </c:numCache>
            </c:numRef>
          </c:val>
        </c:ser>
        <c:ser>
          <c:idx val="1"/>
          <c:order val="1"/>
          <c:tx>
            <c:strRef>
              <c:f>Sayfa1!$B$188</c:f>
              <c:strCache>
                <c:ptCount val="1"/>
                <c:pt idx="0">
                  <c:v>Прочие причины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Sayfa1!$C$186:$G$186</c:f>
              <c:numCache>
                <c:formatCode>General</c:formatCode>
                <c:ptCount val="5"/>
                <c:pt idx="0">
                  <c:v>1999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Sayfa1!$C$188:$G$188</c:f>
              <c:numCache>
                <c:formatCode>General</c:formatCode>
                <c:ptCount val="5"/>
                <c:pt idx="0">
                  <c:v>33.800000000000004</c:v>
                </c:pt>
                <c:pt idx="1">
                  <c:v>20.3</c:v>
                </c:pt>
                <c:pt idx="2">
                  <c:v>18.3</c:v>
                </c:pt>
                <c:pt idx="3">
                  <c:v>9.4</c:v>
                </c:pt>
                <c:pt idx="4">
                  <c:v>10.6</c:v>
                </c:pt>
              </c:numCache>
            </c:numRef>
          </c:val>
        </c:ser>
        <c:ser>
          <c:idx val="2"/>
          <c:order val="2"/>
          <c:tx>
            <c:strRef>
              <c:f>Sayfa1!$B$189</c:f>
              <c:strCache>
                <c:ptCount val="1"/>
                <c:pt idx="0">
                  <c:v>Алкогольный и другие циррозы печени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Sayfa1!$C$186:$G$186</c:f>
              <c:numCache>
                <c:formatCode>General</c:formatCode>
                <c:ptCount val="5"/>
                <c:pt idx="0">
                  <c:v>1999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Sayfa1!$C$189:$G$189</c:f>
              <c:numCache>
                <c:formatCode>General</c:formatCode>
                <c:ptCount val="5"/>
                <c:pt idx="0">
                  <c:v>56.1</c:v>
                </c:pt>
                <c:pt idx="1">
                  <c:v>73.5</c:v>
                </c:pt>
                <c:pt idx="2">
                  <c:v>76.599999999999994</c:v>
                </c:pt>
                <c:pt idx="3">
                  <c:v>76.599999999999994</c:v>
                </c:pt>
                <c:pt idx="4">
                  <c:v>75.2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643840"/>
        <c:axId val="22645376"/>
        <c:axId val="0"/>
      </c:bar3DChart>
      <c:catAx>
        <c:axId val="2264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2645376"/>
        <c:crosses val="autoZero"/>
        <c:auto val="1"/>
        <c:lblAlgn val="ctr"/>
        <c:lblOffset val="100"/>
        <c:noMultiLvlLbl val="0"/>
      </c:catAx>
      <c:valAx>
        <c:axId val="22645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2643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5108066316857328E-2"/>
          <c:y val="0.85952389305671695"/>
          <c:w val="0.97701211705074653"/>
          <c:h val="0.12655245908349369"/>
        </c:manualLayout>
      </c:layout>
      <c:overlay val="0"/>
      <c:txPr>
        <a:bodyPr/>
        <a:lstStyle/>
        <a:p>
          <a:pPr>
            <a:defRPr lang="ru-RU" sz="1000" kern="1200">
              <a:solidFill>
                <a:srgbClr val="002060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+mj-lt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179401119173904E-3"/>
          <c:y val="3.5992400021396802E-2"/>
          <c:w val="0.97621492824193856"/>
          <c:h val="0.75313288235463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Sayfa1!$G$178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1.0037276797609658E-2"/>
                  <c:y val="-7.43310269656724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Sayfa1!$F$179:$F$183</c:f>
              <c:strCache>
                <c:ptCount val="5"/>
                <c:pt idx="0">
                  <c:v>Туберкулез органов дыхания и другие формы туберкулеза </c:v>
                </c:pt>
                <c:pt idx="1">
                  <c:v>Болезнь, вызванная вирусом иммунодефицита человека (ВИЧ)</c:v>
                </c:pt>
                <c:pt idx="2">
                  <c:v>Диарея и гастроэнтерит предположительно инфекционного происхождения и другие кишечные инфекции</c:v>
                </c:pt>
                <c:pt idx="3">
                  <c:v>Менингококковая инфекция</c:v>
                </c:pt>
                <c:pt idx="4">
                  <c:v>Септицемия</c:v>
                </c:pt>
              </c:strCache>
            </c:strRef>
          </c:cat>
          <c:val>
            <c:numRef>
              <c:f>Sayfa1!$G$179:$G$183</c:f>
              <c:numCache>
                <c:formatCode>General</c:formatCode>
                <c:ptCount val="5"/>
                <c:pt idx="0">
                  <c:v>1730</c:v>
                </c:pt>
                <c:pt idx="1">
                  <c:v>178</c:v>
                </c:pt>
                <c:pt idx="2">
                  <c:v>65</c:v>
                </c:pt>
                <c:pt idx="3">
                  <c:v>34</c:v>
                </c:pt>
                <c:pt idx="4">
                  <c:v>371</c:v>
                </c:pt>
              </c:numCache>
            </c:numRef>
          </c:val>
        </c:ser>
        <c:ser>
          <c:idx val="1"/>
          <c:order val="1"/>
          <c:tx>
            <c:strRef>
              <c:f>Sayfa1!$H$178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2.2942346965964974E-2"/>
                  <c:y val="-2.0272332448374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206760224473597E-2"/>
                  <c:y val="-6.08169973451233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Sayfa1!$F$179:$F$183</c:f>
              <c:strCache>
                <c:ptCount val="5"/>
                <c:pt idx="0">
                  <c:v>Туберкулез органов дыхания и другие формы туберкулеза </c:v>
                </c:pt>
                <c:pt idx="1">
                  <c:v>Болезнь, вызванная вирусом иммунодефицита человека (ВИЧ)</c:v>
                </c:pt>
                <c:pt idx="2">
                  <c:v>Диарея и гастроэнтерит предположительно инфекционного происхождения и другие кишечные инфекции</c:v>
                </c:pt>
                <c:pt idx="3">
                  <c:v>Менингококковая инфекция</c:v>
                </c:pt>
                <c:pt idx="4">
                  <c:v>Септицемия</c:v>
                </c:pt>
              </c:strCache>
            </c:strRef>
          </c:cat>
          <c:val>
            <c:numRef>
              <c:f>Sayfa1!$H$179:$H$183</c:f>
              <c:numCache>
                <c:formatCode>General</c:formatCode>
                <c:ptCount val="5"/>
                <c:pt idx="0">
                  <c:v>1389</c:v>
                </c:pt>
                <c:pt idx="1">
                  <c:v>180</c:v>
                </c:pt>
                <c:pt idx="2">
                  <c:v>71</c:v>
                </c:pt>
                <c:pt idx="3">
                  <c:v>30</c:v>
                </c:pt>
                <c:pt idx="4">
                  <c:v>326</c:v>
                </c:pt>
              </c:numCache>
            </c:numRef>
          </c:val>
        </c:ser>
        <c:ser>
          <c:idx val="2"/>
          <c:order val="2"/>
          <c:tx>
            <c:strRef>
              <c:f>Sayfa1!$I$178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2905070168355282E-2"/>
                  <c:y val="-4.0544664896748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howLegendKey val="0"/>
              <c:showVal val="1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Sayfa1!$F$179:$F$183</c:f>
              <c:strCache>
                <c:ptCount val="5"/>
                <c:pt idx="0">
                  <c:v>Туберкулез органов дыхания и другие формы туберкулеза </c:v>
                </c:pt>
                <c:pt idx="1">
                  <c:v>Болезнь, вызванная вирусом иммунодефицита человека (ВИЧ)</c:v>
                </c:pt>
                <c:pt idx="2">
                  <c:v>Диарея и гастроэнтерит предположительно инфекционного происхождения и другие кишечные инфекции</c:v>
                </c:pt>
                <c:pt idx="3">
                  <c:v>Менингококковая инфекция</c:v>
                </c:pt>
                <c:pt idx="4">
                  <c:v>Септицемия</c:v>
                </c:pt>
              </c:strCache>
            </c:strRef>
          </c:cat>
          <c:val>
            <c:numRef>
              <c:f>Sayfa1!$I$179:$I$183</c:f>
              <c:numCache>
                <c:formatCode>General</c:formatCode>
                <c:ptCount val="5"/>
                <c:pt idx="0">
                  <c:v>1244</c:v>
                </c:pt>
                <c:pt idx="1">
                  <c:v>174</c:v>
                </c:pt>
                <c:pt idx="2">
                  <c:v>50</c:v>
                </c:pt>
              </c:numCache>
            </c:numRef>
          </c:val>
        </c:ser>
        <c:ser>
          <c:idx val="3"/>
          <c:order val="3"/>
          <c:tx>
            <c:strRef>
              <c:f>Sayfa1!$J$178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1.7206760224473705E-2"/>
                  <c:y val="-1.6217865958699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howLegendKey val="0"/>
              <c:showVal val="1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Sayfa1!$F$179:$F$183</c:f>
              <c:strCache>
                <c:ptCount val="5"/>
                <c:pt idx="0">
                  <c:v>Туберкулез органов дыхания и другие формы туберкулеза </c:v>
                </c:pt>
                <c:pt idx="1">
                  <c:v>Болезнь, вызванная вирусом иммунодефицита человека (ВИЧ)</c:v>
                </c:pt>
                <c:pt idx="2">
                  <c:v>Диарея и гастроэнтерит предположительно инфекционного происхождения и другие кишечные инфекции</c:v>
                </c:pt>
                <c:pt idx="3">
                  <c:v>Менингококковая инфекция</c:v>
                </c:pt>
                <c:pt idx="4">
                  <c:v>Септицемия</c:v>
                </c:pt>
              </c:strCache>
            </c:strRef>
          </c:cat>
          <c:val>
            <c:numRef>
              <c:f>Sayfa1!$J$179:$J$183</c:f>
              <c:numCache>
                <c:formatCode>General</c:formatCode>
                <c:ptCount val="5"/>
                <c:pt idx="0">
                  <c:v>955</c:v>
                </c:pt>
                <c:pt idx="1">
                  <c:v>174</c:v>
                </c:pt>
                <c:pt idx="2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808064"/>
        <c:axId val="22809600"/>
        <c:axId val="0"/>
      </c:bar3DChart>
      <c:catAx>
        <c:axId val="22808064"/>
        <c:scaling>
          <c:orientation val="minMax"/>
        </c:scaling>
        <c:delete val="0"/>
        <c:axPos val="b"/>
        <c:majorTickMark val="none"/>
        <c:minorTickMark val="none"/>
        <c:tickLblPos val="nextTo"/>
        <c:crossAx val="22809600"/>
        <c:crosses val="autoZero"/>
        <c:auto val="1"/>
        <c:lblAlgn val="ctr"/>
        <c:lblOffset val="100"/>
        <c:noMultiLvlLbl val="0"/>
      </c:catAx>
      <c:valAx>
        <c:axId val="228096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2808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>
          <a:latin typeface="+mj-lt"/>
        </a:defRPr>
      </a:pPr>
      <a:endParaRPr lang="ru-RU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0.43902</cdr:x>
      <cdr:y>0.21429</cdr:y>
    </cdr:from>
    <cdr:to>
      <cdr:x>0.49593</cdr:x>
      <cdr:y>0.57227</cdr:y>
    </cdr:to>
    <cdr:sp macro="" textlink="">
      <cdr:nvSpPr>
        <cdr:cNvPr id="4" name="Двойные круглые скобки 3"/>
        <cdr:cNvSpPr/>
      </cdr:nvSpPr>
      <cdr:spPr>
        <a:xfrm xmlns:a="http://schemas.openxmlformats.org/drawingml/2006/main">
          <a:off x="3951659" y="864096"/>
          <a:ext cx="512246" cy="1443560"/>
        </a:xfrm>
        <a:prstGeom xmlns:a="http://schemas.openxmlformats.org/drawingml/2006/main" prst="bracketPair">
          <a:avLst/>
        </a:prstGeom>
        <a:ln xmlns:a="http://schemas.openxmlformats.org/drawingml/2006/main">
          <a:solidFill>
            <a:schemeClr val="accent4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0.488</cdr:x>
      <cdr:y>0.57143</cdr:y>
    </cdr:from>
    <cdr:to>
      <cdr:x>0.488</cdr:x>
      <cdr:y>0.91071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 flipV="1">
          <a:off x="4392488" y="2304256"/>
          <a:ext cx="0" cy="1368152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accent4"/>
          </a:solidFill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</cdr:x>
      <cdr:y>0.57143</cdr:y>
    </cdr:from>
    <cdr:to>
      <cdr:x>0.4493</cdr:x>
      <cdr:y>0.91071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V="1">
          <a:off x="4032448" y="2304258"/>
          <a:ext cx="11700" cy="136815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accent4"/>
          </a:solidFill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0.04004</cdr:x>
      <cdr:y>0.03412</cdr:y>
    </cdr:from>
    <cdr:to>
      <cdr:x>0.93748</cdr:x>
      <cdr:y>0.14689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7358" y="103185"/>
          <a:ext cx="7560840" cy="341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РАСПРЕДЕЛЕНИЕ УМЕРШИХ ПО ОТДЕЛЬНЫМ ВОЗРАСТНЫМ ГРУППАМ </a:t>
          </a:r>
          <a:r>
            <a:rPr lang="ru-RU" sz="1200" b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СРЕДИ МУЖЧИН</a:t>
          </a:r>
          <a:endParaRPr lang="ru-RU" sz="12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0.03509</cdr:x>
      <cdr:y>0</cdr:y>
    </cdr:from>
    <cdr:to>
      <cdr:x>0.91689</cdr:x>
      <cdr:y>0.11905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1" y="0"/>
          <a:ext cx="7238605" cy="257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РАСПРЕДЕЛЕНИЕ УМЕРШИХ ПО ОТДЕЛЬНЫМ ВОЗРАСТНЫМ ГРУППАМ </a:t>
          </a:r>
          <a:r>
            <a:rPr lang="ru-RU" sz="1200" b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СРЕДИ ЖЕНЩИН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56C58A-28B2-46F8-83F3-C38CDF54F45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85872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algn="ctr">
              <a:defRPr b="0"/>
            </a:lvl1pPr>
          </a:lstStyle>
          <a:p>
            <a:endParaRPr lang="en-US" alt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algn="r">
              <a:defRPr/>
            </a:lvl1pPr>
          </a:lstStyle>
          <a:p>
            <a:fld id="{D7984A3E-0D4D-4F06-B209-1B2C780729ED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7162800" y="5729288"/>
            <a:ext cx="138430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2800" b="1" i="1">
                <a:solidFill>
                  <a:schemeClr val="accent2"/>
                </a:solidFill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514600" y="5791200"/>
            <a:ext cx="4724400" cy="381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2667000"/>
            <a:ext cx="5715000" cy="9144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8F808-8BB4-4C7A-BECF-ED87FFEDB17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4727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09FEA-51CB-4C2D-AC48-609754D916D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0760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FB78F-BA8B-4503-BD48-FC9BBA9B77E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51284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EBC46-8BB7-443E-89BF-EF1CCE6261E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423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AE156-E095-4745-A909-657128764B1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79118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754E9-9B66-4309-AC50-E2F499F4569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091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D5B8AE-3886-4342-BE8D-78CE45CF094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0893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C1D5C-06F6-4774-9765-1811E2E6FC7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82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E5C7C-5D6D-4BD5-8697-1407E048182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9560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457200"/>
            <a:ext cx="207645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457200"/>
            <a:ext cx="607695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E14B9-2D9D-4A35-9521-2C21FE2F4AB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44562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5438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81000" y="1295400"/>
            <a:ext cx="8305800" cy="47244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62000" y="6553200"/>
            <a:ext cx="18288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029200" y="6248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581400" y="66294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6DAE32BD-9DFF-43A2-82FA-DB891CD24F2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4126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3" name="Group 79"/>
          <p:cNvGrpSpPr>
            <a:grpSpLocks/>
          </p:cNvGrpSpPr>
          <p:nvPr/>
        </p:nvGrpSpPr>
        <p:grpSpPr bwMode="auto">
          <a:xfrm>
            <a:off x="685800" y="685800"/>
            <a:ext cx="8458200" cy="260350"/>
            <a:chOff x="2448" y="384"/>
            <a:chExt cx="3312" cy="212"/>
          </a:xfrm>
        </p:grpSpPr>
        <p:sp>
          <p:nvSpPr>
            <p:cNvPr id="1101" name="Rectangle 77"/>
            <p:cNvSpPr>
              <a:spLocks noChangeArrowheads="1"/>
            </p:cNvSpPr>
            <p:nvPr userDrawn="1"/>
          </p:nvSpPr>
          <p:spPr bwMode="gray">
            <a:xfrm>
              <a:off x="2448" y="384"/>
              <a:ext cx="3312" cy="96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tint val="0"/>
                    <a:invGamma/>
                    <a:alpha val="0"/>
                  </a:srgbClr>
                </a:gs>
                <a:gs pos="100000">
                  <a:srgbClr val="969696">
                    <a:alpha val="27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2" name="Rectangle 78"/>
            <p:cNvSpPr>
              <a:spLocks noChangeArrowheads="1"/>
            </p:cNvSpPr>
            <p:nvPr userDrawn="1"/>
          </p:nvSpPr>
          <p:spPr bwMode="gray">
            <a:xfrm>
              <a:off x="2448" y="500"/>
              <a:ext cx="3312" cy="96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tint val="0"/>
                    <a:invGamma/>
                    <a:alpha val="0"/>
                  </a:srgbClr>
                </a:gs>
                <a:gs pos="100000">
                  <a:srgbClr val="969696">
                    <a:alpha val="27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95400"/>
            <a:ext cx="8305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762000" y="6553200"/>
            <a:ext cx="1828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29200" y="6248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581400" y="6629400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DD18883-4A1B-40BB-9EAA-AFCCC20FE5EE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457200"/>
            <a:ext cx="75438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grpSp>
        <p:nvGrpSpPr>
          <p:cNvPr id="1097" name="Group 73"/>
          <p:cNvGrpSpPr>
            <a:grpSpLocks/>
          </p:cNvGrpSpPr>
          <p:nvPr/>
        </p:nvGrpSpPr>
        <p:grpSpPr bwMode="auto">
          <a:xfrm>
            <a:off x="360363" y="457200"/>
            <a:ext cx="533400" cy="609600"/>
            <a:chOff x="4128" y="1920"/>
            <a:chExt cx="1010" cy="1104"/>
          </a:xfrm>
        </p:grpSpPr>
        <p:sp>
          <p:nvSpPr>
            <p:cNvPr id="1093" name="Freeform 69"/>
            <p:cNvSpPr>
              <a:spLocks/>
            </p:cNvSpPr>
            <p:nvPr userDrawn="1"/>
          </p:nvSpPr>
          <p:spPr bwMode="gray">
            <a:xfrm>
              <a:off x="4128" y="1920"/>
              <a:ext cx="528" cy="530"/>
            </a:xfrm>
            <a:custGeom>
              <a:avLst/>
              <a:gdLst>
                <a:gd name="T0" fmla="*/ 0 w 528"/>
                <a:gd name="T1" fmla="*/ 0 h 530"/>
                <a:gd name="T2" fmla="*/ 0 w 528"/>
                <a:gd name="T3" fmla="*/ 192 h 530"/>
                <a:gd name="T4" fmla="*/ 340 w 528"/>
                <a:gd name="T5" fmla="*/ 530 h 530"/>
                <a:gd name="T6" fmla="*/ 528 w 528"/>
                <a:gd name="T7" fmla="*/ 528 h 530"/>
                <a:gd name="T8" fmla="*/ 528 w 528"/>
                <a:gd name="T9" fmla="*/ 336 h 530"/>
                <a:gd name="T10" fmla="*/ 196 w 528"/>
                <a:gd name="T11" fmla="*/ 0 h 530"/>
                <a:gd name="T12" fmla="*/ 0 w 528"/>
                <a:gd name="T1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4" name="Freeform 70"/>
            <p:cNvSpPr>
              <a:spLocks/>
            </p:cNvSpPr>
            <p:nvPr userDrawn="1"/>
          </p:nvSpPr>
          <p:spPr bwMode="gray">
            <a:xfrm rot="5400000">
              <a:off x="4129" y="2495"/>
              <a:ext cx="528" cy="530"/>
            </a:xfrm>
            <a:custGeom>
              <a:avLst/>
              <a:gdLst>
                <a:gd name="T0" fmla="*/ 0 w 528"/>
                <a:gd name="T1" fmla="*/ 0 h 530"/>
                <a:gd name="T2" fmla="*/ 0 w 528"/>
                <a:gd name="T3" fmla="*/ 192 h 530"/>
                <a:gd name="T4" fmla="*/ 340 w 528"/>
                <a:gd name="T5" fmla="*/ 530 h 530"/>
                <a:gd name="T6" fmla="*/ 528 w 528"/>
                <a:gd name="T7" fmla="*/ 528 h 530"/>
                <a:gd name="T8" fmla="*/ 528 w 528"/>
                <a:gd name="T9" fmla="*/ 336 h 530"/>
                <a:gd name="T10" fmla="*/ 196 w 528"/>
                <a:gd name="T11" fmla="*/ 0 h 530"/>
                <a:gd name="T12" fmla="*/ 0 w 528"/>
                <a:gd name="T1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5" name="Freeform 71"/>
            <p:cNvSpPr>
              <a:spLocks/>
            </p:cNvSpPr>
            <p:nvPr userDrawn="1"/>
          </p:nvSpPr>
          <p:spPr bwMode="gray">
            <a:xfrm>
              <a:off x="4608" y="1920"/>
              <a:ext cx="528" cy="530"/>
            </a:xfrm>
            <a:custGeom>
              <a:avLst/>
              <a:gdLst>
                <a:gd name="T0" fmla="*/ 0 w 528"/>
                <a:gd name="T1" fmla="*/ 0 h 530"/>
                <a:gd name="T2" fmla="*/ 0 w 528"/>
                <a:gd name="T3" fmla="*/ 192 h 530"/>
                <a:gd name="T4" fmla="*/ 340 w 528"/>
                <a:gd name="T5" fmla="*/ 530 h 530"/>
                <a:gd name="T6" fmla="*/ 528 w 528"/>
                <a:gd name="T7" fmla="*/ 528 h 530"/>
                <a:gd name="T8" fmla="*/ 528 w 528"/>
                <a:gd name="T9" fmla="*/ 336 h 530"/>
                <a:gd name="T10" fmla="*/ 196 w 528"/>
                <a:gd name="T11" fmla="*/ 0 h 530"/>
                <a:gd name="T12" fmla="*/ 0 w 528"/>
                <a:gd name="T1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6" name="Freeform 72"/>
            <p:cNvSpPr>
              <a:spLocks/>
            </p:cNvSpPr>
            <p:nvPr userDrawn="1"/>
          </p:nvSpPr>
          <p:spPr bwMode="gray">
            <a:xfrm rot="5400000">
              <a:off x="4609" y="2495"/>
              <a:ext cx="528" cy="530"/>
            </a:xfrm>
            <a:custGeom>
              <a:avLst/>
              <a:gdLst>
                <a:gd name="T0" fmla="*/ 0 w 528"/>
                <a:gd name="T1" fmla="*/ 0 h 530"/>
                <a:gd name="T2" fmla="*/ 0 w 528"/>
                <a:gd name="T3" fmla="*/ 192 h 530"/>
                <a:gd name="T4" fmla="*/ 340 w 528"/>
                <a:gd name="T5" fmla="*/ 530 h 530"/>
                <a:gd name="T6" fmla="*/ 528 w 528"/>
                <a:gd name="T7" fmla="*/ 528 h 530"/>
                <a:gd name="T8" fmla="*/ 528 w 528"/>
                <a:gd name="T9" fmla="*/ 336 h 530"/>
                <a:gd name="T10" fmla="*/ 196 w 528"/>
                <a:gd name="T11" fmla="*/ 0 h 530"/>
                <a:gd name="T12" fmla="*/ 0 w 528"/>
                <a:gd name="T1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04" name="Text Box 80"/>
          <p:cNvSpPr txBox="1">
            <a:spLocks noChangeArrowheads="1"/>
          </p:cNvSpPr>
          <p:nvPr/>
        </p:nvSpPr>
        <p:spPr bwMode="gray">
          <a:xfrm>
            <a:off x="3352800" y="304800"/>
            <a:ext cx="5508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ru-RU" sz="1400" b="1"/>
              <a:t>Add your company slogan</a:t>
            </a:r>
          </a:p>
        </p:txBody>
      </p:sp>
      <p:sp>
        <p:nvSpPr>
          <p:cNvPr id="1106" name="Text Box 82"/>
          <p:cNvSpPr txBox="1">
            <a:spLocks noChangeArrowheads="1"/>
          </p:cNvSpPr>
          <p:nvPr/>
        </p:nvSpPr>
        <p:spPr bwMode="white">
          <a:xfrm>
            <a:off x="7848600" y="6172200"/>
            <a:ext cx="1066800" cy="396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2000" b="1" i="1">
                <a:solidFill>
                  <a:schemeClr val="accent2"/>
                </a:solidFill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74583" y="433660"/>
            <a:ext cx="7200800" cy="684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развития здравоохранения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Министерства здравоохранения и социального развития Республики Казахстан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:\Users\tlemissova_v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2470603" cy="181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75656" y="3583682"/>
            <a:ext cx="65750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Концептуальные подходы развития системы здравоохранения Республики Казахстан на 2016-2020 годы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4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200341"/>
              </p:ext>
            </p:extLst>
          </p:nvPr>
        </p:nvGraphicFramePr>
        <p:xfrm>
          <a:off x="467544" y="1340767"/>
          <a:ext cx="5472608" cy="4211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42145" y="332656"/>
            <a:ext cx="6816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ДЕМОГРАФИЧЕСКИЕ ПОКАЗАТЕЛИ </a:t>
            </a:r>
            <a:endParaRPr lang="ru-RU" sz="2000" b="1" dirty="0" smtClean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1991</a:t>
            </a: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1995, 2000-2013 </a:t>
            </a:r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  <a:endParaRPr lang="ru-RU" sz="2000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01548" y="1544843"/>
            <a:ext cx="3059832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1991 года</a:t>
            </a:r>
          </a:p>
          <a:p>
            <a:pPr algn="just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УВЕЛИЧИЛАСЬ: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рождаемость – на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5,7%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естественный прирост – на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11%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88124" y="3068960"/>
            <a:ext cx="291581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СНИЗИЛАСЬ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– на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2,7%.</a:t>
            </a:r>
          </a:p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4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2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522804"/>
              </p:ext>
            </p:extLst>
          </p:nvPr>
        </p:nvGraphicFramePr>
        <p:xfrm>
          <a:off x="624824" y="1196752"/>
          <a:ext cx="790761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331221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  ПРОДОЛЖИТЕЛЬНОСТЬ   ЖИЗНИ  ПРИ  РОЖДЕНИИ  НАСЕЛЕНИЯ РК (1991, 1995, 2000-2013 </a:t>
            </a:r>
            <a:r>
              <a:rPr lang="ru-RU" sz="2000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гг.)</a:t>
            </a:r>
            <a:endParaRPr lang="ru-RU" sz="2000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4797151"/>
            <a:ext cx="3600400" cy="1080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1995 года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УВЕЛИЧИЛАСЬ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ОППЖ: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бщая – на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10,7%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мужчин –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12,7%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женщин –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7%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6564" y="4725144"/>
            <a:ext cx="4215916" cy="815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гендерные различия в ОППЖ -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живут на 8,5 лет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дольше мужчин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97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978281"/>
              </p:ext>
            </p:extLst>
          </p:nvPr>
        </p:nvGraphicFramePr>
        <p:xfrm>
          <a:off x="323528" y="780475"/>
          <a:ext cx="8496944" cy="4088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145" y="367700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СМЕРТНОСТИ В РАЗРЕЗЕ РЕГИОНОВ  ЗА 2011 – 2013 ГОДЫ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03540" y="1137371"/>
            <a:ext cx="3600400" cy="815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показатель смертности в северных регионах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(кроме г. Астаны)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стареющее население на фоне невысокой рождаемости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317" y="4653136"/>
            <a:ext cx="826765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фактора риска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(высокое АД, уровень холестерина,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табакокурение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чрезмерное употребление алкоголя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суммарно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составляют 87,5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причин общей смертности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58,5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количестве лет жизни с утратой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трудоспособности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месте – употребление алкоголя – 16,5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8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1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16172" y="449318"/>
            <a:ext cx="6670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УРОВЕНЬ СМЕРТНОСТИ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908720"/>
            <a:ext cx="763284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4804" y="1181717"/>
            <a:ext cx="8267656" cy="1096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КУРЕНИЕ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вызывает рост БСК, хронических заболеваний легких и онкологических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заболеваний.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Курят: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63% мужчин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30% женщин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40% юношей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7% девушек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99592" y="2348880"/>
            <a:ext cx="753146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Ассоциация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медицинских обществ по качеству РФ: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4804" y="2564904"/>
            <a:ext cx="8267656" cy="1152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КУРЕНИЕ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доля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курящих в одна из самых высоких в мире: в 2 раза больше чем в США и странах ОЭСР.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ежегодно количество курящих увеличивается на 1,5-2%.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40% смертности мужчин от БСК связано с курением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высокая смертность курящих мужчин  приводит к снижению в 1,5 раза их доли среди мужчин в возрасте старше 55 лет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44804" y="3601639"/>
            <a:ext cx="8267656" cy="907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НАРКОТИКИ</a:t>
            </a:r>
            <a:endPara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реальное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число лиц с наркотической зависимостью превышают официальные данные в 5-8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среди употребляющих наркотики внутривенно риск смерти в 20 раз выше, чем в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5211" y="4293096"/>
            <a:ext cx="8267656" cy="1557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ОЖИРЕНИЕ И ИЗБЫТОЧНАЯ МАССА ТЕЛА</a:t>
            </a:r>
            <a:endPara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жителей в возрасте 25-64 лет с избыточной массой тела:</a:t>
            </a:r>
          </a:p>
          <a:p>
            <a:pPr lvl="1"/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47-54% мужчин</a:t>
            </a:r>
          </a:p>
          <a:p>
            <a:pPr lvl="1"/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42-60% женщин</a:t>
            </a:r>
          </a:p>
          <a:p>
            <a:pPr lvl="1"/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15-20% из них – ожирение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Взрослые с избыточной массой тела или ожирением подвержены риску преждевременной смерти и утраты трудоспособности.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Продолжительность жизни у лиц с выраженным </a:t>
            </a:r>
            <a:r>
              <a:rPr lang="ru-RU" sz="1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ожирением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сокращается </a:t>
            </a:r>
            <a:r>
              <a:rPr lang="ru-RU" sz="1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5-20 </a:t>
            </a: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лет!</a:t>
            </a:r>
            <a:endParaRPr lang="ru-RU" sz="12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30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3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2144" y="456637"/>
            <a:ext cx="6670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УРОВЕНЬ СМЕРТНОСТИ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1489" y="1469749"/>
            <a:ext cx="8267656" cy="109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НЕПРАВИЛЬНОЕ ПИТАНИЕ</a:t>
            </a:r>
            <a:endPara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1/3 всех БСК обусловлено неправильным питанием.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меньшение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употребления в пищу овощей и фруктов на 28% может увеличивать смертность от БСК.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лучшение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питания способствует снижению смертности от онкологических заболеваний на 30-40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%.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1108" y="2636912"/>
            <a:ext cx="8267656" cy="1008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МАЛОПОДВИЖНЫЙ ОБРАЗ ЖИЗНИ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Низкий уровень физической активности у 73-81% мужчин и 73-86% женщин</a:t>
            </a:r>
          </a:p>
          <a:p>
            <a:pPr algn="just"/>
            <a:endParaRPr lang="ru-RU" sz="5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Умеренные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но регулярные физические упражнения улучшают физическое и психическое состояние, снижают вероятность развития БСК, рака толстой кишки, сахарного диабета и высокого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9161" y="3789040"/>
            <a:ext cx="8267656" cy="1728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ПРОФИЛАКТИЧЕСКИЕ ПРОГРАММЫ </a:t>
            </a: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(здоровое питание школьников, борьба с </a:t>
            </a:r>
            <a:r>
              <a:rPr lang="ru-RU" sz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табакокурением</a:t>
            </a: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др</a:t>
            </a:r>
            <a:r>
              <a:rPr lang="ru-RU" sz="1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.):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получить экономические выгоды (снижение числа дней нетрудоспособности, повышение производительности труда) предприятие должно заниматься программами по профилактике не менее 3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</a:p>
          <a:p>
            <a:pPr algn="just"/>
            <a:endParaRPr lang="ru-RU" sz="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Эффективность вложений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3 до 5 долларов США на каждый вложенный доллар (</a:t>
            </a:r>
            <a:r>
              <a:rPr lang="en-US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Thope</a:t>
            </a: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2009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Польша, 1991 г. – достигнуто снижение смертности от БСК на 10% в возрасте 20-44 лет, на 7% - в возрасте 46-64 лет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Финляндия, 1970-2002 г. – смертность мужчин снизилась на 65%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Великобритания, 1997-2007 гг. – смертность от БСК в возрасте 75 лет снизилась на 32% </a:t>
            </a:r>
          </a:p>
          <a:p>
            <a:pPr marL="0" indent="0" algn="just">
              <a:buNone/>
            </a:pP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2641" y="1266825"/>
            <a:ext cx="5790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ВОЗ: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958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5646717"/>
              </p:ext>
            </p:extLst>
          </p:nvPr>
        </p:nvGraphicFramePr>
        <p:xfrm>
          <a:off x="517320" y="1484784"/>
          <a:ext cx="843528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56818" y="624805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УМЕРШИХ ПО ПОЛУ НА 1000 НАСЕЛЕНИЯ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1991, 1995, 2000-2013 ГОДЫ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760" y="501317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Показатель смертности у мужчин на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выше, чем у женщин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39" y="156753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tlemissova_v\Desktop\AJNJ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27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29577"/>
              </p:ext>
            </p:extLst>
          </p:nvPr>
        </p:nvGraphicFramePr>
        <p:xfrm>
          <a:off x="651459" y="1268760"/>
          <a:ext cx="7736965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42144" y="302749"/>
            <a:ext cx="75343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В ВОЗРАСТЕ СТАРШЕ 65 ЛЕТ И ПОКАЗАТЕЛЬ СМЕРТНОСТИ НА 1000 НАСЕЛЕНИЯ В 2010 ГОДУ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8273" y="5023557"/>
            <a:ext cx="8264207" cy="599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регионах с высокой долей лиц старше 65 лет – стабильно высокий коэффициент смертности </a:t>
            </a:r>
          </a:p>
        </p:txBody>
      </p:sp>
    </p:spTree>
    <p:extLst>
      <p:ext uri="{BB962C8B-B14F-4D97-AF65-F5344CB8AC3E}">
        <p14:creationId xmlns:p14="http://schemas.microsoft.com/office/powerpoint/2010/main" val="112398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38007" y="252409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В ВОЗРАСТЕ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 ДО 85 ЛЕТ И СТАРШЕ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НАСЕЛЕНИЯ В 2013 ГОДУ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67192709"/>
              </p:ext>
            </p:extLst>
          </p:nvPr>
        </p:nvGraphicFramePr>
        <p:xfrm>
          <a:off x="248219" y="848282"/>
          <a:ext cx="8595299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808685"/>
              </p:ext>
            </p:extLst>
          </p:nvPr>
        </p:nvGraphicFramePr>
        <p:xfrm>
          <a:off x="1475656" y="1126766"/>
          <a:ext cx="4032449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9133"/>
                <a:gridCol w="646759"/>
                <a:gridCol w="582083"/>
                <a:gridCol w="646759"/>
                <a:gridCol w="867715"/>
              </a:tblGrid>
              <a:tr h="224071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Половозрастная структура смертности в 2013 году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216"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0-14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15-64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65-84 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 лет и старше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115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умерших на 1000 населения, в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.: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71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Абсолютное</a:t>
                      </a:r>
                      <a:r>
                        <a:rPr lang="ru-RU" sz="1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число 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71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Женщин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42,34%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30,45%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52,29%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75,69%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71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Мужчин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57,66%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69,55%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47,71%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24,31%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1520" y="4881093"/>
            <a:ext cx="3736803" cy="1296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SzPct val="130000"/>
              <a:buFont typeface="Wingdings" pitchFamily="2" charset="2"/>
              <a:buChar char="ü"/>
            </a:pP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число населения умирает в возрасте </a:t>
            </a:r>
            <a:endParaRPr lang="ru-RU" sz="11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15-64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</a:p>
          <a:p>
            <a:pPr marL="171450" indent="-171450">
              <a:buSzPct val="130000"/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возрасте от 0 до 64 лет удельный вес умерших мужчин более 58% </a:t>
            </a:r>
          </a:p>
          <a:p>
            <a:pPr marL="171450" indent="-171450">
              <a:buSzPct val="130000"/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каждые 100 умерших женщин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 группах:</a:t>
            </a:r>
          </a:p>
          <a:p>
            <a:pPr marL="171450" indent="171450">
              <a:buFont typeface="Courier New" pitchFamily="49" charset="0"/>
              <a:buChar char="o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0-14 лет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приходится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умерших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мужского пола</a:t>
            </a:r>
          </a:p>
          <a:p>
            <a:pPr marL="171450" indent="171450">
              <a:buFont typeface="Courier New" pitchFamily="49" charset="0"/>
              <a:buChar char="o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15-64 года – 143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139952" y="4930415"/>
            <a:ext cx="5004047" cy="7308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SzPct val="130000"/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65-летнего возраста увеличивается удельный вес умерших женского пола:</a:t>
            </a:r>
          </a:p>
          <a:p>
            <a:pPr marL="171450" indent="17145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каждые 100 умерших женщин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 группах:</a:t>
            </a:r>
          </a:p>
          <a:p>
            <a:pPr marL="468000" indent="171450">
              <a:buFont typeface="Courier New" pitchFamily="49" charset="0"/>
              <a:buChar char="o"/>
            </a:pP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65-84 лет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приходится 91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умерших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мужского пола</a:t>
            </a:r>
          </a:p>
          <a:p>
            <a:pPr marL="468000" indent="171450">
              <a:buFont typeface="Courier New" pitchFamily="49" charset="0"/>
              <a:buChar char="o"/>
            </a:pP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лет и старше – 32 </a:t>
            </a:r>
          </a:p>
        </p:txBody>
      </p:sp>
      <p:pic>
        <p:nvPicPr>
          <p:cNvPr id="15" name="Picture 2" descr="C:\Users\tlemissova_v\Desktop\AJNJ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25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720956"/>
              </p:ext>
            </p:extLst>
          </p:nvPr>
        </p:nvGraphicFramePr>
        <p:xfrm>
          <a:off x="624824" y="1044810"/>
          <a:ext cx="819564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353345"/>
              </p:ext>
            </p:extLst>
          </p:nvPr>
        </p:nvGraphicFramePr>
        <p:xfrm>
          <a:off x="539552" y="3212976"/>
          <a:ext cx="820891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85264" y="302749"/>
            <a:ext cx="6361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УМЕРШИХ ПО ОТДЕЛЬНЫМ ВОЗРАСТНЫМ ГРУППАМ ЗА 2010-2013 ГОДЫ 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355711" y="508518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Тенденции уровня смертности у мужчин и женщин по возрастам не меняются: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Смертность у мужчин – увеличивается в трудоспособном возрасте с пиком  в возрасте 70-74 лет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Смертность у женщин -  увеличивается после 65-69 лет с пиком в возрасте 85 лет и старше 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8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07413"/>
              </p:ext>
            </p:extLst>
          </p:nvPr>
        </p:nvGraphicFramePr>
        <p:xfrm>
          <a:off x="395536" y="1048070"/>
          <a:ext cx="8496944" cy="4685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42145" y="340184"/>
            <a:ext cx="6382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УМЕРШИХ ДЕТЕЙ ДО 1 ГОДА В РАЗРЕЗЕ РЕГИОНОВ (2011 – 2013 гг.)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38467" y="1124744"/>
            <a:ext cx="44319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младенческой смертности имеет наибольшее влияние 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ОППЖ</a:t>
            </a:r>
          </a:p>
          <a:p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ОППЖ: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гипотетическое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лет, которое предстоит прожить данному поколению родившихся или числу живущих определенного возраста при условии сохранения существующих тенденций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смертности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исчисляется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путем суммирования числа живущих в каждом возрастном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интервале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МлС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поколение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родившихся и не проживших более 1 года,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дает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низкий уровень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дожития: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он будет ниже, тем выше будет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ОППЖ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979712" y="1268760"/>
            <a:ext cx="1987095" cy="18002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по РК умерших детей:</a:t>
            </a:r>
          </a:p>
          <a:p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 – 5544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 – 5121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– 4367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57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3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002125"/>
              </p:ext>
            </p:extLst>
          </p:nvPr>
        </p:nvGraphicFramePr>
        <p:xfrm>
          <a:off x="179512" y="1124744"/>
          <a:ext cx="8856983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05451" y="302749"/>
            <a:ext cx="7898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НАСЕЛЕНИЯ РК ПО ПРИЧИНАМ СМЕРТИ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2005-2013 ГОДАХ НА 100 ТЫСЯЧ НАСЕЛЕНИЯ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7343" y="1340768"/>
            <a:ext cx="2328433" cy="345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71346" y="1118835"/>
            <a:ext cx="38377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БСК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является: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основной причиной смертности;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2-я причина увеличения количества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 жизни с утратой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трудоспособности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86556" y="1988840"/>
            <a:ext cx="2411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Arial" pitchFamily="34" charset="0"/>
              <a:buChar char="•"/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причин смертности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мужчин от БСК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связано с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курением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1339297"/>
            <a:ext cx="229315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данным РФ: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нижение смертности </a:t>
            </a: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трудоспособного населения в 2 </a:t>
            </a: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раза,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нижение числа </a:t>
            </a: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дней нетрудоспособности на 25</a:t>
            </a: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продление трудового возраста до 60 лет у женщин и  65 лет у мужчин </a:t>
            </a:r>
            <a:r>
              <a:rPr lang="ru-RU" sz="13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даст </a:t>
            </a:r>
            <a:r>
              <a:rPr lang="ru-RU" sz="13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прямой вклад в экономику страны: </a:t>
            </a:r>
            <a:r>
              <a:rPr lang="ru-RU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ВВП ежегодно!</a:t>
            </a:r>
          </a:p>
        </p:txBody>
      </p:sp>
    </p:spTree>
    <p:extLst>
      <p:ext uri="{BB962C8B-B14F-4D97-AF65-F5344CB8AC3E}">
        <p14:creationId xmlns:p14="http://schemas.microsoft.com/office/powerpoint/2010/main" val="27493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2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435658"/>
              </p:ext>
            </p:extLst>
          </p:nvPr>
        </p:nvGraphicFramePr>
        <p:xfrm>
          <a:off x="395536" y="1412776"/>
          <a:ext cx="826765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4431" y="401478"/>
            <a:ext cx="6631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УМЕРШИХ ОТ БОЛЕЗНЕЙ СИСТЕМЫ КРОВООБРАЩЕНИЯ В 2010 – 2013 ГОДЫ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1155114"/>
            <a:ext cx="3910480" cy="1841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Международный </a:t>
            </a:r>
            <a:r>
              <a:rPr lang="ru-RU" sz="1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опыт</a:t>
            </a:r>
          </a:p>
          <a:p>
            <a:pPr algn="just"/>
            <a:endParaRPr lang="ru-RU" sz="11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умерших от БСК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смерть у 30% мужчин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трудоспособного возраста наступила на фоне повышенного содержания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алкоголя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крови.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пациентов с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неконтролируемой АГ в 3-4 раза выше риск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развития инсульта и инфаркта миокарда, чем при нормальном АГ.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34-46% мужчин и 32-46% женщин страдают АГ и среди них около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60%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мужчин и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40%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женщин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знают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том, что у них повышено АД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4048" y="4581128"/>
            <a:ext cx="4086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60%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взрослых уровень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холестерина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превышает рекомендуемый и 20% он настолько высок, что требует медицинского вмешательства.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уровня холестерина в крови всего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1%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ведет к снижению риска развития </a:t>
            </a:r>
            <a:r>
              <a:rPr lang="ru-RU" sz="1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ИБС на 2,5%.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4011" y="4379378"/>
            <a:ext cx="338437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Американские и европейские исследования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роль медикаментозных вмешательств в снижении показателей смертности составляет от 26 до 50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остальная большая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часть снижения смертности произошла в результате профилактических 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мероприятий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вклад интервенционных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кардиохирургических методов в снижение 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сердечно-сосудистой смертности составляет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лишь около 7-10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  <p:bldP spid="3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2144" y="314511"/>
            <a:ext cx="7750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0" u="none" strike="noStrike" baseline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МЕРОПРИЯТИЯ ПО УЛУЧШЕНИЮ  ЭПИДЕМИОЛОГИЧЕСКОЙ СИТУАЦИИ ПО СЕРДЕЧНО-СОСУДИСТЫМ ЗАБОЛЕВАНИЯМ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4804" y="1325734"/>
            <a:ext cx="8267656" cy="1527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</a:t>
            </a:r>
            <a:endPara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Пропаганда здорового образа жизни в каждой возрастной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скрининговой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программы по раннему выявлению болезней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кровообращения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Здоровое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питание: пища с низким содержанием жиров и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углеводов.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Борьба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факторами риска (сахарный диабет, ожирение, артериальная гипертензия, курение, алкоголизм, стресс)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5211" y="3212977"/>
            <a:ext cx="8267656" cy="2808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ОРГАНИЗАЦИОННЫЕ  МЕРОПРИЯТИЯ</a:t>
            </a:r>
            <a:endPara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Поэтапное оказание медицинской помощи в соответствии со стандартами: от ВОП до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стационара.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Своевременная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госпитализация пациентов в специализированные медицинские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отделения.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Оснащение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медицинских организаций современной медицинской техникой, специалистами, прошедшими надлежащую подготовку и соответствующим набором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медикаментов.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сети реабилитационных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отделений.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широкое внедрение в практику инвазивных методов лечения, выполнение операций на магистральных сосудах головы и шеи для предотвращения формирования тяжелых мозговых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инсультов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 управления заболеваниями </a:t>
            </a:r>
            <a:endPara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уровня холестерина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274787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881675"/>
              </p:ext>
            </p:extLst>
          </p:nvPr>
        </p:nvGraphicFramePr>
        <p:xfrm>
          <a:off x="539552" y="1196752"/>
          <a:ext cx="835292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61976" y="302749"/>
            <a:ext cx="7658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УМЕРШИХ ОТ ОНКОЛОГИЧЕСКИХ ЗАБОЛЕВАНИЙ В РК ЗА ПЕРИОД С 2010-2013 ГОДЫ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19364" y="1268760"/>
            <a:ext cx="5184576" cy="2106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высокой заболеваемости раком желудка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Злоупотребление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продуктами с большим количеством содержания животных жиров, копчёной, вяленой, острой, соленой, жареной (пережаренной) и консервированной пищи, длительно хранящихся продуктов, содержащих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нитраты.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алкоголя (алкоголь сам по себе способен увеличивать риск возникновения рака желудка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фоновых  предраковыми заболеваний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желудка</a:t>
            </a:r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асбестом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никелем.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Первичные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вторичные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(СПИД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иммунодефицитные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6223656"/>
              </p:ext>
            </p:extLst>
          </p:nvPr>
        </p:nvGraphicFramePr>
        <p:xfrm>
          <a:off x="827584" y="1196752"/>
          <a:ext cx="385192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105994"/>
              </p:ext>
            </p:extLst>
          </p:nvPr>
        </p:nvGraphicFramePr>
        <p:xfrm>
          <a:off x="4860032" y="1268760"/>
          <a:ext cx="372813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16881" y="252409"/>
            <a:ext cx="7898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r>
              <a:rPr lang="ru-RU" sz="1600" b="1" dirty="0">
                <a:latin typeface="Arial Narrow" pitchFamily="34" charset="0"/>
              </a:rPr>
              <a:t> </a:t>
            </a: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 УМЕРШИХ ОТ РАКА ТРАХЕИ, БРОНХОВ И ЛЕГКИХ </a:t>
            </a:r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 – 2011 ГОДАХ ПО ПОЛУ (%)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4794" y="3649226"/>
            <a:ext cx="8352928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течение 40 лет 8-9 из 10 случаев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(80-90%) рака легких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трахеи и бронхов приходится на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курильщиков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Картина и у мужчин, и у женщин аналогичная.</a:t>
            </a: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Курение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главная причина смертности от онкологических заболеваний в США. Именно оно служит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причиной смерти 30%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онкологических больных.</a:t>
            </a:r>
          </a:p>
        </p:txBody>
      </p:sp>
    </p:spTree>
    <p:extLst>
      <p:ext uri="{BB962C8B-B14F-4D97-AF65-F5344CB8AC3E}">
        <p14:creationId xmlns:p14="http://schemas.microsoft.com/office/powerpoint/2010/main" val="27493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16881" y="252409"/>
            <a:ext cx="7898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УПОТРЕБЛЯЕМОГО ТАБАКА (В ГРАММАХ) И ЦЕНА ЗА СИГАРЕТУ В ПЕРИОД С 1910 ПО 2005 ГОДЫ</a:t>
            </a:r>
          </a:p>
        </p:txBody>
      </p:sp>
      <p:pic>
        <p:nvPicPr>
          <p:cNvPr id="11" name="Содержимое 3" descr="точечный рисунок (2).bmp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55576" y="1133751"/>
            <a:ext cx="8136904" cy="4490353"/>
          </a:xfrm>
        </p:spPr>
      </p:pic>
      <p:sp>
        <p:nvSpPr>
          <p:cNvPr id="12" name="Прямоугольник 11"/>
          <p:cNvSpPr/>
          <p:nvPr/>
        </p:nvSpPr>
        <p:spPr>
          <a:xfrm>
            <a:off x="395536" y="5270162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Becky Freeman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Научный сотрудник и кандидат наук </a:t>
            </a:r>
          </a:p>
          <a:p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школы общественного здоровья, университета Сиднея</a:t>
            </a:r>
          </a:p>
        </p:txBody>
      </p:sp>
    </p:spTree>
    <p:extLst>
      <p:ext uri="{BB962C8B-B14F-4D97-AF65-F5344CB8AC3E}">
        <p14:creationId xmlns:p14="http://schemas.microsoft.com/office/powerpoint/2010/main" val="40057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16880" y="265238"/>
            <a:ext cx="7898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ЗАБОЛЕВАЕМОСТИ РАКОМ ЛЕГКИХ У МУЖЧИН И ЖЕНЩИН (НА 100 000 СООТВЕТСТВУЮЩЕГО НАСЕЛЕНИЯ  МУЖЧИН)</a:t>
            </a:r>
            <a:endParaRPr lang="ru-RU" sz="2000" b="1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Содержимое 5" descr="Новый рисунок.bmp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83568" y="1398633"/>
            <a:ext cx="7920880" cy="3542535"/>
          </a:xfrm>
        </p:spPr>
      </p:pic>
      <p:sp>
        <p:nvSpPr>
          <p:cNvPr id="13" name="Заголовок 1"/>
          <p:cNvSpPr txBox="1">
            <a:spLocks/>
          </p:cNvSpPr>
          <p:nvPr/>
        </p:nvSpPr>
        <p:spPr bwMode="gray">
          <a:xfrm>
            <a:off x="827584" y="5013176"/>
            <a:ext cx="7920880" cy="81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525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настоящее время показатель заболеваемости раком легких мужчин не снижается:</a:t>
            </a:r>
          </a:p>
          <a:p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таком же уровне, как и в 1963 году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5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544069"/>
              </p:ext>
            </p:extLst>
          </p:nvPr>
        </p:nvGraphicFramePr>
        <p:xfrm>
          <a:off x="0" y="994595"/>
          <a:ext cx="9144000" cy="2578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16881" y="252409"/>
            <a:ext cx="7898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УМЕРШИХ ОТ НЕСЧАСТНЫХ СЛУЧАЕВ, ОТРАВЛЕНИЙ И ТРАВМ С 2010 ПО 2013 ГОДЫ </a:t>
            </a:r>
            <a:endParaRPr lang="ru-RU" sz="2000" b="1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77609" y="988508"/>
            <a:ext cx="3801019" cy="771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75% умерших от внешних причины были лица трудоспособного возраста</a:t>
            </a:r>
          </a:p>
          <a:p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3988" y="3379925"/>
            <a:ext cx="497213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Мероприятия по профилактике </a:t>
            </a:r>
            <a:r>
              <a:rPr lang="ru-RU" sz="1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суицидов (</a:t>
            </a:r>
            <a:r>
              <a:rPr lang="ru-RU" sz="1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ВОЗ</a:t>
            </a:r>
            <a:r>
              <a:rPr lang="ru-RU" sz="1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Вовлечение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ключевых заинтересованных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сторон.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реализация всесторонней национальной стратегии по предотвращению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самоубийств.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Борьба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алкоголизмом: 25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- 30%  лиц,  совершивших суицид страдали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алкоголизмом.</a:t>
            </a:r>
            <a:endParaRPr lang="ru-RU" sz="1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Борьба 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 наркоманией и  употреблением токсических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препаратов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Ограничение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доступа к средствам совершения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самоубийства.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Эпидемиологическое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наблюдение и повышение качества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данных.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Информационно-просветительная деятельность.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Вовлечение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 массовой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информации.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Мобилизация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системы здравоохранения и обучение медицинского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персонала.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взглядов и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убеждений.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Меры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профилактике аффективных расстройств, связанных с наличием хронических или смертельных болезней, тяжелых утрат, социального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одиночества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психологической и социальной поддержки лицам с наличием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отрицательных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социальных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факторов.</a:t>
            </a:r>
            <a:endParaRPr lang="ru-RU" sz="1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2739" y="3379925"/>
            <a:ext cx="33192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Мероприятия по профилактике ДТП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рекламно-информационной продукции по оказанию неотложной помощи при ДТП.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и внедрение программ повышения потенциала специалистов различных отраслей, </a:t>
            </a:r>
            <a:r>
              <a:rPr lang="ru-RU" sz="1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парамедиков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т.д. оказанию неотложной помощи пострадавшим при ЧС и ДТП.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методических и информационно-образовательных материалов по оказанию неотложной медицинской помощи в различных ситуациях.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стандартов по организации медицинской помощи при ДТП и ЧС.</a:t>
            </a:r>
          </a:p>
          <a:p>
            <a:r>
              <a:rPr lang="ru-RU" sz="1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493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2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527149"/>
              </p:ext>
            </p:extLst>
          </p:nvPr>
        </p:nvGraphicFramePr>
        <p:xfrm>
          <a:off x="467545" y="1375091"/>
          <a:ext cx="3456383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145" y="188640"/>
            <a:ext cx="7334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ОСНОВНЫХ ПРИЧИН СМЕРТНОСТИ ОТ БОЛЕЗНЕЙ ОРГАНОВ ПИЩЕВАРЕНИЯ ПО РК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1999, 2010 - 2013 ГОДАХ (%)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32296" y="1204303"/>
            <a:ext cx="5400599" cy="21526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МЕРОПРИЯТИЯ ПО ПРОФИЛАКТИКЕ АЛКОГОЛИЗМА</a:t>
            </a:r>
            <a:endParaRPr lang="ru-RU" sz="1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Профилактические </a:t>
            </a:r>
            <a:endParaRPr lang="ru-RU" sz="1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Переориентирование населения на ведение трезвого и здорового образа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нетерпимости общества к проявлениям злоупотребления алкогольной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продукцией.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внедрение программ первичной профилактики развития алкогольной зависимости и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алкоголизма.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Информирование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о негативных последствиях злоупотребления алкогольной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продукцией.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организации оказания наркологической медицинской помощи лицам, злоупотребляющим алкогольной продукцией, и больным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алкоголизмом.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и молодежи к занятиям физической культурой, туризмом и спортом с ориентацией на формирование ценностей здорового образа жизни.</a:t>
            </a:r>
          </a:p>
          <a:p>
            <a:endParaRPr lang="ru-RU" sz="1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32294" y="3351999"/>
            <a:ext cx="5400599" cy="23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Организационные  </a:t>
            </a:r>
            <a:endParaRPr lang="ru-RU" sz="1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Регулирование объёмов выпускаемой алкогольной продукции и контроль над качеством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алкоголя.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Ограничение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 и времени продажи спиртных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напитков.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Предусмотрение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 по усилению административной ответственности за нарушения требований в сфере розничной реализации алкогольной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продукции.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Запрет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рекламу алкогольных напитков и разрушение положительного имиджа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спиртного.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системы мониторинга и анализа динамики показателей уровня злоупотребления алкогольной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продукцией.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системы определения факторов риска возникновения алкогольной зависимости для различных возрастных, этнических и социальных групп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Противодействие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нелегальному производству и обороту алкогольной 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продукции.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механизмов, предусматривающих меры социальной ответственности производителей алкогольной продукции</a:t>
            </a:r>
            <a:r>
              <a:rPr lang="ru-RU" sz="1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9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2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72200" y="332656"/>
            <a:ext cx="25202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03464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lemissova_v\Desktop\AJN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65304"/>
            <a:ext cx="1119572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2075462"/>
              </p:ext>
            </p:extLst>
          </p:nvPr>
        </p:nvGraphicFramePr>
        <p:xfrm>
          <a:off x="593258" y="1340768"/>
          <a:ext cx="807037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144" y="188640"/>
            <a:ext cx="7750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УМЕРШИХ ОТ НЕКОТОРЫХ ИНФЕКЦИОННЫХ И ПАРАЗИТАРНЫХ БОЛЕЗНЕЙ ПО РК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2010 – 2013 ГОДАХ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03366" y="5229200"/>
            <a:ext cx="2616798" cy="492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400"/>
              </a:spcAft>
            </a:pPr>
            <a:r>
              <a:rPr lang="en-US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2010          2011         2012        2013</a:t>
            </a: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56176" y="5445224"/>
            <a:ext cx="72008" cy="7200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04248" y="5445224"/>
            <a:ext cx="72008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380312" y="5445224"/>
            <a:ext cx="72008" cy="7200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956376" y="5445224"/>
            <a:ext cx="72008" cy="7200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03848" y="1340768"/>
            <a:ext cx="5504166" cy="2664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Республики Казахстан от 31 мая 2014 года № 597 «Комплексный План по борьбе с туберкулезом в РК на 2014- 2020 </a:t>
            </a:r>
            <a:r>
              <a:rPr lang="ru-RU" sz="11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1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1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 algn="just">
              <a:spcAft>
                <a:spcPts val="4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Реформирование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противотуберкулезной службы с расширением амбулаторной и </a:t>
            </a:r>
            <a:r>
              <a:rPr lang="ru-RU" sz="11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стационарозамещающей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помощи больным ТБ М/ШЛУ 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ТБ.</a:t>
            </a:r>
          </a:p>
          <a:p>
            <a:pPr marL="228600" indent="-228600" algn="just">
              <a:spcAft>
                <a:spcPts val="4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Улучшение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доступности современных эффективных технологий диагностики и лечения ТБ и М/ШЛУ ТБ, усиление профилактических мероприятий, в том числе в пенитенциарном секторе и среди 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мигрантов.</a:t>
            </a:r>
          </a:p>
          <a:p>
            <a:pPr marL="228600" indent="-228600" algn="just">
              <a:spcAft>
                <a:spcPts val="4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Усиление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 инфекционного контроля, мониторинга и оценки противотуберкулезных мероприятий, в том числе в пенитенциарном 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секторе.</a:t>
            </a:r>
          </a:p>
          <a:p>
            <a:pPr marL="228600" indent="-228600" algn="just">
              <a:spcAft>
                <a:spcPts val="400"/>
              </a:spcAft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Усиление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межведомственного и </a:t>
            </a:r>
            <a:r>
              <a:rPr lang="ru-RU" sz="11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межсекторального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взаимодействия по борьбе с ТБ</a:t>
            </a:r>
          </a:p>
        </p:txBody>
      </p:sp>
    </p:spTree>
    <p:extLst>
      <p:ext uri="{BB962C8B-B14F-4D97-AF65-F5344CB8AC3E}">
        <p14:creationId xmlns:p14="http://schemas.microsoft.com/office/powerpoint/2010/main" val="112398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3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36912"/>
            <a:ext cx="7543800" cy="563563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TextBox 4"/>
          <p:cNvSpPr txBox="1"/>
          <p:nvPr/>
        </p:nvSpPr>
        <p:spPr>
          <a:xfrm>
            <a:off x="6372200" y="260648"/>
            <a:ext cx="25922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2" descr="C:\Users\tlemissova_v\Desktop\AJN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165304"/>
            <a:ext cx="3207804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408325"/>
      </p:ext>
    </p:extLst>
  </p:cSld>
  <p:clrMapOvr>
    <a:masterClrMapping/>
  </p:clrMapOvr>
</p:sld>
</file>

<file path=ppt/theme/theme1.xml><?xml version="1.0" encoding="utf-8"?>
<a:theme xmlns:a="http://schemas.openxmlformats.org/drawingml/2006/main" name="cdb2004223l">
  <a:themeElements>
    <a:clrScheme name="Тема Office 1">
      <a:dk1>
        <a:srgbClr val="000000"/>
      </a:dk1>
      <a:lt1>
        <a:srgbClr val="FFFFFF"/>
      </a:lt1>
      <a:dk2>
        <a:srgbClr val="4B546F"/>
      </a:dk2>
      <a:lt2>
        <a:srgbClr val="C0C0C0"/>
      </a:lt2>
      <a:accent1>
        <a:srgbClr val="4987E3"/>
      </a:accent1>
      <a:accent2>
        <a:srgbClr val="D9520F"/>
      </a:accent2>
      <a:accent3>
        <a:srgbClr val="FFFFFF"/>
      </a:accent3>
      <a:accent4>
        <a:srgbClr val="000000"/>
      </a:accent4>
      <a:accent5>
        <a:srgbClr val="B1C3EF"/>
      </a:accent5>
      <a:accent6>
        <a:srgbClr val="C4490C"/>
      </a:accent6>
      <a:hlink>
        <a:srgbClr val="36A1B6"/>
      </a:hlink>
      <a:folHlink>
        <a:srgbClr val="9CC769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4B546F"/>
        </a:dk2>
        <a:lt2>
          <a:srgbClr val="C0C0C0"/>
        </a:lt2>
        <a:accent1>
          <a:srgbClr val="4987E3"/>
        </a:accent1>
        <a:accent2>
          <a:srgbClr val="D9520F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C4490C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135377"/>
        </a:dk2>
        <a:lt2>
          <a:srgbClr val="969696"/>
        </a:lt2>
        <a:accent1>
          <a:srgbClr val="2AA08A"/>
        </a:accent1>
        <a:accent2>
          <a:srgbClr val="9C88E6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8D7BD0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117AC1"/>
        </a:accent1>
        <a:accent2>
          <a:srgbClr val="38B890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2A682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cdb2004223l</Template>
  <TotalTime>572</TotalTime>
  <Words>2012</Words>
  <Application>Microsoft Office PowerPoint</Application>
  <PresentationFormat>Экран (4:3)</PresentationFormat>
  <Paragraphs>427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cdb2004223l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Венера Тлемисова</dc:creator>
  <cp:lastModifiedBy>Issataeva_N</cp:lastModifiedBy>
  <cp:revision>68</cp:revision>
  <cp:lastPrinted>2014-11-08T07:12:53Z</cp:lastPrinted>
  <dcterms:created xsi:type="dcterms:W3CDTF">2014-11-07T14:34:00Z</dcterms:created>
  <dcterms:modified xsi:type="dcterms:W3CDTF">2014-11-13T13:06:19Z</dcterms:modified>
</cp:coreProperties>
</file>