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306" r:id="rId2"/>
    <p:sldId id="261" r:id="rId3"/>
    <p:sldId id="332" r:id="rId4"/>
    <p:sldId id="333" r:id="rId5"/>
    <p:sldId id="308" r:id="rId6"/>
    <p:sldId id="313" r:id="rId7"/>
    <p:sldId id="310" r:id="rId8"/>
    <p:sldId id="311" r:id="rId9"/>
    <p:sldId id="314" r:id="rId10"/>
    <p:sldId id="317" r:id="rId11"/>
    <p:sldId id="318" r:id="rId12"/>
    <p:sldId id="319" r:id="rId13"/>
    <p:sldId id="320" r:id="rId14"/>
    <p:sldId id="321" r:id="rId15"/>
    <p:sldId id="324" r:id="rId16"/>
    <p:sldId id="325" r:id="rId17"/>
    <p:sldId id="323" r:id="rId18"/>
    <p:sldId id="312" r:id="rId19"/>
    <p:sldId id="326" r:id="rId20"/>
    <p:sldId id="327" r:id="rId21"/>
    <p:sldId id="328" r:id="rId22"/>
    <p:sldId id="329" r:id="rId23"/>
    <p:sldId id="330" r:id="rId24"/>
  </p:sldIdLst>
  <p:sldSz cx="12801600" cy="9601200" type="A3"/>
  <p:notesSz cx="6797675" cy="9926638"/>
  <p:defaultTextStyle>
    <a:defPPr>
      <a:defRPr lang="ru-RU"/>
    </a:defPPr>
    <a:lvl1pPr marL="0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31" autoAdjust="0"/>
  </p:normalViewPr>
  <p:slideViewPr>
    <p:cSldViewPr>
      <p:cViewPr>
        <p:scale>
          <a:sx n="50" d="100"/>
          <a:sy n="50" d="100"/>
        </p:scale>
        <p:origin x="-1380" y="-72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 sz="6275"/>
            </a:pPr>
            <a:r>
              <a:rPr lang="ru-RU" sz="4481" dirty="0"/>
              <a:t>Заболеваемость туберкулезом</a:t>
            </a:r>
            <a:r>
              <a:rPr lang="ru-RU" sz="4481" dirty="0" smtClean="0"/>
              <a:t>,</a:t>
            </a:r>
          </a:p>
          <a:p>
            <a:pPr>
              <a:defRPr sz="6275"/>
            </a:pPr>
            <a:r>
              <a:rPr lang="ru-RU" sz="4481" dirty="0" smtClean="0"/>
              <a:t> </a:t>
            </a:r>
            <a:r>
              <a:rPr lang="ru-RU" sz="4481" dirty="0"/>
              <a:t>на 100 тыс. нас</a:t>
            </a:r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2794376098418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336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10 мес.2013</c:v>
                </c:pt>
                <c:pt idx="3">
                  <c:v>10 мес.2014</c:v>
                </c:pt>
                <c:pt idx="4">
                  <c:v>город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110.8</c:v>
                </c:pt>
                <c:pt idx="1">
                  <c:v>99.4</c:v>
                </c:pt>
                <c:pt idx="2">
                  <c:v>74</c:v>
                </c:pt>
                <c:pt idx="3">
                  <c:v>69</c:v>
                </c:pt>
                <c:pt idx="4">
                  <c:v>44.9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037632"/>
        <c:axId val="22039168"/>
        <c:axId val="0"/>
      </c:bar3DChart>
      <c:catAx>
        <c:axId val="220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2039168"/>
        <c:crosses val="autoZero"/>
        <c:auto val="1"/>
        <c:lblAlgn val="ctr"/>
        <c:lblOffset val="100"/>
        <c:noMultiLvlLbl val="0"/>
      </c:catAx>
      <c:valAx>
        <c:axId val="220391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037632"/>
        <c:crosses val="autoZero"/>
        <c:crossBetween val="between"/>
      </c:valAx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2521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ПФ</c:v>
                </c:pt>
                <c:pt idx="1">
                  <c:v>ОБ</c:v>
                </c:pt>
                <c:pt idx="2">
                  <c:v>БК+</c:v>
                </c:pt>
                <c:pt idx="3">
                  <c:v>с распадом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0.78</c:v>
                </c:pt>
                <c:pt idx="1">
                  <c:v>0.22</c:v>
                </c:pt>
                <c:pt idx="2">
                  <c:v>0.18</c:v>
                </c:pt>
                <c:pt idx="3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942408376963352E-2"/>
                  <c:y val="2.0040080160320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475888674565999E-2"/>
                  <c:y val="-6.01202404809619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8418297051529344E-2"/>
                  <c:y val="-6.012024048096192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ПФ</c:v>
                </c:pt>
                <c:pt idx="1">
                  <c:v>ОБ</c:v>
                </c:pt>
                <c:pt idx="2">
                  <c:v>БК+</c:v>
                </c:pt>
                <c:pt idx="3">
                  <c:v>с распадом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0.77</c:v>
                </c:pt>
                <c:pt idx="1">
                  <c:v>0.23</c:v>
                </c:pt>
                <c:pt idx="2">
                  <c:v>0.18</c:v>
                </c:pt>
                <c:pt idx="3" formatCode="0.00%">
                  <c:v>1.7999999999999999E-2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741184"/>
        <c:axId val="91751168"/>
        <c:axId val="0"/>
      </c:bar3DChart>
      <c:catAx>
        <c:axId val="91741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91751168"/>
        <c:crosses val="autoZero"/>
        <c:auto val="1"/>
        <c:lblAlgn val="ctr"/>
        <c:lblOffset val="100"/>
        <c:noMultiLvlLbl val="0"/>
      </c:catAx>
      <c:valAx>
        <c:axId val="917511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1741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КазНУ</c:v>
                </c:pt>
                <c:pt idx="1">
                  <c:v>КазНПУ</c:v>
                </c:pt>
                <c:pt idx="2">
                  <c:v>АТУ</c:v>
                </c:pt>
                <c:pt idx="3">
                  <c:v>КазГАСА</c:v>
                </c:pt>
                <c:pt idx="4">
                  <c:v>КазАСТ</c:v>
                </c:pt>
                <c:pt idx="5">
                  <c:v>КНК</c:v>
                </c:pt>
                <c:pt idx="6">
                  <c:v>КазНТУ</c:v>
                </c:pt>
                <c:pt idx="7">
                  <c:v>АУЭС</c:v>
                </c:pt>
                <c:pt idx="8">
                  <c:v>КазНАИ</c:v>
                </c:pt>
                <c:pt idx="9">
                  <c:v>КазАТК</c:v>
                </c:pt>
                <c:pt idx="10">
                  <c:v>КазУМОМЯ</c:v>
                </c:pt>
                <c:pt idx="11">
                  <c:v>ЖенПУ</c:v>
                </c:pt>
                <c:pt idx="12">
                  <c:v>КазНАУ</c:v>
                </c:pt>
                <c:pt idx="13">
                  <c:v>КазЭУ</c:v>
                </c:pt>
                <c:pt idx="14">
                  <c:v>ГСП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0.94699999999999995</c:v>
                </c:pt>
                <c:pt idx="1">
                  <c:v>0.81399999999999995</c:v>
                </c:pt>
                <c:pt idx="2">
                  <c:v>1.208</c:v>
                </c:pt>
                <c:pt idx="3">
                  <c:v>0.309</c:v>
                </c:pt>
                <c:pt idx="6">
                  <c:v>0.623</c:v>
                </c:pt>
                <c:pt idx="7">
                  <c:v>0.46500000000000002</c:v>
                </c:pt>
                <c:pt idx="8">
                  <c:v>0</c:v>
                </c:pt>
                <c:pt idx="9">
                  <c:v>0</c:v>
                </c:pt>
                <c:pt idx="10">
                  <c:v>0.63300000000000001</c:v>
                </c:pt>
                <c:pt idx="11">
                  <c:v>0.83</c:v>
                </c:pt>
                <c:pt idx="12">
                  <c:v>0.69499999999999995</c:v>
                </c:pt>
                <c:pt idx="13">
                  <c:v>1.08</c:v>
                </c:pt>
                <c:pt idx="14">
                  <c:v>0.74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3859649122807015E-3"/>
                  <c:y val="2.5254299527923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859649122807015E-3"/>
                  <c:y val="5.6120665617607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859649122807015E-3"/>
                  <c:y val="4.209049921320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309941520467835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9005847953216373E-2"/>
                  <c:y val="2.8060332808803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5.8479532163742704E-3"/>
                  <c:y val="1.4030166404401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83%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9239766081871378E-3"/>
                  <c:y val="2.8060332808803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31578947368421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9239766081871371E-2"/>
                  <c:y val="2.244826624704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КазНУ</c:v>
                </c:pt>
                <c:pt idx="1">
                  <c:v>КазНПУ</c:v>
                </c:pt>
                <c:pt idx="2">
                  <c:v>АТУ</c:v>
                </c:pt>
                <c:pt idx="3">
                  <c:v>КазГАСА</c:v>
                </c:pt>
                <c:pt idx="4">
                  <c:v>КазАСТ</c:v>
                </c:pt>
                <c:pt idx="5">
                  <c:v>КНК</c:v>
                </c:pt>
                <c:pt idx="6">
                  <c:v>КазНТУ</c:v>
                </c:pt>
                <c:pt idx="7">
                  <c:v>АУЭС</c:v>
                </c:pt>
                <c:pt idx="8">
                  <c:v>КазНАИ</c:v>
                </c:pt>
                <c:pt idx="9">
                  <c:v>КазАТК</c:v>
                </c:pt>
                <c:pt idx="10">
                  <c:v>КазУМОМЯ</c:v>
                </c:pt>
                <c:pt idx="11">
                  <c:v>ЖенПУ</c:v>
                </c:pt>
                <c:pt idx="12">
                  <c:v>КазНАУ</c:v>
                </c:pt>
                <c:pt idx="13">
                  <c:v>КазЭУ</c:v>
                </c:pt>
                <c:pt idx="14">
                  <c:v>ГСП</c:v>
                </c:pt>
              </c:strCache>
            </c:strRef>
          </c:cat>
          <c:val>
            <c:numRef>
              <c:f>Лист1!$C$2:$C$16</c:f>
              <c:numCache>
                <c:formatCode>0.0%</c:formatCode>
                <c:ptCount val="15"/>
                <c:pt idx="0">
                  <c:v>0.497</c:v>
                </c:pt>
                <c:pt idx="1">
                  <c:v>0.64600000000000002</c:v>
                </c:pt>
                <c:pt idx="2">
                  <c:v>0.28100000000000003</c:v>
                </c:pt>
                <c:pt idx="3">
                  <c:v>0</c:v>
                </c:pt>
                <c:pt idx="4">
                  <c:v>1.9139999999999999</c:v>
                </c:pt>
                <c:pt idx="5">
                  <c:v>2.1280000000000001</c:v>
                </c:pt>
                <c:pt idx="6">
                  <c:v>0.92100000000000004</c:v>
                </c:pt>
                <c:pt idx="7">
                  <c:v>1.399</c:v>
                </c:pt>
                <c:pt idx="8">
                  <c:v>0.52100000000000002</c:v>
                </c:pt>
                <c:pt idx="9">
                  <c:v>1.355</c:v>
                </c:pt>
                <c:pt idx="10">
                  <c:v>0.84299999999999997</c:v>
                </c:pt>
                <c:pt idx="11">
                  <c:v>0.59199999999999997</c:v>
                </c:pt>
                <c:pt idx="12">
                  <c:v>0.41499999999999998</c:v>
                </c:pt>
                <c:pt idx="13">
                  <c:v>0.52700000000000002</c:v>
                </c:pt>
                <c:pt idx="14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789568"/>
        <c:axId val="91791360"/>
        <c:axId val="0"/>
      </c:bar3DChart>
      <c:catAx>
        <c:axId val="9178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1791360"/>
        <c:crosses val="autoZero"/>
        <c:auto val="1"/>
        <c:lblAlgn val="ctr"/>
        <c:lblOffset val="100"/>
        <c:noMultiLvlLbl val="0"/>
      </c:catAx>
      <c:valAx>
        <c:axId val="9179136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1789568"/>
        <c:crosses val="autoZero"/>
        <c:crossBetween val="between"/>
      </c:valAx>
      <c:spPr>
        <a:noFill/>
        <a:ln w="35562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252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  <c:pt idx="4">
                  <c:v>магистратура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</c:v>
                </c:pt>
                <c:pt idx="1">
                  <c:v>15</c:v>
                </c:pt>
                <c:pt idx="2">
                  <c:v>21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  <c:pt idx="4">
                  <c:v>магистратура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</c:v>
                </c:pt>
                <c:pt idx="1">
                  <c:v>10</c:v>
                </c:pt>
                <c:pt idx="2">
                  <c:v>16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6246784"/>
        <c:axId val="116256768"/>
        <c:axId val="0"/>
      </c:bar3DChart>
      <c:catAx>
        <c:axId val="116246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6256768"/>
        <c:crosses val="autoZero"/>
        <c:auto val="1"/>
        <c:lblAlgn val="ctr"/>
        <c:lblOffset val="100"/>
        <c:noMultiLvlLbl val="0"/>
      </c:catAx>
      <c:valAx>
        <c:axId val="116256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246784"/>
        <c:crosses val="autoZero"/>
        <c:crossBetween val="between"/>
      </c:valAx>
      <c:spPr>
        <a:noFill/>
        <a:ln w="35562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52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2.8444550004362273E-2"/>
                  <c:y val="-0.11342754679453995"/>
                </c:manualLayout>
              </c:layout>
              <c:spPr>
                <a:noFill/>
                <a:ln w="35528">
                  <a:noFill/>
                </a:ln>
              </c:spPr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7045947150647659"/>
                  <c:y val="0.11142566683922295"/>
                </c:manualLayout>
              </c:layout>
              <c:spPr>
                <a:noFill/>
                <a:ln w="35528">
                  <a:noFill/>
                </a:ln>
              </c:spPr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751741030656123E-3"/>
                  <c:y val="2.1928545831131546E-2"/>
                </c:manualLayout>
              </c:layout>
              <c:spPr>
                <a:noFill/>
                <a:ln w="35528">
                  <a:noFill/>
                </a:ln>
              </c:spPr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4672093465316027E-2"/>
                  <c:y val="-7.0273910120990976E-2"/>
                </c:manualLayout>
              </c:layout>
              <c:spPr>
                <a:noFill/>
                <a:ln w="35528">
                  <a:noFill/>
                </a:ln>
              </c:spPr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9441253019101329"/>
                  <c:y val="-1.0731495204428888E-2"/>
                </c:manualLayout>
              </c:layout>
              <c:spPr>
                <a:noFill/>
                <a:ln w="35528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 w="35528">
                <a:noFill/>
              </a:ln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Городские</c:v>
                </c:pt>
                <c:pt idx="1">
                  <c:v>Приезжие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35531">
          <a:noFill/>
        </a:ln>
      </c:spPr>
    </c:plotArea>
    <c:plotVisOnly val="1"/>
    <c:dispBlanksAs val="zero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2238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0614461098482"/>
          <c:y val="5.6087280906884043E-2"/>
          <c:w val="0.80986309353817876"/>
          <c:h val="0.804118056848688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6.9240486851820007E-2"/>
                  <c:y val="8.847495103748846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077406153053738"/>
                  <c:y val="5.825951727319651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085368720487558"/>
                  <c:y val="-1.759021362148241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6023283805320325E-2"/>
                  <c:y val="-4.571607620090277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7282153202352314E-2"/>
                  <c:y val="-3.109117191753335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 w="35543"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Городские</c:v>
                </c:pt>
                <c:pt idx="1">
                  <c:v>Приезжие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35552">
          <a:noFill/>
        </a:ln>
      </c:spPr>
    </c:plotArea>
    <c:plotVisOnly val="1"/>
    <c:dispBlanksAs val="zero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224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Алматы</c:v>
                </c:pt>
                <c:pt idx="1">
                  <c:v>Алм.обл.</c:v>
                </c:pt>
                <c:pt idx="2">
                  <c:v>ЮКО</c:v>
                </c:pt>
                <c:pt idx="3">
                  <c:v>Жамб. обл.</c:v>
                </c:pt>
                <c:pt idx="4">
                  <c:v>ВКО</c:v>
                </c:pt>
                <c:pt idx="5">
                  <c:v>Караг.обл</c:v>
                </c:pt>
                <c:pt idx="6">
                  <c:v>Актюб.обл.</c:v>
                </c:pt>
                <c:pt idx="7">
                  <c:v>Узбекистан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0.14299999999999999</c:v>
                </c:pt>
                <c:pt idx="1">
                  <c:v>0.19600000000000001</c:v>
                </c:pt>
                <c:pt idx="2">
                  <c:v>0.161</c:v>
                </c:pt>
                <c:pt idx="3">
                  <c:v>0.125</c:v>
                </c:pt>
                <c:pt idx="4">
                  <c:v>5.3999999999999999E-2</c:v>
                </c:pt>
                <c:pt idx="5">
                  <c:v>5.3999999999999999E-2</c:v>
                </c:pt>
                <c:pt idx="6">
                  <c:v>5.3999999999999999E-2</c:v>
                </c:pt>
                <c:pt idx="7">
                  <c:v>1.7999999999999999E-2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695110682753651"/>
          <c:y val="0.31294936329351619"/>
          <c:w val="0.25631110541277791"/>
          <c:h val="0.44497309579789501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239766081871389E-2"/>
          <c:y val="2.4316097783262196E-2"/>
          <c:w val="0.96783625730994161"/>
          <c:h val="0.64677277994745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771929824561403E-3"/>
                  <c:y val="-4.489653249408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33918128654955E-2"/>
                  <c:y val="-3.6478432651445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19883040935687E-3"/>
                  <c:y val="-3.3672399370564793E-2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/>
                      <a:t>14</a:t>
                    </a:r>
                    <a:r>
                      <a:rPr lang="en-US" sz="3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общежитие</c:v>
                </c:pt>
                <c:pt idx="1">
                  <c:v>квартира</c:v>
                </c:pt>
                <c:pt idx="2">
                  <c:v>город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0.36</c:v>
                </c:pt>
                <c:pt idx="1">
                  <c:v>0.5</c:v>
                </c:pt>
                <c:pt idx="2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298304"/>
        <c:axId val="119316480"/>
        <c:axId val="0"/>
      </c:bar3DChart>
      <c:catAx>
        <c:axId val="11929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9316480"/>
        <c:crosses val="autoZero"/>
        <c:auto val="1"/>
        <c:lblAlgn val="ctr"/>
        <c:lblOffset val="100"/>
        <c:noMultiLvlLbl val="0"/>
      </c:catAx>
      <c:valAx>
        <c:axId val="11931648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19298304"/>
        <c:crosses val="autoZero"/>
        <c:crossBetween val="between"/>
      </c:valAx>
      <c:spPr>
        <a:noFill/>
        <a:ln w="35576">
          <a:noFill/>
        </a:ln>
      </c:spPr>
    </c:plotArea>
    <c:plotVisOnly val="1"/>
    <c:dispBlanksAs val="gap"/>
    <c:showDLblsOverMax val="0"/>
  </c:chart>
  <c:txPr>
    <a:bodyPr/>
    <a:lstStyle/>
    <a:p>
      <a:pPr>
        <a:defRPr sz="2521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3.4187794903380447E-3"/>
                  <c:y val="-8.3950813144698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093897451690224E-2"/>
                  <c:y val="-6.419768064006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грант</c:v>
                </c:pt>
                <c:pt idx="1">
                  <c:v>платно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0.64</c:v>
                </c:pt>
                <c:pt idx="1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419264"/>
        <c:axId val="119420800"/>
        <c:axId val="0"/>
      </c:bar3DChart>
      <c:catAx>
        <c:axId val="11941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9420800"/>
        <c:crosses val="autoZero"/>
        <c:auto val="1"/>
        <c:lblAlgn val="ctr"/>
        <c:lblOffset val="100"/>
        <c:noMultiLvlLbl val="0"/>
      </c:catAx>
      <c:valAx>
        <c:axId val="11942080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19419264"/>
        <c:crosses val="autoZero"/>
        <c:crossBetween val="between"/>
      </c:valAx>
      <c:spPr>
        <a:noFill/>
        <a:ln w="35571">
          <a:noFill/>
        </a:ln>
      </c:spPr>
    </c:plotArea>
    <c:plotVisOnly val="1"/>
    <c:dispBlanksAs val="gap"/>
    <c:showDLblsOverMax val="0"/>
  </c:chart>
  <c:txPr>
    <a:bodyPr/>
    <a:lstStyle/>
    <a:p>
      <a:pPr>
        <a:defRPr sz="2521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824561403508771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23%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АТУ</c:v>
                </c:pt>
                <c:pt idx="1">
                  <c:v>КазАСТ</c:v>
                </c:pt>
                <c:pt idx="2">
                  <c:v>КНК</c:v>
                </c:pt>
                <c:pt idx="3">
                  <c:v>КазГАСА</c:v>
                </c:pt>
                <c:pt idx="4">
                  <c:v>АУЭС</c:v>
                </c:pt>
                <c:pt idx="5">
                  <c:v>КазНАИ</c:v>
                </c:pt>
                <c:pt idx="6">
                  <c:v>КазАТК</c:v>
                </c:pt>
                <c:pt idx="7">
                  <c:v>КазУМОиМЯ</c:v>
                </c:pt>
                <c:pt idx="8">
                  <c:v>КазГосЖенПУ</c:v>
                </c:pt>
                <c:pt idx="9">
                  <c:v>КЭУ</c:v>
                </c:pt>
                <c:pt idx="10">
                  <c:v>КазНУ</c:v>
                </c:pt>
                <c:pt idx="11">
                  <c:v>КазНТУ</c:v>
                </c:pt>
                <c:pt idx="12">
                  <c:v>КазНПУ</c:v>
                </c:pt>
                <c:pt idx="13">
                  <c:v>КазНАУ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0.27100000000000002</c:v>
                </c:pt>
                <c:pt idx="1">
                  <c:v>0.36499999999999999</c:v>
                </c:pt>
                <c:pt idx="2">
                  <c:v>0.67</c:v>
                </c:pt>
                <c:pt idx="3">
                  <c:v>0.71799999999999997</c:v>
                </c:pt>
                <c:pt idx="4">
                  <c:v>0.67700000000000005</c:v>
                </c:pt>
                <c:pt idx="5">
                  <c:v>0.42799999999999999</c:v>
                </c:pt>
                <c:pt idx="6">
                  <c:v>0.79700000000000004</c:v>
                </c:pt>
                <c:pt idx="7">
                  <c:v>0.40500000000000003</c:v>
                </c:pt>
                <c:pt idx="8">
                  <c:v>1</c:v>
                </c:pt>
                <c:pt idx="9">
                  <c:v>1</c:v>
                </c:pt>
                <c:pt idx="10">
                  <c:v>0.32</c:v>
                </c:pt>
                <c:pt idx="11">
                  <c:v>0.23</c:v>
                </c:pt>
                <c:pt idx="12">
                  <c:v>0.56599999999999995</c:v>
                </c:pt>
                <c:pt idx="13">
                  <c:v>0.65700000000000003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467008"/>
        <c:axId val="119493376"/>
        <c:axId val="0"/>
      </c:bar3DChart>
      <c:catAx>
        <c:axId val="11946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19493376"/>
        <c:crosses val="autoZero"/>
        <c:auto val="1"/>
        <c:lblAlgn val="ctr"/>
        <c:lblOffset val="100"/>
        <c:noMultiLvlLbl val="0"/>
      </c:catAx>
      <c:valAx>
        <c:axId val="119493376"/>
        <c:scaling>
          <c:orientation val="minMax"/>
        </c:scaling>
        <c:delete val="1"/>
        <c:axPos val="l"/>
        <c:majorGridlines/>
        <c:numFmt formatCode="0.0%" sourceLinked="1"/>
        <c:majorTickMark val="out"/>
        <c:minorTickMark val="none"/>
        <c:tickLblPos val="none"/>
        <c:crossAx val="1194670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82196F-1602-48D4-8AAE-6F150BFB639B}" type="doc">
      <dgm:prSet loTypeId="urn:microsoft.com/office/officeart/2005/8/layout/orgChart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A86E6F4-F674-400C-8299-06D3A70EBD35}">
      <dgm:prSet phldrT="[Текст]" custT="1"/>
      <dgm:spPr/>
      <dgm:t>
        <a:bodyPr/>
        <a:lstStyle/>
        <a:p>
          <a:r>
            <a:rPr lang="ru-RU" sz="3200" b="1" dirty="0" smtClean="0"/>
            <a:t>повторная читка </a:t>
          </a:r>
          <a:r>
            <a:rPr lang="ru-RU" sz="3200" b="1" dirty="0" err="1" smtClean="0"/>
            <a:t>флюорограмм</a:t>
          </a:r>
          <a:r>
            <a:rPr lang="ru-RU" sz="3200" b="1" dirty="0" smtClean="0"/>
            <a:t> 15996 студентов </a:t>
          </a:r>
          <a:endParaRPr lang="ru-RU" sz="3200" b="1" dirty="0"/>
        </a:p>
      </dgm:t>
    </dgm:pt>
    <dgm:pt modelId="{DCA437D9-29A9-4D38-9764-25CF56D22877}" type="parTrans" cxnId="{0610A4A3-6973-4A94-A29D-BACAF238D96D}">
      <dgm:prSet/>
      <dgm:spPr/>
      <dgm:t>
        <a:bodyPr/>
        <a:lstStyle/>
        <a:p>
          <a:endParaRPr lang="ru-RU"/>
        </a:p>
      </dgm:t>
    </dgm:pt>
    <dgm:pt modelId="{F764BE0C-5713-4968-BE5E-ED55430C0416}" type="sibTrans" cxnId="{0610A4A3-6973-4A94-A29D-BACAF238D96D}">
      <dgm:prSet/>
      <dgm:spPr/>
      <dgm:t>
        <a:bodyPr/>
        <a:lstStyle/>
        <a:p>
          <a:endParaRPr lang="ru-RU"/>
        </a:p>
      </dgm:t>
    </dgm:pt>
    <dgm:pt modelId="{1E3891C9-AFA8-43CB-B00A-789AC58CFC42}" type="asst">
      <dgm:prSet phldrT="[Текст]" custT="1"/>
      <dgm:spPr/>
      <dgm:t>
        <a:bodyPr/>
        <a:lstStyle/>
        <a:p>
          <a:r>
            <a:rPr lang="ru-RU" sz="3200" b="1" dirty="0" smtClean="0"/>
            <a:t>направлены на </a:t>
          </a:r>
          <a:r>
            <a:rPr lang="ru-RU" sz="3200" b="1" dirty="0" err="1" smtClean="0"/>
            <a:t>дообследование</a:t>
          </a:r>
          <a:r>
            <a:rPr lang="ru-RU" sz="3200" b="1" dirty="0" smtClean="0"/>
            <a:t> 1686-11%</a:t>
          </a:r>
          <a:endParaRPr lang="ru-RU" sz="3200" b="1" dirty="0"/>
        </a:p>
      </dgm:t>
    </dgm:pt>
    <dgm:pt modelId="{766B5EC2-B6F5-4D56-8C2D-A27E1904BC62}" type="parTrans" cxnId="{46880366-D80E-4D36-BA0D-36230C47F089}">
      <dgm:prSet/>
      <dgm:spPr/>
      <dgm:t>
        <a:bodyPr/>
        <a:lstStyle/>
        <a:p>
          <a:endParaRPr lang="ru-RU"/>
        </a:p>
      </dgm:t>
    </dgm:pt>
    <dgm:pt modelId="{00424813-46B2-4E55-B2D5-19645146BEFB}" type="sibTrans" cxnId="{46880366-D80E-4D36-BA0D-36230C47F089}">
      <dgm:prSet/>
      <dgm:spPr/>
      <dgm:t>
        <a:bodyPr/>
        <a:lstStyle/>
        <a:p>
          <a:endParaRPr lang="ru-RU"/>
        </a:p>
      </dgm:t>
    </dgm:pt>
    <dgm:pt modelId="{73896D9C-5A6F-41DD-AE34-46C52AB7841E}">
      <dgm:prSet phldrT="[Текст]" custT="1"/>
      <dgm:spPr/>
      <dgm:t>
        <a:bodyPr/>
        <a:lstStyle/>
        <a:p>
          <a:r>
            <a:rPr lang="ru-RU" sz="3200" b="1" dirty="0" smtClean="0"/>
            <a:t>у 1608 -10% ФГ кадры нечитабельны</a:t>
          </a:r>
          <a:endParaRPr lang="ru-RU" sz="3200" b="1" dirty="0"/>
        </a:p>
      </dgm:t>
    </dgm:pt>
    <dgm:pt modelId="{85AE4A6B-D965-4DC6-8AAD-344754B5F619}" type="parTrans" cxnId="{6B8B386C-1EFB-4AF8-9938-E61CE1C976E1}">
      <dgm:prSet/>
      <dgm:spPr/>
      <dgm:t>
        <a:bodyPr/>
        <a:lstStyle/>
        <a:p>
          <a:endParaRPr lang="ru-RU"/>
        </a:p>
      </dgm:t>
    </dgm:pt>
    <dgm:pt modelId="{4D630046-A05E-4EC6-A969-90EB76E19983}" type="sibTrans" cxnId="{6B8B386C-1EFB-4AF8-9938-E61CE1C976E1}">
      <dgm:prSet/>
      <dgm:spPr/>
      <dgm:t>
        <a:bodyPr/>
        <a:lstStyle/>
        <a:p>
          <a:endParaRPr lang="ru-RU"/>
        </a:p>
      </dgm:t>
    </dgm:pt>
    <dgm:pt modelId="{F5D92A8C-6FD1-42E7-A8B5-C18530A4A611}">
      <dgm:prSet phldrT="[Текст]" custT="1"/>
      <dgm:spPr/>
      <dgm:t>
        <a:bodyPr/>
        <a:lstStyle/>
        <a:p>
          <a:r>
            <a:rPr lang="ru-RU" sz="3200" b="1" dirty="0" smtClean="0"/>
            <a:t>у 78 -0,5% подозрение на патологию в легких</a:t>
          </a:r>
          <a:endParaRPr lang="ru-RU" sz="3200" b="1" dirty="0"/>
        </a:p>
      </dgm:t>
    </dgm:pt>
    <dgm:pt modelId="{B62D2239-3809-4B81-8637-EA826F94EBDB}" type="parTrans" cxnId="{62722589-3944-4B13-BC0D-D7AFC6C5841C}">
      <dgm:prSet/>
      <dgm:spPr/>
      <dgm:t>
        <a:bodyPr/>
        <a:lstStyle/>
        <a:p>
          <a:endParaRPr lang="ru-RU"/>
        </a:p>
      </dgm:t>
    </dgm:pt>
    <dgm:pt modelId="{F2F356CE-B5F4-4609-87B2-38345E911361}" type="sibTrans" cxnId="{62722589-3944-4B13-BC0D-D7AFC6C5841C}">
      <dgm:prSet/>
      <dgm:spPr/>
      <dgm:t>
        <a:bodyPr/>
        <a:lstStyle/>
        <a:p>
          <a:endParaRPr lang="ru-RU"/>
        </a:p>
      </dgm:t>
    </dgm:pt>
    <dgm:pt modelId="{4921FC98-2F65-4330-BE2C-6F504C7D77A2}">
      <dgm:prSet phldrT="[Текст]"/>
      <dgm:spPr/>
      <dgm:t>
        <a:bodyPr/>
        <a:lstStyle/>
        <a:p>
          <a:r>
            <a:rPr lang="ru-RU" b="1" dirty="0" smtClean="0"/>
            <a:t>При проведении повторной читки выявлено 3 случая туберкулеза</a:t>
          </a:r>
          <a:endParaRPr lang="ru-RU" b="1" dirty="0"/>
        </a:p>
      </dgm:t>
    </dgm:pt>
    <dgm:pt modelId="{0A386A2D-0749-4262-842C-15419B5A1212}" type="parTrans" cxnId="{4BC0A16E-43AE-400A-B7BB-0AA3D4618F34}">
      <dgm:prSet/>
      <dgm:spPr/>
      <dgm:t>
        <a:bodyPr/>
        <a:lstStyle/>
        <a:p>
          <a:endParaRPr lang="ru-RU"/>
        </a:p>
      </dgm:t>
    </dgm:pt>
    <dgm:pt modelId="{BE50AF1E-2766-4237-B1FE-510A9AFE9F49}" type="sibTrans" cxnId="{4BC0A16E-43AE-400A-B7BB-0AA3D4618F34}">
      <dgm:prSet/>
      <dgm:spPr/>
      <dgm:t>
        <a:bodyPr/>
        <a:lstStyle/>
        <a:p>
          <a:endParaRPr lang="ru-RU"/>
        </a:p>
      </dgm:t>
    </dgm:pt>
    <dgm:pt modelId="{F0029827-DA38-4C70-84AF-0FFEF8085906}" type="pres">
      <dgm:prSet presAssocID="{C982196F-1602-48D4-8AAE-6F150BFB63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6B65B12-DF87-4984-A695-05655E89CAE1}" type="pres">
      <dgm:prSet presAssocID="{DA86E6F4-F674-400C-8299-06D3A70EBD35}" presName="hierRoot1" presStyleCnt="0">
        <dgm:presLayoutVars>
          <dgm:hierBranch val="init"/>
        </dgm:presLayoutVars>
      </dgm:prSet>
      <dgm:spPr/>
    </dgm:pt>
    <dgm:pt modelId="{6BD6AB62-FC86-45A9-B8D4-2B06D13D3EDB}" type="pres">
      <dgm:prSet presAssocID="{DA86E6F4-F674-400C-8299-06D3A70EBD35}" presName="rootComposite1" presStyleCnt="0"/>
      <dgm:spPr/>
    </dgm:pt>
    <dgm:pt modelId="{B74252C9-A185-4978-9D6F-D99E242BD6CD}" type="pres">
      <dgm:prSet presAssocID="{DA86E6F4-F674-400C-8299-06D3A70EBD3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30B9BD-58B4-4971-B89C-3DB68A841722}" type="pres">
      <dgm:prSet presAssocID="{DA86E6F4-F674-400C-8299-06D3A70EBD3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085E1A2-C388-4FA1-B1E9-3AD9F2BE63D2}" type="pres">
      <dgm:prSet presAssocID="{DA86E6F4-F674-400C-8299-06D3A70EBD35}" presName="hierChild2" presStyleCnt="0"/>
      <dgm:spPr/>
    </dgm:pt>
    <dgm:pt modelId="{D2997CD8-C31A-4744-BD67-A807CF3B81D9}" type="pres">
      <dgm:prSet presAssocID="{85AE4A6B-D965-4DC6-8AAD-344754B5F619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385E006-4652-4FE5-A5AC-AD30CAE6FDC9}" type="pres">
      <dgm:prSet presAssocID="{73896D9C-5A6F-41DD-AE34-46C52AB7841E}" presName="hierRoot2" presStyleCnt="0">
        <dgm:presLayoutVars>
          <dgm:hierBranch val="init"/>
        </dgm:presLayoutVars>
      </dgm:prSet>
      <dgm:spPr/>
    </dgm:pt>
    <dgm:pt modelId="{7A210D90-A24D-474D-8027-F2CC6FF16604}" type="pres">
      <dgm:prSet presAssocID="{73896D9C-5A6F-41DD-AE34-46C52AB7841E}" presName="rootComposite" presStyleCnt="0"/>
      <dgm:spPr/>
    </dgm:pt>
    <dgm:pt modelId="{0730A68E-0357-408F-A1B9-FD627D5647F3}" type="pres">
      <dgm:prSet presAssocID="{73896D9C-5A6F-41DD-AE34-46C52AB7841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FFCDBE-7C97-401D-821B-B9432F278172}" type="pres">
      <dgm:prSet presAssocID="{73896D9C-5A6F-41DD-AE34-46C52AB7841E}" presName="rootConnector" presStyleLbl="node2" presStyleIdx="0" presStyleCnt="3"/>
      <dgm:spPr/>
      <dgm:t>
        <a:bodyPr/>
        <a:lstStyle/>
        <a:p>
          <a:endParaRPr lang="ru-RU"/>
        </a:p>
      </dgm:t>
    </dgm:pt>
    <dgm:pt modelId="{12C2D0D1-C93C-4216-9F8F-2A000EA66940}" type="pres">
      <dgm:prSet presAssocID="{73896D9C-5A6F-41DD-AE34-46C52AB7841E}" presName="hierChild4" presStyleCnt="0"/>
      <dgm:spPr/>
    </dgm:pt>
    <dgm:pt modelId="{EC4624E8-B864-45B9-9B57-4030496A54B1}" type="pres">
      <dgm:prSet presAssocID="{73896D9C-5A6F-41DD-AE34-46C52AB7841E}" presName="hierChild5" presStyleCnt="0"/>
      <dgm:spPr/>
    </dgm:pt>
    <dgm:pt modelId="{D89C6BE7-1CF2-453C-B813-B910DC21603E}" type="pres">
      <dgm:prSet presAssocID="{B62D2239-3809-4B81-8637-EA826F94EBDB}" presName="Name37" presStyleLbl="parChTrans1D2" presStyleIdx="1" presStyleCnt="4"/>
      <dgm:spPr/>
      <dgm:t>
        <a:bodyPr/>
        <a:lstStyle/>
        <a:p>
          <a:endParaRPr lang="ru-RU"/>
        </a:p>
      </dgm:t>
    </dgm:pt>
    <dgm:pt modelId="{4E8DFE43-7E7E-47D8-8626-9715873758EE}" type="pres">
      <dgm:prSet presAssocID="{F5D92A8C-6FD1-42E7-A8B5-C18530A4A611}" presName="hierRoot2" presStyleCnt="0">
        <dgm:presLayoutVars>
          <dgm:hierBranch val="init"/>
        </dgm:presLayoutVars>
      </dgm:prSet>
      <dgm:spPr/>
    </dgm:pt>
    <dgm:pt modelId="{56CEF209-11D0-4793-9B93-352E5FA53CE1}" type="pres">
      <dgm:prSet presAssocID="{F5D92A8C-6FD1-42E7-A8B5-C18530A4A611}" presName="rootComposite" presStyleCnt="0"/>
      <dgm:spPr/>
    </dgm:pt>
    <dgm:pt modelId="{FC99A5E3-207B-40D3-B91E-C9DFD13EEC19}" type="pres">
      <dgm:prSet presAssocID="{F5D92A8C-6FD1-42E7-A8B5-C18530A4A611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31B5F5-4DB8-4411-8989-7A395337F857}" type="pres">
      <dgm:prSet presAssocID="{F5D92A8C-6FD1-42E7-A8B5-C18530A4A611}" presName="rootConnector" presStyleLbl="node2" presStyleIdx="1" presStyleCnt="3"/>
      <dgm:spPr/>
      <dgm:t>
        <a:bodyPr/>
        <a:lstStyle/>
        <a:p>
          <a:endParaRPr lang="ru-RU"/>
        </a:p>
      </dgm:t>
    </dgm:pt>
    <dgm:pt modelId="{B97991C3-6D63-4F73-8FDF-DCE9680B503E}" type="pres">
      <dgm:prSet presAssocID="{F5D92A8C-6FD1-42E7-A8B5-C18530A4A611}" presName="hierChild4" presStyleCnt="0"/>
      <dgm:spPr/>
    </dgm:pt>
    <dgm:pt modelId="{ECDBB83F-B29E-4996-98E1-8F02A82C0ED4}" type="pres">
      <dgm:prSet presAssocID="{F5D92A8C-6FD1-42E7-A8B5-C18530A4A611}" presName="hierChild5" presStyleCnt="0"/>
      <dgm:spPr/>
    </dgm:pt>
    <dgm:pt modelId="{72ADC021-9775-4653-8225-66AE176C1795}" type="pres">
      <dgm:prSet presAssocID="{0A386A2D-0749-4262-842C-15419B5A1212}" presName="Name37" presStyleLbl="parChTrans1D2" presStyleIdx="2" presStyleCnt="4"/>
      <dgm:spPr/>
      <dgm:t>
        <a:bodyPr/>
        <a:lstStyle/>
        <a:p>
          <a:endParaRPr lang="ru-RU"/>
        </a:p>
      </dgm:t>
    </dgm:pt>
    <dgm:pt modelId="{0A7B8519-5416-4F92-B82E-61E44ADF4216}" type="pres">
      <dgm:prSet presAssocID="{4921FC98-2F65-4330-BE2C-6F504C7D77A2}" presName="hierRoot2" presStyleCnt="0">
        <dgm:presLayoutVars>
          <dgm:hierBranch val="init"/>
        </dgm:presLayoutVars>
      </dgm:prSet>
      <dgm:spPr/>
    </dgm:pt>
    <dgm:pt modelId="{88E92A0E-715C-4C80-A8A1-7FE61C41FD92}" type="pres">
      <dgm:prSet presAssocID="{4921FC98-2F65-4330-BE2C-6F504C7D77A2}" presName="rootComposite" presStyleCnt="0"/>
      <dgm:spPr/>
    </dgm:pt>
    <dgm:pt modelId="{C73E2E0A-0016-42FE-A6DE-4C7CDE986FC6}" type="pres">
      <dgm:prSet presAssocID="{4921FC98-2F65-4330-BE2C-6F504C7D77A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01D8E1-5E60-4A06-A52D-A6D0BE49AF1D}" type="pres">
      <dgm:prSet presAssocID="{4921FC98-2F65-4330-BE2C-6F504C7D77A2}" presName="rootConnector" presStyleLbl="node2" presStyleIdx="2" presStyleCnt="3"/>
      <dgm:spPr/>
      <dgm:t>
        <a:bodyPr/>
        <a:lstStyle/>
        <a:p>
          <a:endParaRPr lang="ru-RU"/>
        </a:p>
      </dgm:t>
    </dgm:pt>
    <dgm:pt modelId="{EE0841CD-C892-4F84-8BF4-694C197FA82A}" type="pres">
      <dgm:prSet presAssocID="{4921FC98-2F65-4330-BE2C-6F504C7D77A2}" presName="hierChild4" presStyleCnt="0"/>
      <dgm:spPr/>
    </dgm:pt>
    <dgm:pt modelId="{8152FF8C-8711-4075-8E66-93FFA3A4F07E}" type="pres">
      <dgm:prSet presAssocID="{4921FC98-2F65-4330-BE2C-6F504C7D77A2}" presName="hierChild5" presStyleCnt="0"/>
      <dgm:spPr/>
    </dgm:pt>
    <dgm:pt modelId="{F45157DB-162D-456E-A43A-FC33E662D79D}" type="pres">
      <dgm:prSet presAssocID="{DA86E6F4-F674-400C-8299-06D3A70EBD35}" presName="hierChild3" presStyleCnt="0"/>
      <dgm:spPr/>
    </dgm:pt>
    <dgm:pt modelId="{45406B0B-48CF-414C-BEBD-592FFEB3B98E}" type="pres">
      <dgm:prSet presAssocID="{766B5EC2-B6F5-4D56-8C2D-A27E1904BC62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86A102BA-11C6-4459-8275-C53F33A92263}" type="pres">
      <dgm:prSet presAssocID="{1E3891C9-AFA8-43CB-B00A-789AC58CFC42}" presName="hierRoot3" presStyleCnt="0">
        <dgm:presLayoutVars>
          <dgm:hierBranch val="init"/>
        </dgm:presLayoutVars>
      </dgm:prSet>
      <dgm:spPr/>
    </dgm:pt>
    <dgm:pt modelId="{438C0254-C2CD-40DB-BE2D-34DDB00E8C14}" type="pres">
      <dgm:prSet presAssocID="{1E3891C9-AFA8-43CB-B00A-789AC58CFC42}" presName="rootComposite3" presStyleCnt="0"/>
      <dgm:spPr/>
    </dgm:pt>
    <dgm:pt modelId="{28A5F721-B819-419D-BC4E-68D6F65DE324}" type="pres">
      <dgm:prSet presAssocID="{1E3891C9-AFA8-43CB-B00A-789AC58CFC42}" presName="rootText3" presStyleLbl="asst1" presStyleIdx="0" presStyleCnt="1" custLinFactNeighborX="-236" custLinFactNeighborY="-2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77399B-A0FA-4CCA-80A5-524E6A438BC3}" type="pres">
      <dgm:prSet presAssocID="{1E3891C9-AFA8-43CB-B00A-789AC58CFC42}" presName="rootConnector3" presStyleLbl="asst1" presStyleIdx="0" presStyleCnt="1"/>
      <dgm:spPr/>
      <dgm:t>
        <a:bodyPr/>
        <a:lstStyle/>
        <a:p>
          <a:endParaRPr lang="ru-RU"/>
        </a:p>
      </dgm:t>
    </dgm:pt>
    <dgm:pt modelId="{1872C6A7-3112-4136-8719-41E57991D8BD}" type="pres">
      <dgm:prSet presAssocID="{1E3891C9-AFA8-43CB-B00A-789AC58CFC42}" presName="hierChild6" presStyleCnt="0"/>
      <dgm:spPr/>
    </dgm:pt>
    <dgm:pt modelId="{34DF80B9-D1CB-4874-B853-1127FB712B11}" type="pres">
      <dgm:prSet presAssocID="{1E3891C9-AFA8-43CB-B00A-789AC58CFC42}" presName="hierChild7" presStyleCnt="0"/>
      <dgm:spPr/>
    </dgm:pt>
  </dgm:ptLst>
  <dgm:cxnLst>
    <dgm:cxn modelId="{6B8B386C-1EFB-4AF8-9938-E61CE1C976E1}" srcId="{DA86E6F4-F674-400C-8299-06D3A70EBD35}" destId="{73896D9C-5A6F-41DD-AE34-46C52AB7841E}" srcOrd="1" destOrd="0" parTransId="{85AE4A6B-D965-4DC6-8AAD-344754B5F619}" sibTransId="{4D630046-A05E-4EC6-A969-90EB76E19983}"/>
    <dgm:cxn modelId="{46880366-D80E-4D36-BA0D-36230C47F089}" srcId="{DA86E6F4-F674-400C-8299-06D3A70EBD35}" destId="{1E3891C9-AFA8-43CB-B00A-789AC58CFC42}" srcOrd="0" destOrd="0" parTransId="{766B5EC2-B6F5-4D56-8C2D-A27E1904BC62}" sibTransId="{00424813-46B2-4E55-B2D5-19645146BEFB}"/>
    <dgm:cxn modelId="{82484F0C-E8D1-46B6-BAA4-8D9799BDEF37}" type="presOf" srcId="{73896D9C-5A6F-41DD-AE34-46C52AB7841E}" destId="{77FFCDBE-7C97-401D-821B-B9432F278172}" srcOrd="1" destOrd="0" presId="urn:microsoft.com/office/officeart/2005/8/layout/orgChart1"/>
    <dgm:cxn modelId="{4BC0A16E-43AE-400A-B7BB-0AA3D4618F34}" srcId="{DA86E6F4-F674-400C-8299-06D3A70EBD35}" destId="{4921FC98-2F65-4330-BE2C-6F504C7D77A2}" srcOrd="3" destOrd="0" parTransId="{0A386A2D-0749-4262-842C-15419B5A1212}" sibTransId="{BE50AF1E-2766-4237-B1FE-510A9AFE9F49}"/>
    <dgm:cxn modelId="{62722589-3944-4B13-BC0D-D7AFC6C5841C}" srcId="{DA86E6F4-F674-400C-8299-06D3A70EBD35}" destId="{F5D92A8C-6FD1-42E7-A8B5-C18530A4A611}" srcOrd="2" destOrd="0" parTransId="{B62D2239-3809-4B81-8637-EA826F94EBDB}" sibTransId="{F2F356CE-B5F4-4609-87B2-38345E911361}"/>
    <dgm:cxn modelId="{16E2462F-9A7B-4914-9A0D-DAF2BDC9F32B}" type="presOf" srcId="{85AE4A6B-D965-4DC6-8AAD-344754B5F619}" destId="{D2997CD8-C31A-4744-BD67-A807CF3B81D9}" srcOrd="0" destOrd="0" presId="urn:microsoft.com/office/officeart/2005/8/layout/orgChart1"/>
    <dgm:cxn modelId="{E461E796-018A-4BDA-9711-0627E0F6E22D}" type="presOf" srcId="{C982196F-1602-48D4-8AAE-6F150BFB639B}" destId="{F0029827-DA38-4C70-84AF-0FFEF8085906}" srcOrd="0" destOrd="0" presId="urn:microsoft.com/office/officeart/2005/8/layout/orgChart1"/>
    <dgm:cxn modelId="{7360E6D5-7ED8-4CFF-8659-796C42CB2DAE}" type="presOf" srcId="{4921FC98-2F65-4330-BE2C-6F504C7D77A2}" destId="{C73E2E0A-0016-42FE-A6DE-4C7CDE986FC6}" srcOrd="0" destOrd="0" presId="urn:microsoft.com/office/officeart/2005/8/layout/orgChart1"/>
    <dgm:cxn modelId="{5AE3E812-BF42-4802-8A13-85C300375469}" type="presOf" srcId="{DA86E6F4-F674-400C-8299-06D3A70EBD35}" destId="{B74252C9-A185-4978-9D6F-D99E242BD6CD}" srcOrd="0" destOrd="0" presId="urn:microsoft.com/office/officeart/2005/8/layout/orgChart1"/>
    <dgm:cxn modelId="{50C42151-3A3F-4ADA-B049-8E6D64A325C4}" type="presOf" srcId="{0A386A2D-0749-4262-842C-15419B5A1212}" destId="{72ADC021-9775-4653-8225-66AE176C1795}" srcOrd="0" destOrd="0" presId="urn:microsoft.com/office/officeart/2005/8/layout/orgChart1"/>
    <dgm:cxn modelId="{0610A4A3-6973-4A94-A29D-BACAF238D96D}" srcId="{C982196F-1602-48D4-8AAE-6F150BFB639B}" destId="{DA86E6F4-F674-400C-8299-06D3A70EBD35}" srcOrd="0" destOrd="0" parTransId="{DCA437D9-29A9-4D38-9764-25CF56D22877}" sibTransId="{F764BE0C-5713-4968-BE5E-ED55430C0416}"/>
    <dgm:cxn modelId="{D388D82A-F848-46B4-A8B2-D4E06E926ABF}" type="presOf" srcId="{B62D2239-3809-4B81-8637-EA826F94EBDB}" destId="{D89C6BE7-1CF2-453C-B813-B910DC21603E}" srcOrd="0" destOrd="0" presId="urn:microsoft.com/office/officeart/2005/8/layout/orgChart1"/>
    <dgm:cxn modelId="{7ABED04D-60E7-4573-AB45-63841358DD9D}" type="presOf" srcId="{73896D9C-5A6F-41DD-AE34-46C52AB7841E}" destId="{0730A68E-0357-408F-A1B9-FD627D5647F3}" srcOrd="0" destOrd="0" presId="urn:microsoft.com/office/officeart/2005/8/layout/orgChart1"/>
    <dgm:cxn modelId="{B47606E1-C75B-45C5-B7A4-404864304F57}" type="presOf" srcId="{4921FC98-2F65-4330-BE2C-6F504C7D77A2}" destId="{4501D8E1-5E60-4A06-A52D-A6D0BE49AF1D}" srcOrd="1" destOrd="0" presId="urn:microsoft.com/office/officeart/2005/8/layout/orgChart1"/>
    <dgm:cxn modelId="{14243722-A852-4A31-9CAE-7DC147359E64}" type="presOf" srcId="{DA86E6F4-F674-400C-8299-06D3A70EBD35}" destId="{E530B9BD-58B4-4971-B89C-3DB68A841722}" srcOrd="1" destOrd="0" presId="urn:microsoft.com/office/officeart/2005/8/layout/orgChart1"/>
    <dgm:cxn modelId="{DC03D535-1AED-4E4D-A26D-E0EE307354FD}" type="presOf" srcId="{F5D92A8C-6FD1-42E7-A8B5-C18530A4A611}" destId="{FC99A5E3-207B-40D3-B91E-C9DFD13EEC19}" srcOrd="0" destOrd="0" presId="urn:microsoft.com/office/officeart/2005/8/layout/orgChart1"/>
    <dgm:cxn modelId="{8F5B6D01-8653-4CB3-B768-4D02780BA791}" type="presOf" srcId="{1E3891C9-AFA8-43CB-B00A-789AC58CFC42}" destId="{28A5F721-B819-419D-BC4E-68D6F65DE324}" srcOrd="0" destOrd="0" presId="urn:microsoft.com/office/officeart/2005/8/layout/orgChart1"/>
    <dgm:cxn modelId="{1B7C63A9-A744-45E6-8EBC-10F7724C30FA}" type="presOf" srcId="{766B5EC2-B6F5-4D56-8C2D-A27E1904BC62}" destId="{45406B0B-48CF-414C-BEBD-592FFEB3B98E}" srcOrd="0" destOrd="0" presId="urn:microsoft.com/office/officeart/2005/8/layout/orgChart1"/>
    <dgm:cxn modelId="{87CFB0C5-ECE9-464B-8A1B-6CFC668600CA}" type="presOf" srcId="{F5D92A8C-6FD1-42E7-A8B5-C18530A4A611}" destId="{5331B5F5-4DB8-4411-8989-7A395337F857}" srcOrd="1" destOrd="0" presId="urn:microsoft.com/office/officeart/2005/8/layout/orgChart1"/>
    <dgm:cxn modelId="{4ED805C8-C1A9-49DC-A2BE-011D6C8A19A2}" type="presOf" srcId="{1E3891C9-AFA8-43CB-B00A-789AC58CFC42}" destId="{9A77399B-A0FA-4CCA-80A5-524E6A438BC3}" srcOrd="1" destOrd="0" presId="urn:microsoft.com/office/officeart/2005/8/layout/orgChart1"/>
    <dgm:cxn modelId="{753A76F3-1DC4-4275-AA92-913D0FBD1465}" type="presParOf" srcId="{F0029827-DA38-4C70-84AF-0FFEF8085906}" destId="{86B65B12-DF87-4984-A695-05655E89CAE1}" srcOrd="0" destOrd="0" presId="urn:microsoft.com/office/officeart/2005/8/layout/orgChart1"/>
    <dgm:cxn modelId="{A77F3FA6-FA11-48F6-99BF-C21A7AC7C6F8}" type="presParOf" srcId="{86B65B12-DF87-4984-A695-05655E89CAE1}" destId="{6BD6AB62-FC86-45A9-B8D4-2B06D13D3EDB}" srcOrd="0" destOrd="0" presId="urn:microsoft.com/office/officeart/2005/8/layout/orgChart1"/>
    <dgm:cxn modelId="{E8105A09-6C01-453E-BBB2-CA49E645EC52}" type="presParOf" srcId="{6BD6AB62-FC86-45A9-B8D4-2B06D13D3EDB}" destId="{B74252C9-A185-4978-9D6F-D99E242BD6CD}" srcOrd="0" destOrd="0" presId="urn:microsoft.com/office/officeart/2005/8/layout/orgChart1"/>
    <dgm:cxn modelId="{711F43BC-7798-4A56-A1D8-3B9699482095}" type="presParOf" srcId="{6BD6AB62-FC86-45A9-B8D4-2B06D13D3EDB}" destId="{E530B9BD-58B4-4971-B89C-3DB68A841722}" srcOrd="1" destOrd="0" presId="urn:microsoft.com/office/officeart/2005/8/layout/orgChart1"/>
    <dgm:cxn modelId="{1F9EEBF3-6FE7-4E38-BA1F-91F552B43633}" type="presParOf" srcId="{86B65B12-DF87-4984-A695-05655E89CAE1}" destId="{D085E1A2-C388-4FA1-B1E9-3AD9F2BE63D2}" srcOrd="1" destOrd="0" presId="urn:microsoft.com/office/officeart/2005/8/layout/orgChart1"/>
    <dgm:cxn modelId="{288F19A1-9558-4C50-8601-2E0ED0F76268}" type="presParOf" srcId="{D085E1A2-C388-4FA1-B1E9-3AD9F2BE63D2}" destId="{D2997CD8-C31A-4744-BD67-A807CF3B81D9}" srcOrd="0" destOrd="0" presId="urn:microsoft.com/office/officeart/2005/8/layout/orgChart1"/>
    <dgm:cxn modelId="{278FEE6F-21C4-44AC-89D4-7D44490E6B2A}" type="presParOf" srcId="{D085E1A2-C388-4FA1-B1E9-3AD9F2BE63D2}" destId="{4385E006-4652-4FE5-A5AC-AD30CAE6FDC9}" srcOrd="1" destOrd="0" presId="urn:microsoft.com/office/officeart/2005/8/layout/orgChart1"/>
    <dgm:cxn modelId="{60843E6E-1FB9-4A00-8015-E1F6293DFF40}" type="presParOf" srcId="{4385E006-4652-4FE5-A5AC-AD30CAE6FDC9}" destId="{7A210D90-A24D-474D-8027-F2CC6FF16604}" srcOrd="0" destOrd="0" presId="urn:microsoft.com/office/officeart/2005/8/layout/orgChart1"/>
    <dgm:cxn modelId="{AEDD3AB6-694B-435C-9FBD-D5B5A374C22B}" type="presParOf" srcId="{7A210D90-A24D-474D-8027-F2CC6FF16604}" destId="{0730A68E-0357-408F-A1B9-FD627D5647F3}" srcOrd="0" destOrd="0" presId="urn:microsoft.com/office/officeart/2005/8/layout/orgChart1"/>
    <dgm:cxn modelId="{76DFB1BF-B304-4E01-BBC4-D6127CC308F2}" type="presParOf" srcId="{7A210D90-A24D-474D-8027-F2CC6FF16604}" destId="{77FFCDBE-7C97-401D-821B-B9432F278172}" srcOrd="1" destOrd="0" presId="urn:microsoft.com/office/officeart/2005/8/layout/orgChart1"/>
    <dgm:cxn modelId="{8853CAAA-AD5C-4E5A-BB83-E969ABF2B5C2}" type="presParOf" srcId="{4385E006-4652-4FE5-A5AC-AD30CAE6FDC9}" destId="{12C2D0D1-C93C-4216-9F8F-2A000EA66940}" srcOrd="1" destOrd="0" presId="urn:microsoft.com/office/officeart/2005/8/layout/orgChart1"/>
    <dgm:cxn modelId="{FF54FA5F-121B-4228-B692-4161D0E01317}" type="presParOf" srcId="{4385E006-4652-4FE5-A5AC-AD30CAE6FDC9}" destId="{EC4624E8-B864-45B9-9B57-4030496A54B1}" srcOrd="2" destOrd="0" presId="urn:microsoft.com/office/officeart/2005/8/layout/orgChart1"/>
    <dgm:cxn modelId="{91B8E6A0-15B6-4937-8D88-5953B33EFB5A}" type="presParOf" srcId="{D085E1A2-C388-4FA1-B1E9-3AD9F2BE63D2}" destId="{D89C6BE7-1CF2-453C-B813-B910DC21603E}" srcOrd="2" destOrd="0" presId="urn:microsoft.com/office/officeart/2005/8/layout/orgChart1"/>
    <dgm:cxn modelId="{22580DDF-9C0A-4D20-8EA8-36263F6A4160}" type="presParOf" srcId="{D085E1A2-C388-4FA1-B1E9-3AD9F2BE63D2}" destId="{4E8DFE43-7E7E-47D8-8626-9715873758EE}" srcOrd="3" destOrd="0" presId="urn:microsoft.com/office/officeart/2005/8/layout/orgChart1"/>
    <dgm:cxn modelId="{DF059519-5BBA-46A2-9464-C84D401A72F2}" type="presParOf" srcId="{4E8DFE43-7E7E-47D8-8626-9715873758EE}" destId="{56CEF209-11D0-4793-9B93-352E5FA53CE1}" srcOrd="0" destOrd="0" presId="urn:microsoft.com/office/officeart/2005/8/layout/orgChart1"/>
    <dgm:cxn modelId="{ACA1E739-0917-497D-9B7E-47CD514E6CF1}" type="presParOf" srcId="{56CEF209-11D0-4793-9B93-352E5FA53CE1}" destId="{FC99A5E3-207B-40D3-B91E-C9DFD13EEC19}" srcOrd="0" destOrd="0" presId="urn:microsoft.com/office/officeart/2005/8/layout/orgChart1"/>
    <dgm:cxn modelId="{C1807542-5B49-460B-B67F-CB05101D4F0A}" type="presParOf" srcId="{56CEF209-11D0-4793-9B93-352E5FA53CE1}" destId="{5331B5F5-4DB8-4411-8989-7A395337F857}" srcOrd="1" destOrd="0" presId="urn:microsoft.com/office/officeart/2005/8/layout/orgChart1"/>
    <dgm:cxn modelId="{93088525-E2B0-4820-AABF-875084325EB0}" type="presParOf" srcId="{4E8DFE43-7E7E-47D8-8626-9715873758EE}" destId="{B97991C3-6D63-4F73-8FDF-DCE9680B503E}" srcOrd="1" destOrd="0" presId="urn:microsoft.com/office/officeart/2005/8/layout/orgChart1"/>
    <dgm:cxn modelId="{EAD832F4-0A28-4874-B5E6-2C87CA1DD444}" type="presParOf" srcId="{4E8DFE43-7E7E-47D8-8626-9715873758EE}" destId="{ECDBB83F-B29E-4996-98E1-8F02A82C0ED4}" srcOrd="2" destOrd="0" presId="urn:microsoft.com/office/officeart/2005/8/layout/orgChart1"/>
    <dgm:cxn modelId="{B7B640C0-2926-4985-9297-8698904784B0}" type="presParOf" srcId="{D085E1A2-C388-4FA1-B1E9-3AD9F2BE63D2}" destId="{72ADC021-9775-4653-8225-66AE176C1795}" srcOrd="4" destOrd="0" presId="urn:microsoft.com/office/officeart/2005/8/layout/orgChart1"/>
    <dgm:cxn modelId="{AF8C080C-9FA6-4C09-B1BD-CA13BDB005F7}" type="presParOf" srcId="{D085E1A2-C388-4FA1-B1E9-3AD9F2BE63D2}" destId="{0A7B8519-5416-4F92-B82E-61E44ADF4216}" srcOrd="5" destOrd="0" presId="urn:microsoft.com/office/officeart/2005/8/layout/orgChart1"/>
    <dgm:cxn modelId="{12EA92B1-7BE3-4EE3-9773-F7915945F94A}" type="presParOf" srcId="{0A7B8519-5416-4F92-B82E-61E44ADF4216}" destId="{88E92A0E-715C-4C80-A8A1-7FE61C41FD92}" srcOrd="0" destOrd="0" presId="urn:microsoft.com/office/officeart/2005/8/layout/orgChart1"/>
    <dgm:cxn modelId="{84E359B8-07D7-4D29-AE7A-E19E9DEC781B}" type="presParOf" srcId="{88E92A0E-715C-4C80-A8A1-7FE61C41FD92}" destId="{C73E2E0A-0016-42FE-A6DE-4C7CDE986FC6}" srcOrd="0" destOrd="0" presId="urn:microsoft.com/office/officeart/2005/8/layout/orgChart1"/>
    <dgm:cxn modelId="{43BC6226-7DBB-42D8-B077-8BCCEC3896F8}" type="presParOf" srcId="{88E92A0E-715C-4C80-A8A1-7FE61C41FD92}" destId="{4501D8E1-5E60-4A06-A52D-A6D0BE49AF1D}" srcOrd="1" destOrd="0" presId="urn:microsoft.com/office/officeart/2005/8/layout/orgChart1"/>
    <dgm:cxn modelId="{7F38D3CF-1D06-492D-8B86-B0DC78C9D207}" type="presParOf" srcId="{0A7B8519-5416-4F92-B82E-61E44ADF4216}" destId="{EE0841CD-C892-4F84-8BF4-694C197FA82A}" srcOrd="1" destOrd="0" presId="urn:microsoft.com/office/officeart/2005/8/layout/orgChart1"/>
    <dgm:cxn modelId="{742A2AEA-F13D-4367-90E6-4C560D13AEF9}" type="presParOf" srcId="{0A7B8519-5416-4F92-B82E-61E44ADF4216}" destId="{8152FF8C-8711-4075-8E66-93FFA3A4F07E}" srcOrd="2" destOrd="0" presId="urn:microsoft.com/office/officeart/2005/8/layout/orgChart1"/>
    <dgm:cxn modelId="{60D57F07-22E1-4ED2-84F8-E8822B7CCB5B}" type="presParOf" srcId="{86B65B12-DF87-4984-A695-05655E89CAE1}" destId="{F45157DB-162D-456E-A43A-FC33E662D79D}" srcOrd="2" destOrd="0" presId="urn:microsoft.com/office/officeart/2005/8/layout/orgChart1"/>
    <dgm:cxn modelId="{F417EDC4-610E-4181-A618-943A7C802E56}" type="presParOf" srcId="{F45157DB-162D-456E-A43A-FC33E662D79D}" destId="{45406B0B-48CF-414C-BEBD-592FFEB3B98E}" srcOrd="0" destOrd="0" presId="urn:microsoft.com/office/officeart/2005/8/layout/orgChart1"/>
    <dgm:cxn modelId="{0D605A25-D0C1-4B89-BDBD-52382E914BF2}" type="presParOf" srcId="{F45157DB-162D-456E-A43A-FC33E662D79D}" destId="{86A102BA-11C6-4459-8275-C53F33A92263}" srcOrd="1" destOrd="0" presId="urn:microsoft.com/office/officeart/2005/8/layout/orgChart1"/>
    <dgm:cxn modelId="{6E065296-7EAB-42D5-9608-BC63B34A2B70}" type="presParOf" srcId="{86A102BA-11C6-4459-8275-C53F33A92263}" destId="{438C0254-C2CD-40DB-BE2D-34DDB00E8C14}" srcOrd="0" destOrd="0" presId="urn:microsoft.com/office/officeart/2005/8/layout/orgChart1"/>
    <dgm:cxn modelId="{94EF31EC-2820-4984-B5B6-9EC794EE18A8}" type="presParOf" srcId="{438C0254-C2CD-40DB-BE2D-34DDB00E8C14}" destId="{28A5F721-B819-419D-BC4E-68D6F65DE324}" srcOrd="0" destOrd="0" presId="urn:microsoft.com/office/officeart/2005/8/layout/orgChart1"/>
    <dgm:cxn modelId="{773D9EF3-0F92-4DC7-90FC-4A0002565354}" type="presParOf" srcId="{438C0254-C2CD-40DB-BE2D-34DDB00E8C14}" destId="{9A77399B-A0FA-4CCA-80A5-524E6A438BC3}" srcOrd="1" destOrd="0" presId="urn:microsoft.com/office/officeart/2005/8/layout/orgChart1"/>
    <dgm:cxn modelId="{E5F7156D-3AB7-42DE-B1B3-E3B3CD9339A9}" type="presParOf" srcId="{86A102BA-11C6-4459-8275-C53F33A92263}" destId="{1872C6A7-3112-4136-8719-41E57991D8BD}" srcOrd="1" destOrd="0" presId="urn:microsoft.com/office/officeart/2005/8/layout/orgChart1"/>
    <dgm:cxn modelId="{40FA96AE-5304-484C-834B-4CAC663B1EFF}" type="presParOf" srcId="{86A102BA-11C6-4459-8275-C53F33A92263}" destId="{34DF80B9-D1CB-4874-B853-1127FB712B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06B0B-48CF-414C-BEBD-592FFEB3B98E}">
      <dsp:nvSpPr>
        <dsp:cNvPr id="0" name=""/>
        <dsp:cNvSpPr/>
      </dsp:nvSpPr>
      <dsp:spPr>
        <a:xfrm>
          <a:off x="5399089" y="2455590"/>
          <a:ext cx="361630" cy="1509560"/>
        </a:xfrm>
        <a:custGeom>
          <a:avLst/>
          <a:gdLst/>
          <a:ahLst/>
          <a:cxnLst/>
          <a:rect l="0" t="0" r="0" b="0"/>
          <a:pathLst>
            <a:path>
              <a:moveTo>
                <a:pt x="361630" y="0"/>
              </a:moveTo>
              <a:lnTo>
                <a:pt x="361630" y="1509560"/>
              </a:lnTo>
              <a:lnTo>
                <a:pt x="0" y="150956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DC021-9775-4653-8225-66AE176C1795}">
      <dsp:nvSpPr>
        <dsp:cNvPr id="0" name=""/>
        <dsp:cNvSpPr/>
      </dsp:nvSpPr>
      <dsp:spPr>
        <a:xfrm>
          <a:off x="5760720" y="2455590"/>
          <a:ext cx="4075751" cy="3098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5237"/>
              </a:lnTo>
              <a:lnTo>
                <a:pt x="4075751" y="2745237"/>
              </a:lnTo>
              <a:lnTo>
                <a:pt x="4075751" y="309891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C6BE7-1CF2-453C-B813-B910DC21603E}">
      <dsp:nvSpPr>
        <dsp:cNvPr id="0" name=""/>
        <dsp:cNvSpPr/>
      </dsp:nvSpPr>
      <dsp:spPr>
        <a:xfrm>
          <a:off x="5715000" y="2455590"/>
          <a:ext cx="91440" cy="30989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9891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997CD8-C31A-4744-BD67-A807CF3B81D9}">
      <dsp:nvSpPr>
        <dsp:cNvPr id="0" name=""/>
        <dsp:cNvSpPr/>
      </dsp:nvSpPr>
      <dsp:spPr>
        <a:xfrm>
          <a:off x="1684968" y="2455590"/>
          <a:ext cx="4075751" cy="3098918"/>
        </a:xfrm>
        <a:custGeom>
          <a:avLst/>
          <a:gdLst/>
          <a:ahLst/>
          <a:cxnLst/>
          <a:rect l="0" t="0" r="0" b="0"/>
          <a:pathLst>
            <a:path>
              <a:moveTo>
                <a:pt x="4075751" y="0"/>
              </a:moveTo>
              <a:lnTo>
                <a:pt x="4075751" y="2745237"/>
              </a:lnTo>
              <a:lnTo>
                <a:pt x="0" y="2745237"/>
              </a:lnTo>
              <a:lnTo>
                <a:pt x="0" y="309891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252C9-A185-4978-9D6F-D99E242BD6CD}">
      <dsp:nvSpPr>
        <dsp:cNvPr id="0" name=""/>
        <dsp:cNvSpPr/>
      </dsp:nvSpPr>
      <dsp:spPr>
        <a:xfrm>
          <a:off x="4076525" y="771395"/>
          <a:ext cx="3368389" cy="168419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повторная читка </a:t>
          </a:r>
          <a:r>
            <a:rPr lang="ru-RU" sz="3200" b="1" kern="1200" dirty="0" err="1" smtClean="0"/>
            <a:t>флюорограмм</a:t>
          </a:r>
          <a:r>
            <a:rPr lang="ru-RU" sz="3200" b="1" kern="1200" dirty="0" smtClean="0"/>
            <a:t> 15996 студентов </a:t>
          </a:r>
          <a:endParaRPr lang="ru-RU" sz="3200" b="1" kern="1200" dirty="0"/>
        </a:p>
      </dsp:txBody>
      <dsp:txXfrm>
        <a:off x="4076525" y="771395"/>
        <a:ext cx="3368389" cy="1684194"/>
      </dsp:txXfrm>
    </dsp:sp>
    <dsp:sp modelId="{0730A68E-0357-408F-A1B9-FD627D5647F3}">
      <dsp:nvSpPr>
        <dsp:cNvPr id="0" name=""/>
        <dsp:cNvSpPr/>
      </dsp:nvSpPr>
      <dsp:spPr>
        <a:xfrm>
          <a:off x="773" y="5554508"/>
          <a:ext cx="3368389" cy="16841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у 1608 -10% ФГ кадры нечитабельны</a:t>
          </a:r>
          <a:endParaRPr lang="ru-RU" sz="3200" b="1" kern="1200" dirty="0"/>
        </a:p>
      </dsp:txBody>
      <dsp:txXfrm>
        <a:off x="773" y="5554508"/>
        <a:ext cx="3368389" cy="1684194"/>
      </dsp:txXfrm>
    </dsp:sp>
    <dsp:sp modelId="{FC99A5E3-207B-40D3-B91E-C9DFD13EEC19}">
      <dsp:nvSpPr>
        <dsp:cNvPr id="0" name=""/>
        <dsp:cNvSpPr/>
      </dsp:nvSpPr>
      <dsp:spPr>
        <a:xfrm>
          <a:off x="4076525" y="5554508"/>
          <a:ext cx="3368389" cy="16841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у 78 -0,5% подозрение на патологию в легких</a:t>
          </a:r>
          <a:endParaRPr lang="ru-RU" sz="3200" b="1" kern="1200" dirty="0"/>
        </a:p>
      </dsp:txBody>
      <dsp:txXfrm>
        <a:off x="4076525" y="5554508"/>
        <a:ext cx="3368389" cy="1684194"/>
      </dsp:txXfrm>
    </dsp:sp>
    <dsp:sp modelId="{C73E2E0A-0016-42FE-A6DE-4C7CDE986FC6}">
      <dsp:nvSpPr>
        <dsp:cNvPr id="0" name=""/>
        <dsp:cNvSpPr/>
      </dsp:nvSpPr>
      <dsp:spPr>
        <a:xfrm>
          <a:off x="8152276" y="5554508"/>
          <a:ext cx="3368389" cy="16841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/>
            <a:t>При проведении повторной читки выявлено 3 случая туберкулеза</a:t>
          </a:r>
          <a:endParaRPr lang="ru-RU" sz="2900" b="1" kern="1200" dirty="0"/>
        </a:p>
      </dsp:txBody>
      <dsp:txXfrm>
        <a:off x="8152276" y="5554508"/>
        <a:ext cx="3368389" cy="1684194"/>
      </dsp:txXfrm>
    </dsp:sp>
    <dsp:sp modelId="{28A5F721-B819-419D-BC4E-68D6F65DE324}">
      <dsp:nvSpPr>
        <dsp:cNvPr id="0" name=""/>
        <dsp:cNvSpPr/>
      </dsp:nvSpPr>
      <dsp:spPr>
        <a:xfrm>
          <a:off x="2030699" y="3123053"/>
          <a:ext cx="3368389" cy="16841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направлены на </a:t>
          </a:r>
          <a:r>
            <a:rPr lang="ru-RU" sz="3200" b="1" kern="1200" dirty="0" err="1" smtClean="0"/>
            <a:t>дообследование</a:t>
          </a:r>
          <a:r>
            <a:rPr lang="ru-RU" sz="3200" b="1" kern="1200" dirty="0" smtClean="0"/>
            <a:t> 1686-11%</a:t>
          </a:r>
          <a:endParaRPr lang="ru-RU" sz="3200" b="1" kern="1200" dirty="0"/>
        </a:p>
      </dsp:txBody>
      <dsp:txXfrm>
        <a:off x="2030699" y="3123053"/>
        <a:ext cx="3368389" cy="1684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0.4564</cdr:x>
      <cdr:y>0.53428</cdr:y>
    </cdr:from>
    <cdr:to>
      <cdr:x>0.5264</cdr:x>
      <cdr:y>0.61383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76984" y="4193159"/>
          <a:ext cx="809346" cy="62433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200" b="1" dirty="0" smtClean="0"/>
            <a:t>55 сл</a:t>
          </a:r>
          <a:endParaRPr lang="ru-RU" sz="2200" b="1" dirty="0"/>
        </a:p>
      </cdr:txBody>
    </cdr:sp>
  </cdr:relSizeAnchor>
  <cdr:relSizeAnchor xmlns:cdr="http://schemas.openxmlformats.org/drawingml/2006/chartDrawing">
    <cdr:from>
      <cdr:x>0.50206</cdr:x>
      <cdr:y>0.36209</cdr:y>
    </cdr:from>
    <cdr:to>
      <cdr:x>0.64205</cdr:x>
      <cdr:y>0.47346</cdr:y>
    </cdr:to>
    <cdr:sp macro="" textlink="">
      <cdr:nvSpPr>
        <cdr:cNvPr id="3" name="Стрелка вправо 2"/>
        <cdr:cNvSpPr/>
      </cdr:nvSpPr>
      <cdr:spPr>
        <a:xfrm xmlns:a="http://schemas.openxmlformats.org/drawingml/2006/main" rot="1087300">
          <a:off x="5804823" y="2841815"/>
          <a:ext cx="1618576" cy="874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chemeClr val="tx1"/>
              </a:solidFill>
            </a:rPr>
            <a:t>7,2 %</a:t>
          </a:r>
          <a:endParaRPr lang="ru-RU" sz="3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0.08896</cdr:x>
      <cdr:y>0.34196</cdr:y>
    </cdr:from>
    <cdr:to>
      <cdr:x>0.16992</cdr:x>
      <cdr:y>0.41536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028512" y="2683783"/>
          <a:ext cx="936104" cy="57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400" b="1" dirty="0" smtClean="0"/>
            <a:t>96 </a:t>
          </a:r>
          <a:r>
            <a:rPr lang="ru-RU" sz="2400" b="1" dirty="0" err="1" smtClean="0"/>
            <a:t>сл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0.27579</cdr:x>
      <cdr:y>0.39701</cdr:y>
    </cdr:from>
    <cdr:to>
      <cdr:x>0.35053</cdr:x>
      <cdr:y>0.47041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188752" y="3115831"/>
          <a:ext cx="864096" cy="57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400" b="1" dirty="0" smtClean="0"/>
            <a:t>83 </a:t>
          </a:r>
          <a:r>
            <a:rPr lang="ru-RU" sz="2400" b="1" dirty="0" err="1" smtClean="0"/>
            <a:t>сл</a:t>
          </a:r>
          <a:endParaRPr lang="ru-RU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0.26919</cdr:x>
      <cdr:y>0.41869</cdr:y>
    </cdr:from>
    <cdr:to>
      <cdr:x>0.33498</cdr:x>
      <cdr:y>0.55547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38374" y="874705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</a:t>
          </a:r>
          <a:endParaRPr lang="ru-RU" sz="2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C4AC4-4841-4784-BC3C-414E96089EAD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99C1-FC5A-4786-939E-58309B711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562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356CC-778A-46F4-9EDB-540F5A8E0E3E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0A990-3D07-4D9E-B062-9314B4B046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5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36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25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87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7C6695-4874-4FE5-8C19-F336F716F89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6125"/>
            <a:ext cx="496252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1762" tIns="45882" rIns="91762" bIns="45882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D283F6-4B3E-4708-BEC5-2D36179D491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76300" y="723900"/>
            <a:ext cx="5045075" cy="37846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43" y="4587624"/>
            <a:ext cx="4931461" cy="434635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0A990-3D07-4D9E-B062-9314B4B046E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28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40080" y="384494"/>
            <a:ext cx="11521440" cy="819213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FEE1-D39F-45D2-9590-66077AD060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1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C3220-1032-4AA0-8658-E4D5B100DFCD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632ED-D32A-4303-B966-9DC8ED1F5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1.wm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5"/>
          <p:cNvSpPr>
            <a:spLocks noChangeArrowheads="1"/>
          </p:cNvSpPr>
          <p:nvPr/>
        </p:nvSpPr>
        <p:spPr bwMode="auto">
          <a:xfrm flipV="1">
            <a:off x="0" y="8592186"/>
            <a:ext cx="12801600" cy="100901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128016" tIns="64008" rIns="128016" bIns="64008" anchor="ctr"/>
          <a:lstStyle/>
          <a:p>
            <a:endParaRPr lang="ru-RU">
              <a:latin typeface="Franklin Gothic Book" pitchFamily="34" charset="0"/>
            </a:endParaRPr>
          </a:p>
        </p:txBody>
      </p:sp>
      <p:pic>
        <p:nvPicPr>
          <p:cNvPr id="15362" name="Picture 23" descr="IMG_72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8869" y="7018656"/>
            <a:ext cx="2218055" cy="161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4" descr="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7018656"/>
            <a:ext cx="2166938" cy="161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311150" y="12866573"/>
            <a:ext cx="4509453" cy="106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>
            <a:spAutoFit/>
          </a:bodyPr>
          <a:lstStyle/>
          <a:p>
            <a:pPr eaLnBrk="0" hangingPunct="0">
              <a:buClr>
                <a:srgbClr val="FF9900"/>
              </a:buClr>
              <a:buFont typeface="Wingdings" pitchFamily="2" charset="2"/>
              <a:buChar char="§"/>
            </a:pPr>
            <a:endParaRPr lang="en-US">
              <a:solidFill>
                <a:schemeClr val="accent2"/>
              </a:solidFill>
              <a:latin typeface="Georgia" pitchFamily="18" charset="0"/>
            </a:endParaRPr>
          </a:p>
          <a:p>
            <a:pPr eaLnBrk="0" hangingPunct="0"/>
            <a:endParaRPr lang="en-US">
              <a:solidFill>
                <a:schemeClr val="accent2"/>
              </a:solidFill>
              <a:latin typeface="Georgia" pitchFamily="18" charset="0"/>
            </a:endParaRPr>
          </a:p>
          <a:p>
            <a:pPr eaLnBrk="0" hangingPunct="0"/>
            <a:endParaRPr lang="en-US" sz="1100">
              <a:latin typeface="Franklin Gothic Book" pitchFamily="34" charset="0"/>
            </a:endParaRPr>
          </a:p>
        </p:txBody>
      </p:sp>
      <p:pic>
        <p:nvPicPr>
          <p:cNvPr id="1536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6926" y="7018655"/>
            <a:ext cx="231806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Rectangle 13"/>
          <p:cNvSpPr>
            <a:spLocks noChangeArrowheads="1"/>
          </p:cNvSpPr>
          <p:nvPr/>
        </p:nvSpPr>
        <p:spPr bwMode="auto">
          <a:xfrm>
            <a:off x="504508" y="1462406"/>
            <a:ext cx="11992610" cy="667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 algn="ctr">
              <a:defRPr/>
            </a:pPr>
            <a:endParaRPr lang="ru-RU" sz="45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5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Заболеваемость туберкулезом среди  </a:t>
            </a:r>
          </a:p>
          <a:p>
            <a:pPr algn="ctr">
              <a:defRPr/>
            </a:pPr>
            <a:r>
              <a:rPr lang="ru-RU" sz="5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студенческой молодежи</a:t>
            </a:r>
          </a:p>
          <a:p>
            <a:pPr algn="ctr">
              <a:defRPr/>
            </a:pPr>
            <a:endParaRPr lang="ru-RU" sz="45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ru-RU" sz="22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Главный врач </a:t>
            </a:r>
          </a:p>
          <a:p>
            <a:pPr algn="r">
              <a:defRPr/>
            </a:pPr>
            <a:r>
              <a:rPr lang="ru-RU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Городской студенческой поликлиники </a:t>
            </a:r>
          </a:p>
          <a:p>
            <a:pPr algn="r">
              <a:defRPr/>
            </a:pPr>
            <a:r>
              <a:rPr lang="ru-RU" sz="2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Имангалиева</a:t>
            </a:r>
            <a:r>
              <a:rPr lang="ru-RU" sz="2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Л.Т.</a:t>
            </a:r>
          </a:p>
          <a:p>
            <a:pPr algn="ctr">
              <a:defRPr/>
            </a:pPr>
            <a:endParaRPr lang="ru-RU" sz="45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5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7" name="Picture 32" descr="IMG_02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13" y="7018656"/>
            <a:ext cx="2318067" cy="161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0" descr="DSC05216"/>
          <p:cNvPicPr>
            <a:picLocks noGrp="1" noChangeAspect="1" noChangeArrowheads="1"/>
          </p:cNvPicPr>
          <p:nvPr>
            <p:ph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282758" y="7018655"/>
            <a:ext cx="2318067" cy="1602423"/>
          </a:xfrm>
        </p:spPr>
      </p:pic>
      <p:pic>
        <p:nvPicPr>
          <p:cNvPr id="1536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936923" y="7018656"/>
            <a:ext cx="1864677" cy="161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Line 19"/>
          <p:cNvSpPr>
            <a:spLocks noChangeShapeType="1"/>
          </p:cNvSpPr>
          <p:nvPr/>
        </p:nvSpPr>
        <p:spPr bwMode="auto">
          <a:xfrm flipH="1">
            <a:off x="0" y="8634413"/>
            <a:ext cx="128016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</p:spPr>
        <p:txBody>
          <a:bodyPr lIns="128016" tIns="64008" rIns="128016" bIns="64008"/>
          <a:lstStyle/>
          <a:p>
            <a:endParaRPr lang="ru-RU"/>
          </a:p>
        </p:txBody>
      </p:sp>
      <p:sp>
        <p:nvSpPr>
          <p:cNvPr id="15371" name="Line 20"/>
          <p:cNvSpPr>
            <a:spLocks noChangeShapeType="1"/>
          </p:cNvSpPr>
          <p:nvPr/>
        </p:nvSpPr>
        <p:spPr bwMode="auto">
          <a:xfrm flipH="1">
            <a:off x="0" y="7018655"/>
            <a:ext cx="128016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</p:spPr>
        <p:txBody>
          <a:bodyPr lIns="128016" tIns="64008" rIns="128016" bIns="6400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491856"/>
      </p:ext>
    </p:extLst>
  </p:cSld>
  <p:clrMapOvr>
    <a:masterClrMapping/>
  </p:clrMapOvr>
  <p:transition advTm="698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56184" y="2280320"/>
            <a:ext cx="11233248" cy="66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76265" y="336104"/>
            <a:ext cx="11225336" cy="16002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ГКП </a:t>
            </a:r>
            <a:r>
              <a: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 ПХВ </a:t>
            </a:r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«Городская </a:t>
            </a:r>
            <a:r>
              <a: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студенческая поликлиника»</a:t>
            </a:r>
            <a:r>
              <a:rPr lang="ru-RU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5500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169" y="0"/>
            <a:ext cx="2592288" cy="222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0039" y="400051"/>
            <a:ext cx="11573369" cy="18002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r>
              <a:rPr lang="kk-KZ" sz="2800" b="1" dirty="0">
                <a:solidFill>
                  <a:schemeClr val="tx1"/>
                </a:solidFill>
              </a:rPr>
              <a:t>Городская студенческая поликлиника оказывает гарантированный объем бесплатной медицинской помощи прикрепленным </a:t>
            </a:r>
            <a:r>
              <a:rPr lang="kk-KZ" sz="2800" b="1" dirty="0" smtClean="0">
                <a:solidFill>
                  <a:schemeClr val="tx1"/>
                </a:solidFill>
              </a:rPr>
              <a:t>8</a:t>
            </a:r>
            <a:r>
              <a:rPr lang="en-US" sz="2800" b="1" dirty="0" smtClean="0">
                <a:solidFill>
                  <a:schemeClr val="tx1"/>
                </a:solidFill>
              </a:rPr>
              <a:t>1186</a:t>
            </a:r>
            <a:r>
              <a:rPr lang="kk-KZ" sz="2800" b="1" dirty="0" smtClean="0">
                <a:solidFill>
                  <a:schemeClr val="tx1"/>
                </a:solidFill>
              </a:rPr>
              <a:t> </a:t>
            </a:r>
            <a:r>
              <a:rPr lang="kk-KZ" sz="2800" b="1" dirty="0">
                <a:solidFill>
                  <a:schemeClr val="tx1"/>
                </a:solidFill>
              </a:rPr>
              <a:t>студентам 14 государственным ВУЗам.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8434" name="Прямоугольник 4"/>
          <p:cNvSpPr>
            <a:spLocks noChangeArrowheads="1"/>
          </p:cNvSpPr>
          <p:nvPr/>
        </p:nvSpPr>
        <p:spPr bwMode="auto">
          <a:xfrm>
            <a:off x="1100139" y="2400300"/>
            <a:ext cx="11081385" cy="169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r>
              <a:rPr lang="ru-RU" sz="3400" b="1" i="1" dirty="0">
                <a:latin typeface="Century Schoolbook" pitchFamily="18" charset="0"/>
              </a:rPr>
              <a:t>С целью приближения первичной медико-санитарной помощи  студентам в общежитиях ВУЗов функционируют: </a:t>
            </a:r>
            <a:endParaRPr lang="ru-RU" sz="2000" i="1" dirty="0">
              <a:latin typeface="Century Schoolbook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51" y="4300538"/>
            <a:ext cx="4600575" cy="3100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r>
              <a:rPr lang="ru-RU" sz="2900" b="1" dirty="0">
                <a:solidFill>
                  <a:schemeClr val="tx1"/>
                </a:solidFill>
              </a:rPr>
              <a:t>врачебная амбулатория в Казахском Государственном Женском педагогическом университете</a:t>
            </a:r>
            <a:endParaRPr lang="ru-RU" sz="29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00876" y="3893300"/>
            <a:ext cx="4742919" cy="35076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r>
              <a:rPr lang="ru-RU" sz="3400" b="1" dirty="0">
                <a:solidFill>
                  <a:schemeClr val="tx1"/>
                </a:solidFill>
              </a:rPr>
              <a:t>12 фельдшерских здравпунктов, оказывающих набор медицинских и профилактических</a:t>
            </a:r>
            <a:r>
              <a:rPr lang="en-US" sz="3400" b="1" dirty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chemeClr val="tx1"/>
                </a:solidFill>
              </a:rPr>
              <a:t> услуг</a:t>
            </a:r>
            <a:endParaRPr lang="ru-RU" sz="3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0076" y="7700963"/>
            <a:ext cx="11801475" cy="1600200"/>
          </a:xfrm>
          <a:prstGeom prst="roundRect">
            <a:avLst/>
          </a:prstGeom>
          <a:solidFill>
            <a:srgbClr val="D33D3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r>
              <a:rPr lang="ru-RU" sz="3400" b="1" dirty="0">
                <a:solidFill>
                  <a:schemeClr val="tx1"/>
                </a:solidFill>
              </a:rPr>
              <a:t>отсутствует здравпункты в Казахской  Национальной  академии им. </a:t>
            </a:r>
            <a:r>
              <a:rPr lang="ru-RU" sz="3400" b="1" dirty="0" err="1">
                <a:solidFill>
                  <a:schemeClr val="tx1"/>
                </a:solidFill>
              </a:rPr>
              <a:t>Жургенова</a:t>
            </a:r>
            <a:r>
              <a:rPr lang="en-US" sz="3400" b="1" dirty="0">
                <a:solidFill>
                  <a:schemeClr val="tx1"/>
                </a:solidFill>
              </a:rPr>
              <a:t> </a:t>
            </a:r>
            <a:r>
              <a:rPr lang="kk-KZ" sz="3400" b="1" dirty="0">
                <a:solidFill>
                  <a:schemeClr val="tx1"/>
                </a:solidFill>
              </a:rPr>
              <a:t>и</a:t>
            </a:r>
            <a:r>
              <a:rPr lang="ru-RU" sz="3400" b="1" dirty="0">
                <a:solidFill>
                  <a:schemeClr val="tx1"/>
                </a:solidFill>
              </a:rPr>
              <a:t>   Казахской  Национальной  консерватории.</a:t>
            </a:r>
            <a:endParaRPr lang="ru-RU" sz="3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8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625290"/>
              </p:ext>
            </p:extLst>
          </p:nvPr>
        </p:nvGraphicFramePr>
        <p:xfrm>
          <a:off x="619760" y="748665"/>
          <a:ext cx="11562080" cy="7848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7912968" y="5253990"/>
            <a:ext cx="806767" cy="698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128016" tIns="64008" rIns="128016" bIns="64008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200" b="1" dirty="0" smtClean="0"/>
              <a:t>56 </a:t>
            </a:r>
            <a:r>
              <a:rPr lang="ru-RU" sz="2200" b="1" dirty="0" err="1" smtClean="0"/>
              <a:t>сл</a:t>
            </a:r>
            <a:r>
              <a:rPr lang="ru-RU" sz="2200" b="1" dirty="0" smtClean="0"/>
              <a:t> 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08027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5650" y="666750"/>
            <a:ext cx="11521440" cy="151352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/>
              <a:t>ФЛЮОРОГРАФИЧЕСКОЕ ОБСЛЕДОВАНИЕ    </a:t>
            </a:r>
            <a:endParaRPr lang="en-US"/>
          </a:p>
        </p:txBody>
      </p:sp>
      <p:pic>
        <p:nvPicPr>
          <p:cNvPr id="4118" name="Picture 3" descr="PRFMD0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9690" y="5664698"/>
            <a:ext cx="6391910" cy="39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16" name="Object 20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052651270"/>
              </p:ext>
            </p:extLst>
          </p:nvPr>
        </p:nvGraphicFramePr>
        <p:xfrm>
          <a:off x="220028" y="2442528"/>
          <a:ext cx="8298815" cy="576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VISIO" r:id="rId6" imgW="10920984" imgH="7580376" progId="Visio.Drawing.11">
                  <p:embed/>
                </p:oleObj>
              </mc:Choice>
              <mc:Fallback>
                <p:oleObj name="VISIO" r:id="rId6" imgW="10920984" imgH="7580376" progId="Visio.Drawing.11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8" y="2442528"/>
                        <a:ext cx="8298815" cy="57607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9" name="Picture 5" descr="PRFMD00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18843" y="2640361"/>
            <a:ext cx="337597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082158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160" y="192088"/>
            <a:ext cx="11521440" cy="16002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Источники выявления </a:t>
            </a:r>
            <a:r>
              <a:rPr lang="ru-RU" dirty="0" err="1" smtClean="0">
                <a:solidFill>
                  <a:schemeClr val="tx1"/>
                </a:solidFill>
              </a:rPr>
              <a:t>Тбс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6721" y="2175829"/>
            <a:ext cx="6974205" cy="6625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kk-KZ" dirty="0" smtClean="0">
                <a:solidFill>
                  <a:schemeClr val="tx1"/>
                </a:solidFill>
              </a:rPr>
              <a:t>Основным источником выявления туберкулёза являются профилактические осмотры, за 10 мес.2014 года  они позволили выявить 77% (43 случая) - заболевших, остальные 13 </a:t>
            </a:r>
            <a:r>
              <a:rPr lang="kk-KZ" dirty="0" smtClean="0">
                <a:solidFill>
                  <a:schemeClr val="tx1"/>
                </a:solidFill>
              </a:rPr>
              <a:t>случаев-2</a:t>
            </a:r>
            <a:r>
              <a:rPr lang="en-US" dirty="0" smtClean="0">
                <a:solidFill>
                  <a:schemeClr val="tx1"/>
                </a:solidFill>
              </a:rPr>
              <a:t>3</a:t>
            </a:r>
            <a:r>
              <a:rPr lang="kk-KZ" dirty="0" smtClean="0">
                <a:solidFill>
                  <a:schemeClr val="tx1"/>
                </a:solidFill>
              </a:rPr>
              <a:t>% </a:t>
            </a:r>
            <a:r>
              <a:rPr lang="kk-KZ" dirty="0" smtClean="0">
                <a:solidFill>
                  <a:schemeClr val="tx1"/>
                </a:solidFill>
              </a:rPr>
              <a:t>выявлены при обращении студентов уже с клиническими проявлениями заболевания.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0926" y="4800600"/>
            <a:ext cx="54006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51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Выявлено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709294"/>
              </p:ext>
            </p:extLst>
          </p:nvPr>
        </p:nvGraphicFramePr>
        <p:xfrm>
          <a:off x="568152" y="1848272"/>
          <a:ext cx="11522075" cy="633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221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1"/>
            <a:ext cx="11521440" cy="18482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Заболеваемость туберкулезом  по ВУЗам</a:t>
            </a: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547491"/>
              </p:ext>
            </p:extLst>
          </p:nvPr>
        </p:nvGraphicFramePr>
        <p:xfrm>
          <a:off x="544448" y="1611040"/>
          <a:ext cx="12202160" cy="637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717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Заболеваемость по курсам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102895"/>
              </p:ext>
            </p:extLst>
          </p:nvPr>
        </p:nvGraphicFramePr>
        <p:xfrm>
          <a:off x="406400" y="2155508"/>
          <a:ext cx="12202160" cy="637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05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6"/>
          <p:cNvSpPr>
            <a:spLocks noGrp="1"/>
          </p:cNvSpPr>
          <p:nvPr>
            <p:ph type="title"/>
          </p:nvPr>
        </p:nvSpPr>
        <p:spPr>
          <a:xfrm>
            <a:off x="351156" y="364491"/>
            <a:ext cx="12299315" cy="1109028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/>
              <a:t>Анализ </a:t>
            </a:r>
            <a:r>
              <a:rPr lang="ru-RU" sz="3600" b="1" dirty="0" smtClean="0"/>
              <a:t>случаев </a:t>
            </a:r>
            <a:r>
              <a:rPr lang="ru-RU" sz="3600" b="1" dirty="0"/>
              <a:t>впервые выявленного активного </a:t>
            </a:r>
            <a:r>
              <a:rPr lang="ru-RU" sz="3600" b="1" dirty="0" smtClean="0"/>
              <a:t>туберкулёза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Текст 7"/>
          <p:cNvSpPr>
            <a:spLocks noGrp="1"/>
          </p:cNvSpPr>
          <p:nvPr>
            <p:ph type="body" idx="1"/>
          </p:nvPr>
        </p:nvSpPr>
        <p:spPr>
          <a:xfrm>
            <a:off x="1260159" y="1775778"/>
            <a:ext cx="3931602" cy="895667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мес.2013 года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63881334"/>
              </p:ext>
            </p:extLst>
          </p:nvPr>
        </p:nvGraphicFramePr>
        <p:xfrm>
          <a:off x="130810" y="2562225"/>
          <a:ext cx="6728143" cy="587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9" name="Текст 9"/>
          <p:cNvSpPr>
            <a:spLocks noGrp="1"/>
          </p:cNvSpPr>
          <p:nvPr>
            <p:ph type="body" sz="quarter" idx="3"/>
          </p:nvPr>
        </p:nvSpPr>
        <p:spPr>
          <a:xfrm>
            <a:off x="6551931" y="1878013"/>
            <a:ext cx="4244975" cy="895667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мес.2014 года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82989992"/>
              </p:ext>
            </p:extLst>
          </p:nvPr>
        </p:nvGraphicFramePr>
        <p:xfrm>
          <a:off x="6436043" y="2660016"/>
          <a:ext cx="6229453" cy="562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15796-D022-48A6-BD4F-F6C369B4E1E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5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1521440" cy="1984693"/>
          </a:xfrm>
        </p:spPr>
        <p:txBody>
          <a:bodyPr>
            <a:normAutofit/>
          </a:bodyPr>
          <a:lstStyle/>
          <a:p>
            <a:r>
              <a:rPr lang="ru-RU" sz="4800" b="1" dirty="0"/>
              <a:t>Заболеваемость  в разрезе  </a:t>
            </a:r>
            <a:r>
              <a:rPr lang="ru-RU" sz="4800" b="1" dirty="0" smtClean="0"/>
              <a:t>регионов</a:t>
            </a:r>
            <a:endParaRPr lang="ru-RU" sz="4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80907602"/>
              </p:ext>
            </p:extLst>
          </p:nvPr>
        </p:nvGraphicFramePr>
        <p:xfrm>
          <a:off x="639763" y="2239963"/>
          <a:ext cx="5654675" cy="633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72808" y="1992288"/>
            <a:ext cx="5941992" cy="6336348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ru-RU" dirty="0" smtClean="0"/>
              <a:t>Алм.обл-11 случаев</a:t>
            </a:r>
          </a:p>
          <a:p>
            <a:r>
              <a:rPr lang="ru-RU" dirty="0" smtClean="0"/>
              <a:t>ЮКО-9 случаев</a:t>
            </a:r>
          </a:p>
          <a:p>
            <a:r>
              <a:rPr lang="ru-RU" dirty="0" smtClean="0"/>
              <a:t>Жамб.обл.-7 случаев</a:t>
            </a:r>
          </a:p>
          <a:p>
            <a:r>
              <a:rPr lang="ru-RU" dirty="0" smtClean="0"/>
              <a:t>По 3 сл.-ВКО, </a:t>
            </a:r>
            <a:r>
              <a:rPr lang="ru-RU" dirty="0" err="1" smtClean="0"/>
              <a:t>Караган.обл</a:t>
            </a:r>
            <a:r>
              <a:rPr lang="ru-RU" dirty="0" smtClean="0"/>
              <a:t>, Актюбинская обл.</a:t>
            </a:r>
          </a:p>
          <a:p>
            <a:r>
              <a:rPr lang="ru-RU" dirty="0" smtClean="0"/>
              <a:t>По 2 сл.-Атырау, Астана, </a:t>
            </a:r>
            <a:r>
              <a:rPr lang="ru-RU" dirty="0" err="1" smtClean="0"/>
              <a:t>Кызылорд.обл</a:t>
            </a:r>
            <a:r>
              <a:rPr lang="ru-RU" dirty="0" smtClean="0"/>
              <a:t>, Павлодар</a:t>
            </a:r>
          </a:p>
          <a:p>
            <a:r>
              <a:rPr lang="ru-RU" dirty="0" smtClean="0"/>
              <a:t>По 1 сл.-ЗКО, СКО, </a:t>
            </a:r>
            <a:r>
              <a:rPr lang="ru-RU" dirty="0" err="1" smtClean="0"/>
              <a:t>Мангистауская</a:t>
            </a:r>
            <a:r>
              <a:rPr lang="ru-RU" dirty="0" smtClean="0"/>
              <a:t> </a:t>
            </a:r>
            <a:r>
              <a:rPr lang="ru-RU" dirty="0" err="1" smtClean="0"/>
              <a:t>обл</a:t>
            </a:r>
            <a:r>
              <a:rPr lang="ru-RU" dirty="0" smtClean="0"/>
              <a:t>, Узбекистан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99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k-KZ" b="1" dirty="0" smtClean="0">
                <a:solidFill>
                  <a:schemeClr val="tx1"/>
                </a:solidFill>
              </a:rPr>
              <a:t>По месту проживания</a:t>
            </a:r>
            <a:r>
              <a:rPr lang="kk-KZ" b="1" dirty="0" smtClean="0"/>
              <a:t>:</a:t>
            </a:r>
            <a:endParaRPr lang="ru-RU" dirty="0"/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112266"/>
              </p:ext>
            </p:extLst>
          </p:nvPr>
        </p:nvGraphicFramePr>
        <p:xfrm>
          <a:off x="279718" y="2079943"/>
          <a:ext cx="12202160" cy="296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99995" y="4800600"/>
            <a:ext cx="12161520" cy="1224136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algn="ctr">
              <a:defRPr/>
            </a:pPr>
            <a:r>
              <a:rPr lang="kk-KZ" sz="5000" b="1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По форме обучения:</a:t>
            </a:r>
            <a:endParaRPr lang="ru-RU" sz="50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6000750" y="3400425"/>
            <a:ext cx="800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/>
          <a:lstStyle/>
          <a:p>
            <a:r>
              <a:rPr lang="ru-RU" sz="2800" b="1" dirty="0" smtClean="0">
                <a:latin typeface="Franklin Gothic Book" pitchFamily="34" charset="0"/>
              </a:rPr>
              <a:t>28</a:t>
            </a:r>
            <a:endParaRPr lang="ru-RU" sz="2800" b="1" dirty="0">
              <a:latin typeface="Franklin Gothic Book" pitchFamily="34" charset="0"/>
            </a:endParaRPr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8501063" y="3600450"/>
            <a:ext cx="800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/>
          <a:lstStyle/>
          <a:p>
            <a:r>
              <a:rPr lang="ru-RU" sz="2000" b="1" dirty="0" smtClean="0">
                <a:latin typeface="Franklin Gothic Book" pitchFamily="34" charset="0"/>
              </a:rPr>
              <a:t>8</a:t>
            </a:r>
            <a:endParaRPr lang="ru-RU" sz="2000" b="1" dirty="0">
              <a:latin typeface="Franklin Gothic Book" pitchFamily="34" charset="0"/>
            </a:endParaRPr>
          </a:p>
        </p:txBody>
      </p:sp>
      <p:graphicFrame>
        <p:nvGraphicFramePr>
          <p:cNvPr id="4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889328"/>
              </p:ext>
            </p:extLst>
          </p:nvPr>
        </p:nvGraphicFramePr>
        <p:xfrm>
          <a:off x="1279843" y="5980430"/>
          <a:ext cx="10441940" cy="364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967" name="TextBox 9"/>
          <p:cNvSpPr txBox="1">
            <a:spLocks noChangeArrowheads="1"/>
          </p:cNvSpPr>
          <p:nvPr/>
        </p:nvSpPr>
        <p:spPr bwMode="auto">
          <a:xfrm>
            <a:off x="4500563" y="7600950"/>
            <a:ext cx="700087" cy="51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r>
              <a:rPr lang="ru-RU" b="1" dirty="0" smtClean="0">
                <a:latin typeface="Franklin Gothic Book" pitchFamily="34" charset="0"/>
              </a:rPr>
              <a:t>36</a:t>
            </a:r>
            <a:endParaRPr lang="ru-RU" b="1" dirty="0">
              <a:latin typeface="Franklin Gothic Book" pitchFamily="34" charset="0"/>
            </a:endParaRPr>
          </a:p>
        </p:txBody>
      </p:sp>
      <p:sp>
        <p:nvSpPr>
          <p:cNvPr id="40968" name="TextBox 10"/>
          <p:cNvSpPr txBox="1">
            <a:spLocks noChangeArrowheads="1"/>
          </p:cNvSpPr>
          <p:nvPr/>
        </p:nvSpPr>
        <p:spPr bwMode="auto">
          <a:xfrm>
            <a:off x="7500939" y="8001000"/>
            <a:ext cx="900112" cy="51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r>
              <a:rPr lang="ru-RU" b="1" dirty="0" smtClean="0">
                <a:latin typeface="Franklin Gothic Book" pitchFamily="34" charset="0"/>
              </a:rPr>
              <a:t>20</a:t>
            </a:r>
            <a:endParaRPr lang="ru-RU" b="1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0039" y="500064"/>
            <a:ext cx="12201525" cy="300037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Ввиду того, что туберкулез считается – инфекционной болезнью социальной природы, по-прежнему остается актуальной проблема расселения студентов в общежитиях, в которых количество предусмотренных мест зачастую ниже фактической численности иногородних студентов, претендующих на проживание в общежитии высшего учебного заведения. </a:t>
            </a:r>
          </a:p>
          <a:p>
            <a:pPr algn="ctr">
              <a:defRPr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8130" name="Picture 16" descr="192602626348a518d12ac9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00251" y="4000500"/>
            <a:ext cx="9401175" cy="4900613"/>
          </a:xfrm>
        </p:spPr>
      </p:pic>
    </p:spTree>
    <p:extLst>
      <p:ext uri="{BB962C8B-B14F-4D97-AF65-F5344CB8AC3E}">
        <p14:creationId xmlns:p14="http://schemas.microsoft.com/office/powerpoint/2010/main" val="231138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Условия проживания: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30% студентов </a:t>
            </a:r>
            <a:r>
              <a:rPr lang="ru-RU" b="1" dirty="0" smtClean="0">
                <a:solidFill>
                  <a:srgbClr val="0070C0"/>
                </a:solidFill>
              </a:rPr>
              <a:t>– жители Алматы, </a:t>
            </a:r>
          </a:p>
          <a:p>
            <a:pPr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Book Antiqua" pitchFamily="18" charset="0"/>
              </a:rPr>
              <a:t>70% - приезжие</a:t>
            </a:r>
            <a:r>
              <a:rPr lang="ru-RU" b="1" dirty="0" smtClean="0">
                <a:solidFill>
                  <a:srgbClr val="0070C0"/>
                </a:solidFill>
                <a:latin typeface="Book Antiqua" pitchFamily="18" charset="0"/>
              </a:rPr>
              <a:t>. </a:t>
            </a:r>
          </a:p>
          <a:p>
            <a:pPr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  Из иногородних в среднем до </a:t>
            </a:r>
            <a:r>
              <a:rPr lang="ru-RU" sz="5000" b="1" dirty="0">
                <a:solidFill>
                  <a:srgbClr val="C00000"/>
                </a:solidFill>
                <a:latin typeface="Book Antiqua" pitchFamily="18" charset="0"/>
              </a:rPr>
              <a:t>42% </a:t>
            </a:r>
            <a:r>
              <a:rPr lang="ru-RU" b="1" dirty="0" smtClean="0">
                <a:solidFill>
                  <a:srgbClr val="0070C0"/>
                </a:solidFill>
              </a:rPr>
              <a:t>студентов живут в общежитиях,</a:t>
            </a:r>
          </a:p>
          <a:p>
            <a:pPr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  остальные </a:t>
            </a:r>
            <a:r>
              <a:rPr lang="ru-RU" sz="5000" b="1" dirty="0">
                <a:solidFill>
                  <a:srgbClr val="C00000"/>
                </a:solidFill>
                <a:latin typeface="Book Antiqua" pitchFamily="18" charset="0"/>
              </a:rPr>
              <a:t>58% </a:t>
            </a:r>
            <a:r>
              <a:rPr lang="ru-RU" b="1" dirty="0" smtClean="0">
                <a:solidFill>
                  <a:srgbClr val="0070C0"/>
                </a:solidFill>
              </a:rPr>
              <a:t>проживают на съемных квартирах. </a:t>
            </a:r>
          </a:p>
          <a:p>
            <a:pPr>
              <a:buFont typeface="Wingdings 2"/>
              <a:buChar char="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0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6720" y="300038"/>
            <a:ext cx="12161520" cy="88011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2500" lnSpcReduction="10000"/>
          </a:bodyPr>
          <a:lstStyle/>
          <a:p>
            <a:pPr>
              <a:buFont typeface="Wingdings 2"/>
              <a:buChar char=""/>
              <a:defRPr/>
            </a:pPr>
            <a:r>
              <a:rPr lang="ru-RU" b="1" dirty="0" smtClean="0"/>
              <a:t>Условия питания </a:t>
            </a:r>
            <a:r>
              <a:rPr lang="ru-RU" dirty="0" smtClean="0"/>
              <a:t>- Стеснены в финансовых средствах и поэтому не могут полноценно питаться практически все иногородние студенты.  </a:t>
            </a:r>
          </a:p>
          <a:p>
            <a:pPr>
              <a:buFont typeface="Wingdings 2"/>
              <a:buChar char=""/>
              <a:defRPr/>
            </a:pPr>
            <a:endParaRPr lang="ru-RU" dirty="0" smtClean="0"/>
          </a:p>
          <a:p>
            <a:pPr>
              <a:buFont typeface="Wingdings 2"/>
              <a:buChar char=""/>
              <a:defRPr/>
            </a:pPr>
            <a:r>
              <a:rPr lang="ru-RU" b="1" dirty="0" smtClean="0"/>
              <a:t>Занятие спортом</a:t>
            </a:r>
            <a:r>
              <a:rPr lang="ru-RU" dirty="0" smtClean="0"/>
              <a:t> </a:t>
            </a:r>
            <a:r>
              <a:rPr lang="ru-RU" b="1" dirty="0" smtClean="0"/>
              <a:t>-  </a:t>
            </a:r>
            <a:r>
              <a:rPr lang="ru-RU" dirty="0" smtClean="0"/>
              <a:t>в основной группе занимаются около 60% студентов, остальные 40%  в подготовительной и  спец. (ЛФК) группах   </a:t>
            </a:r>
          </a:p>
          <a:p>
            <a:pPr>
              <a:buFont typeface="Wingdings 2"/>
              <a:buChar char=""/>
              <a:defRPr/>
            </a:pPr>
            <a:r>
              <a:rPr lang="ru-RU" b="1" dirty="0" smtClean="0"/>
              <a:t>Факторы риска - </a:t>
            </a:r>
            <a:r>
              <a:rPr lang="ru-RU" dirty="0" smtClean="0"/>
              <a:t>Распространён в студенческой среде такой фактор риска, как курение, ему подвержено свыше 40% студентов.</a:t>
            </a:r>
            <a:r>
              <a:rPr lang="ru-RU" b="1" dirty="0" smtClean="0"/>
              <a:t> </a:t>
            </a:r>
            <a:r>
              <a:rPr lang="ru-RU" dirty="0" smtClean="0"/>
              <a:t>Анонимное анкетирование студенческой молодежи показал, что около 59% из них эпизодически употребляют алкоголь, 1,06% пробовали </a:t>
            </a:r>
            <a:r>
              <a:rPr lang="ru-RU" dirty="0" err="1" smtClean="0"/>
              <a:t>анашу</a:t>
            </a:r>
            <a:r>
              <a:rPr lang="ru-RU" dirty="0" smtClean="0"/>
              <a:t> </a:t>
            </a:r>
          </a:p>
          <a:p>
            <a:pPr>
              <a:buFont typeface="Wingdings 2"/>
              <a:buChar char=""/>
              <a:defRPr/>
            </a:pPr>
            <a:endParaRPr lang="ru-RU" dirty="0" smtClean="0"/>
          </a:p>
          <a:p>
            <a:pPr>
              <a:buFont typeface="Wingdings 2"/>
              <a:buChar char="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40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>
              <a:defRPr/>
            </a:pPr>
            <a:r>
              <a:rPr lang="kk-KZ" dirty="0" smtClean="0">
                <a:solidFill>
                  <a:schemeClr val="tx1"/>
                </a:solidFill>
              </a:rPr>
              <a:t>Обеспеченность общежитием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939437"/>
              </p:ext>
            </p:extLst>
          </p:nvPr>
        </p:nvGraphicFramePr>
        <p:xfrm>
          <a:off x="426720" y="2000251"/>
          <a:ext cx="12161520" cy="701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855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6720" y="300038"/>
            <a:ext cx="12161520" cy="670083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  <a:defRPr/>
            </a:pPr>
            <a:r>
              <a:rPr lang="kk-KZ" b="1" dirty="0" smtClean="0">
                <a:solidFill>
                  <a:schemeClr val="tx1"/>
                </a:solidFill>
              </a:rPr>
              <a:t>   МАТЕРИАЛЬНАЯ ПОМОЩЬ</a:t>
            </a:r>
          </a:p>
          <a:p>
            <a:pPr>
              <a:buNone/>
              <a:defRPr/>
            </a:pPr>
            <a:r>
              <a:rPr lang="kk-KZ" dirty="0" smtClean="0"/>
              <a:t>   </a:t>
            </a:r>
          </a:p>
          <a:p>
            <a:pPr>
              <a:buNone/>
              <a:defRPr/>
            </a:pPr>
            <a:r>
              <a:rPr lang="kk-KZ" dirty="0" smtClean="0">
                <a:solidFill>
                  <a:schemeClr val="tx1"/>
                </a:solidFill>
              </a:rPr>
              <a:t>	За 10 мес.2014 года было выделено 6 млн.715 тыс. тенге, в среднем 77 тыс. тенге на 1 больного (с учётом впервые заболевших и реконвалесцентов). </a:t>
            </a:r>
          </a:p>
          <a:p>
            <a:pPr>
              <a:buNone/>
              <a:defRPr/>
            </a:pPr>
            <a:r>
              <a:rPr lang="kk-KZ" dirty="0" smtClean="0">
                <a:solidFill>
                  <a:schemeClr val="tx1"/>
                </a:solidFill>
              </a:rPr>
              <a:t>  	</a:t>
            </a:r>
            <a:r>
              <a:rPr lang="kk-KZ" i="1" dirty="0" smtClean="0">
                <a:solidFill>
                  <a:schemeClr val="tx1"/>
                </a:solidFill>
                <a:latin typeface="Book Antiqua" pitchFamily="18" charset="0"/>
              </a:rPr>
              <a:t>Но подход в разных ВУЗах разный. </a:t>
            </a:r>
            <a:r>
              <a:rPr lang="kk-KZ" dirty="0" smtClean="0">
                <a:solidFill>
                  <a:schemeClr val="tx1"/>
                </a:solidFill>
              </a:rPr>
              <a:t>Максимальная поддержка осуществляется в КазНУ, КазНТУ</a:t>
            </a:r>
          </a:p>
          <a:p>
            <a:pPr>
              <a:buNone/>
              <a:defRPr/>
            </a:pPr>
            <a:r>
              <a:rPr lang="kk-KZ" dirty="0" smtClean="0">
                <a:solidFill>
                  <a:schemeClr val="tx1"/>
                </a:solidFill>
              </a:rPr>
              <a:t>    минимальная   в КНК, КазНАУ, КазЭУ.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 2"/>
              <a:buChar char="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2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96" y="22225"/>
            <a:ext cx="4485005" cy="450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67921"/>
              </p:ext>
            </p:extLst>
          </p:nvPr>
        </p:nvGraphicFramePr>
        <p:xfrm>
          <a:off x="640080" y="566530"/>
          <a:ext cx="11521440" cy="801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419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u="sng" dirty="0" smtClean="0"/>
              <a:t>Проблемы и пути решения: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00088" y="1400176"/>
          <a:ext cx="11521440" cy="7822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0"/>
                <a:gridCol w="5760720"/>
              </a:tblGrid>
              <a:tr h="1232640"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Проблемы</a:t>
                      </a:r>
                      <a:endParaRPr lang="ru-RU" sz="4500" dirty="0"/>
                    </a:p>
                  </a:txBody>
                  <a:tcPr marL="128016" marR="128016" marT="64002" marB="640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Пути решения</a:t>
                      </a:r>
                      <a:endParaRPr lang="ru-RU" sz="4500" dirty="0"/>
                    </a:p>
                  </a:txBody>
                  <a:tcPr marL="128016" marR="128016" marT="64002" marB="64002"/>
                </a:tc>
              </a:tr>
              <a:tr h="6528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400" b="1" dirty="0" smtClean="0"/>
                        <a:t>На сегодня обеспеченность приезжих студентов местами колеблется от минимального - 28% в </a:t>
                      </a:r>
                      <a:r>
                        <a:rPr lang="ru-RU" sz="3400" b="1" dirty="0" err="1" smtClean="0"/>
                        <a:t>КазЭУ</a:t>
                      </a:r>
                      <a:r>
                        <a:rPr lang="ru-RU" sz="3400" b="1" dirty="0" smtClean="0"/>
                        <a:t>, до максимального, но недостаточного - 77% по </a:t>
                      </a:r>
                      <a:r>
                        <a:rPr lang="ru-RU" sz="3400" b="1" dirty="0" err="1" smtClean="0"/>
                        <a:t>ЖенПУ</a:t>
                      </a:r>
                      <a:r>
                        <a:rPr lang="ru-RU" sz="3400" b="1" dirty="0" smtClean="0"/>
                        <a:t>. Средний уровень по ВУЗам - 42% от потребности.</a:t>
                      </a:r>
                    </a:p>
                    <a:p>
                      <a:endParaRPr lang="ru-RU" sz="2500" dirty="0"/>
                    </a:p>
                  </a:txBody>
                  <a:tcPr marL="128016" marR="128016" marT="64002" marB="64002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3400" b="1" dirty="0" smtClean="0"/>
                        <a:t>Необходимо улучшать условия проживания в студенческих общежитиях, довести количество койко-мест до полной потребности, чтобы исключить проживание приезжих студентов в частном секторе.</a:t>
                      </a:r>
                      <a:endParaRPr lang="en-US" sz="3400" b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400" b="1" dirty="0" smtClean="0"/>
                        <a:t>-</a:t>
                      </a:r>
                      <a:r>
                        <a:rPr lang="ru-RU" sz="3400" b="1" dirty="0" smtClean="0"/>
                        <a:t>Строительства новых общежитий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500" b="1" dirty="0" smtClean="0"/>
                        <a:t> </a:t>
                      </a:r>
                    </a:p>
                    <a:p>
                      <a:endParaRPr lang="ru-RU" sz="2500" dirty="0"/>
                    </a:p>
                  </a:txBody>
                  <a:tcPr marL="128016" marR="128016" marT="64002" marB="6400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u="sng" dirty="0" smtClean="0"/>
              <a:t>Проблемы и пути решения: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342329"/>
              </p:ext>
            </p:extLst>
          </p:nvPr>
        </p:nvGraphicFramePr>
        <p:xfrm>
          <a:off x="712168" y="768152"/>
          <a:ext cx="11521440" cy="8344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2720"/>
                <a:gridCol w="5748720"/>
              </a:tblGrid>
              <a:tr h="1145149"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Проблемы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Пути решения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</a:tr>
              <a:tr h="6503747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3400" b="1" dirty="0" smtClean="0"/>
                        <a:t>организовать в общежитиях пункты горячего питания;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3400" b="1" dirty="0" smtClean="0"/>
                        <a:t>организовать </a:t>
                      </a:r>
                      <a:r>
                        <a:rPr lang="ru-RU" sz="3400" b="1" dirty="0" smtClean="0"/>
                        <a:t>в общежитиях комнаты культурного досуга и тренажерные залы для занятий студентов спортом;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3400" b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3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kk-KZ" sz="3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 лечении и реабилитации больных важна материальная поддержка студентов</a:t>
                      </a:r>
                      <a:endParaRPr lang="ru-RU" sz="3400" b="1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r>
                        <a:rPr lang="ru-RU" sz="3400" b="1" dirty="0" smtClean="0"/>
                        <a:t>-Улучшить условия проживания в студенческих общежитиях</a:t>
                      </a:r>
                    </a:p>
                    <a:p>
                      <a:endParaRPr lang="ru-RU" sz="3400" b="1" dirty="0" smtClean="0"/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Предлагаем утвердить стандарты социальной помощи студентам, </a:t>
                      </a:r>
                      <a:r>
                        <a:rPr lang="kk-KZ" sz="3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впервые заболевшим туберкулезом и состоящих на диспансерном учете</a:t>
                      </a:r>
                      <a:endParaRPr lang="ru-RU" sz="3400" b="1" dirty="0" smtClean="0"/>
                    </a:p>
                    <a:p>
                      <a:endParaRPr lang="ru-RU" sz="2800" b="1" dirty="0" smtClean="0"/>
                    </a:p>
                    <a:p>
                      <a:endParaRPr lang="ru-RU" sz="2800" b="1" dirty="0"/>
                    </a:p>
                  </a:txBody>
                  <a:tcPr marL="128016" marR="128016" marT="64008" marB="6400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2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u="sng" dirty="0" smtClean="0"/>
              <a:t>Проблемы и пути решения: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830826"/>
              </p:ext>
            </p:extLst>
          </p:nvPr>
        </p:nvGraphicFramePr>
        <p:xfrm>
          <a:off x="700088" y="1400176"/>
          <a:ext cx="11521440" cy="740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0"/>
                <a:gridCol w="5760720"/>
              </a:tblGrid>
              <a:tr h="1232748"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Проблемы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Пути решения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</a:tr>
              <a:tr h="6168177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800" b="1" dirty="0" smtClean="0"/>
                        <a:t>Заболеваемость туберкулезом</a:t>
                      </a:r>
                      <a:r>
                        <a:rPr lang="ru-RU" sz="2800" b="1" baseline="0" dirty="0" smtClean="0"/>
                        <a:t> среди  студентов выше городского показателя. 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/>
                        <a:t>З</a:t>
                      </a:r>
                      <a:r>
                        <a:rPr lang="kk-KZ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аболеваемость среди студентов начальных курсов остается выше, чем среди студентов старших курсов.</a:t>
                      </a:r>
                      <a:r>
                        <a:rPr lang="kk-KZ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800" b="1" baseline="0" dirty="0" smtClean="0"/>
                        <a:t>Среди заболевших приезжие составляет по итогам 10 мес.2014года -86%</a:t>
                      </a:r>
                      <a:endParaRPr lang="ru-RU" sz="2800" b="1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/>
                        <a:t>Переход на 100% ежегодное </a:t>
                      </a:r>
                      <a:r>
                        <a:rPr lang="ru-RU" sz="2800" b="1" dirty="0" err="1" smtClean="0"/>
                        <a:t>ФГ-обследование</a:t>
                      </a:r>
                      <a:r>
                        <a:rPr lang="ru-RU" sz="2800" b="1" dirty="0" smtClean="0"/>
                        <a:t> студентов, повторная читка </a:t>
                      </a:r>
                      <a:r>
                        <a:rPr lang="ru-RU" sz="2800" b="1" dirty="0" err="1" smtClean="0"/>
                        <a:t>флюорограмм</a:t>
                      </a:r>
                      <a:r>
                        <a:rPr lang="ru-RU" sz="2800" b="1" dirty="0" smtClean="0"/>
                        <a:t>, зачисленных на 1 курс ведет к своевременному выявлению  очаговых форм  туберкулеза, инфильтративного туберкулеза без </a:t>
                      </a:r>
                      <a:r>
                        <a:rPr lang="ru-RU" sz="2800" b="1" dirty="0" err="1" smtClean="0"/>
                        <a:t>бактериовыделения</a:t>
                      </a:r>
                      <a:r>
                        <a:rPr lang="ru-RU" sz="2800" b="1" dirty="0" smtClean="0"/>
                        <a:t> и деструкции и оказывает существенное влияние на показатель заболеваемости, увеличивая количество впервые выявленных больных.</a:t>
                      </a:r>
                    </a:p>
                    <a:p>
                      <a:endParaRPr lang="ru-RU" sz="2500" dirty="0"/>
                    </a:p>
                  </a:txBody>
                  <a:tcPr marL="128016" marR="128016" marT="64008" marB="6400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27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u="sng" dirty="0" smtClean="0"/>
              <a:t>Проблемы и пути решения: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574727"/>
              </p:ext>
            </p:extLst>
          </p:nvPr>
        </p:nvGraphicFramePr>
        <p:xfrm>
          <a:off x="700088" y="1400176"/>
          <a:ext cx="11521440" cy="740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0"/>
                <a:gridCol w="5760720"/>
              </a:tblGrid>
              <a:tr h="1232748"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Проблемы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0" dirty="0" smtClean="0"/>
                        <a:t>Пути решения</a:t>
                      </a:r>
                      <a:endParaRPr lang="ru-RU" sz="4500" dirty="0"/>
                    </a:p>
                  </a:txBody>
                  <a:tcPr marL="128016" marR="128016" marT="64008" marB="64008"/>
                </a:tc>
              </a:tr>
              <a:tr h="6168177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dirty="0" smtClean="0"/>
                        <a:t>Учитывая ответственность работодателей за здоровье работающих, ректорам ВУЗов необходимо обеспечить планомерное обследование преподавательского состава и обслуживающего персонала.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2800" b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1" dirty="0" smtClean="0"/>
                        <a:t>Контроль за прохождением </a:t>
                      </a:r>
                      <a:r>
                        <a:rPr lang="ru-RU" sz="2800" b="1" dirty="0" err="1" smtClean="0"/>
                        <a:t>ФГ-осмотра</a:t>
                      </a:r>
                      <a:r>
                        <a:rPr lang="ru-RU" sz="2800" b="1" dirty="0" smtClean="0"/>
                        <a:t> студентов.</a:t>
                      </a:r>
                    </a:p>
                    <a:p>
                      <a:endParaRPr lang="ru-RU" sz="2500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контроля обследования преподавательского состава и обслуживающего персонала выделить отдельно штатную единицу среднего медицинского работника. </a:t>
                      </a:r>
                    </a:p>
                    <a:p>
                      <a:pPr lvl="0"/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Ежегодно на ректоратах ВУЗов заслушивать медицинское обеспечение и состояние заболеваемости туберкулезом среди студентов с привлечением специалистов УСЭН района, фтизиатров и участковой службы ГСП.</a:t>
                      </a:r>
                      <a:endParaRPr lang="ru-RU" sz="2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55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Содержимое 2"/>
          <p:cNvSpPr>
            <a:spLocks noGrp="1"/>
          </p:cNvSpPr>
          <p:nvPr>
            <p:ph idx="1"/>
          </p:nvPr>
        </p:nvSpPr>
        <p:spPr>
          <a:xfrm>
            <a:off x="640080" y="1100138"/>
            <a:ext cx="11521440" cy="747649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kk-KZ" sz="5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kk-KZ" sz="5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kk-KZ" sz="5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kk-KZ" sz="5000" b="1" dirty="0">
                <a:solidFill>
                  <a:srgbClr val="FF0000"/>
                </a:solidFill>
                <a:latin typeface="Times New Roman" pitchFamily="18" charset="0"/>
              </a:rPr>
              <a:t>Назарларыңызға рахмет!</a:t>
            </a:r>
            <a:r>
              <a:rPr lang="kk-KZ" sz="5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 sz="5000" b="1" dirty="0">
                <a:solidFill>
                  <a:srgbClr val="FF0000"/>
                </a:solidFill>
                <a:latin typeface="Times New Roman" pitchFamily="18" charset="0"/>
              </a:rPr>
              <a:t>Благодарю за внимание!</a:t>
            </a:r>
          </a:p>
          <a:p>
            <a:pPr algn="ctr"/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96746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курс 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конкурс </Template>
  <TotalTime>795</TotalTime>
  <Words>783</Words>
  <Application>Microsoft Office PowerPoint</Application>
  <PresentationFormat>A3 (297x420 мм)</PresentationFormat>
  <Paragraphs>138</Paragraphs>
  <Slides>23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конкурс </vt:lpstr>
      <vt:lpstr>VISIO</vt:lpstr>
      <vt:lpstr>Презентация PowerPoint</vt:lpstr>
      <vt:lpstr>  ГКП на ПХВ  «Городская студенческая поликлиника» </vt:lpstr>
      <vt:lpstr>Презентация PowerPoint</vt:lpstr>
      <vt:lpstr>Презентация PowerPoint</vt:lpstr>
      <vt:lpstr>ФЛЮОРОГРАФИЧЕСКОЕ ОБСЛЕДОВАНИЕ    </vt:lpstr>
      <vt:lpstr>Источники выявления Тбс</vt:lpstr>
      <vt:lpstr>Выявлено</vt:lpstr>
      <vt:lpstr>Заболеваемость туберкулезом  по ВУЗам</vt:lpstr>
      <vt:lpstr>Заболеваемость по курсам</vt:lpstr>
      <vt:lpstr> Анализ случаев впервые выявленного активного туберкулёза</vt:lpstr>
      <vt:lpstr>Заболеваемость  в разрезе  регионов</vt:lpstr>
      <vt:lpstr>По месту проживания:</vt:lpstr>
      <vt:lpstr>Презентация PowerPoint</vt:lpstr>
      <vt:lpstr>Условия проживания:</vt:lpstr>
      <vt:lpstr>Презентация PowerPoint</vt:lpstr>
      <vt:lpstr>Обеспеченность общежитием </vt:lpstr>
      <vt:lpstr>Презентация PowerPoint</vt:lpstr>
      <vt:lpstr>Презентация PowerPoint</vt:lpstr>
      <vt:lpstr>Проблемы и пути решения: </vt:lpstr>
      <vt:lpstr>Проблемы и пути решения: </vt:lpstr>
      <vt:lpstr>Проблемы и пути решения: </vt:lpstr>
      <vt:lpstr>Проблемы и пути решения: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ПМСП  за здоровый образ жизни -2014</dc:title>
  <dc:creator>Admin</dc:creator>
  <cp:lastModifiedBy>DeLux1</cp:lastModifiedBy>
  <cp:revision>38</cp:revision>
  <cp:lastPrinted>2014-11-16T14:26:01Z</cp:lastPrinted>
  <dcterms:created xsi:type="dcterms:W3CDTF">2014-09-30T05:31:43Z</dcterms:created>
  <dcterms:modified xsi:type="dcterms:W3CDTF">2014-11-17T08:24:28Z</dcterms:modified>
</cp:coreProperties>
</file>