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5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67B3A-6EA4-4C5E-B25A-D6596F4E4B1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F5307-6152-4FE0-AA12-F9151364E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502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10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606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523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46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634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149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691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924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296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964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144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6122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905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F5307-6152-4FE0-AA12-F9151364E05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60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3AA6-B458-41D9-A04A-6989B09B6956}" type="datetime1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4451B-5240-493F-9A69-6B365D34D3FA}" type="datetime1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B8881-7028-475E-812A-9088E6AAA576}" type="datetime1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34F3A-FFC9-46C5-AEC4-87BDABC43D0F}" type="datetime1">
              <a:rPr lang="ru-RU" smtClean="0"/>
              <a:t>13.11.2014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5DA9D-0478-4E32-918A-8D8169D616CD}" type="datetime1">
              <a:rPr lang="ru-RU" smtClean="0"/>
              <a:t>13.11.2014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3165D-B45E-4164-AEC5-2D1DDC7073D5}" type="datetime1">
              <a:rPr lang="ru-RU" smtClean="0"/>
              <a:t>13.11.2014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0425-31C5-48F2-AB44-EB0E57AEDCB8}" type="datetime1">
              <a:rPr lang="ru-RU" smtClean="0"/>
              <a:t>13.11.2014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F5E-7F43-43AE-9702-B5C6242F6883}" type="datetime1">
              <a:rPr lang="ru-RU" smtClean="0"/>
              <a:t>13.11.2014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D8F49-138B-43FB-8A64-68B164AF1ED4}" type="datetime1">
              <a:rPr lang="ru-RU" smtClean="0"/>
              <a:t>13.11.2014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7E1E-C845-4D56-8247-91E32536B03F}" type="datetime1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CE1A-A68E-4F7A-89AC-4DA1E72262E0}" type="datetime1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31747-0D48-4B1F-8EDC-972C9C9A80F0}" type="datetime1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Almaty 2014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5654" y="1897033"/>
            <a:ext cx="7772400" cy="1470025"/>
          </a:xfrm>
        </p:spPr>
        <p:txBody>
          <a:bodyPr>
            <a:normAutofit/>
          </a:bodyPr>
          <a:lstStyle/>
          <a:p>
            <a:r>
              <a:rPr lang="ru-RU" altLang="en-GB" dirty="0" smtClean="0">
                <a:solidFill>
                  <a:schemeClr val="accent6">
                    <a:lumMod val="75000"/>
                  </a:schemeClr>
                </a:solidFill>
              </a:rPr>
              <a:t>Видение </a:t>
            </a:r>
            <a:r>
              <a:rPr lang="ru-RU" altLang="en-GB" dirty="0">
                <a:solidFill>
                  <a:schemeClr val="accent6">
                    <a:lumMod val="75000"/>
                  </a:schemeClr>
                </a:solidFill>
              </a:rPr>
              <a:t>системы здравоохранения Казахстана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9505" y="5575667"/>
            <a:ext cx="2200292" cy="677937"/>
          </a:xfrm>
        </p:spPr>
        <p:txBody>
          <a:bodyPr>
            <a:noAutofit/>
          </a:bodyPr>
          <a:lstStyle/>
          <a:p>
            <a:pPr algn="l"/>
            <a:r>
              <a:rPr lang="en-US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 </a:t>
            </a:r>
            <a:r>
              <a:rPr lang="ru-RU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Примечание</a:t>
            </a:r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ru-RU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Это всего лишь личные мысли, используемые для поддержания диалога</a:t>
            </a:r>
            <a:r>
              <a:rPr lang="ru-RU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82"/>
          <a:stretch/>
        </p:blipFill>
        <p:spPr bwMode="auto">
          <a:xfrm>
            <a:off x="467543" y="332656"/>
            <a:ext cx="8676457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611561" y="3674889"/>
            <a:ext cx="5904656" cy="9782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1800" dirty="0" smtClean="0">
                <a:solidFill>
                  <a:srgbClr val="7030A0"/>
                </a:solidFill>
              </a:rPr>
              <a:t>«Это не конечный пункт назначения, а только путешествие»</a:t>
            </a:r>
            <a:endParaRPr lang="ru-RU" sz="1800" dirty="0" smtClean="0">
              <a:solidFill>
                <a:srgbClr val="7030A0"/>
              </a:solidFill>
            </a:endParaRPr>
          </a:p>
          <a:p>
            <a:r>
              <a:rPr lang="en-US" sz="1800" dirty="0" smtClean="0">
                <a:solidFill>
                  <a:srgbClr val="7030A0"/>
                </a:solidFill>
              </a:rPr>
              <a:t>-</a:t>
            </a:r>
            <a:r>
              <a:rPr lang="ru-RU" altLang="en-US" sz="1800" dirty="0" err="1" smtClean="0">
                <a:solidFill>
                  <a:srgbClr val="7030A0"/>
                </a:solidFill>
              </a:rPr>
              <a:t>Дэррил</a:t>
            </a:r>
            <a:r>
              <a:rPr lang="ru-RU" altLang="en-US" sz="1800" dirty="0" smtClean="0">
                <a:solidFill>
                  <a:srgbClr val="7030A0"/>
                </a:solidFill>
              </a:rPr>
              <a:t> </a:t>
            </a:r>
            <a:r>
              <a:rPr lang="ru-RU" altLang="en-US" sz="1800" dirty="0" err="1" smtClean="0">
                <a:solidFill>
                  <a:srgbClr val="7030A0"/>
                </a:solidFill>
              </a:rPr>
              <a:t>Хэдэвэй</a:t>
            </a:r>
            <a:r>
              <a:rPr lang="ru-RU" altLang="en-US" sz="1800" dirty="0" smtClean="0">
                <a:solidFill>
                  <a:srgbClr val="7030A0"/>
                </a:solidFill>
              </a:rPr>
              <a:t>, Заместитель Главного исполнительного директора и соучредитель</a:t>
            </a:r>
            <a:r>
              <a:rPr lang="en-US" altLang="en-US" sz="1800" dirty="0" smtClean="0">
                <a:solidFill>
                  <a:srgbClr val="7030A0"/>
                </a:solidFill>
              </a:rPr>
              <a:t> </a:t>
            </a:r>
            <a:r>
              <a:rPr lang="en-US" sz="1800" dirty="0" smtClean="0">
                <a:solidFill>
                  <a:srgbClr val="7030A0"/>
                </a:solidFill>
              </a:rPr>
              <a:t>Health City LLP</a:t>
            </a:r>
            <a:r>
              <a:rPr lang="ru-RU" sz="1800" dirty="0" smtClean="0">
                <a:solidFill>
                  <a:srgbClr val="7030A0"/>
                </a:solidFill>
              </a:rPr>
              <a:t>,</a:t>
            </a:r>
          </a:p>
          <a:p>
            <a:r>
              <a:rPr lang="ru-RU" sz="1800" dirty="0" smtClean="0">
                <a:solidFill>
                  <a:srgbClr val="7030A0"/>
                </a:solidFill>
              </a:rPr>
              <a:t>Ноябрь 2014 года</a:t>
            </a:r>
          </a:p>
          <a:p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6" name="Picture 4" descr="MPj0398845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t="10181" r="25714" b="6000"/>
          <a:stretch>
            <a:fillRect/>
          </a:stretch>
        </p:blipFill>
        <p:spPr bwMode="auto">
          <a:xfrm>
            <a:off x="6612343" y="3655810"/>
            <a:ext cx="1936443" cy="193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868144" y="6392631"/>
            <a:ext cx="3275856" cy="337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1800" dirty="0" smtClean="0">
                <a:solidFill>
                  <a:srgbClr val="7030A0"/>
                </a:solidFill>
              </a:rPr>
              <a:t>Подготовлено </a:t>
            </a:r>
            <a:r>
              <a:rPr lang="ru-RU" altLang="en-US" sz="1800" dirty="0" err="1" smtClean="0">
                <a:solidFill>
                  <a:srgbClr val="7030A0"/>
                </a:solidFill>
              </a:rPr>
              <a:t>Хэдэвей</a:t>
            </a:r>
            <a:r>
              <a:rPr lang="ru-RU" altLang="en-US" sz="1800" dirty="0" smtClean="0">
                <a:solidFill>
                  <a:srgbClr val="7030A0"/>
                </a:solidFill>
              </a:rPr>
              <a:t> Д.</a:t>
            </a:r>
            <a:endParaRPr lang="ru-RU" sz="1800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33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58479"/>
            <a:ext cx="8592751" cy="60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2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5896" y="458479"/>
            <a:ext cx="5352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3200" dirty="0">
                <a:solidFill>
                  <a:srgbClr val="FFC000"/>
                </a:solidFill>
              </a:rPr>
              <a:t>Видение </a:t>
            </a:r>
            <a:r>
              <a:rPr lang="ru-RU" altLang="en-US" sz="3200" dirty="0" smtClean="0">
                <a:solidFill>
                  <a:srgbClr val="FFC000"/>
                </a:solidFill>
              </a:rPr>
              <a:t>здравоохранения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238264" y="1321236"/>
            <a:ext cx="873676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000" dirty="0">
                <a:solidFill>
                  <a:srgbClr val="7030A0"/>
                </a:solidFill>
              </a:rPr>
              <a:t>Структура системы</a:t>
            </a:r>
            <a:endParaRPr lang="en-US" altLang="en-US" sz="2000" dirty="0">
              <a:solidFill>
                <a:srgbClr val="7030A0"/>
              </a:solidFill>
            </a:endParaRPr>
          </a:p>
          <a:p>
            <a:pPr marL="742950" lvl="1" indent="-28575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000" dirty="0">
                <a:solidFill>
                  <a:srgbClr val="7030A0"/>
                </a:solidFill>
              </a:rPr>
              <a:t>Кто платит</a:t>
            </a:r>
            <a:r>
              <a:rPr lang="en-US" altLang="en-US" sz="2000" dirty="0" smtClean="0">
                <a:solidFill>
                  <a:srgbClr val="7030A0"/>
                </a:solidFill>
              </a:rPr>
              <a:t>?</a:t>
            </a:r>
            <a:endParaRPr lang="ru-RU" altLang="en-US" sz="2000" dirty="0" smtClean="0">
              <a:solidFill>
                <a:srgbClr val="7030A0"/>
              </a:solidFill>
            </a:endParaRPr>
          </a:p>
          <a:p>
            <a:pPr marL="742950" lvl="1" indent="-28575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000" dirty="0" smtClean="0">
                <a:solidFill>
                  <a:srgbClr val="7030A0"/>
                </a:solidFill>
              </a:rPr>
              <a:t>Нет </a:t>
            </a:r>
            <a:r>
              <a:rPr lang="ru-RU" altLang="en-US" sz="2000" dirty="0">
                <a:solidFill>
                  <a:srgbClr val="7030A0"/>
                </a:solidFill>
              </a:rPr>
              <a:t>ни одной системы здравоохранения без проблем </a:t>
            </a:r>
            <a:endParaRPr lang="ru-RU" altLang="en-US" sz="2000" dirty="0">
              <a:solidFill>
                <a:srgbClr val="7030A0"/>
              </a:solidFill>
            </a:endParaRPr>
          </a:p>
          <a:p>
            <a:pPr marL="1200150" lvl="2" indent="-28575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en-US" sz="2000" dirty="0" smtClean="0">
                <a:solidFill>
                  <a:srgbClr val="7030A0"/>
                </a:solidFill>
              </a:rPr>
              <a:t>Квалификация </a:t>
            </a:r>
            <a:r>
              <a:rPr lang="ru-RU" altLang="en-US" sz="2000" dirty="0">
                <a:solidFill>
                  <a:srgbClr val="7030A0"/>
                </a:solidFill>
              </a:rPr>
              <a:t>и наличие врачей в </a:t>
            </a:r>
            <a:r>
              <a:rPr lang="ru-RU" altLang="en-US" sz="2000" dirty="0" smtClean="0">
                <a:solidFill>
                  <a:srgbClr val="7030A0"/>
                </a:solidFill>
              </a:rPr>
              <a:t>Казахстане</a:t>
            </a:r>
            <a:endParaRPr lang="ru-RU" altLang="en-US" sz="2000" dirty="0">
              <a:solidFill>
                <a:srgbClr val="7030A0"/>
              </a:solidFill>
            </a:endParaRPr>
          </a:p>
          <a:p>
            <a:pPr marL="1200150" lvl="2" indent="-28575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en-US" sz="2000" dirty="0" smtClean="0">
                <a:solidFill>
                  <a:srgbClr val="7030A0"/>
                </a:solidFill>
              </a:rPr>
              <a:t>Система</a:t>
            </a:r>
            <a:r>
              <a:rPr lang="ru-RU" altLang="en-US" sz="2000" dirty="0">
                <a:solidFill>
                  <a:srgbClr val="7030A0"/>
                </a:solidFill>
              </a:rPr>
              <a:t>, характеризуемая «больничным лечением» против </a:t>
            </a:r>
            <a:r>
              <a:rPr lang="ru-RU" altLang="en-US" sz="2000" dirty="0" smtClean="0">
                <a:solidFill>
                  <a:srgbClr val="7030A0"/>
                </a:solidFill>
              </a:rPr>
              <a:t>профилактики.</a:t>
            </a:r>
            <a:endParaRPr lang="ru-RU" altLang="en-US" sz="2000" dirty="0">
              <a:solidFill>
                <a:srgbClr val="7030A0"/>
              </a:solidFill>
            </a:endParaRPr>
          </a:p>
          <a:p>
            <a:pPr marL="1200150" lvl="2" indent="-28575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en-US" sz="2000" dirty="0" smtClean="0">
                <a:solidFill>
                  <a:srgbClr val="7030A0"/>
                </a:solidFill>
              </a:rPr>
              <a:t>Низкие </a:t>
            </a:r>
            <a:r>
              <a:rPr lang="ru-RU" altLang="en-US" sz="2000" dirty="0">
                <a:solidFill>
                  <a:srgbClr val="7030A0"/>
                </a:solidFill>
              </a:rPr>
              <a:t>уровни технологии и появляющиеся продвинутые системы </a:t>
            </a:r>
            <a:r>
              <a:rPr lang="ru-RU" altLang="en-US" sz="2000" dirty="0" smtClean="0">
                <a:solidFill>
                  <a:srgbClr val="7030A0"/>
                </a:solidFill>
              </a:rPr>
              <a:t>управления</a:t>
            </a:r>
            <a:endParaRPr lang="ru-RU" altLang="en-US" sz="2000" dirty="0">
              <a:solidFill>
                <a:srgbClr val="7030A0"/>
              </a:solidFill>
            </a:endParaRPr>
          </a:p>
          <a:p>
            <a:pPr marL="742950" lvl="1" indent="-28575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000" dirty="0" smtClean="0">
                <a:solidFill>
                  <a:srgbClr val="7030A0"/>
                </a:solidFill>
              </a:rPr>
              <a:t>Состояние </a:t>
            </a:r>
            <a:r>
              <a:rPr lang="ru-RU" altLang="en-US" sz="2000" dirty="0">
                <a:solidFill>
                  <a:srgbClr val="7030A0"/>
                </a:solidFill>
              </a:rPr>
              <a:t>казахстанской системы здравоохранения в целом обуславливается недостаточным финансированием, что создает свои трудности.  </a:t>
            </a:r>
            <a:endParaRPr lang="ru-RU" altLang="en-US" sz="2000" dirty="0">
              <a:solidFill>
                <a:srgbClr val="7030A0"/>
              </a:solidFill>
            </a:endParaRPr>
          </a:p>
          <a:p>
            <a:pPr marL="742950" lvl="1" indent="-28575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000" dirty="0" smtClean="0">
                <a:solidFill>
                  <a:srgbClr val="7030A0"/>
                </a:solidFill>
              </a:rPr>
              <a:t>Видение </a:t>
            </a:r>
            <a:r>
              <a:rPr lang="ru-RU" altLang="en-US" sz="2000" dirty="0">
                <a:solidFill>
                  <a:srgbClr val="7030A0"/>
                </a:solidFill>
              </a:rPr>
              <a:t>относительно четкое – все заключается на самом деле в дорожной карте, вызываемой вышеуказанными проблемами. </a:t>
            </a:r>
          </a:p>
        </p:txBody>
      </p:sp>
    </p:spTree>
    <p:extLst>
      <p:ext uri="{BB962C8B-B14F-4D97-AF65-F5344CB8AC3E}">
        <p14:creationId xmlns:p14="http://schemas.microsoft.com/office/powerpoint/2010/main" val="152560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58479"/>
            <a:ext cx="8592751" cy="60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3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5896" y="458479"/>
            <a:ext cx="5352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3200" dirty="0">
                <a:solidFill>
                  <a:srgbClr val="FFC000"/>
                </a:solidFill>
              </a:rPr>
              <a:t>Видение </a:t>
            </a:r>
            <a:r>
              <a:rPr lang="ru-RU" altLang="en-US" sz="3200" dirty="0" smtClean="0">
                <a:solidFill>
                  <a:srgbClr val="FFC000"/>
                </a:solidFill>
              </a:rPr>
              <a:t>здравоохранения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383315" y="1988840"/>
            <a:ext cx="873676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400" dirty="0" smtClean="0">
                <a:solidFill>
                  <a:srgbClr val="7030A0"/>
                </a:solidFill>
              </a:rPr>
              <a:t>Ключевые </a:t>
            </a:r>
            <a:r>
              <a:rPr lang="ru-RU" altLang="en-US" sz="2400" dirty="0">
                <a:solidFill>
                  <a:srgbClr val="7030A0"/>
                </a:solidFill>
              </a:rPr>
              <a:t>вопросы следующие</a:t>
            </a:r>
            <a:r>
              <a:rPr lang="en-US" altLang="en-US" sz="2400" dirty="0" smtClean="0">
                <a:solidFill>
                  <a:srgbClr val="7030A0"/>
                </a:solidFill>
              </a:rPr>
              <a:t>:</a:t>
            </a:r>
            <a:endParaRPr lang="ru-RU" altLang="en-US" sz="2400" dirty="0" smtClean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400" dirty="0" smtClean="0">
                <a:solidFill>
                  <a:srgbClr val="7030A0"/>
                </a:solidFill>
              </a:rPr>
              <a:t>Как </a:t>
            </a:r>
            <a:r>
              <a:rPr lang="ru-RU" altLang="en-US" sz="2400" dirty="0">
                <a:solidFill>
                  <a:srgbClr val="7030A0"/>
                </a:solidFill>
              </a:rPr>
              <a:t>мы перейдем с 3-4% ВВП, затрачиваемых на здравоохранение, примерно на 6-8% (международные нормы) за короткий период</a:t>
            </a:r>
            <a:r>
              <a:rPr lang="en-US" altLang="en-US" sz="2400" dirty="0">
                <a:solidFill>
                  <a:srgbClr val="7030A0"/>
                </a:solidFill>
              </a:rPr>
              <a:t>?</a:t>
            </a: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400" dirty="0">
                <a:solidFill>
                  <a:srgbClr val="7030A0"/>
                </a:solidFill>
              </a:rPr>
              <a:t>Каковы ключевые переходные шаги</a:t>
            </a:r>
            <a:r>
              <a:rPr lang="en-US" altLang="en-US" sz="2400" dirty="0">
                <a:solidFill>
                  <a:srgbClr val="7030A0"/>
                </a:solidFill>
              </a:rPr>
              <a:t>?</a:t>
            </a: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400" dirty="0">
                <a:solidFill>
                  <a:srgbClr val="7030A0"/>
                </a:solidFill>
              </a:rPr>
              <a:t>Учитывая чувствительную природу, какой выбрать подход к реформам (оптимизирующий или директивный)? </a:t>
            </a:r>
            <a:endParaRPr lang="en-US" alt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99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1" y="188573"/>
            <a:ext cx="8592751" cy="60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4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7864" y="196393"/>
            <a:ext cx="5352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3200" dirty="0">
                <a:solidFill>
                  <a:srgbClr val="FFC000"/>
                </a:solidFill>
              </a:rPr>
              <a:t>Видение </a:t>
            </a:r>
            <a:r>
              <a:rPr lang="ru-RU" altLang="en-US" sz="3200" dirty="0" smtClean="0">
                <a:solidFill>
                  <a:srgbClr val="FFC000"/>
                </a:solidFill>
              </a:rPr>
              <a:t>здравоохранения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55712" y="1207303"/>
            <a:ext cx="8736768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200" dirty="0" smtClean="0">
                <a:solidFill>
                  <a:srgbClr val="7030A0"/>
                </a:solidFill>
              </a:rPr>
              <a:t>Как </a:t>
            </a:r>
            <a:r>
              <a:rPr lang="ru-RU" altLang="en-US" sz="2200" dirty="0">
                <a:solidFill>
                  <a:srgbClr val="7030A0"/>
                </a:solidFill>
              </a:rPr>
              <a:t>только будет сформировано видение</a:t>
            </a:r>
            <a:r>
              <a:rPr lang="en-US" altLang="en-US" sz="2200" dirty="0">
                <a:solidFill>
                  <a:srgbClr val="7030A0"/>
                </a:solidFill>
              </a:rPr>
              <a:t>,</a:t>
            </a:r>
            <a:r>
              <a:rPr lang="ru-RU" altLang="en-US" sz="2200" dirty="0">
                <a:solidFill>
                  <a:srgbClr val="7030A0"/>
                </a:solidFill>
              </a:rPr>
              <a:t> возникает необходимость в согласовании системы финансирования, а затем создания ряда стимулов для фокусировки на нескольких реальных проблемах при рассмотрении страной дорожной </a:t>
            </a:r>
            <a:r>
              <a:rPr lang="ru-RU" altLang="en-US" sz="2200" dirty="0" smtClean="0">
                <a:solidFill>
                  <a:srgbClr val="7030A0"/>
                </a:solidFill>
              </a:rPr>
              <a:t>карты</a:t>
            </a:r>
          </a:p>
          <a:p>
            <a:pPr marL="800100" lvl="1" indent="-342900" algn="just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200" dirty="0" smtClean="0">
                <a:solidFill>
                  <a:srgbClr val="7030A0"/>
                </a:solidFill>
              </a:rPr>
              <a:t>Реформирование </a:t>
            </a:r>
            <a:r>
              <a:rPr lang="ru-RU" altLang="en-US" sz="2200" dirty="0">
                <a:solidFill>
                  <a:srgbClr val="7030A0"/>
                </a:solidFill>
              </a:rPr>
              <a:t>медицинской помощи в частном </a:t>
            </a:r>
            <a:r>
              <a:rPr lang="ru-RU" altLang="en-US" sz="2200" dirty="0" smtClean="0">
                <a:solidFill>
                  <a:srgbClr val="7030A0"/>
                </a:solidFill>
              </a:rPr>
              <a:t>секторе</a:t>
            </a:r>
            <a:endParaRPr lang="ru-RU" altLang="en-US" sz="2200" dirty="0">
              <a:solidFill>
                <a:srgbClr val="7030A0"/>
              </a:solidFill>
            </a:endParaRPr>
          </a:p>
          <a:p>
            <a:pPr marL="800100" lvl="1" indent="-342900" algn="just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200" dirty="0" smtClean="0">
                <a:solidFill>
                  <a:srgbClr val="7030A0"/>
                </a:solidFill>
              </a:rPr>
              <a:t>Стимулирование </a:t>
            </a:r>
            <a:r>
              <a:rPr lang="ru-RU" altLang="en-US" sz="2200" dirty="0">
                <a:solidFill>
                  <a:srgbClr val="7030A0"/>
                </a:solidFill>
              </a:rPr>
              <a:t>оказания медицинской помощи частным сектором </a:t>
            </a:r>
            <a:endParaRPr lang="ru-RU" altLang="en-US" sz="2200" dirty="0">
              <a:solidFill>
                <a:srgbClr val="7030A0"/>
              </a:solidFill>
            </a:endParaRPr>
          </a:p>
          <a:p>
            <a:pPr marL="800100" lvl="1" indent="-342900" algn="just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200" dirty="0" smtClean="0">
                <a:solidFill>
                  <a:srgbClr val="7030A0"/>
                </a:solidFill>
              </a:rPr>
              <a:t>Подготовка </a:t>
            </a:r>
            <a:r>
              <a:rPr lang="ru-RU" altLang="en-US" sz="2200" dirty="0">
                <a:solidFill>
                  <a:srgbClr val="7030A0"/>
                </a:solidFill>
              </a:rPr>
              <a:t>практикующих врачей и управление их вероятными </a:t>
            </a:r>
            <a:r>
              <a:rPr lang="ru-RU" altLang="en-US" sz="2200" dirty="0" smtClean="0">
                <a:solidFill>
                  <a:srgbClr val="7030A0"/>
                </a:solidFill>
              </a:rPr>
              <a:t>переходами</a:t>
            </a:r>
            <a:endParaRPr lang="ru-RU" altLang="en-US" sz="2200" dirty="0">
              <a:solidFill>
                <a:srgbClr val="7030A0"/>
              </a:solidFill>
            </a:endParaRPr>
          </a:p>
          <a:p>
            <a:pPr marL="800100" lvl="1" indent="-342900" algn="just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200" dirty="0" smtClean="0">
                <a:solidFill>
                  <a:srgbClr val="7030A0"/>
                </a:solidFill>
              </a:rPr>
              <a:t>Доведение </a:t>
            </a:r>
            <a:r>
              <a:rPr lang="ru-RU" altLang="en-US" sz="2200" dirty="0">
                <a:solidFill>
                  <a:srgbClr val="7030A0"/>
                </a:solidFill>
              </a:rPr>
              <a:t>до населения прозрачной </a:t>
            </a:r>
            <a:r>
              <a:rPr lang="ru-RU" altLang="en-US" sz="2200" dirty="0" smtClean="0">
                <a:solidFill>
                  <a:srgbClr val="7030A0"/>
                </a:solidFill>
              </a:rPr>
              <a:t>информации</a:t>
            </a:r>
            <a:endParaRPr lang="ru-RU" altLang="en-US" sz="2200" dirty="0">
              <a:solidFill>
                <a:srgbClr val="7030A0"/>
              </a:solidFill>
            </a:endParaRPr>
          </a:p>
          <a:p>
            <a:pPr marL="800100" lvl="1" indent="-342900" algn="just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200" dirty="0" smtClean="0">
                <a:solidFill>
                  <a:srgbClr val="7030A0"/>
                </a:solidFill>
              </a:rPr>
              <a:t>Регулирующая </a:t>
            </a:r>
            <a:r>
              <a:rPr lang="ru-RU" altLang="en-US" sz="2200" dirty="0">
                <a:solidFill>
                  <a:srgbClr val="7030A0"/>
                </a:solidFill>
              </a:rPr>
              <a:t>потребность</a:t>
            </a:r>
            <a:endParaRPr lang="en-US" altLang="en-US" sz="22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en-US" alt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4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1" y="188573"/>
            <a:ext cx="8592751" cy="60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5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68082" y="239346"/>
            <a:ext cx="5352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3200" dirty="0">
                <a:solidFill>
                  <a:srgbClr val="FFC000"/>
                </a:solidFill>
              </a:rPr>
              <a:t>Видение </a:t>
            </a:r>
            <a:r>
              <a:rPr lang="ru-RU" altLang="en-US" sz="3200" dirty="0" smtClean="0">
                <a:solidFill>
                  <a:srgbClr val="FFC000"/>
                </a:solidFill>
              </a:rPr>
              <a:t>здравоохранения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gray">
          <a:xfrm>
            <a:off x="1109425" y="4307797"/>
            <a:ext cx="7219950" cy="604838"/>
          </a:xfrm>
          <a:prstGeom prst="rect">
            <a:avLst/>
          </a:prstGeom>
          <a:solidFill>
            <a:srgbClr val="746326"/>
          </a:solidFill>
          <a:ln>
            <a:noFill/>
          </a:ln>
          <a:effectLst>
            <a:prstShdw prst="shdw17" dist="17961" dir="2700000">
              <a:srgbClr val="463B17"/>
            </a:prst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2800" rIns="262800"/>
          <a:lstStyle>
            <a:lvl1pPr marL="182563" indent="-182563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en-US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Регулятивное управление</a:t>
            </a:r>
            <a:r>
              <a:rPr lang="en-US" altLang="en-US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/</a:t>
            </a:r>
            <a:r>
              <a:rPr lang="ru-RU" altLang="en-US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политика</a:t>
            </a:r>
            <a:endParaRPr lang="en-US" alt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en-US" sz="1400" b="0" dirty="0">
                <a:solidFill>
                  <a:schemeClr val="bg1"/>
                </a:solidFill>
                <a:latin typeface="Arial" panose="020B0604020202020204" pitchFamily="34" charset="0"/>
              </a:rPr>
              <a:t>Н</a:t>
            </a:r>
            <a:r>
              <a:rPr lang="ru-RU" altLang="en-US" sz="14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апример, управление инвестициями и качеством</a:t>
            </a:r>
            <a:endParaRPr lang="ru-RU" altLang="en-US" sz="1400" b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gray">
          <a:xfrm>
            <a:off x="1066130" y="5331895"/>
            <a:ext cx="7219950" cy="604837"/>
          </a:xfrm>
          <a:prstGeom prst="rect">
            <a:avLst/>
          </a:prstGeom>
          <a:solidFill>
            <a:srgbClr val="746326"/>
          </a:solidFill>
          <a:ln>
            <a:noFill/>
          </a:ln>
          <a:effectLst>
            <a:prstShdw prst="shdw17" dist="17961" dir="2700000">
              <a:srgbClr val="463B17"/>
            </a:prst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2800" rIns="262800"/>
          <a:lstStyle>
            <a:lvl1pPr marL="182563" indent="-182563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en-US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Образование</a:t>
            </a:r>
            <a:endParaRPr lang="en-US" alt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en-US" sz="14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Развитие трудовых ресурсов</a:t>
            </a:r>
            <a:endParaRPr lang="ru-RU" altLang="en-US" sz="1400" b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gray">
          <a:xfrm>
            <a:off x="1109425" y="1576619"/>
            <a:ext cx="2416175" cy="2574925"/>
          </a:xfrm>
          <a:prstGeom prst="rect">
            <a:avLst/>
          </a:prstGeom>
          <a:solidFill>
            <a:srgbClr val="746326"/>
          </a:solidFill>
          <a:ln>
            <a:noFill/>
          </a:ln>
          <a:effectLst>
            <a:prstShdw prst="shdw17" dist="17961" dir="2700000">
              <a:srgbClr val="463B17"/>
            </a:prst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rIns="360000"/>
          <a:lstStyle>
            <a:lvl1pPr marL="182563" indent="-182563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en-US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Частная система</a:t>
            </a:r>
            <a:endParaRPr lang="en-US" altLang="en-US" sz="14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Плательщик</a:t>
            </a:r>
            <a:r>
              <a:rPr lang="en-US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Компании и страховка</a:t>
            </a: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Политика </a:t>
            </a: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Контракт</a:t>
            </a: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Управление</a:t>
            </a:r>
            <a:endParaRPr lang="ru-RU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gray">
          <a:xfrm>
            <a:off x="5934511" y="1576619"/>
            <a:ext cx="2416175" cy="2574925"/>
          </a:xfrm>
          <a:prstGeom prst="rect">
            <a:avLst/>
          </a:prstGeom>
          <a:solidFill>
            <a:srgbClr val="746326"/>
          </a:solidFill>
          <a:ln>
            <a:noFill/>
          </a:ln>
          <a:effectLst>
            <a:prstShdw prst="shdw17" dist="17961" dir="2700000">
              <a:srgbClr val="463B17"/>
            </a:prst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rIns="360000"/>
          <a:lstStyle>
            <a:lvl1pPr marL="182563" indent="-182563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en-US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Государственная система</a:t>
            </a:r>
            <a:endParaRPr lang="en-US" alt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Плательщик</a:t>
            </a:r>
            <a:r>
              <a:rPr lang="en-US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Государство</a:t>
            </a: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Политика</a:t>
            </a: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Управление</a:t>
            </a: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Платежные системы</a:t>
            </a: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Регионализация</a:t>
            </a:r>
            <a:r>
              <a:rPr lang="en-US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b="0" dirty="0">
                <a:solidFill>
                  <a:schemeClr val="bg1"/>
                </a:solidFill>
                <a:latin typeface="Arial" panose="020B0604020202020204" pitchFamily="34" charset="0"/>
              </a:rPr>
              <a:t>– </a:t>
            </a: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критическая масса</a:t>
            </a: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en-US" sz="12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Качество</a:t>
            </a:r>
            <a:endParaRPr lang="en-US" altLang="en-US" sz="1200" b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gray">
          <a:xfrm>
            <a:off x="3045742" y="2200192"/>
            <a:ext cx="3260725" cy="2060575"/>
          </a:xfrm>
          <a:prstGeom prst="ellipse">
            <a:avLst/>
          </a:prstGeom>
          <a:solidFill>
            <a:srgbClr val="5F511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>
            <a:lvl1pPr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ru-RU" altLang="en-US" sz="2000" b="0" dirty="0" smtClean="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Отчетность перед пациентом и плательщиком за качество и расходы</a:t>
            </a:r>
            <a:endParaRPr lang="ru-RU" altLang="en-US" sz="2000" b="0" dirty="0">
              <a:solidFill>
                <a:srgbClr val="99CC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80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572"/>
            <a:ext cx="9143999" cy="877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6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4551" y="167149"/>
            <a:ext cx="5352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2400" dirty="0">
                <a:solidFill>
                  <a:srgbClr val="FFC000"/>
                </a:solidFill>
              </a:rPr>
              <a:t>Финансирование – первоочередное </a:t>
            </a:r>
            <a:r>
              <a:rPr lang="ru-RU" altLang="en-US" sz="2400" dirty="0" smtClean="0">
                <a:solidFill>
                  <a:srgbClr val="FFC000"/>
                </a:solidFill>
              </a:rPr>
              <a:t>решение</a:t>
            </a:r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55712" y="1207303"/>
            <a:ext cx="873676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000" dirty="0" smtClean="0">
                <a:solidFill>
                  <a:srgbClr val="7030A0"/>
                </a:solidFill>
              </a:rPr>
              <a:t>Рост </a:t>
            </a:r>
            <a:r>
              <a:rPr lang="ru-RU" altLang="en-US" sz="2000" dirty="0">
                <a:solidFill>
                  <a:srgbClr val="7030A0"/>
                </a:solidFill>
              </a:rPr>
              <a:t>финансирования и ответственности за качество внутри группировок, где возможно, приветствуется. </a:t>
            </a:r>
            <a:r>
              <a:rPr lang="ru-RU" altLang="en-US" sz="2000" dirty="0">
                <a:solidFill>
                  <a:srgbClr val="7030A0"/>
                </a:solidFill>
              </a:rPr>
              <a:t>В этом случае предложение заключается в том, что работодатель будет самым быстрым механизмом. Так называемые западные  социальные системы прошли длительную эволюцию и продемонстрировали «пациентам» приемлемость поставщиков медицинских услуг.   </a:t>
            </a:r>
            <a:endParaRPr lang="en-US" altLang="en-US" sz="2000" dirty="0">
              <a:solidFill>
                <a:srgbClr val="7030A0"/>
              </a:solidFill>
            </a:endParaRP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000" dirty="0">
                <a:solidFill>
                  <a:srgbClr val="7030A0"/>
                </a:solidFill>
              </a:rPr>
              <a:t>Работодатели используют контракты для работы с поставщиками медицинских услуг и управления ими, в действительности оказывая на них большое давление</a:t>
            </a:r>
            <a:r>
              <a:rPr lang="en-US" altLang="en-US" sz="2000" dirty="0">
                <a:solidFill>
                  <a:srgbClr val="7030A0"/>
                </a:solidFill>
              </a:rPr>
              <a:t>. </a:t>
            </a:r>
            <a:r>
              <a:rPr lang="ru-RU" altLang="en-US" sz="2000" dirty="0">
                <a:solidFill>
                  <a:srgbClr val="7030A0"/>
                </a:solidFill>
              </a:rPr>
              <a:t>Базовая модель формируется вокруг обязательного страхования</a:t>
            </a:r>
            <a:r>
              <a:rPr lang="en-US" altLang="en-US" sz="2000" dirty="0">
                <a:solidFill>
                  <a:srgbClr val="7030A0"/>
                </a:solidFill>
              </a:rPr>
              <a:t>.</a:t>
            </a:r>
          </a:p>
          <a:p>
            <a:pPr marL="1257300" lvl="2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en-US" altLang="en-US" sz="2400" dirty="0">
              <a:solidFill>
                <a:srgbClr val="7030A0"/>
              </a:solidFill>
            </a:endParaRPr>
          </a:p>
        </p:txBody>
      </p: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1058862" y="4620716"/>
            <a:ext cx="8085138" cy="1803400"/>
            <a:chOff x="358" y="2849"/>
            <a:chExt cx="5093" cy="1136"/>
          </a:xfrm>
        </p:grpSpPr>
        <p:cxnSp>
          <p:nvCxnSpPr>
            <p:cNvPr id="8" name="AutoShape 4"/>
            <p:cNvCxnSpPr>
              <a:cxnSpLocks noChangeShapeType="1"/>
              <a:stCxn id="9" idx="3"/>
              <a:endCxn id="10" idx="1"/>
            </p:cNvCxnSpPr>
            <p:nvPr/>
          </p:nvCxnSpPr>
          <p:spPr bwMode="gray">
            <a:xfrm>
              <a:off x="1662" y="3077"/>
              <a:ext cx="676" cy="0"/>
            </a:xfrm>
            <a:prstGeom prst="straightConnector1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Rectangle 5"/>
            <p:cNvSpPr>
              <a:spLocks noChangeArrowheads="1"/>
            </p:cNvSpPr>
            <p:nvPr/>
          </p:nvSpPr>
          <p:spPr bwMode="gray">
            <a:xfrm>
              <a:off x="515" y="2849"/>
              <a:ext cx="1147" cy="454"/>
            </a:xfrm>
            <a:prstGeom prst="rect">
              <a:avLst/>
            </a:prstGeom>
            <a:solidFill>
              <a:srgbClr val="D5D5FF"/>
            </a:solidFill>
            <a:ln>
              <a:noFill/>
            </a:ln>
            <a:effectLst>
              <a:prstShdw prst="shdw17" dist="17961" dir="2700000">
                <a:srgbClr val="808099"/>
              </a:prstShdw>
            </a:effectLst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000" tIns="72000" rIns="72000" bIns="72000"/>
            <a:lstStyle>
              <a:lvl1pPr marL="182563" indent="-182563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ru-RU" altLang="en-US" dirty="0" smtClean="0">
                  <a:latin typeface="Arial" panose="020B0604020202020204" pitchFamily="34" charset="0"/>
                </a:rPr>
                <a:t>Компании</a:t>
              </a:r>
              <a:endParaRPr lang="en-US" altLang="en-US" dirty="0">
                <a:latin typeface="Arial" panose="020B0604020202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ru-RU" altLang="en-US" sz="1200" b="0" dirty="0" smtClean="0">
                  <a:latin typeface="Arial" panose="020B0604020202020204" pitchFamily="34" charset="0"/>
                </a:rPr>
                <a:t>Работодатели и директоры</a:t>
              </a:r>
              <a:endParaRPr lang="ru-RU" altLang="en-US" sz="1200" b="0" dirty="0">
                <a:latin typeface="Arial" panose="020B0604020202020204" pitchFamily="34" charset="0"/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gray">
            <a:xfrm>
              <a:off x="2338" y="2849"/>
              <a:ext cx="1147" cy="454"/>
            </a:xfrm>
            <a:prstGeom prst="rect">
              <a:avLst/>
            </a:prstGeom>
            <a:solidFill>
              <a:srgbClr val="D5D5FF"/>
            </a:solidFill>
            <a:ln>
              <a:noFill/>
            </a:ln>
            <a:effectLst>
              <a:prstShdw prst="shdw17" dist="17961" dir="2700000">
                <a:srgbClr val="808099"/>
              </a:prstShdw>
            </a:effectLst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000" tIns="72000" rIns="72000" bIns="72000"/>
            <a:lstStyle>
              <a:lvl1pPr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ru-RU" altLang="en-US" dirty="0" smtClean="0">
                  <a:latin typeface="Arial" panose="020B0604020202020204" pitchFamily="34" charset="0"/>
                </a:rPr>
                <a:t>Группировки</a:t>
              </a:r>
              <a:endParaRPr lang="en-US" altLang="en-US" dirty="0">
                <a:latin typeface="Arial" panose="020B0604020202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ru-RU" altLang="en-US" sz="1200" b="0" dirty="0" smtClean="0">
                  <a:latin typeface="Arial" panose="020B0604020202020204" pitchFamily="34" charset="0"/>
                </a:rPr>
                <a:t>Страховые и медицинские фонды</a:t>
              </a:r>
              <a:endParaRPr lang="ru-RU" altLang="en-US" sz="1200" b="0" dirty="0">
                <a:latin typeface="Arial" panose="020B0604020202020204" pitchFamily="34" charset="0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gray">
            <a:xfrm>
              <a:off x="4162" y="2849"/>
              <a:ext cx="1147" cy="454"/>
            </a:xfrm>
            <a:prstGeom prst="rect">
              <a:avLst/>
            </a:prstGeom>
            <a:solidFill>
              <a:srgbClr val="D5D5FF"/>
            </a:solidFill>
            <a:ln>
              <a:noFill/>
            </a:ln>
            <a:effectLst>
              <a:prstShdw prst="shdw17" dist="17961" dir="2700000">
                <a:srgbClr val="808099"/>
              </a:prstShdw>
            </a:effectLst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72000" rIns="180000" bIns="72000" anchor="ctr"/>
            <a:lstStyle>
              <a:lvl1pPr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ru-RU" altLang="en-US" dirty="0" smtClean="0">
                  <a:latin typeface="Arial" panose="020B0604020202020204" pitchFamily="34" charset="0"/>
                </a:rPr>
                <a:t>Поставщики услуг</a:t>
              </a:r>
              <a:endParaRPr lang="en-US" altLang="en-US" sz="1200" b="0" dirty="0">
                <a:latin typeface="Arial" panose="020B0604020202020204" pitchFamily="34" charset="0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gray">
            <a:xfrm>
              <a:off x="515" y="3531"/>
              <a:ext cx="1147" cy="454"/>
            </a:xfrm>
            <a:prstGeom prst="rect">
              <a:avLst/>
            </a:prstGeom>
            <a:solidFill>
              <a:srgbClr val="D5D5FF"/>
            </a:solidFill>
            <a:ln>
              <a:noFill/>
            </a:ln>
            <a:effectLst>
              <a:prstShdw prst="shdw17" dist="17961" dir="2700000">
                <a:srgbClr val="808099"/>
              </a:prstShdw>
            </a:effectLst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72000" rIns="180000" bIns="72000" anchor="ctr"/>
            <a:lstStyle>
              <a:lvl1pPr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ru-RU" altLang="en-US" dirty="0" smtClean="0">
                  <a:latin typeface="Arial" panose="020B0604020202020204" pitchFamily="34" charset="0"/>
                </a:rPr>
                <a:t>Государство</a:t>
              </a:r>
              <a:endParaRPr lang="ru-RU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gray">
            <a:xfrm>
              <a:off x="4162" y="3531"/>
              <a:ext cx="1147" cy="454"/>
            </a:xfrm>
            <a:prstGeom prst="rect">
              <a:avLst/>
            </a:prstGeom>
            <a:solidFill>
              <a:srgbClr val="D5D5FF"/>
            </a:solidFill>
            <a:ln>
              <a:noFill/>
            </a:ln>
            <a:effectLst>
              <a:prstShdw prst="shdw17" dist="17961" dir="2700000">
                <a:srgbClr val="808099"/>
              </a:prstShdw>
            </a:effectLst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72000" rIns="180000" bIns="72000" anchor="ctr"/>
            <a:lstStyle>
              <a:lvl1pPr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ru-RU" altLang="en-US" dirty="0" smtClean="0">
                  <a:latin typeface="Arial" panose="020B0604020202020204" pitchFamily="34" charset="0"/>
                </a:rPr>
                <a:t>Зональные сети</a:t>
              </a:r>
              <a:endParaRPr lang="en-US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gray">
            <a:xfrm>
              <a:off x="358" y="2952"/>
              <a:ext cx="5093" cy="247"/>
            </a:xfrm>
            <a:prstGeom prst="rect">
              <a:avLst/>
            </a:prstGeom>
            <a:noFill/>
            <a:ln w="12700" algn="ctr">
              <a:solidFill>
                <a:srgbClr val="80808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0" tIns="72000" rIns="180000" bIns="72000" anchor="ctr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cxnSp>
          <p:nvCxnSpPr>
            <p:cNvPr id="15" name="AutoShape 11"/>
            <p:cNvCxnSpPr>
              <a:cxnSpLocks noChangeShapeType="1"/>
            </p:cNvCxnSpPr>
            <p:nvPr/>
          </p:nvCxnSpPr>
          <p:spPr bwMode="gray">
            <a:xfrm>
              <a:off x="3485" y="3077"/>
              <a:ext cx="677" cy="0"/>
            </a:xfrm>
            <a:prstGeom prst="straightConnector1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12"/>
            <p:cNvCxnSpPr>
              <a:cxnSpLocks noChangeShapeType="1"/>
              <a:stCxn id="9" idx="0"/>
              <a:endCxn id="11" idx="0"/>
            </p:cNvCxnSpPr>
            <p:nvPr/>
          </p:nvCxnSpPr>
          <p:spPr bwMode="gray">
            <a:xfrm rot="5400000" flipV="1">
              <a:off x="2911" y="1026"/>
              <a:ext cx="1" cy="3648"/>
            </a:xfrm>
            <a:prstGeom prst="bentConnector3">
              <a:avLst>
                <a:gd name="adj1" fmla="val -14400005"/>
              </a:avLst>
            </a:prstGeom>
            <a:noFill/>
            <a:ln w="12700">
              <a:solidFill>
                <a:srgbClr val="000066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AutoShape 13"/>
            <p:cNvCxnSpPr>
              <a:cxnSpLocks noChangeShapeType="1"/>
              <a:stCxn id="12" idx="3"/>
              <a:endCxn id="13" idx="1"/>
            </p:cNvCxnSpPr>
            <p:nvPr/>
          </p:nvCxnSpPr>
          <p:spPr bwMode="gray">
            <a:xfrm>
              <a:off x="1662" y="3758"/>
              <a:ext cx="2500" cy="0"/>
            </a:xfrm>
            <a:prstGeom prst="straightConnector1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Line 14"/>
            <p:cNvSpPr>
              <a:spLocks noChangeShapeType="1"/>
            </p:cNvSpPr>
            <p:nvPr/>
          </p:nvSpPr>
          <p:spPr bwMode="gray">
            <a:xfrm>
              <a:off x="3485" y="3303"/>
              <a:ext cx="677" cy="228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45720" rIns="45720">
              <a:spAutoFit/>
            </a:bodyPr>
            <a:lstStyle/>
            <a:p>
              <a:endParaRPr lang="en-US"/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gray">
            <a:xfrm>
              <a:off x="3554" y="2919"/>
              <a:ext cx="596" cy="17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lIns="45720" rIns="45720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en-US" sz="1200" b="0" i="1" dirty="0" smtClean="0">
                  <a:latin typeface="Arial" panose="020B0604020202020204" pitchFamily="34" charset="0"/>
                </a:rPr>
                <a:t>контракты</a:t>
              </a:r>
              <a:endParaRPr lang="ru-RU" altLang="en-US" sz="1200" b="0" i="1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16"/>
            <p:cNvSpPr txBox="1">
              <a:spLocks noChangeArrowheads="1"/>
            </p:cNvSpPr>
            <p:nvPr/>
          </p:nvSpPr>
          <p:spPr bwMode="gray">
            <a:xfrm>
              <a:off x="3313" y="3431"/>
              <a:ext cx="596" cy="17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lIns="45720" rIns="45720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algn="ctr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en-US" sz="1200" b="0" i="1" dirty="0" smtClean="0">
                  <a:latin typeface="Arial" panose="020B0604020202020204" pitchFamily="34" charset="0"/>
                </a:rPr>
                <a:t>контракты</a:t>
              </a:r>
              <a:endParaRPr lang="ru-RU" altLang="en-US" sz="1200" b="0" i="1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8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1" y="188572"/>
            <a:ext cx="8592751" cy="83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7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196393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2400" dirty="0" smtClean="0">
                <a:solidFill>
                  <a:srgbClr val="FFC000"/>
                </a:solidFill>
              </a:rPr>
              <a:t>Ключевые </a:t>
            </a:r>
            <a:r>
              <a:rPr lang="ru-RU" altLang="en-US" sz="2400" dirty="0">
                <a:solidFill>
                  <a:srgbClr val="FFC000"/>
                </a:solidFill>
              </a:rPr>
              <a:t>аспекты государственного реформирования </a:t>
            </a:r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55712" y="1207303"/>
            <a:ext cx="8736768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900" dirty="0" smtClean="0">
                <a:solidFill>
                  <a:srgbClr val="7030A0"/>
                </a:solidFill>
              </a:rPr>
              <a:t>Регионализация</a:t>
            </a:r>
            <a:endParaRPr lang="ru-RU" altLang="en-US" sz="19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Развитие </a:t>
            </a:r>
            <a:r>
              <a:rPr lang="ru-RU" altLang="en-US" sz="1900" dirty="0">
                <a:solidFill>
                  <a:srgbClr val="7030A0"/>
                </a:solidFill>
              </a:rPr>
              <a:t>регионов и фондов на основе потребностей здравоохранения</a:t>
            </a:r>
            <a:r>
              <a:rPr lang="en-US" altLang="en-US" sz="1900" dirty="0">
                <a:solidFill>
                  <a:srgbClr val="7030A0"/>
                </a:solidFill>
              </a:rPr>
              <a:t> </a:t>
            </a:r>
            <a:endParaRPr lang="ru-RU" altLang="en-US" sz="1900" dirty="0" smtClean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Развитие </a:t>
            </a:r>
            <a:r>
              <a:rPr lang="ru-RU" altLang="en-US" sz="1900" dirty="0">
                <a:solidFill>
                  <a:srgbClr val="7030A0"/>
                </a:solidFill>
              </a:rPr>
              <a:t>специализированных группировок</a:t>
            </a:r>
            <a:r>
              <a:rPr lang="en-US" altLang="en-US" sz="1900" dirty="0">
                <a:solidFill>
                  <a:srgbClr val="7030A0"/>
                </a:solidFill>
              </a:rPr>
              <a:t> </a:t>
            </a:r>
            <a:endParaRPr lang="ru-RU" altLang="en-US" sz="1900" dirty="0" smtClean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Управление </a:t>
            </a:r>
            <a:r>
              <a:rPr lang="ru-RU" altLang="en-US" sz="1900" dirty="0">
                <a:solidFill>
                  <a:srgbClr val="7030A0"/>
                </a:solidFill>
              </a:rPr>
              <a:t>течением </a:t>
            </a:r>
            <a:r>
              <a:rPr lang="ru-RU" altLang="en-US" sz="1900" dirty="0" smtClean="0">
                <a:solidFill>
                  <a:srgbClr val="7030A0"/>
                </a:solidFill>
              </a:rPr>
              <a:t>заболевания</a:t>
            </a:r>
            <a:endParaRPr lang="ru-RU" altLang="en-US" sz="19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Составление </a:t>
            </a:r>
            <a:r>
              <a:rPr lang="ru-RU" altLang="en-US" sz="1900" dirty="0">
                <a:solidFill>
                  <a:srgbClr val="7030A0"/>
                </a:solidFill>
              </a:rPr>
              <a:t>контрактов по регионам с государственными и частными поставщиками медицинских услуг на основе полного </a:t>
            </a:r>
            <a:r>
              <a:rPr lang="ru-RU" altLang="en-US" sz="1900" dirty="0" smtClean="0">
                <a:solidFill>
                  <a:srgbClr val="7030A0"/>
                </a:solidFill>
              </a:rPr>
              <a:t>финансирования</a:t>
            </a:r>
            <a:endParaRPr lang="ru-RU" altLang="en-US" sz="19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Вовлечение </a:t>
            </a:r>
            <a:r>
              <a:rPr lang="ru-RU" altLang="en-US" sz="1900" dirty="0">
                <a:solidFill>
                  <a:srgbClr val="7030A0"/>
                </a:solidFill>
              </a:rPr>
              <a:t>общества через общественные </a:t>
            </a:r>
            <a:r>
              <a:rPr lang="ru-RU" altLang="en-US" sz="1900" dirty="0" smtClean="0">
                <a:solidFill>
                  <a:srgbClr val="7030A0"/>
                </a:solidFill>
              </a:rPr>
              <a:t>советы</a:t>
            </a:r>
            <a:endParaRPr lang="ru-RU" altLang="en-US" sz="19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Мониторинг </a:t>
            </a:r>
            <a:r>
              <a:rPr lang="ru-RU" altLang="en-US" sz="1900" dirty="0">
                <a:solidFill>
                  <a:srgbClr val="7030A0"/>
                </a:solidFill>
              </a:rPr>
              <a:t>показателей здравоохранения и финансовых показателей</a:t>
            </a:r>
            <a:endParaRPr lang="en-US" altLang="en-US" sz="1900" dirty="0">
              <a:solidFill>
                <a:srgbClr val="7030A0"/>
              </a:solidFill>
            </a:endParaRPr>
          </a:p>
          <a:p>
            <a:pPr marL="342900" indent="-3429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900" dirty="0">
                <a:solidFill>
                  <a:srgbClr val="7030A0"/>
                </a:solidFill>
              </a:rPr>
              <a:t>Лечебные </a:t>
            </a:r>
            <a:r>
              <a:rPr lang="ru-RU" altLang="en-US" sz="1900" dirty="0" smtClean="0">
                <a:solidFill>
                  <a:srgbClr val="7030A0"/>
                </a:solidFill>
              </a:rPr>
              <a:t>учреждения</a:t>
            </a:r>
            <a:endParaRPr lang="ru-RU" altLang="en-US" sz="19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Переход </a:t>
            </a:r>
            <a:r>
              <a:rPr lang="ru-RU" altLang="en-US" sz="1900" dirty="0">
                <a:solidFill>
                  <a:srgbClr val="7030A0"/>
                </a:solidFill>
              </a:rPr>
              <a:t>на честную оплату за услуги,</a:t>
            </a:r>
            <a:r>
              <a:rPr lang="en-US" altLang="en-US" sz="1900" dirty="0">
                <a:solidFill>
                  <a:srgbClr val="7030A0"/>
                </a:solidFill>
              </a:rPr>
              <a:t> </a:t>
            </a:r>
            <a:r>
              <a:rPr lang="ru-RU" altLang="en-US" sz="1900" dirty="0">
                <a:solidFill>
                  <a:srgbClr val="7030A0"/>
                </a:solidFill>
              </a:rPr>
              <a:t>например, использование</a:t>
            </a:r>
            <a:r>
              <a:rPr lang="en-US" altLang="en-US" sz="1900" dirty="0">
                <a:solidFill>
                  <a:srgbClr val="7030A0"/>
                </a:solidFill>
              </a:rPr>
              <a:t> </a:t>
            </a:r>
            <a:r>
              <a:rPr lang="ru-RU" altLang="en-US" sz="1900" dirty="0">
                <a:solidFill>
                  <a:srgbClr val="7030A0"/>
                </a:solidFill>
              </a:rPr>
              <a:t>клинико-статистических групп болезней (</a:t>
            </a:r>
            <a:r>
              <a:rPr lang="ru-RU" altLang="en-US" sz="1900" dirty="0" smtClean="0">
                <a:solidFill>
                  <a:srgbClr val="7030A0"/>
                </a:solidFill>
              </a:rPr>
              <a:t>КСГ)</a:t>
            </a:r>
            <a:endParaRPr lang="ru-RU" altLang="en-US" sz="19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Определить </a:t>
            </a:r>
            <a:r>
              <a:rPr lang="ru-RU" altLang="en-US" sz="1900" dirty="0">
                <a:solidFill>
                  <a:srgbClr val="7030A0"/>
                </a:solidFill>
              </a:rPr>
              <a:t>опыт лечебного учреждения, например, лекарственные препараты и кто платит? </a:t>
            </a: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9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8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1" y="188572"/>
            <a:ext cx="8592751" cy="83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8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196393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2400" dirty="0" smtClean="0">
                <a:solidFill>
                  <a:srgbClr val="FFC000"/>
                </a:solidFill>
              </a:rPr>
              <a:t>Ключевые </a:t>
            </a:r>
            <a:r>
              <a:rPr lang="ru-RU" altLang="en-US" sz="2400" dirty="0">
                <a:solidFill>
                  <a:srgbClr val="FFC000"/>
                </a:solidFill>
              </a:rPr>
              <a:t>аспекты государственного реформирования </a:t>
            </a:r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55712" y="1207303"/>
            <a:ext cx="8736768" cy="5343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750" dirty="0" smtClean="0">
                <a:solidFill>
                  <a:srgbClr val="7030A0"/>
                </a:solidFill>
              </a:rPr>
              <a:t>Лечебные </a:t>
            </a:r>
            <a:r>
              <a:rPr lang="ru-RU" altLang="en-US" sz="1750" dirty="0">
                <a:solidFill>
                  <a:srgbClr val="7030A0"/>
                </a:solidFill>
              </a:rPr>
              <a:t>учреждения</a:t>
            </a:r>
            <a:r>
              <a:rPr lang="en-US" altLang="en-US" sz="1750" dirty="0">
                <a:solidFill>
                  <a:srgbClr val="7030A0"/>
                </a:solidFill>
              </a:rPr>
              <a:t> (</a:t>
            </a:r>
            <a:r>
              <a:rPr lang="ru-RU" altLang="en-US" sz="1750" dirty="0">
                <a:solidFill>
                  <a:srgbClr val="7030A0"/>
                </a:solidFill>
              </a:rPr>
              <a:t>продолжение</a:t>
            </a:r>
            <a:r>
              <a:rPr lang="en-US" altLang="en-US" sz="1750" dirty="0" smtClean="0">
                <a:solidFill>
                  <a:srgbClr val="7030A0"/>
                </a:solidFill>
              </a:rPr>
              <a:t>)</a:t>
            </a:r>
            <a:endParaRPr lang="ru-RU" altLang="en-US" sz="1750" dirty="0" smtClean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750" dirty="0" smtClean="0">
                <a:solidFill>
                  <a:srgbClr val="7030A0"/>
                </a:solidFill>
              </a:rPr>
              <a:t>Аккредитация </a:t>
            </a:r>
            <a:r>
              <a:rPr lang="ru-RU" altLang="en-US" sz="1750" dirty="0">
                <a:solidFill>
                  <a:srgbClr val="7030A0"/>
                </a:solidFill>
              </a:rPr>
              <a:t>лечебных учреждений и побуждение к аккредитации</a:t>
            </a:r>
            <a:r>
              <a:rPr lang="en-US" altLang="en-US" sz="1750" dirty="0">
                <a:solidFill>
                  <a:srgbClr val="7030A0"/>
                </a:solidFill>
              </a:rPr>
              <a:t>;</a:t>
            </a:r>
            <a:r>
              <a:rPr lang="ru-RU" altLang="en-US" sz="1750" dirty="0">
                <a:solidFill>
                  <a:srgbClr val="7030A0"/>
                </a:solidFill>
              </a:rPr>
              <a:t> общее внедрение улучшения качества, комплексного управления качеством </a:t>
            </a:r>
            <a:endParaRPr lang="ru-RU" altLang="en-US" sz="175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750" dirty="0" smtClean="0">
                <a:solidFill>
                  <a:srgbClr val="7030A0"/>
                </a:solidFill>
              </a:rPr>
              <a:t>Переопределение </a:t>
            </a:r>
            <a:r>
              <a:rPr lang="ru-RU" altLang="en-US" sz="1750" dirty="0">
                <a:solidFill>
                  <a:srgbClr val="7030A0"/>
                </a:solidFill>
              </a:rPr>
              <a:t>моделей управления и </a:t>
            </a:r>
            <a:r>
              <a:rPr lang="ru-RU" altLang="en-US" sz="1750" dirty="0" smtClean="0">
                <a:solidFill>
                  <a:srgbClr val="7030A0"/>
                </a:solidFill>
              </a:rPr>
              <a:t>оценки</a:t>
            </a:r>
            <a:endParaRPr lang="ru-RU" altLang="en-US" sz="175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750" dirty="0" smtClean="0">
                <a:solidFill>
                  <a:srgbClr val="7030A0"/>
                </a:solidFill>
              </a:rPr>
              <a:t>Корпоративные </a:t>
            </a:r>
            <a:r>
              <a:rPr lang="ru-RU" altLang="en-US" sz="1750" dirty="0">
                <a:solidFill>
                  <a:srgbClr val="7030A0"/>
                </a:solidFill>
              </a:rPr>
              <a:t>больницы</a:t>
            </a:r>
            <a:r>
              <a:rPr lang="en-US" altLang="en-US" sz="1750" dirty="0">
                <a:solidFill>
                  <a:srgbClr val="7030A0"/>
                </a:solidFill>
              </a:rPr>
              <a:t>/ </a:t>
            </a:r>
            <a:r>
              <a:rPr lang="ru-RU" altLang="en-US" sz="1750" dirty="0">
                <a:solidFill>
                  <a:srgbClr val="7030A0"/>
                </a:solidFill>
              </a:rPr>
              <a:t>разделение больниц на государственные и </a:t>
            </a:r>
            <a:r>
              <a:rPr lang="ru-RU" altLang="en-US" sz="1750" dirty="0" smtClean="0">
                <a:solidFill>
                  <a:srgbClr val="7030A0"/>
                </a:solidFill>
              </a:rPr>
              <a:t>частные</a:t>
            </a:r>
            <a:endParaRPr lang="ru-RU" altLang="en-US" sz="1750" dirty="0">
              <a:solidFill>
                <a:srgbClr val="7030A0"/>
              </a:solidFill>
            </a:endParaRPr>
          </a:p>
          <a:p>
            <a:pPr marL="342900" indent="-3429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750" dirty="0" smtClean="0">
                <a:solidFill>
                  <a:srgbClr val="7030A0"/>
                </a:solidFill>
              </a:rPr>
              <a:t>Государство</a:t>
            </a:r>
            <a:endParaRPr lang="ru-RU" altLang="en-US" sz="175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750" dirty="0" smtClean="0">
                <a:solidFill>
                  <a:srgbClr val="7030A0"/>
                </a:solidFill>
              </a:rPr>
              <a:t>Большее </a:t>
            </a:r>
            <a:r>
              <a:rPr lang="ru-RU" altLang="en-US" sz="1750" dirty="0">
                <a:solidFill>
                  <a:srgbClr val="7030A0"/>
                </a:solidFill>
              </a:rPr>
              <a:t>использование руководств и централизованной </a:t>
            </a:r>
            <a:r>
              <a:rPr lang="ru-RU" altLang="en-US" sz="1750" dirty="0" smtClean="0">
                <a:solidFill>
                  <a:srgbClr val="7030A0"/>
                </a:solidFill>
              </a:rPr>
              <a:t>политики</a:t>
            </a:r>
            <a:endParaRPr lang="ru-RU" altLang="en-US" sz="175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750" dirty="0" smtClean="0">
                <a:solidFill>
                  <a:srgbClr val="7030A0"/>
                </a:solidFill>
              </a:rPr>
              <a:t>Сокращение койко-мест</a:t>
            </a:r>
            <a:endParaRPr lang="ru-RU" altLang="en-US" sz="175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750" dirty="0" smtClean="0">
                <a:solidFill>
                  <a:srgbClr val="7030A0"/>
                </a:solidFill>
              </a:rPr>
              <a:t>Определение </a:t>
            </a:r>
            <a:r>
              <a:rPr lang="ru-RU" altLang="en-US" sz="1750" dirty="0">
                <a:solidFill>
                  <a:srgbClr val="7030A0"/>
                </a:solidFill>
              </a:rPr>
              <a:t>основного пакета медицинских услуг </a:t>
            </a:r>
            <a:r>
              <a:rPr lang="en-US" altLang="en-US" sz="1750" dirty="0">
                <a:solidFill>
                  <a:srgbClr val="7030A0"/>
                </a:solidFill>
              </a:rPr>
              <a:t> </a:t>
            </a:r>
            <a:r>
              <a:rPr lang="ru-RU" altLang="en-US" sz="1750" dirty="0">
                <a:solidFill>
                  <a:srgbClr val="7030A0"/>
                </a:solidFill>
              </a:rPr>
              <a:t>и справедливого времени </a:t>
            </a:r>
            <a:r>
              <a:rPr lang="ru-RU" altLang="en-US" sz="1750" dirty="0" smtClean="0">
                <a:solidFill>
                  <a:srgbClr val="7030A0"/>
                </a:solidFill>
              </a:rPr>
              <a:t>ожидания</a:t>
            </a:r>
            <a:endParaRPr lang="ru-RU" altLang="en-US" sz="175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750" dirty="0" smtClean="0">
                <a:solidFill>
                  <a:srgbClr val="7030A0"/>
                </a:solidFill>
              </a:rPr>
              <a:t>Определение </a:t>
            </a:r>
            <a:r>
              <a:rPr lang="ru-RU" altLang="en-US" sz="1750" dirty="0">
                <a:solidFill>
                  <a:srgbClr val="7030A0"/>
                </a:solidFill>
              </a:rPr>
              <a:t>моделей финансирования для регионов на основе данных по заболеваемости и смертности и управления предоставлением региональных </a:t>
            </a:r>
            <a:r>
              <a:rPr lang="ru-RU" altLang="en-US" sz="1750" dirty="0" smtClean="0">
                <a:solidFill>
                  <a:srgbClr val="7030A0"/>
                </a:solidFill>
              </a:rPr>
              <a:t>услуг</a:t>
            </a:r>
            <a:endParaRPr lang="ru-RU" altLang="en-US" sz="175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750" dirty="0" smtClean="0">
                <a:solidFill>
                  <a:srgbClr val="7030A0"/>
                </a:solidFill>
              </a:rPr>
              <a:t>Определение </a:t>
            </a:r>
            <a:r>
              <a:rPr lang="ru-RU" altLang="en-US" sz="1750" dirty="0">
                <a:solidFill>
                  <a:srgbClr val="7030A0"/>
                </a:solidFill>
              </a:rPr>
              <a:t>пандемических событий и управление ими – кризисное </a:t>
            </a:r>
            <a:r>
              <a:rPr lang="ru-RU" altLang="en-US" sz="1750" dirty="0" smtClean="0">
                <a:solidFill>
                  <a:srgbClr val="7030A0"/>
                </a:solidFill>
              </a:rPr>
              <a:t>планирование</a:t>
            </a:r>
            <a:endParaRPr lang="en-US" altLang="en-US" sz="175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41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1" y="188572"/>
            <a:ext cx="8592751" cy="83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9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196393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2400" dirty="0" smtClean="0">
                <a:solidFill>
                  <a:srgbClr val="FFC000"/>
                </a:solidFill>
              </a:rPr>
              <a:t>Ключевые </a:t>
            </a:r>
            <a:r>
              <a:rPr lang="ru-RU" altLang="en-US" sz="2400" dirty="0">
                <a:solidFill>
                  <a:srgbClr val="FFC000"/>
                </a:solidFill>
              </a:rPr>
              <a:t>аспекты государственного реформирования </a:t>
            </a:r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55712" y="1207303"/>
            <a:ext cx="8736768" cy="4928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ct val="4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000" dirty="0" smtClean="0">
                <a:solidFill>
                  <a:srgbClr val="7030A0"/>
                </a:solidFill>
              </a:rPr>
              <a:t>Правительство</a:t>
            </a:r>
            <a:r>
              <a:rPr lang="en-US" altLang="en-US" sz="2000" dirty="0" smtClean="0">
                <a:solidFill>
                  <a:srgbClr val="7030A0"/>
                </a:solidFill>
              </a:rPr>
              <a:t> (</a:t>
            </a:r>
            <a:r>
              <a:rPr lang="ru-RU" altLang="en-US" sz="2000" dirty="0" smtClean="0">
                <a:solidFill>
                  <a:srgbClr val="7030A0"/>
                </a:solidFill>
              </a:rPr>
              <a:t>продолжение</a:t>
            </a:r>
            <a:r>
              <a:rPr lang="en-US" altLang="en-US" sz="2000" dirty="0" smtClean="0">
                <a:solidFill>
                  <a:srgbClr val="7030A0"/>
                </a:solidFill>
              </a:rPr>
              <a:t>)</a:t>
            </a:r>
            <a:endParaRPr lang="ru-RU" altLang="en-US" sz="2000" dirty="0" smtClean="0">
              <a:solidFill>
                <a:srgbClr val="7030A0"/>
              </a:solidFill>
            </a:endParaRPr>
          </a:p>
          <a:p>
            <a:pPr marL="742950" lvl="1" indent="-285750">
              <a:spcBef>
                <a:spcPct val="4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000" dirty="0" smtClean="0">
                <a:solidFill>
                  <a:srgbClr val="7030A0"/>
                </a:solidFill>
              </a:rPr>
              <a:t>Мониторинг потребности в койко-местах и инвестиций (для ограничения чрезмерных расходов)</a:t>
            </a:r>
            <a:endParaRPr lang="ru-RU" altLang="en-US" sz="2000" dirty="0">
              <a:solidFill>
                <a:srgbClr val="7030A0"/>
              </a:solidFill>
            </a:endParaRPr>
          </a:p>
          <a:p>
            <a:pPr marL="742950" lvl="1" indent="-285750">
              <a:spcBef>
                <a:spcPct val="4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000" dirty="0" smtClean="0">
                <a:solidFill>
                  <a:srgbClr val="7030A0"/>
                </a:solidFill>
              </a:rPr>
              <a:t>Планирование траектории оказания медицинских услуг и стимулирование перехода на амбулаторное лечение, территориальное образование и предоставление услуг</a:t>
            </a:r>
            <a:endParaRPr lang="ru-RU" altLang="en-US" sz="2000" dirty="0">
              <a:solidFill>
                <a:srgbClr val="7030A0"/>
              </a:solidFill>
            </a:endParaRPr>
          </a:p>
          <a:p>
            <a:pPr marL="742950" lvl="1" indent="-285750">
              <a:spcBef>
                <a:spcPct val="4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000" dirty="0" smtClean="0">
                <a:solidFill>
                  <a:srgbClr val="7030A0"/>
                </a:solidFill>
              </a:rPr>
              <a:t>Поддержание конкуренции путем публикации расценок на услуги по всей стране</a:t>
            </a:r>
            <a:endParaRPr lang="ru-RU" altLang="en-US" sz="2000" dirty="0">
              <a:solidFill>
                <a:srgbClr val="7030A0"/>
              </a:solidFill>
            </a:endParaRPr>
          </a:p>
          <a:p>
            <a:pPr marL="742950" lvl="1" indent="-285750">
              <a:spcBef>
                <a:spcPct val="4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000" dirty="0" smtClean="0">
                <a:solidFill>
                  <a:srgbClr val="7030A0"/>
                </a:solidFill>
              </a:rPr>
              <a:t>Наличие доминирующего органа по мониторингу для управления ключевыми данными результатов</a:t>
            </a:r>
            <a:endParaRPr lang="ru-RU" altLang="en-US" sz="2000" dirty="0">
              <a:solidFill>
                <a:srgbClr val="7030A0"/>
              </a:solidFill>
            </a:endParaRPr>
          </a:p>
          <a:p>
            <a:pPr marL="742950" lvl="1" indent="-285750">
              <a:spcBef>
                <a:spcPct val="4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000" dirty="0" smtClean="0">
                <a:solidFill>
                  <a:srgbClr val="7030A0"/>
                </a:solidFill>
              </a:rPr>
              <a:t>Информационные системы здравоохранения и интегрированность</a:t>
            </a:r>
            <a:endParaRPr lang="ru-RU" altLang="en-US" sz="2000" dirty="0">
              <a:solidFill>
                <a:srgbClr val="7030A0"/>
              </a:solidFill>
            </a:endParaRPr>
          </a:p>
          <a:p>
            <a:pPr marL="742950" lvl="1" indent="-285750">
              <a:spcBef>
                <a:spcPct val="4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000" dirty="0" smtClean="0">
                <a:solidFill>
                  <a:srgbClr val="7030A0"/>
                </a:solidFill>
              </a:rPr>
              <a:t>Развитие человеческих ресурсов </a:t>
            </a:r>
            <a:r>
              <a:rPr lang="en-US" altLang="en-US" sz="2000" dirty="0" smtClean="0">
                <a:solidFill>
                  <a:srgbClr val="7030A0"/>
                </a:solidFill>
              </a:rPr>
              <a:t>(</a:t>
            </a:r>
            <a:r>
              <a:rPr lang="ru-RU" altLang="en-US" sz="2000" dirty="0" smtClean="0">
                <a:solidFill>
                  <a:srgbClr val="7030A0"/>
                </a:solidFill>
              </a:rPr>
              <a:t>привлечение, развитие и удержание</a:t>
            </a:r>
            <a:r>
              <a:rPr lang="en-US" altLang="en-US" sz="2000" dirty="0" smtClean="0">
                <a:solidFill>
                  <a:srgbClr val="7030A0"/>
                </a:solidFill>
              </a:rPr>
              <a:t>)</a:t>
            </a:r>
            <a:endParaRPr lang="ru-RU" altLang="en-US" sz="2000" dirty="0" smtClean="0">
              <a:solidFill>
                <a:srgbClr val="7030A0"/>
              </a:solidFill>
            </a:endParaRPr>
          </a:p>
          <a:p>
            <a:pPr marL="342900" indent="-3429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altLang="en-US" sz="175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67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1" y="188572"/>
            <a:ext cx="8592751" cy="83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10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196393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2400" dirty="0" smtClean="0">
                <a:solidFill>
                  <a:srgbClr val="FFC000"/>
                </a:solidFill>
              </a:rPr>
              <a:t>Одно </a:t>
            </a:r>
            <a:r>
              <a:rPr lang="ru-RU" altLang="en-US" sz="2400" dirty="0">
                <a:solidFill>
                  <a:srgbClr val="FFC000"/>
                </a:solidFill>
              </a:rPr>
              <a:t>ключевое решение – разрабатывать частный сектор</a:t>
            </a:r>
            <a:r>
              <a:rPr lang="ru-RU" altLang="en-US" sz="2400" dirty="0">
                <a:solidFill>
                  <a:srgbClr val="FFC000"/>
                </a:solidFill>
              </a:rPr>
              <a:t> </a:t>
            </a:r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55712" y="1207303"/>
            <a:ext cx="87367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9100" indent="-4191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800" dirty="0" smtClean="0">
                <a:solidFill>
                  <a:srgbClr val="7030A0"/>
                </a:solidFill>
              </a:rPr>
              <a:t>Это </a:t>
            </a:r>
            <a:r>
              <a:rPr lang="ru-RU" altLang="en-US" sz="2800" dirty="0">
                <a:solidFill>
                  <a:srgbClr val="7030A0"/>
                </a:solidFill>
              </a:rPr>
              <a:t>произойдет только если будут установлены справедливые гонорары и пределы на имеющиеся ресурсы</a:t>
            </a:r>
            <a:endParaRPr lang="en-US" altLang="en-US" sz="2800" dirty="0">
              <a:solidFill>
                <a:srgbClr val="7030A0"/>
              </a:solidFill>
            </a:endParaRPr>
          </a:p>
          <a:p>
            <a:pPr marL="419100" indent="-4191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800" dirty="0">
                <a:solidFill>
                  <a:srgbClr val="7030A0"/>
                </a:solidFill>
              </a:rPr>
              <a:t>Опыт в других странах показывает, что инвестиции наверняка пойдут из следующих секторов:  </a:t>
            </a:r>
            <a:endParaRPr lang="en-US" altLang="en-US" sz="2800" dirty="0">
              <a:solidFill>
                <a:srgbClr val="7030A0"/>
              </a:solidFill>
            </a:endParaRPr>
          </a:p>
          <a:p>
            <a:pPr marL="920750" lvl="1" indent="-3810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AutoNum type="arabicPeriod"/>
            </a:pPr>
            <a:r>
              <a:rPr lang="ru-RU" altLang="en-US" sz="2800" dirty="0">
                <a:solidFill>
                  <a:srgbClr val="7030A0"/>
                </a:solidFill>
              </a:rPr>
              <a:t>Группировки врачей для предоставления услуг</a:t>
            </a:r>
            <a:endParaRPr lang="en-US" altLang="en-US" sz="2800" dirty="0">
              <a:solidFill>
                <a:srgbClr val="7030A0"/>
              </a:solidFill>
            </a:endParaRPr>
          </a:p>
          <a:p>
            <a:pPr marL="920750" lvl="1" indent="-3810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AutoNum type="arabicPeriod"/>
            </a:pPr>
            <a:r>
              <a:rPr lang="ru-RU" altLang="en-US" sz="2800" dirty="0">
                <a:solidFill>
                  <a:srgbClr val="7030A0"/>
                </a:solidFill>
              </a:rPr>
              <a:t>Местные инвесторы, рассматривающие это как перспективное направление бизнеса или желающие поддержать  местное сообщество</a:t>
            </a:r>
            <a:endParaRPr lang="en-US" altLang="en-US" sz="2800" dirty="0">
              <a:solidFill>
                <a:srgbClr val="7030A0"/>
              </a:solidFill>
            </a:endParaRPr>
          </a:p>
          <a:p>
            <a:pPr marL="920750" lvl="1" indent="-3810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AutoNum type="arabicPeriod"/>
            </a:pPr>
            <a:r>
              <a:rPr lang="ru-RU" altLang="en-US" sz="2800" dirty="0">
                <a:solidFill>
                  <a:srgbClr val="7030A0"/>
                </a:solidFill>
              </a:rPr>
              <a:t>Международные инвесторы</a:t>
            </a:r>
            <a:r>
              <a:rPr lang="en-US" altLang="en-US" sz="2800" dirty="0">
                <a:solidFill>
                  <a:srgbClr val="7030A0"/>
                </a:solidFill>
              </a:rPr>
              <a:t>/</a:t>
            </a:r>
            <a:r>
              <a:rPr lang="ru-RU" altLang="en-US" sz="2800" dirty="0">
                <a:solidFill>
                  <a:srgbClr val="7030A0"/>
                </a:solidFill>
              </a:rPr>
              <a:t>поставщики </a:t>
            </a:r>
            <a:r>
              <a:rPr lang="ru-RU" altLang="en-US" sz="2800" dirty="0" smtClean="0">
                <a:solidFill>
                  <a:srgbClr val="7030A0"/>
                </a:solidFill>
              </a:rPr>
              <a:t>услуг</a:t>
            </a:r>
          </a:p>
        </p:txBody>
      </p:sp>
    </p:spTree>
    <p:extLst>
      <p:ext uri="{BB962C8B-B14F-4D97-AF65-F5344CB8AC3E}">
        <p14:creationId xmlns:p14="http://schemas.microsoft.com/office/powerpoint/2010/main" val="242677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1" y="188572"/>
            <a:ext cx="8592751" cy="83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11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196393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2400" dirty="0" smtClean="0">
                <a:solidFill>
                  <a:srgbClr val="FFC000"/>
                </a:solidFill>
              </a:rPr>
              <a:t>Основная </a:t>
            </a:r>
            <a:r>
              <a:rPr lang="ru-RU" altLang="en-US" sz="2400" dirty="0">
                <a:solidFill>
                  <a:srgbClr val="FFC000"/>
                </a:solidFill>
              </a:rPr>
              <a:t>стратегия для частных лечебных учреждений – привлекать лучших </a:t>
            </a:r>
            <a:r>
              <a:rPr lang="ru-RU" altLang="en-US" sz="2400" dirty="0">
                <a:solidFill>
                  <a:srgbClr val="FFC000"/>
                </a:solidFill>
              </a:rPr>
              <a:t>врачей! </a:t>
            </a:r>
            <a:r>
              <a:rPr lang="ru-RU" altLang="en-US" sz="2400" dirty="0">
                <a:solidFill>
                  <a:srgbClr val="FFC000"/>
                </a:solidFill>
              </a:rPr>
              <a:t> </a:t>
            </a:r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45312" y="1264785"/>
            <a:ext cx="8998688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200" dirty="0" smtClean="0">
                <a:solidFill>
                  <a:srgbClr val="7030A0"/>
                </a:solidFill>
              </a:rPr>
              <a:t>Существует </a:t>
            </a:r>
            <a:r>
              <a:rPr lang="ru-RU" altLang="en-US" sz="2200" dirty="0">
                <a:solidFill>
                  <a:srgbClr val="7030A0"/>
                </a:solidFill>
              </a:rPr>
              <a:t>необходимость стимулирования группирования врачей</a:t>
            </a:r>
            <a:endParaRPr lang="en-US" altLang="en-US" sz="2200" dirty="0">
              <a:solidFill>
                <a:srgbClr val="7030A0"/>
              </a:solidFill>
            </a:endParaRPr>
          </a:p>
          <a:p>
            <a:pPr marL="457200" indent="-4572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200" dirty="0">
                <a:solidFill>
                  <a:srgbClr val="7030A0"/>
                </a:solidFill>
              </a:rPr>
              <a:t>Необходимо рассмотреть роль семейного врача и его роль в управлении значительным количеством услуг </a:t>
            </a:r>
            <a:endParaRPr lang="en-US" altLang="en-US" sz="2200" dirty="0">
              <a:solidFill>
                <a:srgbClr val="7030A0"/>
              </a:solidFill>
            </a:endParaRPr>
          </a:p>
          <a:p>
            <a:pPr marL="457200" indent="-4572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200" dirty="0">
                <a:solidFill>
                  <a:srgbClr val="7030A0"/>
                </a:solidFill>
              </a:rPr>
              <a:t>Сегодня проблемы существуют вокруг следующего: </a:t>
            </a:r>
            <a:endParaRPr lang="en-US" altLang="en-US" sz="2200" dirty="0">
              <a:solidFill>
                <a:srgbClr val="7030A0"/>
              </a:solidFill>
            </a:endParaRPr>
          </a:p>
          <a:p>
            <a:pPr marL="914400" lvl="1" indent="-4572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200" dirty="0" smtClean="0">
                <a:solidFill>
                  <a:srgbClr val="7030A0"/>
                </a:solidFill>
              </a:rPr>
              <a:t>Где </a:t>
            </a:r>
            <a:r>
              <a:rPr lang="ru-RU" altLang="en-US" sz="2200" dirty="0">
                <a:solidFill>
                  <a:srgbClr val="7030A0"/>
                </a:solidFill>
              </a:rPr>
              <a:t>оказывается </a:t>
            </a:r>
            <a:r>
              <a:rPr lang="ru-RU" altLang="en-US" sz="2200" dirty="0" smtClean="0">
                <a:solidFill>
                  <a:srgbClr val="7030A0"/>
                </a:solidFill>
              </a:rPr>
              <a:t>услуга</a:t>
            </a:r>
            <a:endParaRPr lang="en-US" altLang="en-US" sz="2200" dirty="0">
              <a:solidFill>
                <a:srgbClr val="7030A0"/>
              </a:solidFill>
            </a:endParaRPr>
          </a:p>
          <a:p>
            <a:pPr marL="914400" lvl="1" indent="-4572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200" dirty="0" smtClean="0">
                <a:solidFill>
                  <a:srgbClr val="7030A0"/>
                </a:solidFill>
              </a:rPr>
              <a:t>Привлечение </a:t>
            </a:r>
            <a:r>
              <a:rPr lang="ru-RU" altLang="en-US" sz="2200" dirty="0">
                <a:solidFill>
                  <a:srgbClr val="7030A0"/>
                </a:solidFill>
              </a:rPr>
              <a:t>лучших людей в </a:t>
            </a:r>
            <a:r>
              <a:rPr lang="ru-RU" altLang="en-US" sz="2200" dirty="0" smtClean="0">
                <a:solidFill>
                  <a:srgbClr val="7030A0"/>
                </a:solidFill>
              </a:rPr>
              <a:t>профессию</a:t>
            </a:r>
            <a:endParaRPr lang="en-US" altLang="en-US" sz="2200" dirty="0">
              <a:solidFill>
                <a:srgbClr val="7030A0"/>
              </a:solidFill>
            </a:endParaRPr>
          </a:p>
          <a:p>
            <a:pPr marL="914400" lvl="1" indent="-4572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200" dirty="0" smtClean="0">
                <a:solidFill>
                  <a:srgbClr val="7030A0"/>
                </a:solidFill>
              </a:rPr>
              <a:t>Справедливая зарплата</a:t>
            </a:r>
            <a:endParaRPr lang="en-US" altLang="en-US" sz="2200" dirty="0">
              <a:solidFill>
                <a:srgbClr val="7030A0"/>
              </a:solidFill>
            </a:endParaRPr>
          </a:p>
          <a:p>
            <a:pPr marL="914400" lvl="1" indent="-4572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200" dirty="0" smtClean="0">
                <a:solidFill>
                  <a:srgbClr val="7030A0"/>
                </a:solidFill>
              </a:rPr>
              <a:t>Поддержка </a:t>
            </a:r>
            <a:r>
              <a:rPr lang="ru-RU" altLang="en-US" sz="2200" dirty="0">
                <a:solidFill>
                  <a:srgbClr val="7030A0"/>
                </a:solidFill>
              </a:rPr>
              <a:t>развития других работников здравоохранения </a:t>
            </a:r>
            <a:r>
              <a:rPr lang="en-US" altLang="en-US" sz="2200" dirty="0">
                <a:solidFill>
                  <a:srgbClr val="7030A0"/>
                </a:solidFill>
              </a:rPr>
              <a:t>(</a:t>
            </a:r>
            <a:r>
              <a:rPr lang="ru-RU" altLang="en-US" sz="2200" dirty="0">
                <a:solidFill>
                  <a:srgbClr val="7030A0"/>
                </a:solidFill>
              </a:rPr>
              <a:t>медсестры, вспомогательный медперсонал</a:t>
            </a:r>
            <a:r>
              <a:rPr lang="en-US" altLang="en-US" sz="2200" dirty="0" smtClean="0">
                <a:solidFill>
                  <a:srgbClr val="7030A0"/>
                </a:solidFill>
              </a:rPr>
              <a:t>)</a:t>
            </a:r>
          </a:p>
          <a:p>
            <a:pPr marL="914400" lvl="1" indent="-45720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2200" dirty="0" smtClean="0">
                <a:solidFill>
                  <a:srgbClr val="7030A0"/>
                </a:solidFill>
              </a:rPr>
              <a:t>Правовая </a:t>
            </a:r>
            <a:r>
              <a:rPr lang="ru-RU" altLang="en-US" sz="2200" dirty="0">
                <a:solidFill>
                  <a:srgbClr val="7030A0"/>
                </a:solidFill>
              </a:rPr>
              <a:t>ответственность медицинских работников и лечебных учреждений</a:t>
            </a:r>
          </a:p>
          <a:p>
            <a:pPr marL="419100" indent="-4191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altLang="en-US" sz="2000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28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1" y="188572"/>
            <a:ext cx="8592751" cy="83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12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7824" y="196393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2800" dirty="0" smtClean="0">
                <a:solidFill>
                  <a:srgbClr val="FFC000"/>
                </a:solidFill>
              </a:rPr>
              <a:t>Доведение </a:t>
            </a:r>
            <a:r>
              <a:rPr lang="ru-RU" altLang="en-US" sz="2800" dirty="0">
                <a:solidFill>
                  <a:srgbClr val="FFC000"/>
                </a:solidFill>
              </a:rPr>
              <a:t>прозрачной информации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45312" y="1264785"/>
            <a:ext cx="8998688" cy="5747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100" dirty="0" smtClean="0">
                <a:solidFill>
                  <a:srgbClr val="7030A0"/>
                </a:solidFill>
              </a:rPr>
              <a:t>Существует </a:t>
            </a:r>
            <a:r>
              <a:rPr lang="ru-RU" altLang="en-US" sz="2100" dirty="0">
                <a:solidFill>
                  <a:srgbClr val="7030A0"/>
                </a:solidFill>
              </a:rPr>
              <a:t>необходимость стимулирования группирования врачей</a:t>
            </a:r>
            <a:endParaRPr lang="en-US" altLang="en-US" sz="2100" dirty="0">
              <a:solidFill>
                <a:srgbClr val="7030A0"/>
              </a:solidFill>
            </a:endParaRP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100" dirty="0">
                <a:solidFill>
                  <a:srgbClr val="7030A0"/>
                </a:solidFill>
              </a:rPr>
              <a:t>Информация по здравоохранению становится исключительно важной для общества и решений.</a:t>
            </a:r>
            <a:endParaRPr lang="en-US" altLang="en-US" sz="2100" dirty="0">
              <a:solidFill>
                <a:srgbClr val="7030A0"/>
              </a:solidFill>
            </a:endParaRP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100" dirty="0" smtClean="0">
                <a:solidFill>
                  <a:srgbClr val="7030A0"/>
                </a:solidFill>
              </a:rPr>
              <a:t>Платежные </a:t>
            </a:r>
            <a:r>
              <a:rPr lang="ru-RU" altLang="en-US" sz="2100" dirty="0">
                <a:solidFill>
                  <a:srgbClr val="7030A0"/>
                </a:solidFill>
              </a:rPr>
              <a:t>системы дают возможность сделать </a:t>
            </a:r>
            <a:r>
              <a:rPr lang="ru-RU" altLang="en-US" sz="2100" dirty="0" smtClean="0">
                <a:solidFill>
                  <a:srgbClr val="7030A0"/>
                </a:solidFill>
              </a:rPr>
              <a:t>выбор</a:t>
            </a:r>
            <a:endParaRPr lang="ru-RU" altLang="en-US" sz="2100" dirty="0">
              <a:solidFill>
                <a:srgbClr val="7030A0"/>
              </a:solidFill>
            </a:endParaRP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100" dirty="0" smtClean="0">
                <a:solidFill>
                  <a:srgbClr val="7030A0"/>
                </a:solidFill>
              </a:rPr>
              <a:t>Заработанные </a:t>
            </a:r>
            <a:r>
              <a:rPr lang="ru-RU" altLang="en-US" sz="2100" dirty="0">
                <a:solidFill>
                  <a:srgbClr val="7030A0"/>
                </a:solidFill>
              </a:rPr>
              <a:t>системы калькуляции затрат способствуют лучшим решениям. </a:t>
            </a:r>
            <a:endParaRPr lang="ru-RU" altLang="en-US" sz="2100" dirty="0">
              <a:solidFill>
                <a:srgbClr val="7030A0"/>
              </a:solidFill>
            </a:endParaRP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100" dirty="0" smtClean="0">
                <a:solidFill>
                  <a:srgbClr val="7030A0"/>
                </a:solidFill>
              </a:rPr>
              <a:t>Надлежащим </a:t>
            </a:r>
            <a:r>
              <a:rPr lang="ru-RU" altLang="en-US" sz="2100" dirty="0">
                <a:solidFill>
                  <a:srgbClr val="7030A0"/>
                </a:solidFill>
              </a:rPr>
              <a:t>образом доведенные до сведения общественности данные оказывают большее давление на местных «политиков» и общественные советы. </a:t>
            </a:r>
            <a:endParaRPr lang="ru-RU" altLang="en-US" sz="2100" dirty="0" smtClean="0">
              <a:solidFill>
                <a:srgbClr val="7030A0"/>
              </a:solidFill>
            </a:endParaRP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100" dirty="0" smtClean="0">
                <a:solidFill>
                  <a:srgbClr val="7030A0"/>
                </a:solidFill>
              </a:rPr>
              <a:t>Хорошие </a:t>
            </a:r>
            <a:r>
              <a:rPr lang="ru-RU" altLang="en-US" sz="2100" dirty="0">
                <a:solidFill>
                  <a:srgbClr val="7030A0"/>
                </a:solidFill>
              </a:rPr>
              <a:t>сравнительные данные обеспечивают лидерство систем для обучения и улучшения</a:t>
            </a:r>
            <a:r>
              <a:rPr lang="en-US" altLang="en-US" sz="2100" dirty="0" smtClean="0">
                <a:solidFill>
                  <a:srgbClr val="7030A0"/>
                </a:solidFill>
              </a:rPr>
              <a:t>.</a:t>
            </a:r>
            <a:endParaRPr lang="ru-RU" altLang="en-US" sz="2100" dirty="0" smtClean="0">
              <a:solidFill>
                <a:srgbClr val="7030A0"/>
              </a:solidFill>
            </a:endParaRP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100" dirty="0" smtClean="0">
                <a:solidFill>
                  <a:srgbClr val="7030A0"/>
                </a:solidFill>
              </a:rPr>
              <a:t>Данные </a:t>
            </a:r>
            <a:r>
              <a:rPr lang="ru-RU" altLang="en-US" sz="2100" dirty="0">
                <a:solidFill>
                  <a:srgbClr val="7030A0"/>
                </a:solidFill>
              </a:rPr>
              <a:t>по качеству используются в аккредитации, но так же обеспечивают надлежащий фокус на клинические вопросы. </a:t>
            </a:r>
          </a:p>
          <a:p>
            <a:pPr marL="419100" indent="-4191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altLang="en-US" sz="2100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13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1" y="188572"/>
            <a:ext cx="8592751" cy="83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491882"/>
            <a:ext cx="7776864" cy="1825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13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7824" y="196393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en-US" sz="3600" dirty="0">
                <a:solidFill>
                  <a:srgbClr val="FFC000"/>
                </a:solidFill>
              </a:rPr>
              <a:t>Регулирующая </a:t>
            </a:r>
            <a:r>
              <a:rPr lang="ru-RU" altLang="en-US" sz="3600" dirty="0" smtClean="0">
                <a:solidFill>
                  <a:srgbClr val="FFC000"/>
                </a:solidFill>
              </a:rPr>
              <a:t>потребность</a:t>
            </a:r>
            <a:endParaRPr lang="ru-RU" sz="36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45312" y="1164134"/>
            <a:ext cx="8998688" cy="5121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900" dirty="0" smtClean="0">
                <a:solidFill>
                  <a:srgbClr val="7030A0"/>
                </a:solidFill>
              </a:rPr>
              <a:t>Существует </a:t>
            </a:r>
            <a:r>
              <a:rPr lang="ru-RU" altLang="en-US" sz="1900" dirty="0">
                <a:solidFill>
                  <a:srgbClr val="7030A0"/>
                </a:solidFill>
              </a:rPr>
              <a:t>необходимость стимулирования группирования </a:t>
            </a:r>
            <a:r>
              <a:rPr lang="ru-RU" altLang="en-US" sz="1900" dirty="0" smtClean="0">
                <a:solidFill>
                  <a:srgbClr val="7030A0"/>
                </a:solidFill>
              </a:rPr>
              <a:t>врачей</a:t>
            </a: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900" dirty="0">
                <a:solidFill>
                  <a:srgbClr val="7030A0"/>
                </a:solidFill>
              </a:rPr>
              <a:t>Сегодня потребность регулируется ограниченным финансированием, доступом и в большинстве случаев платежами частных лиц</a:t>
            </a:r>
            <a:r>
              <a:rPr lang="en-US" altLang="en-US" sz="1900" dirty="0">
                <a:solidFill>
                  <a:srgbClr val="7030A0"/>
                </a:solidFill>
              </a:rPr>
              <a:t>.</a:t>
            </a: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900" dirty="0">
                <a:solidFill>
                  <a:srgbClr val="7030A0"/>
                </a:solidFill>
              </a:rPr>
              <a:t>Будущее будет определяться пакетами услуг, критическими</a:t>
            </a:r>
            <a:r>
              <a:rPr lang="en-US" altLang="en-US" sz="1900" dirty="0">
                <a:solidFill>
                  <a:srgbClr val="7030A0"/>
                </a:solidFill>
              </a:rPr>
              <a:t>/</a:t>
            </a:r>
            <a:r>
              <a:rPr lang="ru-RU" altLang="en-US" sz="1900" dirty="0">
                <a:solidFill>
                  <a:srgbClr val="7030A0"/>
                </a:solidFill>
              </a:rPr>
              <a:t>некритическими случаями и временем ожидания; ответственные – справочные службы, обучение потребителей</a:t>
            </a:r>
            <a:r>
              <a:rPr lang="en-US" altLang="en-US" sz="1900" dirty="0">
                <a:solidFill>
                  <a:srgbClr val="7030A0"/>
                </a:solidFill>
              </a:rPr>
              <a:t>.</a:t>
            </a:r>
          </a:p>
          <a:p>
            <a:pPr marL="342900" indent="-342900" algn="just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900" dirty="0">
                <a:solidFill>
                  <a:srgbClr val="7030A0"/>
                </a:solidFill>
              </a:rPr>
              <a:t>Кроме того</a:t>
            </a:r>
            <a:r>
              <a:rPr lang="en-US" altLang="en-US" sz="1900" dirty="0">
                <a:solidFill>
                  <a:srgbClr val="7030A0"/>
                </a:solidFill>
              </a:rPr>
              <a:t>,</a:t>
            </a:r>
            <a:r>
              <a:rPr lang="ru-RU" altLang="en-US" sz="1900" dirty="0">
                <a:solidFill>
                  <a:srgbClr val="7030A0"/>
                </a:solidFill>
              </a:rPr>
              <a:t> необходимо рассмотреть определенные глобальные проблемы для регулирования долгосрочной потребностью </a:t>
            </a:r>
            <a:endParaRPr lang="en-US" altLang="en-US" sz="19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>
                <a:solidFill>
                  <a:srgbClr val="7030A0"/>
                </a:solidFill>
              </a:rPr>
              <a:t>Возможные штрафа поставщиков медицинских услуг за курение и алкоголь. </a:t>
            </a:r>
            <a:endParaRPr lang="ru-RU" altLang="en-US" sz="19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Скидки </a:t>
            </a:r>
            <a:r>
              <a:rPr lang="ru-RU" altLang="en-US" sz="1900" dirty="0">
                <a:solidFill>
                  <a:srgbClr val="7030A0"/>
                </a:solidFill>
              </a:rPr>
              <a:t>в частном страховании за «правильное поведение» и профили. </a:t>
            </a:r>
            <a:endParaRPr lang="ru-RU" altLang="en-US" sz="19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Большая </a:t>
            </a:r>
            <a:r>
              <a:rPr lang="ru-RU" altLang="en-US" sz="1900" dirty="0">
                <a:solidFill>
                  <a:srgbClr val="7030A0"/>
                </a:solidFill>
              </a:rPr>
              <a:t>скидка по «планам по уходу» и развивающейся амбулаторной </a:t>
            </a:r>
            <a:r>
              <a:rPr lang="ru-RU" altLang="en-US" sz="1900" dirty="0" smtClean="0">
                <a:solidFill>
                  <a:srgbClr val="7030A0"/>
                </a:solidFill>
              </a:rPr>
              <a:t>помощи</a:t>
            </a:r>
            <a:endParaRPr lang="ru-RU" altLang="en-US" sz="1900" dirty="0">
              <a:solidFill>
                <a:srgbClr val="7030A0"/>
              </a:solidFill>
            </a:endParaRPr>
          </a:p>
          <a:p>
            <a:pPr marL="800100" lvl="1" indent="-34290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en-US" sz="1900" dirty="0" smtClean="0">
                <a:solidFill>
                  <a:srgbClr val="7030A0"/>
                </a:solidFill>
              </a:rPr>
              <a:t>Пользовательские </a:t>
            </a:r>
            <a:r>
              <a:rPr lang="ru-RU" altLang="en-US" sz="1900" dirty="0">
                <a:solidFill>
                  <a:srgbClr val="7030A0"/>
                </a:solidFill>
              </a:rPr>
              <a:t>гонорары и сопутствующие платежи</a:t>
            </a:r>
            <a:endParaRPr lang="en-US" altLang="en-US" sz="1900" dirty="0">
              <a:solidFill>
                <a:srgbClr val="7030A0"/>
              </a:solidFill>
            </a:endParaRPr>
          </a:p>
          <a:p>
            <a:pPr marL="342900" indent="-34290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900" dirty="0">
                <a:solidFill>
                  <a:srgbClr val="7030A0"/>
                </a:solidFill>
              </a:rPr>
              <a:t>Рассмотреть последствия эпидемий</a:t>
            </a:r>
            <a:r>
              <a:rPr lang="en-US" altLang="en-US" sz="1900" dirty="0" smtClean="0">
                <a:solidFill>
                  <a:srgbClr val="7030A0"/>
                </a:solidFill>
              </a:rPr>
              <a:t>.</a:t>
            </a:r>
            <a:endParaRPr lang="en-US" altLang="en-US" sz="19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22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7544" y="6309320"/>
            <a:ext cx="7776864" cy="365125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Almaty 2014  ________________________________________________________________________________________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accent6"/>
                </a:solidFill>
              </a:rPr>
              <a:t>14</a:t>
            </a:fld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2147" y="2899277"/>
            <a:ext cx="5727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dirty="0">
                <a:solidFill>
                  <a:srgbClr val="7030A0"/>
                </a:solidFill>
              </a:rPr>
              <a:t>Итак, какова будет дорожная карта</a:t>
            </a:r>
            <a:r>
              <a:rPr lang="en-US" sz="2800" dirty="0" smtClean="0">
                <a:solidFill>
                  <a:srgbClr val="7030A0"/>
                </a:solidFill>
              </a:rPr>
              <a:t>?</a:t>
            </a:r>
            <a:endParaRPr lang="en-US" sz="2800" dirty="0">
              <a:solidFill>
                <a:srgbClr val="7030A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58479"/>
            <a:ext cx="8592751" cy="60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02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975</Words>
  <Application>Microsoft Office PowerPoint</Application>
  <PresentationFormat>Экран (4:3)</PresentationFormat>
  <Paragraphs>165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Verdana</vt:lpstr>
      <vt:lpstr>Wingdings</vt:lpstr>
      <vt:lpstr>Тема Office</vt:lpstr>
      <vt:lpstr>Видение системы здравоохранения Казахстана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OLEINIK Tatyana</dc:creator>
  <cp:lastModifiedBy>Sholpan.Orazaliyeva</cp:lastModifiedBy>
  <cp:revision>15</cp:revision>
  <dcterms:created xsi:type="dcterms:W3CDTF">2014-07-30T03:55:16Z</dcterms:created>
  <dcterms:modified xsi:type="dcterms:W3CDTF">2014-11-13T12:38:13Z</dcterms:modified>
</cp:coreProperties>
</file>