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7" r:id="rId1"/>
  </p:sldMasterIdLst>
  <p:notesMasterIdLst>
    <p:notesMasterId r:id="rId19"/>
  </p:notesMasterIdLst>
  <p:sldIdLst>
    <p:sldId id="415" r:id="rId2"/>
    <p:sldId id="369" r:id="rId3"/>
    <p:sldId id="434" r:id="rId4"/>
    <p:sldId id="419" r:id="rId5"/>
    <p:sldId id="420" r:id="rId6"/>
    <p:sldId id="421" r:id="rId7"/>
    <p:sldId id="424" r:id="rId8"/>
    <p:sldId id="425" r:id="rId9"/>
    <p:sldId id="429" r:id="rId10"/>
    <p:sldId id="426" r:id="rId11"/>
    <p:sldId id="427" r:id="rId12"/>
    <p:sldId id="431" r:id="rId13"/>
    <p:sldId id="432" r:id="rId14"/>
    <p:sldId id="433" r:id="rId15"/>
    <p:sldId id="417" r:id="rId16"/>
    <p:sldId id="422" r:id="rId17"/>
    <p:sldId id="42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2FA1"/>
    <a:srgbClr val="F06A2E"/>
    <a:srgbClr val="4C27A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5" autoAdjust="0"/>
    <p:restoredTop sz="86391" autoAdjust="0"/>
  </p:normalViewPr>
  <p:slideViewPr>
    <p:cSldViewPr>
      <p:cViewPr varScale="1">
        <p:scale>
          <a:sx n="64" d="100"/>
          <a:sy n="64" d="100"/>
        </p:scale>
        <p:origin x="7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D5DBD1-2AD6-4BE2-86E3-2901A6544FA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693D233C-A62A-4C0A-8EEE-8E41362F3E95}">
      <dgm:prSet phldrT="[Текст]" custT="1"/>
      <dgm:spPr>
        <a:solidFill>
          <a:srgbClr val="F06A2E">
            <a:alpha val="50000"/>
          </a:srgbClr>
        </a:solidFill>
      </dgm:spPr>
      <dgm:t>
        <a:bodyPr/>
        <a:lstStyle/>
        <a:p>
          <a:r>
            <a:rPr lang="ru-RU" sz="2000" b="0" dirty="0" smtClean="0"/>
            <a:t>Пациент-</a:t>
          </a:r>
          <a:endParaRPr lang="en-US" sz="2000" b="0" dirty="0" smtClean="0"/>
        </a:p>
        <a:p>
          <a:r>
            <a:rPr lang="ru-RU" sz="2000" b="0" dirty="0" smtClean="0"/>
            <a:t>ориентированн</a:t>
          </a:r>
          <a:r>
            <a:rPr lang="kk-KZ" sz="2000" b="0" dirty="0" smtClean="0"/>
            <a:t>ое</a:t>
          </a:r>
        </a:p>
        <a:p>
          <a:r>
            <a:rPr lang="ru-RU" sz="2000" b="0" dirty="0" smtClean="0"/>
            <a:t>лечение и уход</a:t>
          </a:r>
          <a:endParaRPr lang="ru-RU" sz="2000" b="0" dirty="0"/>
        </a:p>
      </dgm:t>
    </dgm:pt>
    <dgm:pt modelId="{D81C30A8-8034-48E2-9221-E43D59FC1043}" type="parTrans" cxnId="{6D5CDEE2-0FCA-42FB-BC20-73CDD11E26EB}">
      <dgm:prSet/>
      <dgm:spPr/>
      <dgm:t>
        <a:bodyPr/>
        <a:lstStyle/>
        <a:p>
          <a:endParaRPr lang="ru-RU"/>
        </a:p>
      </dgm:t>
    </dgm:pt>
    <dgm:pt modelId="{A3219096-967C-426D-9F38-CBA7BC714E0B}" type="sibTrans" cxnId="{6D5CDEE2-0FCA-42FB-BC20-73CDD11E26EB}">
      <dgm:prSet/>
      <dgm:spPr/>
      <dgm:t>
        <a:bodyPr/>
        <a:lstStyle/>
        <a:p>
          <a:endParaRPr lang="ru-RU"/>
        </a:p>
      </dgm:t>
    </dgm:pt>
    <dgm:pt modelId="{4C578259-80DD-472F-97B5-E5C428C6C808}">
      <dgm:prSet phldrT="[Текст]" custT="1"/>
      <dgm:spPr>
        <a:solidFill>
          <a:srgbClr val="F06A2E">
            <a:alpha val="50000"/>
          </a:srgbClr>
        </a:solidFill>
      </dgm:spPr>
      <dgm:t>
        <a:bodyPr/>
        <a:lstStyle/>
        <a:p>
          <a:r>
            <a:rPr lang="ru-RU" sz="2000" b="0" dirty="0" smtClean="0"/>
            <a:t>Организационные</a:t>
          </a:r>
        </a:p>
        <a:p>
          <a:r>
            <a:rPr lang="ru-RU" sz="2000" b="0" dirty="0" smtClean="0"/>
            <a:t>вопросы, </a:t>
          </a:r>
        </a:p>
        <a:p>
          <a:r>
            <a:rPr lang="ru-RU" sz="2000" b="0" dirty="0" smtClean="0"/>
            <a:t>менеджмент </a:t>
          </a:r>
        </a:p>
      </dgm:t>
    </dgm:pt>
    <dgm:pt modelId="{0DE69A81-4285-4898-B3D4-976576B74816}" type="parTrans" cxnId="{4E3E80C9-CEC3-4960-AAC5-8A6E99BD8CE9}">
      <dgm:prSet/>
      <dgm:spPr/>
      <dgm:t>
        <a:bodyPr/>
        <a:lstStyle/>
        <a:p>
          <a:endParaRPr lang="ru-RU"/>
        </a:p>
      </dgm:t>
    </dgm:pt>
    <dgm:pt modelId="{400B303A-D389-4569-A6B4-086273AE4B44}" type="sibTrans" cxnId="{4E3E80C9-CEC3-4960-AAC5-8A6E99BD8CE9}">
      <dgm:prSet/>
      <dgm:spPr/>
      <dgm:t>
        <a:bodyPr/>
        <a:lstStyle/>
        <a:p>
          <a:endParaRPr lang="ru-RU"/>
        </a:p>
      </dgm:t>
    </dgm:pt>
    <dgm:pt modelId="{1B6C13DF-EAF5-4E87-A207-A4459A64009D}" type="pres">
      <dgm:prSet presAssocID="{E9D5DBD1-2AD6-4BE2-86E3-2901A6544FA8}" presName="compositeShape" presStyleCnt="0">
        <dgm:presLayoutVars>
          <dgm:chMax val="7"/>
          <dgm:dir/>
          <dgm:resizeHandles val="exact"/>
        </dgm:presLayoutVars>
      </dgm:prSet>
      <dgm:spPr/>
    </dgm:pt>
    <dgm:pt modelId="{24ECB3E5-0E59-40CF-995E-E6BB80FEB837}" type="pres">
      <dgm:prSet presAssocID="{693D233C-A62A-4C0A-8EEE-8E41362F3E95}" presName="circ1" presStyleLbl="vennNode1" presStyleIdx="0" presStyleCnt="2" custScaleX="247084" custLinFactNeighborX="-37477" custLinFactNeighborY="10380"/>
      <dgm:spPr/>
      <dgm:t>
        <a:bodyPr/>
        <a:lstStyle/>
        <a:p>
          <a:endParaRPr lang="ru-RU"/>
        </a:p>
      </dgm:t>
    </dgm:pt>
    <dgm:pt modelId="{FBBE1D3A-3A57-48E3-BA07-35D2560F0395}" type="pres">
      <dgm:prSet presAssocID="{693D233C-A62A-4C0A-8EEE-8E41362F3E9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D8E98-D98F-4883-BECF-ADD4448172C6}" type="pres">
      <dgm:prSet presAssocID="{4C578259-80DD-472F-97B5-E5C428C6C808}" presName="circ2" presStyleLbl="vennNode1" presStyleIdx="1" presStyleCnt="2" custScaleX="219775" custLinFactNeighborX="47210" custLinFactNeighborY="-273"/>
      <dgm:spPr/>
      <dgm:t>
        <a:bodyPr/>
        <a:lstStyle/>
        <a:p>
          <a:endParaRPr lang="ru-RU"/>
        </a:p>
      </dgm:t>
    </dgm:pt>
    <dgm:pt modelId="{34AC156F-820D-44E3-9244-18CE65F72862}" type="pres">
      <dgm:prSet presAssocID="{4C578259-80DD-472F-97B5-E5C428C6C80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5CDEE2-0FCA-42FB-BC20-73CDD11E26EB}" srcId="{E9D5DBD1-2AD6-4BE2-86E3-2901A6544FA8}" destId="{693D233C-A62A-4C0A-8EEE-8E41362F3E95}" srcOrd="0" destOrd="0" parTransId="{D81C30A8-8034-48E2-9221-E43D59FC1043}" sibTransId="{A3219096-967C-426D-9F38-CBA7BC714E0B}"/>
    <dgm:cxn modelId="{4E3E80C9-CEC3-4960-AAC5-8A6E99BD8CE9}" srcId="{E9D5DBD1-2AD6-4BE2-86E3-2901A6544FA8}" destId="{4C578259-80DD-472F-97B5-E5C428C6C808}" srcOrd="1" destOrd="0" parTransId="{0DE69A81-4285-4898-B3D4-976576B74816}" sibTransId="{400B303A-D389-4569-A6B4-086273AE4B44}"/>
    <dgm:cxn modelId="{025865D4-13F4-44D9-9D72-22477EA21A66}" type="presOf" srcId="{693D233C-A62A-4C0A-8EEE-8E41362F3E95}" destId="{FBBE1D3A-3A57-48E3-BA07-35D2560F0395}" srcOrd="1" destOrd="0" presId="urn:microsoft.com/office/officeart/2005/8/layout/venn1"/>
    <dgm:cxn modelId="{DB0F9E82-3BDC-403D-92F7-A7EF5439D619}" type="presOf" srcId="{E9D5DBD1-2AD6-4BE2-86E3-2901A6544FA8}" destId="{1B6C13DF-EAF5-4E87-A207-A4459A64009D}" srcOrd="0" destOrd="0" presId="urn:microsoft.com/office/officeart/2005/8/layout/venn1"/>
    <dgm:cxn modelId="{B3D28D44-F943-4B2D-99F0-C5E9EBF5EFC5}" type="presOf" srcId="{4C578259-80DD-472F-97B5-E5C428C6C808}" destId="{2F9D8E98-D98F-4883-BECF-ADD4448172C6}" srcOrd="0" destOrd="0" presId="urn:microsoft.com/office/officeart/2005/8/layout/venn1"/>
    <dgm:cxn modelId="{37A979AA-FC0E-48F4-B554-5C8928340535}" type="presOf" srcId="{4C578259-80DD-472F-97B5-E5C428C6C808}" destId="{34AC156F-820D-44E3-9244-18CE65F72862}" srcOrd="1" destOrd="0" presId="urn:microsoft.com/office/officeart/2005/8/layout/venn1"/>
    <dgm:cxn modelId="{FFBF16EE-7ACC-4DD7-A059-6813488E291B}" type="presOf" srcId="{693D233C-A62A-4C0A-8EEE-8E41362F3E95}" destId="{24ECB3E5-0E59-40CF-995E-E6BB80FEB837}" srcOrd="0" destOrd="0" presId="urn:microsoft.com/office/officeart/2005/8/layout/venn1"/>
    <dgm:cxn modelId="{B6432E70-E087-4F07-9C5D-29A3DADC9435}" type="presParOf" srcId="{1B6C13DF-EAF5-4E87-A207-A4459A64009D}" destId="{24ECB3E5-0E59-40CF-995E-E6BB80FEB837}" srcOrd="0" destOrd="0" presId="urn:microsoft.com/office/officeart/2005/8/layout/venn1"/>
    <dgm:cxn modelId="{79C9FD42-97BE-48E4-B5F3-3557FEA5C37B}" type="presParOf" srcId="{1B6C13DF-EAF5-4E87-A207-A4459A64009D}" destId="{FBBE1D3A-3A57-48E3-BA07-35D2560F0395}" srcOrd="1" destOrd="0" presId="urn:microsoft.com/office/officeart/2005/8/layout/venn1"/>
    <dgm:cxn modelId="{EDFAEA34-8D09-4026-AF95-9381614EF62D}" type="presParOf" srcId="{1B6C13DF-EAF5-4E87-A207-A4459A64009D}" destId="{2F9D8E98-D98F-4883-BECF-ADD4448172C6}" srcOrd="2" destOrd="0" presId="urn:microsoft.com/office/officeart/2005/8/layout/venn1"/>
    <dgm:cxn modelId="{4557725B-30DD-4475-A5BC-94DC6F2B2092}" type="presParOf" srcId="{1B6C13DF-EAF5-4E87-A207-A4459A64009D}" destId="{34AC156F-820D-44E3-9244-18CE65F7286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CB3E5-0E59-40CF-995E-E6BB80FEB837}">
      <dsp:nvSpPr>
        <dsp:cNvPr id="0" name=""/>
        <dsp:cNvSpPr/>
      </dsp:nvSpPr>
      <dsp:spPr>
        <a:xfrm>
          <a:off x="1014858" y="9401"/>
          <a:ext cx="4246856" cy="1718790"/>
        </a:xfrm>
        <a:prstGeom prst="ellipse">
          <a:avLst/>
        </a:prstGeom>
        <a:solidFill>
          <a:srgbClr val="F06A2E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Пациент-</a:t>
          </a:r>
          <a:endParaRPr lang="en-US" sz="2000" b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ориентированн</a:t>
          </a:r>
          <a:r>
            <a:rPr lang="kk-KZ" sz="2000" b="0" kern="1200" dirty="0" smtClean="0"/>
            <a:t>ое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лечение и уход</a:t>
          </a:r>
          <a:endParaRPr lang="ru-RU" sz="2000" b="0" kern="1200" dirty="0"/>
        </a:p>
      </dsp:txBody>
      <dsp:txXfrm>
        <a:off x="1607888" y="212083"/>
        <a:ext cx="2448638" cy="1313425"/>
      </dsp:txXfrm>
    </dsp:sp>
    <dsp:sp modelId="{2F9D8E98-D98F-4883-BECF-ADD4448172C6}">
      <dsp:nvSpPr>
        <dsp:cNvPr id="0" name=""/>
        <dsp:cNvSpPr/>
      </dsp:nvSpPr>
      <dsp:spPr>
        <a:xfrm>
          <a:off x="3943911" y="8"/>
          <a:ext cx="3777472" cy="1718790"/>
        </a:xfrm>
        <a:prstGeom prst="ellipse">
          <a:avLst/>
        </a:prstGeom>
        <a:solidFill>
          <a:srgbClr val="F06A2E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Организационные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вопросы,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менеджмент </a:t>
          </a:r>
        </a:p>
      </dsp:txBody>
      <dsp:txXfrm>
        <a:off x="5015896" y="202690"/>
        <a:ext cx="2178001" cy="13134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1AC9E1-0695-4958-9CC8-CA6CD800DCA5}" type="datetimeFigureOut">
              <a:rPr lang="ru-RU"/>
              <a:pPr>
                <a:defRPr/>
              </a:pPr>
              <a:t>16.11.2014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AACA360-9EAE-4EAD-80C0-5DE18EA38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76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ACA360-9EAE-4EAD-80C0-5DE18EA38C2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367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ACA360-9EAE-4EAD-80C0-5DE18EA38C2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2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875F-1065-4DE6-9431-729590E1969D}" type="slidenum">
              <a:rPr lang="ru-RU" altLang="ru-RU" smtClean="0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27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059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EEC1-23AF-44F1-BE18-02E48FA9104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499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8F0B1-21DB-4BDF-9FFE-1A9694D694E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320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13895-87BC-4DDF-A108-3DA50D41DA2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895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35ADA-FE16-4C56-8034-DA03939648F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573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16215-53F5-4675-B282-8F6B5D5D6EF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527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9D02-3E65-4863-B490-18272F0B816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252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8D706-D07D-4D4F-8ADC-22FD6F002AA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063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1291-0D62-4137-B0D1-21EA8901CA6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434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AC66BB"/>
                </a:solidFill>
              </a:rPr>
              <a:t>31.03.2012</a:t>
            </a:r>
            <a:endParaRPr lang="ru-RU">
              <a:solidFill>
                <a:srgbClr val="AC66BB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AC66BB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D8F-2E5F-4CAB-9A25-EF14DA2615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616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>
                <a:solidFill>
                  <a:srgbClr val="AC66BB"/>
                </a:solidFill>
                <a:cs typeface="+mn-cs"/>
              </a:rPr>
              <a:t>31.03.2012</a:t>
            </a:r>
            <a:endParaRPr lang="ru-RU">
              <a:solidFill>
                <a:srgbClr val="AC66BB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AC66BB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F6B07-C6CA-4C50-B93D-71BD7527CF43}" type="slidenum">
              <a:rPr lang="ru-RU" altLang="ru-RU" smtClean="0">
                <a:latin typeface="Arial" panose="020B0604020202020204" pitchFamily="34" charset="0"/>
                <a:cs typeface="+mn-cs"/>
              </a:rPr>
              <a:pPr/>
              <a:t>‹#›</a:t>
            </a:fld>
            <a:endParaRPr lang="ru-RU" altLang="ru-RU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25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</a:t>
            </a:fld>
            <a:endParaRPr lang="ru-RU" altLang="ru-RU"/>
          </a:p>
        </p:txBody>
      </p:sp>
      <p:pic>
        <p:nvPicPr>
          <p:cNvPr id="3075" name="Picture 3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458" y="-668853"/>
            <a:ext cx="6300192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6802" y="1729559"/>
            <a:ext cx="76195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62FA1"/>
                </a:solidFill>
                <a:latin typeface="Calibri" panose="020F0502020204030204" pitchFamily="34" charset="0"/>
              </a:rPr>
              <a:t>Система управления диагностической и амбулаторной службами: </a:t>
            </a:r>
            <a:endParaRPr lang="ru-RU" sz="3200" dirty="0" smtClean="0">
              <a:solidFill>
                <a:srgbClr val="762FA1"/>
              </a:solidFill>
              <a:latin typeface="Calibri" panose="020F0502020204030204" pitchFamily="34" charset="0"/>
            </a:endParaRPr>
          </a:p>
          <a:p>
            <a:r>
              <a:rPr lang="ru-RU" sz="3200" dirty="0" smtClean="0">
                <a:solidFill>
                  <a:srgbClr val="762FA1"/>
                </a:solidFill>
                <a:latin typeface="Calibri" panose="020F0502020204030204" pitchFamily="34" charset="0"/>
              </a:rPr>
              <a:t>стандартные </a:t>
            </a:r>
            <a:r>
              <a:rPr lang="ru-RU" sz="3200" dirty="0">
                <a:solidFill>
                  <a:srgbClr val="762FA1"/>
                </a:solidFill>
                <a:latin typeface="Calibri" panose="020F0502020204030204" pitchFamily="34" charset="0"/>
              </a:rPr>
              <a:t>операционные </a:t>
            </a:r>
            <a:r>
              <a:rPr lang="ru-RU" sz="3200" dirty="0" smtClean="0">
                <a:solidFill>
                  <a:srgbClr val="762FA1"/>
                </a:solidFill>
                <a:latin typeface="Calibri" panose="020F0502020204030204" pitchFamily="34" charset="0"/>
              </a:rPr>
              <a:t>процедуры</a:t>
            </a:r>
            <a:endParaRPr lang="ru-RU" sz="3200" dirty="0">
              <a:solidFill>
                <a:srgbClr val="762FA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92835" y="3583016"/>
            <a:ext cx="533023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Лязат </a:t>
            </a:r>
            <a:r>
              <a:rPr lang="ru-RU" sz="2600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Мейрашевна</a:t>
            </a:r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 Актаева</a:t>
            </a:r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, </a:t>
            </a:r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д.м.н.,</a:t>
            </a:r>
            <a:endParaRPr lang="en-US" sz="2600" dirty="0" smtClean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Медицинский </a:t>
            </a:r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Директор </a:t>
            </a:r>
            <a:r>
              <a:rPr lang="en-US" sz="2600" dirty="0">
                <a:solidFill>
                  <a:srgbClr val="7030A0"/>
                </a:solidFill>
                <a:latin typeface="Calibri" panose="020F0502020204030204" pitchFamily="34" charset="0"/>
              </a:rPr>
              <a:t> </a:t>
            </a:r>
            <a:endParaRPr lang="ru-RU" sz="2600" dirty="0" smtClean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ТОО </a:t>
            </a:r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"</a:t>
            </a:r>
            <a:r>
              <a:rPr lang="en-US" sz="2600" dirty="0">
                <a:solidFill>
                  <a:srgbClr val="7030A0"/>
                </a:solidFill>
                <a:latin typeface="Calibri" panose="020F0502020204030204" pitchFamily="34" charset="0"/>
              </a:rPr>
              <a:t>HealthCity</a:t>
            </a:r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", </a:t>
            </a:r>
            <a:endParaRPr lang="ru-RU" sz="2600" dirty="0" smtClean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Алматы</a:t>
            </a:r>
            <a:r>
              <a:rPr lang="ru-RU" sz="2600" dirty="0">
                <a:solidFill>
                  <a:srgbClr val="7030A0"/>
                </a:solidFill>
                <a:latin typeface="Calibri" panose="020F0502020204030204" pitchFamily="34" charset="0"/>
              </a:rPr>
              <a:t>, </a:t>
            </a:r>
            <a:r>
              <a:rPr lang="ru-RU" sz="26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Казахстан</a:t>
            </a:r>
            <a:endParaRPr lang="ru-RU" sz="26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810021"/>
            <a:ext cx="799288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Республиканский Съезд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врачей ПМСП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ІІІ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Международного Конгресса «Здоровье для всех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», </a:t>
            </a:r>
          </a:p>
          <a:p>
            <a:pPr marL="27051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Алматы, 17 ноября 2014г.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69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06A2E"/>
                </a:solidFill>
              </a:rPr>
              <a:t>План </a:t>
            </a:r>
            <a:r>
              <a:rPr lang="ru-RU" sz="4400" b="1" dirty="0" smtClean="0">
                <a:solidFill>
                  <a:srgbClr val="F06A2E"/>
                </a:solidFill>
              </a:rPr>
              <a:t>презентации</a:t>
            </a:r>
            <a:endParaRPr lang="ru-RU" sz="4400" b="1" dirty="0">
              <a:solidFill>
                <a:srgbClr val="F06A2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780928"/>
            <a:ext cx="7886700" cy="43513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Стандартные операционные процедуры: роль в системе управления диагностической и амбулаторной службами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Понятийный аппарат</a:t>
            </a:r>
            <a:endParaRPr lang="en-US" sz="3200" dirty="0" smtClean="0">
              <a:solidFill>
                <a:srgbClr val="7030A0"/>
              </a:solidFill>
            </a:endParaRPr>
          </a:p>
          <a:p>
            <a:r>
              <a:rPr lang="ru-RU" sz="3200" dirty="0" smtClean="0">
                <a:solidFill>
                  <a:srgbClr val="7030A0"/>
                </a:solidFill>
              </a:rPr>
              <a:t>Опыт ТОО «</a:t>
            </a:r>
            <a:r>
              <a:rPr lang="en-US" sz="3200" dirty="0" err="1" smtClean="0">
                <a:solidFill>
                  <a:srgbClr val="7030A0"/>
                </a:solidFill>
              </a:rPr>
              <a:t>Healthcity</a:t>
            </a:r>
            <a:r>
              <a:rPr lang="ru-RU" sz="3200" dirty="0" smtClean="0">
                <a:solidFill>
                  <a:srgbClr val="7030A0"/>
                </a:solidFill>
              </a:rPr>
              <a:t>»</a:t>
            </a:r>
            <a:endParaRPr lang="ru-RU" sz="3200" dirty="0" smtClean="0">
              <a:solidFill>
                <a:srgbClr val="7030A0"/>
              </a:solidFill>
            </a:endParaRPr>
          </a:p>
          <a:p>
            <a:endParaRPr lang="ru-RU" sz="3200" dirty="0"/>
          </a:p>
        </p:txBody>
      </p:sp>
      <p:pic>
        <p:nvPicPr>
          <p:cNvPr id="4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828" y="-44943"/>
            <a:ext cx="7886700" cy="1325563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06A2E"/>
                </a:solidFill>
              </a:rPr>
              <a:t>Роль </a:t>
            </a:r>
            <a:r>
              <a:rPr lang="ru-RU" sz="4000" b="1" dirty="0" err="1" smtClean="0">
                <a:solidFill>
                  <a:srgbClr val="F06A2E"/>
                </a:solidFill>
              </a:rPr>
              <a:t>СОПов</a:t>
            </a:r>
            <a:endParaRPr lang="ru-RU" sz="4000" b="1" dirty="0">
              <a:solidFill>
                <a:srgbClr val="F06A2E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7886700" cy="5380708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rgbClr val="762FA1"/>
                </a:solidFill>
              </a:rPr>
              <a:t>чёткое распределение задач по </a:t>
            </a:r>
            <a:r>
              <a:rPr lang="ru-RU" sz="3200" dirty="0" smtClean="0">
                <a:solidFill>
                  <a:srgbClr val="762FA1"/>
                </a:solidFill>
              </a:rPr>
              <a:t>компетенции</a:t>
            </a:r>
          </a:p>
          <a:p>
            <a:r>
              <a:rPr lang="ru-RU" sz="3200" dirty="0" smtClean="0">
                <a:solidFill>
                  <a:srgbClr val="762FA1"/>
                </a:solidFill>
              </a:rPr>
              <a:t>обеспечение </a:t>
            </a:r>
            <a:r>
              <a:rPr lang="ru-RU" sz="3200" dirty="0">
                <a:solidFill>
                  <a:srgbClr val="762FA1"/>
                </a:solidFill>
              </a:rPr>
              <a:t>качества и логической последовательности </a:t>
            </a:r>
            <a:r>
              <a:rPr lang="ru-RU" sz="3200" dirty="0" smtClean="0">
                <a:solidFill>
                  <a:srgbClr val="762FA1"/>
                </a:solidFill>
              </a:rPr>
              <a:t>действий</a:t>
            </a:r>
          </a:p>
          <a:p>
            <a:r>
              <a:rPr lang="ru-RU" sz="3200" dirty="0">
                <a:solidFill>
                  <a:srgbClr val="762FA1"/>
                </a:solidFill>
              </a:rPr>
              <a:t>о</a:t>
            </a:r>
            <a:r>
              <a:rPr lang="ru-RU" sz="3200" dirty="0" smtClean="0">
                <a:solidFill>
                  <a:srgbClr val="762FA1"/>
                </a:solidFill>
              </a:rPr>
              <a:t>снова для обучения нового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762FA1"/>
                </a:solidFill>
              </a:rPr>
              <a:t>  персонала</a:t>
            </a:r>
          </a:p>
          <a:p>
            <a:r>
              <a:rPr lang="ru-RU" sz="3200" dirty="0">
                <a:solidFill>
                  <a:srgbClr val="762FA1"/>
                </a:solidFill>
              </a:rPr>
              <a:t>р</a:t>
            </a:r>
            <a:r>
              <a:rPr lang="ru-RU" sz="3200" dirty="0" smtClean="0">
                <a:solidFill>
                  <a:srgbClr val="762FA1"/>
                </a:solidFill>
              </a:rPr>
              <a:t>уководство для </a:t>
            </a:r>
            <a:r>
              <a:rPr lang="ru-RU" sz="3200" dirty="0">
                <a:solidFill>
                  <a:srgbClr val="762FA1"/>
                </a:solidFill>
              </a:rPr>
              <a:t>проверки </a:t>
            </a:r>
            <a:r>
              <a:rPr lang="ru-RU" sz="3200" dirty="0" smtClean="0">
                <a:solidFill>
                  <a:srgbClr val="762FA1"/>
                </a:solidFill>
              </a:rPr>
              <a:t>на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762FA1"/>
                </a:solidFill>
              </a:rPr>
              <a:t> </a:t>
            </a:r>
            <a:r>
              <a:rPr lang="ru-RU" sz="3200" dirty="0" smtClean="0">
                <a:solidFill>
                  <a:srgbClr val="762FA1"/>
                </a:solidFill>
              </a:rPr>
              <a:t> соответствие при аудите</a:t>
            </a:r>
          </a:p>
          <a:p>
            <a:r>
              <a:rPr lang="ru-RU" sz="3200" dirty="0" smtClean="0">
                <a:solidFill>
                  <a:srgbClr val="762FA1"/>
                </a:solidFill>
              </a:rPr>
              <a:t>гарантия </a:t>
            </a:r>
            <a:r>
              <a:rPr lang="ru-RU" sz="3200" dirty="0">
                <a:solidFill>
                  <a:srgbClr val="762FA1"/>
                </a:solidFill>
              </a:rPr>
              <a:t>четкой </a:t>
            </a:r>
            <a:r>
              <a:rPr lang="ru-RU" sz="3200" dirty="0" smtClean="0">
                <a:solidFill>
                  <a:srgbClr val="762FA1"/>
                </a:solidFill>
              </a:rPr>
              <a:t>работы</a:t>
            </a:r>
          </a:p>
          <a:p>
            <a:r>
              <a:rPr lang="ru-RU" sz="3200" dirty="0" smtClean="0">
                <a:solidFill>
                  <a:srgbClr val="762FA1"/>
                </a:solidFill>
              </a:rPr>
              <a:t>действенный элемент </a:t>
            </a:r>
            <a:r>
              <a:rPr lang="ru-RU" sz="3200" dirty="0">
                <a:solidFill>
                  <a:srgbClr val="762FA1"/>
                </a:solidFill>
              </a:rPr>
              <a:t>системы </a:t>
            </a:r>
            <a:endParaRPr lang="ru-RU" sz="3200" dirty="0" smtClean="0">
              <a:solidFill>
                <a:srgbClr val="762FA1"/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762FA1"/>
                </a:solidFill>
              </a:rPr>
              <a:t> </a:t>
            </a:r>
            <a:r>
              <a:rPr lang="ru-RU" sz="3200" dirty="0" smtClean="0">
                <a:solidFill>
                  <a:srgbClr val="762FA1"/>
                </a:solidFill>
              </a:rPr>
              <a:t>управления </a:t>
            </a:r>
            <a:r>
              <a:rPr lang="ru-RU" sz="3200" dirty="0">
                <a:solidFill>
                  <a:srgbClr val="762FA1"/>
                </a:solidFill>
              </a:rPr>
              <a:t>качеством </a:t>
            </a:r>
            <a:endParaRPr lang="ru-RU" sz="3200" dirty="0" smtClean="0">
              <a:solidFill>
                <a:srgbClr val="762FA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762FA1"/>
                </a:solidFill>
              </a:rPr>
              <a:t>предоставления услуг.</a:t>
            </a:r>
            <a:endParaRPr lang="ru-RU" sz="3200" dirty="0">
              <a:solidFill>
                <a:srgbClr val="762FA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3</a:t>
            </a:fld>
            <a:endParaRPr lang="ru-RU" altLang="ru-RU"/>
          </a:p>
        </p:txBody>
      </p:sp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068" y="-273683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59832" y="6356351"/>
            <a:ext cx="574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762FA1"/>
                </a:solidFill>
              </a:rPr>
              <a:t>http://www.usq.com.ua/news_vatt_2009_02_03.htm</a:t>
            </a:r>
            <a:endParaRPr lang="ru-RU" dirty="0">
              <a:solidFill>
                <a:srgbClr val="762FA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177474"/>
            <a:ext cx="3635896" cy="367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60648" y="-66278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06A2E"/>
                </a:solidFill>
              </a:rPr>
              <a:t>Понятийный аппарат</a:t>
            </a:r>
            <a:endParaRPr lang="ru-RU" sz="4400" b="1" dirty="0">
              <a:solidFill>
                <a:srgbClr val="F06A2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438524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Стандарт в области здравоохранения — нормативно-правовой акт, устанавливающий правила, общие принципы и характеристики в сфере медицинской, фармацевтической деятельности, медицинского и фармацевтического образования.</a:t>
            </a:r>
            <a:endParaRPr lang="ru-RU" sz="3200" dirty="0" smtClean="0">
              <a:solidFill>
                <a:srgbClr val="7030A0"/>
              </a:solidFill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 smtClean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Кодекс </a:t>
            </a: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Республики Казахстан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«О здоровье народа и 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системе здравоохранения</a:t>
            </a: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» (2009</a:t>
            </a:r>
            <a:r>
              <a:rPr lang="ru-RU" sz="2000" dirty="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531440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077072"/>
            <a:ext cx="2559571" cy="248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5760" y="-739849"/>
            <a:ext cx="9144000" cy="147969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06A2E"/>
                </a:solidFill>
                <a:cs typeface="Times New Roman" pitchFamily="18" charset="0"/>
              </a:rPr>
              <a:t>Виды стандартов в области здравоохранения</a:t>
            </a:r>
            <a:endParaRPr lang="ru-RU" sz="4000" b="1" dirty="0">
              <a:solidFill>
                <a:srgbClr val="F06A2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6152" y="548680"/>
            <a:ext cx="8838728" cy="5558573"/>
          </a:xfrm>
        </p:spPr>
        <p:txBody>
          <a:bodyPr>
            <a:normAutofit lnSpcReduction="10000"/>
          </a:bodyPr>
          <a:lstStyle/>
          <a:p>
            <a:endParaRPr lang="ru-RU" sz="32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rgbClr val="762FA1"/>
                </a:solidFill>
                <a:cs typeface="Times New Roman" pitchFamily="18" charset="0"/>
              </a:rPr>
              <a:t>1) стандарты аккредитации организаций здравоохранения; </a:t>
            </a:r>
          </a:p>
          <a:p>
            <a:pPr>
              <a:buNone/>
            </a:pPr>
            <a:r>
              <a:rPr lang="ru-RU" sz="2800" dirty="0" smtClean="0">
                <a:solidFill>
                  <a:srgbClr val="762FA1"/>
                </a:solidFill>
                <a:cs typeface="Times New Roman" pitchFamily="18" charset="0"/>
              </a:rPr>
              <a:t>2</a:t>
            </a:r>
            <a:r>
              <a:rPr lang="ru-RU" sz="2800" dirty="0">
                <a:solidFill>
                  <a:srgbClr val="762FA1"/>
                </a:solidFill>
                <a:cs typeface="Times New Roman" pitchFamily="18" charset="0"/>
              </a:rPr>
              <a:t>) стандарты операционных процедур в области здравоохранения;</a:t>
            </a:r>
          </a:p>
          <a:p>
            <a:pPr>
              <a:buNone/>
            </a:pPr>
            <a:r>
              <a:rPr lang="ru-RU" sz="2800" dirty="0" smtClean="0">
                <a:solidFill>
                  <a:srgbClr val="762FA1"/>
                </a:solidFill>
                <a:cs typeface="Times New Roman" pitchFamily="18" charset="0"/>
              </a:rPr>
              <a:t>3</a:t>
            </a:r>
            <a:r>
              <a:rPr lang="ru-RU" sz="2800" dirty="0">
                <a:solidFill>
                  <a:srgbClr val="762FA1"/>
                </a:solidFill>
                <a:cs typeface="Times New Roman" pitchFamily="18" charset="0"/>
              </a:rPr>
              <a:t>) стандарты медицинского и фармацевтического </a:t>
            </a:r>
            <a:r>
              <a:rPr lang="ru-RU" sz="2800" dirty="0" smtClean="0">
                <a:solidFill>
                  <a:srgbClr val="762FA1"/>
                </a:solidFill>
                <a:cs typeface="Times New Roman" pitchFamily="18" charset="0"/>
              </a:rPr>
              <a:t>образования;</a:t>
            </a:r>
          </a:p>
          <a:p>
            <a:pPr>
              <a:buNone/>
            </a:pPr>
            <a:r>
              <a:rPr lang="ru-RU" sz="2800" dirty="0" smtClean="0">
                <a:solidFill>
                  <a:srgbClr val="762FA1"/>
                </a:solidFill>
                <a:cs typeface="Times New Roman" pitchFamily="18" charset="0"/>
              </a:rPr>
              <a:t>4</a:t>
            </a:r>
            <a:r>
              <a:rPr lang="ru-RU" sz="2800" dirty="0">
                <a:solidFill>
                  <a:srgbClr val="762FA1"/>
                </a:solidFill>
                <a:cs typeface="Times New Roman" pitchFamily="18" charset="0"/>
              </a:rPr>
              <a:t>) стандарты в сфере обращения лекарственных средств, изделий медицинского назначения и медицинской техники. </a:t>
            </a:r>
            <a:endParaRPr lang="ru-RU" sz="2800" dirty="0" smtClean="0">
              <a:solidFill>
                <a:srgbClr val="762FA1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 smtClean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Кодекс </a:t>
            </a: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Республики Казахстан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«О здоровье народа и 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системе здравоохранения» (2009</a:t>
            </a:r>
            <a:r>
              <a:rPr lang="ru-RU" sz="2000" dirty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531439"/>
            <a:ext cx="3951242" cy="170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thumbs.dreamstime.com/thumb_692/13384507390Tg3S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" y="4437112"/>
            <a:ext cx="3296342" cy="263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8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863"/>
            <a:ext cx="9144000" cy="147969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06A2E"/>
                </a:solidFill>
              </a:rPr>
              <a:t>Понятийный аппарат</a:t>
            </a:r>
            <a:endParaRPr lang="ru-RU" sz="4000" b="1" dirty="0">
              <a:solidFill>
                <a:srgbClr val="F06A2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3"/>
            <a:ext cx="8892480" cy="5328593"/>
          </a:xfrm>
        </p:spPr>
        <p:txBody>
          <a:bodyPr>
            <a:normAutofit/>
          </a:bodyPr>
          <a:lstStyle/>
          <a:p>
            <a:endParaRPr lang="ru-RU" sz="32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762FA1"/>
                </a:solidFill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762FA1"/>
                </a:solidFill>
              </a:rPr>
              <a:t>Стандарт операционных процедур (</a:t>
            </a:r>
            <a:r>
              <a:rPr lang="ru-RU" sz="2800" b="1" dirty="0" smtClean="0">
                <a:solidFill>
                  <a:srgbClr val="762FA1"/>
                </a:solidFill>
              </a:rPr>
              <a:t>СОП)</a:t>
            </a:r>
            <a:r>
              <a:rPr lang="ru-RU" sz="2800" dirty="0" smtClean="0">
                <a:solidFill>
                  <a:srgbClr val="762FA1"/>
                </a:solidFill>
              </a:rPr>
              <a:t> -</a:t>
            </a:r>
            <a:endParaRPr lang="ru-RU" sz="2800" b="1" dirty="0" smtClean="0">
              <a:solidFill>
                <a:srgbClr val="762FA1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762FA1"/>
                </a:solidFill>
              </a:rPr>
              <a:t>  это </a:t>
            </a:r>
            <a:r>
              <a:rPr lang="ru-RU" sz="2800" dirty="0">
                <a:solidFill>
                  <a:srgbClr val="762FA1"/>
                </a:solidFill>
              </a:rPr>
              <a:t>документально оформленный набор </a:t>
            </a:r>
            <a:r>
              <a:rPr lang="ru-RU" sz="2800" dirty="0" smtClean="0">
                <a:solidFill>
                  <a:srgbClr val="762FA1"/>
                </a:solidFill>
              </a:rPr>
              <a:t>пошаговых </a:t>
            </a:r>
            <a:r>
              <a:rPr lang="ru-RU" sz="2800" dirty="0">
                <a:solidFill>
                  <a:srgbClr val="762FA1"/>
                </a:solidFill>
              </a:rPr>
              <a:t>действий, которые надо </a:t>
            </a:r>
            <a:r>
              <a:rPr lang="ru-RU" sz="2800" dirty="0" smtClean="0">
                <a:solidFill>
                  <a:srgbClr val="762FA1"/>
                </a:solidFill>
              </a:rPr>
              <a:t>осуществить для выполнения конкретной задачи</a:t>
            </a:r>
            <a:endParaRPr lang="ru-RU" sz="2800" dirty="0" smtClean="0">
              <a:solidFill>
                <a:srgbClr val="762FA1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 smtClean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Политики и процедуры </a:t>
            </a:r>
            <a:r>
              <a:rPr lang="en-US" sz="2000" dirty="0" err="1" smtClean="0">
                <a:solidFill>
                  <a:srgbClr val="F06A2E"/>
                </a:solidFill>
                <a:cs typeface="Times New Roman" pitchFamily="18" charset="0"/>
              </a:rPr>
              <a:t>Healthcity</a:t>
            </a:r>
            <a:endParaRPr lang="en-US" sz="2000" dirty="0" smtClean="0">
              <a:solidFill>
                <a:srgbClr val="F06A2E"/>
              </a:solidFill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06A2E"/>
                </a:solidFill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rgbClr val="F06A2E"/>
                </a:solidFill>
                <a:cs typeface="Times New Roman" pitchFamily="18" charset="0"/>
              </a:rPr>
              <a:t>20</a:t>
            </a:r>
            <a:r>
              <a:rPr lang="en-US" sz="2000" dirty="0" smtClean="0">
                <a:solidFill>
                  <a:srgbClr val="F06A2E"/>
                </a:solidFill>
                <a:cs typeface="Times New Roman" pitchFamily="18" charset="0"/>
              </a:rPr>
              <a:t>14</a:t>
            </a:r>
            <a:r>
              <a:rPr lang="ru-RU" sz="2000" dirty="0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221088"/>
            <a:ext cx="3321132" cy="248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4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900" y="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b="1" dirty="0" smtClean="0">
                <a:solidFill>
                  <a:srgbClr val="FF9900"/>
                </a:solidFill>
              </a:rPr>
              <a:t>Основа для разработки </a:t>
            </a:r>
            <a:r>
              <a:rPr lang="ru-RU" sz="3600" b="1" dirty="0" err="1" smtClean="0">
                <a:solidFill>
                  <a:srgbClr val="FF9900"/>
                </a:solidFill>
              </a:rPr>
              <a:t>СОПов</a:t>
            </a:r>
            <a:r>
              <a:rPr lang="ru-RU" sz="3600" b="1" dirty="0" smtClean="0">
                <a:solidFill>
                  <a:srgbClr val="FF9900"/>
                </a:solidFill>
              </a:rPr>
              <a:t> </a:t>
            </a:r>
            <a:br>
              <a:rPr lang="ru-RU" sz="3600" b="1" dirty="0" smtClean="0">
                <a:solidFill>
                  <a:srgbClr val="FF9900"/>
                </a:solidFill>
              </a:rPr>
            </a:br>
            <a:r>
              <a:rPr lang="ru-RU" sz="3600" b="1" dirty="0" smtClean="0">
                <a:solidFill>
                  <a:srgbClr val="FF9900"/>
                </a:solidFill>
              </a:rPr>
              <a:t>в </a:t>
            </a:r>
            <a:r>
              <a:rPr lang="ru-RU" sz="3600" b="1" dirty="0" err="1" smtClean="0">
                <a:solidFill>
                  <a:srgbClr val="FF9900"/>
                </a:solidFill>
              </a:rPr>
              <a:t>мед.организациях</a:t>
            </a:r>
            <a:r>
              <a:rPr lang="ru-RU" sz="3600" b="1" dirty="0" smtClean="0">
                <a:solidFill>
                  <a:srgbClr val="FF9900"/>
                </a:solidFill>
              </a:rPr>
              <a:t>, оказывающих амбулаторно-поликлиническую помощь в РК</a:t>
            </a:r>
            <a:endParaRPr lang="ru-RU" sz="3600" b="1" dirty="0">
              <a:solidFill>
                <a:srgbClr val="FF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092" y="2420888"/>
            <a:ext cx="8905908" cy="4608512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762FA1"/>
                </a:solidFill>
              </a:rPr>
              <a:t>клинические руководства и клинические протокола, утвержденные Экспертной комиссией по вопросам развития здравоохранения уполномоченного органа</a:t>
            </a:r>
          </a:p>
          <a:p>
            <a:r>
              <a:rPr lang="ru-RU" sz="3200" dirty="0" smtClean="0">
                <a:solidFill>
                  <a:srgbClr val="762FA1"/>
                </a:solidFill>
              </a:rPr>
              <a:t>стандарты аккредитации для </a:t>
            </a:r>
            <a:r>
              <a:rPr lang="ru-RU" sz="3200" dirty="0" err="1" smtClean="0">
                <a:solidFill>
                  <a:srgbClr val="762FA1"/>
                </a:solidFill>
              </a:rPr>
              <a:t>мед.организаций</a:t>
            </a:r>
            <a:r>
              <a:rPr lang="ru-RU" sz="3200" dirty="0" smtClean="0">
                <a:solidFill>
                  <a:srgbClr val="762FA1"/>
                </a:solidFill>
              </a:rPr>
              <a:t>, оказывающих амбулаторно-поликлиническую помощь.</a:t>
            </a:r>
            <a:r>
              <a:rPr lang="ru-RU" sz="2800" dirty="0" smtClean="0">
                <a:solidFill>
                  <a:srgbClr val="762FA1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762FA1"/>
                </a:solidFill>
              </a:rPr>
              <a:t>Стандарты признаны М</a:t>
            </a:r>
            <a:r>
              <a:rPr lang="ru-RU" sz="2000" dirty="0" smtClean="0">
                <a:solidFill>
                  <a:srgbClr val="762FA1"/>
                </a:solidFill>
              </a:rPr>
              <a:t>еждународным обществом по качеству в области      здравоохранения</a:t>
            </a:r>
            <a:r>
              <a:rPr lang="ru-RU" sz="2000" dirty="0" smtClean="0">
                <a:solidFill>
                  <a:srgbClr val="762FA1"/>
                </a:solidFill>
              </a:rPr>
              <a:t> (</a:t>
            </a:r>
            <a:r>
              <a:rPr lang="en-US" sz="2000" dirty="0" err="1" smtClean="0">
                <a:solidFill>
                  <a:srgbClr val="762FA1"/>
                </a:solidFill>
              </a:rPr>
              <a:t>ISQua</a:t>
            </a:r>
            <a:r>
              <a:rPr lang="en-US" sz="2000" dirty="0" smtClean="0">
                <a:solidFill>
                  <a:srgbClr val="762FA1"/>
                </a:solidFill>
              </a:rPr>
              <a:t>, </a:t>
            </a:r>
            <a:r>
              <a:rPr lang="en-US" sz="2000" dirty="0" smtClean="0">
                <a:solidFill>
                  <a:srgbClr val="762FA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International Society for Quality in Health Care</a:t>
            </a:r>
            <a:r>
              <a:rPr lang="ru-RU" sz="2000" dirty="0" smtClean="0">
                <a:solidFill>
                  <a:srgbClr val="762FA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аккредитация аккредитующих программ</a:t>
            </a:r>
            <a:r>
              <a:rPr lang="en-US" sz="2000" dirty="0" smtClean="0">
                <a:solidFill>
                  <a:srgbClr val="762FA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 </a:t>
            </a:r>
            <a:r>
              <a:rPr lang="ru-RU" sz="2000" dirty="0" smtClean="0">
                <a:solidFill>
                  <a:srgbClr val="762FA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 утверждены </a:t>
            </a:r>
            <a:r>
              <a:rPr lang="ru-RU" sz="2000" dirty="0" smtClean="0">
                <a:solidFill>
                  <a:srgbClr val="762FA1"/>
                </a:solidFill>
              </a:rPr>
              <a:t>Приказом МЗ РК от 2 октября 2012 года № 676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762FA1"/>
                </a:solidFill>
              </a:rPr>
              <a:t> </a:t>
            </a:r>
            <a:endParaRPr lang="ru-RU" sz="3200" dirty="0">
              <a:solidFill>
                <a:srgbClr val="762FA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7</a:t>
            </a:fld>
            <a:endParaRPr lang="ru-RU" altLang="ru-RU"/>
          </a:p>
        </p:txBody>
      </p:sp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459418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4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00062"/>
            <a:ext cx="8247100" cy="13583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FF9900"/>
                </a:solidFill>
              </a:rPr>
              <a:t>Основа для разработки</a:t>
            </a:r>
            <a:r>
              <a:rPr lang="en-US" sz="4000" b="1" dirty="0" smtClean="0">
                <a:solidFill>
                  <a:srgbClr val="FF9900"/>
                </a:solidFill>
              </a:rPr>
              <a:t> </a:t>
            </a:r>
            <a:r>
              <a:rPr lang="ru-RU" sz="4000" b="1" dirty="0" err="1" smtClean="0">
                <a:solidFill>
                  <a:srgbClr val="FF9900"/>
                </a:solidFill>
              </a:rPr>
              <a:t>СОПов</a:t>
            </a:r>
            <a:r>
              <a:rPr lang="ru-RU" sz="4000" b="1" dirty="0" smtClean="0">
                <a:solidFill>
                  <a:srgbClr val="FF9900"/>
                </a:solidFill>
              </a:rPr>
              <a:t> в </a:t>
            </a:r>
            <a:r>
              <a:rPr lang="en-US" sz="4000" b="1" dirty="0" err="1" smtClean="0">
                <a:solidFill>
                  <a:srgbClr val="FF9900"/>
                </a:solidFill>
              </a:rPr>
              <a:t>Healthcity</a:t>
            </a:r>
            <a:endParaRPr lang="ru-RU" sz="4000" b="1" dirty="0">
              <a:solidFill>
                <a:srgbClr val="FF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414818"/>
            <a:ext cx="8600589" cy="46531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762FA1"/>
                </a:solidFill>
              </a:rPr>
              <a:t>стандарты </a:t>
            </a:r>
            <a:r>
              <a:rPr lang="ru-RU" sz="2800" dirty="0" smtClean="0">
                <a:solidFill>
                  <a:srgbClr val="762FA1"/>
                </a:solidFill>
              </a:rPr>
              <a:t>аккредитации </a:t>
            </a:r>
            <a:r>
              <a:rPr lang="en-US" sz="2800" dirty="0" smtClean="0">
                <a:solidFill>
                  <a:srgbClr val="762FA1"/>
                </a:solidFill>
              </a:rPr>
              <a:t>JCI </a:t>
            </a:r>
            <a:endParaRPr lang="ru-RU" sz="2800" dirty="0" smtClean="0">
              <a:solidFill>
                <a:srgbClr val="762FA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762FA1"/>
                </a:solidFill>
              </a:rPr>
              <a:t>для амбулаторных центров, 2 изд. 2010 г.</a:t>
            </a:r>
            <a:r>
              <a:rPr lang="en-US" sz="2800" dirty="0" smtClean="0">
                <a:solidFill>
                  <a:srgbClr val="762FA1"/>
                </a:solidFill>
              </a:rPr>
              <a:t> (USA)</a:t>
            </a:r>
            <a:r>
              <a:rPr lang="ru-RU" sz="2800" dirty="0" smtClean="0">
                <a:solidFill>
                  <a:srgbClr val="762FA1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762FA1"/>
                </a:solidFill>
              </a:rPr>
              <a:t>12 глав, </a:t>
            </a:r>
            <a:r>
              <a:rPr lang="en-US" sz="2800" dirty="0" smtClean="0">
                <a:solidFill>
                  <a:srgbClr val="762FA1"/>
                </a:solidFill>
              </a:rPr>
              <a:t>130 c</a:t>
            </a:r>
            <a:r>
              <a:rPr lang="ru-RU" sz="2800" dirty="0" err="1" smtClean="0">
                <a:solidFill>
                  <a:srgbClr val="762FA1"/>
                </a:solidFill>
              </a:rPr>
              <a:t>тандартов</a:t>
            </a:r>
            <a:r>
              <a:rPr lang="ru-RU" sz="2800" dirty="0" smtClean="0">
                <a:solidFill>
                  <a:srgbClr val="762FA1"/>
                </a:solidFill>
              </a:rPr>
              <a:t>, 480 измеримых элементов</a:t>
            </a:r>
            <a:endParaRPr lang="en-US" sz="2800" dirty="0">
              <a:solidFill>
                <a:srgbClr val="762FA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762FA1"/>
                </a:solidFill>
              </a:rPr>
              <a:t> </a:t>
            </a:r>
            <a:r>
              <a:rPr lang="en-US" sz="2400" dirty="0" smtClean="0">
                <a:solidFill>
                  <a:srgbClr val="762FA1"/>
                </a:solidFill>
              </a:rPr>
              <a:t>JCI </a:t>
            </a:r>
            <a:r>
              <a:rPr lang="ru-RU" sz="2400" dirty="0" smtClean="0">
                <a:solidFill>
                  <a:srgbClr val="762FA1"/>
                </a:solidFill>
              </a:rPr>
              <a:t>аккредитована </a:t>
            </a:r>
            <a:r>
              <a:rPr lang="en-US" sz="2400" dirty="0" err="1" smtClean="0">
                <a:solidFill>
                  <a:srgbClr val="762FA1"/>
                </a:solidFill>
              </a:rPr>
              <a:t>ISQua</a:t>
            </a:r>
            <a:r>
              <a:rPr lang="en-US" sz="2400" dirty="0" smtClean="0">
                <a:solidFill>
                  <a:srgbClr val="762FA1"/>
                </a:solidFill>
              </a:rPr>
              <a:t> </a:t>
            </a:r>
            <a:r>
              <a:rPr lang="ru-RU" sz="2400" dirty="0" smtClean="0">
                <a:solidFill>
                  <a:srgbClr val="762FA1"/>
                </a:solidFill>
              </a:rPr>
              <a:t>в 1-ый раз в 1996г.,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762FA1"/>
                </a:solidFill>
              </a:rPr>
              <a:t> в 2014г. 10-й раз после обновлений стандартов.</a:t>
            </a:r>
            <a:endParaRPr lang="ru-RU" sz="2400" dirty="0" smtClean="0">
              <a:solidFill>
                <a:srgbClr val="762FA1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rgbClr val="762FA1"/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762FA1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762FA1"/>
                </a:solidFill>
              </a:rPr>
              <a:t>  </a:t>
            </a:r>
          </a:p>
          <a:p>
            <a:pPr marL="0" indent="0">
              <a:buNone/>
            </a:pPr>
            <a:endParaRPr lang="ru-RU" sz="2800" dirty="0">
              <a:solidFill>
                <a:srgbClr val="762FA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8</a:t>
            </a:fld>
            <a:endParaRPr lang="ru-RU" altLang="ru-RU"/>
          </a:p>
        </p:txBody>
      </p:sp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19198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2204864"/>
            <a:ext cx="21955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Схема 3"/>
          <p:cNvGraphicFramePr/>
          <p:nvPr>
            <p:extLst>
              <p:ext uri="{D42A27DB-BD31-4B8C-83A1-F6EECF244321}">
                <p14:modId xmlns:p14="http://schemas.microsoft.com/office/powerpoint/2010/main" val="3927612970"/>
              </p:ext>
            </p:extLst>
          </p:nvPr>
        </p:nvGraphicFramePr>
        <p:xfrm>
          <a:off x="0" y="5008574"/>
          <a:ext cx="8568952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1195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9</a:t>
            </a:fld>
            <a:endParaRPr lang="ru-RU" altLang="ru-RU"/>
          </a:p>
        </p:txBody>
      </p:sp>
      <p:pic>
        <p:nvPicPr>
          <p:cNvPr id="16385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05450"/>
            <a:ext cx="7550150" cy="81121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1520" y="4138255"/>
            <a:ext cx="849694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387157"/>
              </p:ext>
            </p:extLst>
          </p:nvPr>
        </p:nvGraphicFramePr>
        <p:xfrm>
          <a:off x="251520" y="16105"/>
          <a:ext cx="8892480" cy="6853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4843"/>
                <a:gridCol w="1507637"/>
              </a:tblGrid>
              <a:tr h="790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1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Название </a:t>
                      </a:r>
                      <a:r>
                        <a:rPr lang="ru-RU" sz="2600" b="1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глав </a:t>
                      </a:r>
                      <a:r>
                        <a:rPr lang="en-US" sz="2600" b="1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JCI</a:t>
                      </a:r>
                      <a:endParaRPr lang="ru-RU" sz="2600" b="1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1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Число </a:t>
                      </a:r>
                      <a:r>
                        <a:rPr lang="ru-RU" sz="2600" b="1" i="0" u="none" strike="noStrike" dirty="0" err="1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СОПов</a:t>
                      </a:r>
                      <a:endParaRPr lang="ru-RU" sz="2600" b="1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790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 глава Международные цели безопасности пациента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431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2 глава Поступление и первичный осмотр пациента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431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3 глава Уход и преемственность лечения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431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4 Глава Права и обязанности пациента 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5 Глава </a:t>
                      </a:r>
                      <a:r>
                        <a:rPr lang="ru-RU" sz="2600" kern="1200" dirty="0" smtClean="0">
                          <a:solidFill>
                            <a:srgbClr val="4C27A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Медицинская карта и поток информации </a:t>
                      </a:r>
                      <a:endParaRPr lang="ru-RU" sz="2600" b="0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6 глава Контракты оказания услуг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409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7 глава Образование пациента и его семьи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8 глава Анестезия и Хирургическое Лечение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9 Глава Улучшение качества и Безопасность Пациента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790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10 глава Инфекционный контроль и безопасность здания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600" b="0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11 глава Управление человеческими ресурсами</a:t>
                      </a:r>
                      <a:endParaRPr lang="ru-RU" sz="2600" b="0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noFill/>
                  </a:tcPr>
                </a:tc>
              </a:tr>
              <a:tr h="3954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0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12 </a:t>
                      </a:r>
                      <a:r>
                        <a:rPr lang="ru-RU" sz="2600" b="0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глава</a:t>
                      </a:r>
                      <a:r>
                        <a:rPr lang="ru-RU" sz="2600" b="0" i="0" u="none" strike="noStrike" baseline="0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600" kern="1200" dirty="0" smtClean="0">
                          <a:solidFill>
                            <a:srgbClr val="4C27A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и руководство </a:t>
                      </a:r>
                      <a:endParaRPr lang="ru-RU" sz="2600" b="0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0" i="0" u="none" strike="noStrike" dirty="0" smtClean="0">
                          <a:solidFill>
                            <a:srgbClr val="4C27A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2600" b="0" i="0" u="none" strike="noStrike" dirty="0">
                        <a:solidFill>
                          <a:srgbClr val="4C27A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81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04" y="50006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FF9900"/>
                </a:solidFill>
              </a:rPr>
              <a:t>Основа для разработки</a:t>
            </a:r>
            <a:r>
              <a:rPr lang="en-US" sz="3600" b="1" dirty="0" smtClean="0">
                <a:solidFill>
                  <a:srgbClr val="FF9900"/>
                </a:solidFill>
              </a:rPr>
              <a:t> </a:t>
            </a:r>
            <a:r>
              <a:rPr lang="ru-RU" sz="3600" b="1" dirty="0" smtClean="0">
                <a:solidFill>
                  <a:srgbClr val="FF9900"/>
                </a:solidFill>
              </a:rPr>
              <a:t>клинических </a:t>
            </a:r>
            <a:r>
              <a:rPr lang="ru-RU" sz="3600" b="1" dirty="0" err="1" smtClean="0">
                <a:solidFill>
                  <a:srgbClr val="FF9900"/>
                </a:solidFill>
              </a:rPr>
              <a:t>СОПов</a:t>
            </a:r>
            <a:r>
              <a:rPr lang="ru-RU" sz="3600" b="1" dirty="0" smtClean="0">
                <a:solidFill>
                  <a:srgbClr val="FF9900"/>
                </a:solidFill>
              </a:rPr>
              <a:t> </a:t>
            </a:r>
            <a:br>
              <a:rPr lang="ru-RU" sz="3600" b="1" dirty="0" smtClean="0">
                <a:solidFill>
                  <a:srgbClr val="FF9900"/>
                </a:solidFill>
              </a:rPr>
            </a:br>
            <a:r>
              <a:rPr lang="ru-RU" sz="3600" b="1" dirty="0" smtClean="0">
                <a:solidFill>
                  <a:srgbClr val="FF9900"/>
                </a:solidFill>
              </a:rPr>
              <a:t>в </a:t>
            </a:r>
            <a:r>
              <a:rPr lang="en-US" sz="3600" b="1" dirty="0" err="1" smtClean="0">
                <a:solidFill>
                  <a:srgbClr val="FF9900"/>
                </a:solidFill>
              </a:rPr>
              <a:t>Healthcity</a:t>
            </a:r>
            <a:endParaRPr lang="ru-RU" sz="3600" b="1" dirty="0">
              <a:solidFill>
                <a:srgbClr val="FF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8247460" cy="46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>
                <a:solidFill>
                  <a:srgbClr val="762FA1"/>
                </a:solidFill>
              </a:rPr>
              <a:t> </a:t>
            </a:r>
          </a:p>
          <a:p>
            <a:r>
              <a:rPr lang="ru-RU" sz="2800" dirty="0" smtClean="0">
                <a:solidFill>
                  <a:srgbClr val="762FA1"/>
                </a:solidFill>
              </a:rPr>
              <a:t>клинические протокола, разрабатываемые на основе КП МЗ РК  и </a:t>
            </a:r>
            <a:r>
              <a:rPr lang="ru-RU" sz="2800" dirty="0" err="1" smtClean="0">
                <a:solidFill>
                  <a:srgbClr val="762FA1"/>
                </a:solidFill>
              </a:rPr>
              <a:t>референсных</a:t>
            </a:r>
            <a:r>
              <a:rPr lang="ru-RU" sz="2800" dirty="0" smtClean="0">
                <a:solidFill>
                  <a:srgbClr val="762FA1"/>
                </a:solidFill>
              </a:rPr>
              <a:t> материалов базы </a:t>
            </a:r>
            <a:r>
              <a:rPr lang="ru-RU" sz="2800" dirty="0">
                <a:solidFill>
                  <a:srgbClr val="762FA1"/>
                </a:solidFill>
              </a:rPr>
              <a:t>данных Национальных институтов здоровья </a:t>
            </a:r>
            <a:r>
              <a:rPr lang="ru-RU" sz="2800" dirty="0" smtClean="0">
                <a:solidFill>
                  <a:srgbClr val="762FA1"/>
                </a:solidFill>
              </a:rPr>
              <a:t>США (</a:t>
            </a:r>
            <a:r>
              <a:rPr lang="en-US" sz="2800" dirty="0" smtClean="0">
                <a:solidFill>
                  <a:srgbClr val="762FA1"/>
                </a:solidFill>
              </a:rPr>
              <a:t>National Institutes of Health</a:t>
            </a:r>
            <a:r>
              <a:rPr lang="ru-RU" sz="2800" dirty="0" smtClean="0">
                <a:solidFill>
                  <a:srgbClr val="762FA1"/>
                </a:solidFill>
              </a:rPr>
              <a:t>, </a:t>
            </a:r>
            <a:r>
              <a:rPr lang="en-US" sz="2800" dirty="0" smtClean="0">
                <a:solidFill>
                  <a:srgbClr val="762FA1"/>
                </a:solidFill>
              </a:rPr>
              <a:t>NIH)</a:t>
            </a:r>
            <a:endParaRPr lang="ru-RU" sz="2800" dirty="0" smtClean="0">
              <a:solidFill>
                <a:srgbClr val="762FA1"/>
              </a:solidFill>
            </a:endParaRPr>
          </a:p>
          <a:p>
            <a:endParaRPr lang="ru-RU" sz="2800" dirty="0">
              <a:solidFill>
                <a:srgbClr val="762FA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762FA1"/>
                </a:solidFill>
              </a:rPr>
              <a:t>База переведенных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762FA1"/>
                </a:solidFill>
              </a:rPr>
              <a:t>   </a:t>
            </a:r>
            <a:r>
              <a:rPr lang="ru-RU" sz="2800" dirty="0" err="1" smtClean="0">
                <a:solidFill>
                  <a:srgbClr val="762FA1"/>
                </a:solidFill>
              </a:rPr>
              <a:t>референсных</a:t>
            </a:r>
            <a:r>
              <a:rPr lang="ru-RU" sz="2800" dirty="0" smtClean="0">
                <a:solidFill>
                  <a:srgbClr val="762FA1"/>
                </a:solidFill>
              </a:rPr>
              <a:t> материалов </a:t>
            </a:r>
            <a:r>
              <a:rPr lang="en-US" sz="2800" dirty="0" smtClean="0">
                <a:solidFill>
                  <a:srgbClr val="762FA1"/>
                </a:solidFill>
              </a:rPr>
              <a:t>NIH</a:t>
            </a:r>
            <a:r>
              <a:rPr lang="ru-RU" sz="2800" dirty="0" smtClean="0">
                <a:solidFill>
                  <a:srgbClr val="762FA1"/>
                </a:solidFill>
              </a:rPr>
              <a:t> – </a:t>
            </a:r>
            <a:r>
              <a:rPr lang="ru-RU" sz="2800" dirty="0" smtClean="0">
                <a:solidFill>
                  <a:srgbClr val="F06A2E"/>
                </a:solidFill>
              </a:rPr>
              <a:t>308</a:t>
            </a:r>
            <a:endParaRPr lang="en-US" sz="2800" dirty="0" smtClean="0">
              <a:solidFill>
                <a:srgbClr val="F06A2E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>
                <a:solidFill>
                  <a:srgbClr val="762FA1"/>
                </a:solidFill>
              </a:rPr>
              <a:t> Разработаны </a:t>
            </a:r>
            <a:r>
              <a:rPr lang="ru-RU" sz="2800" dirty="0" smtClean="0">
                <a:solidFill>
                  <a:srgbClr val="F06A2E"/>
                </a:solidFill>
              </a:rPr>
              <a:t>31</a:t>
            </a:r>
            <a:r>
              <a:rPr lang="ru-RU" sz="2800" dirty="0" smtClean="0">
                <a:solidFill>
                  <a:srgbClr val="762FA1"/>
                </a:solidFill>
              </a:rPr>
              <a:t> клинический протокол</a:t>
            </a:r>
            <a:endParaRPr lang="ru-RU" sz="2800" dirty="0">
              <a:solidFill>
                <a:srgbClr val="762FA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19198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s://upload.wikimedia.org/wikipedia/commons/thumb/4/43/NIH_logo.svg/640px-NIH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432" y="4077072"/>
            <a:ext cx="1679574" cy="167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29" y="1625898"/>
            <a:ext cx="84694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"/>
            </a:pPr>
            <a:r>
              <a:rPr lang="ru-RU" sz="2800" kern="50" dirty="0">
                <a:solidFill>
                  <a:srgbClr val="4C27A9"/>
                </a:solidFill>
                <a:latin typeface="+mn-lt"/>
                <a:ea typeface="SimSun" panose="02010600030101010101" pitchFamily="2" charset="-122"/>
                <a:cs typeface="Mangal" panose="02040503050203030202" pitchFamily="18" charset="0"/>
              </a:rPr>
              <a:t>Стандарты </a:t>
            </a:r>
            <a:r>
              <a:rPr lang="ru-RU" sz="2800" kern="50" dirty="0" smtClean="0">
                <a:solidFill>
                  <a:srgbClr val="4C27A9"/>
                </a:solidFill>
                <a:latin typeface="+mn-lt"/>
                <a:ea typeface="SimSun" panose="02010600030101010101" pitchFamily="2" charset="-122"/>
                <a:cs typeface="Mangal" panose="02040503050203030202" pitchFamily="18" charset="0"/>
              </a:rPr>
              <a:t>обслуживания клиентов в  крупной ресторанной компании, имеющей более 20 заведений в РК</a:t>
            </a:r>
          </a:p>
          <a:p>
            <a:pPr lvl="0" algn="just">
              <a:spcAft>
                <a:spcPts val="0"/>
              </a:spcAft>
            </a:pPr>
            <a:endParaRPr lang="ru-RU" sz="2800" kern="50" dirty="0" smtClean="0">
              <a:solidFill>
                <a:srgbClr val="4C27A9"/>
              </a:solidFill>
              <a:effectLst/>
              <a:latin typeface="+mn-lt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800" kern="50" dirty="0" smtClean="0">
                <a:solidFill>
                  <a:srgbClr val="4C27A9"/>
                </a:solidFill>
                <a:effectLst/>
                <a:latin typeface="+mn-lt"/>
                <a:ea typeface="SimSun" panose="02010600030101010101" pitchFamily="2" charset="-122"/>
                <a:cs typeface="Mangal" panose="02040503050203030202" pitchFamily="18" charset="0"/>
              </a:rPr>
              <a:t>Пример стандарта работы с «недовольным клиентом»:</a:t>
            </a:r>
          </a:p>
          <a:p>
            <a:pPr lvl="0" algn="just">
              <a:spcAft>
                <a:spcPts val="0"/>
              </a:spcAft>
            </a:pPr>
            <a:r>
              <a:rPr lang="ru-RU" sz="2800" kern="50" dirty="0" smtClean="0">
                <a:solidFill>
                  <a:srgbClr val="4C27A9"/>
                </a:solidFill>
                <a:effectLst/>
                <a:latin typeface="+mn-lt"/>
                <a:ea typeface="SimSun" panose="02010600030101010101" pitchFamily="2" charset="-122"/>
                <a:cs typeface="Mangal" panose="02040503050203030202" pitchFamily="18" charset="0"/>
              </a:rPr>
              <a:t>Принцип - клиенту важно</a:t>
            </a:r>
            <a:r>
              <a:rPr lang="ru-RU" sz="2800" kern="50" dirty="0" smtClean="0"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ru-RU" sz="2800" kern="5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быть </a:t>
            </a:r>
            <a:r>
              <a:rPr lang="ru-RU" sz="2800" kern="5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услышанным </a:t>
            </a:r>
            <a:r>
              <a:rPr lang="ru-RU" sz="2800" kern="5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и разрешить </a:t>
            </a:r>
            <a:r>
              <a:rPr lang="ru-RU" sz="2800" kern="5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проблему</a:t>
            </a:r>
            <a:r>
              <a:rPr lang="ru-RU" sz="2800" kern="5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ru-RU" sz="2800" kern="5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– метод </a:t>
            </a:r>
            <a:r>
              <a:rPr lang="en-US" sz="2800" kern="5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L.A.S.T.</a:t>
            </a:r>
            <a:endParaRPr lang="ru-RU" sz="2800" kern="50" dirty="0" smtClean="0">
              <a:solidFill>
                <a:srgbClr val="4C27A9"/>
              </a:solidFill>
              <a:effectLst/>
              <a:latin typeface="+mn-lt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9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544797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900608" y="548680"/>
            <a:ext cx="8047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9900"/>
                </a:solidFill>
                <a:latin typeface="+mn-lt"/>
              </a:rPr>
              <a:t>Основа для разработки</a:t>
            </a:r>
            <a:r>
              <a:rPr lang="en-US" sz="3200" b="1" dirty="0">
                <a:solidFill>
                  <a:srgbClr val="FF990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FF9900"/>
                </a:solidFill>
                <a:latin typeface="+mn-lt"/>
              </a:rPr>
              <a:t>СОПов</a:t>
            </a:r>
            <a:r>
              <a:rPr lang="ru-RU" sz="3200" b="1" dirty="0">
                <a:solidFill>
                  <a:srgbClr val="FF9900"/>
                </a:solidFill>
                <a:latin typeface="+mn-lt"/>
              </a:rPr>
              <a:t> </a:t>
            </a:r>
            <a:r>
              <a:rPr lang="ru-RU" sz="3200" b="1" dirty="0" smtClean="0">
                <a:solidFill>
                  <a:srgbClr val="FF9900"/>
                </a:solidFill>
                <a:latin typeface="+mn-lt"/>
              </a:rPr>
              <a:t>обслуживания клиентов </a:t>
            </a:r>
            <a:r>
              <a:rPr lang="en-US" sz="3200" b="1" dirty="0" err="1">
                <a:solidFill>
                  <a:srgbClr val="FF9900"/>
                </a:solidFill>
                <a:latin typeface="+mn-lt"/>
              </a:rPr>
              <a:t>Healthcity</a:t>
            </a:r>
            <a:endParaRPr lang="ru-RU" sz="3200" dirty="0"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5039482"/>
            <a:ext cx="2647206" cy="16819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51" y="5039481"/>
            <a:ext cx="2024047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3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4430" y="1769914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tabLst>
                <a:tab pos="630238" algn="l"/>
              </a:tabLst>
            </a:pPr>
            <a:r>
              <a:rPr lang="en-US" altLang="ru-RU" sz="2400" b="1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LISTEN</a:t>
            </a:r>
            <a:r>
              <a:rPr lang="ru-RU" altLang="ru-RU" sz="2400" b="1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ru-RU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(Выслушать) -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Клиенту важно, чтобы Вы выслушали и поняли его проблему.</a:t>
            </a:r>
            <a:endParaRPr lang="ru-RU" altLang="ru-RU" sz="2400" dirty="0">
              <a:solidFill>
                <a:srgbClr val="4C27A9"/>
              </a:solidFill>
              <a:latin typeface="+mn-lt"/>
            </a:endParaRPr>
          </a:p>
          <a:p>
            <a:pPr lvl="0" eaLnBrk="0" hangingPunct="0">
              <a:tabLst>
                <a:tab pos="630238" algn="l"/>
              </a:tabLst>
            </a:pPr>
            <a:r>
              <a:rPr lang="en-US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APOLOGIZE</a:t>
            </a:r>
            <a:r>
              <a:rPr lang="ru-RU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(Извиниться) -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Будьте искренни. Дайте понять Клиенту, что Вам жаль, что сложилась подобная ситуация.</a:t>
            </a:r>
            <a:endParaRPr lang="ru-RU" altLang="ru-RU" sz="2400" dirty="0">
              <a:solidFill>
                <a:srgbClr val="4C27A9"/>
              </a:solidFill>
              <a:latin typeface="+mn-lt"/>
            </a:endParaRPr>
          </a:p>
          <a:p>
            <a:pPr lvl="0" eaLnBrk="0" hangingPunct="0">
              <a:tabLst>
                <a:tab pos="630238" algn="l"/>
              </a:tabLst>
            </a:pPr>
            <a:r>
              <a:rPr lang="en-US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SOLVE</a:t>
            </a:r>
            <a:r>
              <a:rPr lang="ru-RU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(Предложить решение)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- Предложите такое решение, которое подходит и для Клиента, и для </a:t>
            </a: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нашего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бизнеса.</a:t>
            </a:r>
            <a:endParaRPr lang="ru-RU" altLang="ru-RU" sz="2400" dirty="0">
              <a:solidFill>
                <a:srgbClr val="4C27A9"/>
              </a:solidFill>
              <a:latin typeface="+mn-lt"/>
            </a:endParaRPr>
          </a:p>
          <a:p>
            <a:pPr lvl="0" eaLnBrk="0" hangingPunct="0">
              <a:tabLst>
                <a:tab pos="630238" algn="l"/>
              </a:tabLst>
            </a:pPr>
            <a:r>
              <a:rPr lang="en-US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THANK</a:t>
            </a:r>
            <a:r>
              <a:rPr lang="ru-RU" altLang="ru-RU" sz="2400" b="1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(Поблагодарить)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– </a:t>
            </a:r>
          </a:p>
          <a:p>
            <a:pPr lvl="0" eaLnBrk="0" hangingPunct="0">
              <a:tabLst>
                <a:tab pos="630238" algn="l"/>
              </a:tabLst>
            </a:pP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Убедите,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что несмотря на плохие впечатления </a:t>
            </a:r>
            <a:endParaRPr lang="ru-RU" altLang="ru-RU" sz="2400" dirty="0" smtClean="0">
              <a:solidFill>
                <a:srgbClr val="4C27A9"/>
              </a:solidFill>
              <a:latin typeface="+mn-lt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eaLnBrk="0" hangingPunct="0">
              <a:tabLst>
                <a:tab pos="630238" algn="l"/>
              </a:tabLst>
            </a:pP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Клиента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, вы рады, что он </a:t>
            </a: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пришел,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и хотите</a:t>
            </a: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,</a:t>
            </a:r>
          </a:p>
          <a:p>
            <a:pPr lvl="0" eaLnBrk="0" hangingPunct="0">
              <a:tabLst>
                <a:tab pos="630238" algn="l"/>
              </a:tabLst>
            </a:pPr>
            <a:r>
              <a:rPr lang="ru-RU" altLang="ru-RU" sz="2400" dirty="0" smtClean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ru-RU" altLang="ru-RU" sz="2400" dirty="0">
                <a:solidFill>
                  <a:srgbClr val="4C27A9"/>
                </a:solidFill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чтобы он пришел к вам еще.</a:t>
            </a:r>
            <a:endParaRPr lang="ru-RU" sz="2400" kern="50" dirty="0">
              <a:solidFill>
                <a:srgbClr val="4C27A9"/>
              </a:solidFill>
              <a:effectLst/>
              <a:latin typeface="+mn-lt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9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459418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180528" y="846796"/>
            <a:ext cx="9470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9900"/>
                </a:solidFill>
                <a:latin typeface="+mn-lt"/>
              </a:rPr>
              <a:t>Обслуживание клиентов </a:t>
            </a:r>
            <a:r>
              <a:rPr lang="en-US" sz="3200" b="1" dirty="0" err="1" smtClean="0">
                <a:solidFill>
                  <a:srgbClr val="FF9900"/>
                </a:solidFill>
                <a:latin typeface="+mn-lt"/>
              </a:rPr>
              <a:t>Healthcity</a:t>
            </a:r>
            <a:r>
              <a:rPr lang="ru-RU" sz="3200" b="1" dirty="0" smtClean="0">
                <a:solidFill>
                  <a:srgbClr val="FF9900"/>
                </a:solidFill>
                <a:latin typeface="+mn-lt"/>
              </a:rPr>
              <a:t>: метод </a:t>
            </a:r>
            <a:r>
              <a:rPr lang="en-US" sz="3200" b="1" dirty="0">
                <a:solidFill>
                  <a:srgbClr val="FF9900"/>
                </a:solidFill>
                <a:latin typeface="+mn-lt"/>
              </a:rPr>
              <a:t>L.A.S.T.</a:t>
            </a:r>
          </a:p>
          <a:p>
            <a:pPr algn="ctr"/>
            <a:endParaRPr lang="ru-RU" sz="3200" dirty="0"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4630367"/>
            <a:ext cx="2091109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13</a:t>
            </a:fld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021373"/>
              </p:ext>
            </p:extLst>
          </p:nvPr>
        </p:nvGraphicFramePr>
        <p:xfrm>
          <a:off x="67174" y="1492804"/>
          <a:ext cx="8928991" cy="162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09"/>
                <a:gridCol w="2088232"/>
                <a:gridCol w="2376264"/>
                <a:gridCol w="2205486"/>
              </a:tblGrid>
              <a:tr h="936104"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поступивших резюме</a:t>
                      </a:r>
                    </a:p>
                  </a:txBody>
                  <a:tcPr marL="7477" marR="7477" marT="7477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Проведено собеседований</a:t>
                      </a:r>
                    </a:p>
                  </a:txBody>
                  <a:tcPr marL="7477" marR="7477" marT="7477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трудоустроенных</a:t>
                      </a:r>
                    </a:p>
                  </a:txBody>
                  <a:tcPr marL="7477" marR="7477" marT="7477" marB="0" anchor="ctr">
                    <a:solidFill>
                      <a:srgbClr val="FF9900"/>
                    </a:solidFill>
                  </a:tcPr>
                </a:tc>
              </a:tr>
              <a:tr h="685226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+mn-lt"/>
                        </a:rPr>
                        <a:t>ВОПы</a:t>
                      </a:r>
                      <a:r>
                        <a:rPr lang="ru-RU" sz="2000" dirty="0" smtClean="0">
                          <a:latin typeface="+mn-lt"/>
                        </a:rPr>
                        <a:t>/терапевты</a:t>
                      </a:r>
                      <a:endParaRPr lang="ru-RU" sz="2000" dirty="0">
                        <a:latin typeface="+mn-lt"/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531440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106" y="61082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06A2E"/>
                </a:solidFill>
                <a:latin typeface="+mn-lt"/>
              </a:rPr>
              <a:t>Разработчики </a:t>
            </a:r>
            <a:r>
              <a:rPr lang="ru-RU" sz="3200" dirty="0" err="1" smtClean="0">
                <a:solidFill>
                  <a:srgbClr val="F06A2E"/>
                </a:solidFill>
                <a:latin typeface="+mn-lt"/>
              </a:rPr>
              <a:t>СОПов</a:t>
            </a:r>
            <a:r>
              <a:rPr lang="en-US" sz="3200" dirty="0" smtClean="0">
                <a:solidFill>
                  <a:srgbClr val="F06A2E"/>
                </a:solidFill>
                <a:latin typeface="+mn-lt"/>
              </a:rPr>
              <a:t> </a:t>
            </a:r>
            <a:r>
              <a:rPr lang="en-US" sz="3200" dirty="0" err="1" smtClean="0">
                <a:solidFill>
                  <a:srgbClr val="F06A2E"/>
                </a:solidFill>
                <a:latin typeface="+mn-lt"/>
              </a:rPr>
              <a:t>Healthcity</a:t>
            </a:r>
            <a:r>
              <a:rPr lang="ru-RU" sz="3200" dirty="0" smtClean="0">
                <a:solidFill>
                  <a:srgbClr val="F06A2E"/>
                </a:solidFill>
                <a:latin typeface="+mn-lt"/>
              </a:rPr>
              <a:t> </a:t>
            </a:r>
            <a:endParaRPr lang="ru-RU" sz="3200" dirty="0">
              <a:solidFill>
                <a:srgbClr val="F06A2E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564125"/>
            <a:ext cx="77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n-lt"/>
              </a:rPr>
              <a:t>Обучение врачей </a:t>
            </a:r>
            <a:r>
              <a:rPr lang="en-US" sz="2400" dirty="0" err="1" smtClean="0">
                <a:latin typeface="+mn-lt"/>
              </a:rPr>
              <a:t>Healthcity</a:t>
            </a:r>
            <a:r>
              <a:rPr lang="en-US" sz="2400" dirty="0" smtClean="0">
                <a:latin typeface="+mn-lt"/>
              </a:rPr>
              <a:t> – 14</a:t>
            </a:r>
            <a:r>
              <a:rPr lang="ru-RU" sz="2400" dirty="0" smtClean="0">
                <a:latin typeface="+mn-lt"/>
              </a:rPr>
              <a:t> недель (672 час)</a:t>
            </a:r>
            <a:r>
              <a:rPr lang="en-US" sz="2400" dirty="0" smtClean="0"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3756993"/>
            <a:ext cx="2218506" cy="29580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4492285"/>
            <a:ext cx="3642493" cy="204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5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1562504"/>
            <a:ext cx="9143999" cy="34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cap="all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ОБУЧЕНИЕ ВРАЧЕЙ ОБЩЕЙ ПРАКТИКИ</a:t>
            </a:r>
            <a:endParaRPr lang="ru-RU" sz="2400" cap="al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88640"/>
            <a:ext cx="8928992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i="1" dirty="0" smtClean="0"/>
          </a:p>
          <a:p>
            <a:r>
              <a:rPr lang="ru-RU" sz="3200" b="1" dirty="0" smtClean="0">
                <a:solidFill>
                  <a:srgbClr val="F06A2E"/>
                </a:solidFill>
                <a:latin typeface="+mn-lt"/>
              </a:rPr>
              <a:t>Модули </a:t>
            </a:r>
            <a:r>
              <a:rPr lang="ru-RU" sz="3200" b="1" dirty="0" smtClean="0">
                <a:solidFill>
                  <a:srgbClr val="F06A2E"/>
                </a:solidFill>
                <a:latin typeface="+mn-lt"/>
              </a:rPr>
              <a:t>обучения</a:t>
            </a:r>
            <a:r>
              <a:rPr lang="ru-RU" sz="3200" cap="all" dirty="0" smtClean="0">
                <a:solidFill>
                  <a:srgbClr val="F06A2E"/>
                </a:solidFill>
                <a:latin typeface="+mn-lt"/>
              </a:rPr>
              <a:t> </a:t>
            </a:r>
            <a:r>
              <a:rPr lang="ru-RU" sz="160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ОБУЧЕНИЕ ВРАЧЕЙ ОБЩЕЙ ПРАКТИКИ 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alibri" panose="020F0502020204030204" pitchFamily="34" charset="0"/>
              </a:rPr>
              <a:t>Вводный курс (информация об услугах, политики, процедуры, протоколы, стандарты) - внутренние тренеры </a:t>
            </a:r>
            <a:r>
              <a:rPr lang="en-US" sz="2000" dirty="0" err="1" smtClean="0">
                <a:latin typeface="Calibri" panose="020F0502020204030204" pitchFamily="34" charset="0"/>
              </a:rPr>
              <a:t>Healthcity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Предпринимательское мышление - Алматы Менеджмент Университет </a:t>
            </a:r>
            <a:endParaRPr lang="ru-RU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C</a:t>
            </a:r>
            <a:r>
              <a:rPr lang="ru-RU" sz="2000" dirty="0" err="1" smtClean="0">
                <a:latin typeface="Calibri" panose="020F0502020204030204" pitchFamily="34" charset="0"/>
              </a:rPr>
              <a:t>тэнфорд</a:t>
            </a:r>
            <a:r>
              <a:rPr lang="ru-RU" sz="2000" dirty="0" smtClean="0">
                <a:latin typeface="Calibri" panose="020F0502020204030204" pitchFamily="34" charset="0"/>
              </a:rPr>
              <a:t> – 25. Навыки общеклинического </a:t>
            </a:r>
            <a:r>
              <a:rPr lang="ru-RU" sz="2000" dirty="0">
                <a:latin typeface="Calibri" panose="020F0502020204030204" pitchFamily="34" charset="0"/>
              </a:rPr>
              <a:t>исследования</a:t>
            </a:r>
            <a:r>
              <a:rPr lang="ru-RU" sz="2000" i="1" dirty="0">
                <a:latin typeface="Calibri" panose="020F0502020204030204" pitchFamily="34" charset="0"/>
              </a:rPr>
              <a:t> </a:t>
            </a:r>
            <a:r>
              <a:rPr lang="ru-RU" sz="2000" i="1" dirty="0" smtClean="0">
                <a:latin typeface="Calibri" panose="020F0502020204030204" pitchFamily="34" charset="0"/>
              </a:rPr>
              <a:t>-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Christine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Schooling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Healthcity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Навыки дифференциальной диагностики -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Trevor </a:t>
            </a:r>
            <a:r>
              <a:rPr lang="en-US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Smal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Healthcity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)</a:t>
            </a:r>
            <a:endParaRPr lang="ru-RU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ЭКГ </a:t>
            </a:r>
            <a:r>
              <a:rPr lang="ru-RU" sz="2000" dirty="0" smtClean="0">
                <a:latin typeface="Calibri" panose="020F0502020204030204" pitchFamily="34" charset="0"/>
              </a:rPr>
              <a:t>в норме и при патологии – </a:t>
            </a:r>
            <a:r>
              <a:rPr lang="ru-RU" sz="2000" dirty="0" err="1" smtClean="0">
                <a:latin typeface="Calibri" panose="020F0502020204030204" pitchFamily="34" charset="0"/>
              </a:rPr>
              <a:t>КазНМУ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Бифункциональное </a:t>
            </a:r>
            <a:r>
              <a:rPr lang="ru-RU" sz="2000" dirty="0" err="1" smtClean="0">
                <a:latin typeface="Calibri" panose="020F0502020204030204" pitchFamily="34" charset="0"/>
              </a:rPr>
              <a:t>мониторирование</a:t>
            </a:r>
            <a:r>
              <a:rPr lang="ru-RU" sz="2000" dirty="0" smtClean="0">
                <a:latin typeface="Calibri" panose="020F0502020204030204" pitchFamily="34" charset="0"/>
              </a:rPr>
              <a:t> ЭКГ, АД - </a:t>
            </a:r>
            <a:r>
              <a:rPr lang="ru-RU" sz="2000" dirty="0" err="1" smtClean="0">
                <a:latin typeface="Calibri" panose="020F0502020204030204" pitchFamily="34" charset="0"/>
              </a:rPr>
              <a:t>КазНМУ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Заболевания глаз и диагностика – Международный центр охраны зрения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Заболевания уха и диагностика – </a:t>
            </a:r>
            <a:r>
              <a:rPr lang="ru-RU" sz="2000" dirty="0" smtClean="0">
                <a:latin typeface="Calibri" panose="020F0502020204030204" pitchFamily="34" charset="0"/>
              </a:rPr>
              <a:t>внутренний тренер </a:t>
            </a:r>
            <a:r>
              <a:rPr lang="en-US" sz="2000" dirty="0" err="1">
                <a:latin typeface="Calibri" panose="020F0502020204030204" pitchFamily="34" charset="0"/>
              </a:rPr>
              <a:t>Healthcity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Неотложная медицинская помощь при травмах – </a:t>
            </a:r>
            <a:r>
              <a:rPr lang="ru-RU" sz="2000" dirty="0" err="1" smtClean="0">
                <a:latin typeface="Calibri" panose="020F0502020204030204" pitchFamily="34" charset="0"/>
              </a:rPr>
              <a:t>КазНМУ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BLS Basic Life Support – </a:t>
            </a:r>
            <a:r>
              <a:rPr lang="ru-RU" sz="2000" dirty="0" smtClean="0">
                <a:latin typeface="Calibri" panose="020F0502020204030204" pitchFamily="34" charset="0"/>
              </a:rPr>
              <a:t>Учебно-клинический центр </a:t>
            </a:r>
            <a:r>
              <a:rPr lang="ru-RU" sz="2000" dirty="0" smtClean="0">
                <a:latin typeface="Calibri" panose="020F0502020204030204" pitchFamily="34" charset="0"/>
              </a:rPr>
              <a:t>(</a:t>
            </a:r>
            <a:r>
              <a:rPr lang="ru-RU" sz="2000" dirty="0">
                <a:latin typeface="Calibri" panose="020F0502020204030204" pitchFamily="34" charset="0"/>
              </a:rPr>
              <a:t>А</a:t>
            </a:r>
            <a:r>
              <a:rPr lang="ru-RU" sz="2000" dirty="0" smtClean="0">
                <a:latin typeface="Calibri" panose="020F0502020204030204" pitchFamily="34" charset="0"/>
              </a:rPr>
              <a:t>стана)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ACLS Advanced Cardiovascular Life Support – </a:t>
            </a:r>
            <a:r>
              <a:rPr lang="ru-RU" sz="2000" dirty="0" smtClean="0">
                <a:latin typeface="Calibri" panose="020F0502020204030204" pitchFamily="34" charset="0"/>
              </a:rPr>
              <a:t> Учебно-клинический </a:t>
            </a:r>
            <a:r>
              <a:rPr lang="ru-RU" sz="2000" dirty="0" smtClean="0">
                <a:latin typeface="Calibri" panose="020F0502020204030204" pitchFamily="34" charset="0"/>
              </a:rPr>
              <a:t>центр (Астана)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Навыки работы на </a:t>
            </a:r>
            <a:r>
              <a:rPr lang="ru-RU" sz="2000" dirty="0" smtClean="0">
                <a:latin typeface="Calibri" panose="020F0502020204030204" pitchFamily="34" charset="0"/>
              </a:rPr>
              <a:t>оборудовании врачебного  </a:t>
            </a:r>
            <a:r>
              <a:rPr lang="ru-RU" sz="2000" dirty="0" smtClean="0">
                <a:latin typeface="Calibri" panose="020F0502020204030204" pitchFamily="34" charset="0"/>
              </a:rPr>
              <a:t>кабинета </a:t>
            </a:r>
            <a:r>
              <a:rPr lang="ru-RU" sz="2000" dirty="0" smtClean="0">
                <a:latin typeface="Calibri" panose="020F0502020204030204" pitchFamily="34" charset="0"/>
              </a:rPr>
              <a:t>- тренеры </a:t>
            </a:r>
            <a:r>
              <a:rPr lang="ru-RU" sz="2000" dirty="0" smtClean="0">
                <a:latin typeface="Calibri" panose="020F0502020204030204" pitchFamily="34" charset="0"/>
              </a:rPr>
              <a:t>поставщика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Навыки обслуживания клиентов – внешний тренер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alibri" panose="020F0502020204030204" pitchFamily="34" charset="0"/>
              </a:rPr>
              <a:t>Навыки работы в программах </a:t>
            </a:r>
            <a:r>
              <a:rPr lang="en-US" sz="2000" dirty="0" err="1" smtClean="0">
                <a:latin typeface="Calibri" panose="020F0502020204030204" pitchFamily="34" charset="0"/>
              </a:rPr>
              <a:t>BizBox</a:t>
            </a:r>
            <a:r>
              <a:rPr lang="en-US" sz="2000" dirty="0" smtClean="0">
                <a:latin typeface="Calibri" panose="020F0502020204030204" pitchFamily="34" charset="0"/>
              </a:rPr>
              <a:t>  </a:t>
            </a:r>
            <a:r>
              <a:rPr lang="ru-RU" sz="2000" dirty="0" smtClean="0">
                <a:latin typeface="Calibri" panose="020F0502020204030204" pitchFamily="34" charset="0"/>
              </a:rPr>
              <a:t>и </a:t>
            </a:r>
            <a:r>
              <a:rPr lang="en-US" sz="2000" dirty="0" smtClean="0">
                <a:latin typeface="Calibri" panose="020F0502020204030204" pitchFamily="34" charset="0"/>
              </a:rPr>
              <a:t>Outlook Express </a:t>
            </a:r>
            <a:r>
              <a:rPr lang="ru-RU" sz="2000" dirty="0" smtClean="0">
                <a:latin typeface="Calibri" panose="020F0502020204030204" pitchFamily="34" charset="0"/>
              </a:rPr>
              <a:t>– </a:t>
            </a:r>
            <a:r>
              <a:rPr lang="ru-RU" sz="2000" dirty="0" smtClean="0">
                <a:latin typeface="Calibri" panose="020F0502020204030204" pitchFamily="34" charset="0"/>
              </a:rPr>
              <a:t> внутренние </a:t>
            </a:r>
            <a:r>
              <a:rPr lang="ru-RU" sz="2000" dirty="0" smtClean="0">
                <a:latin typeface="Calibri" panose="020F0502020204030204" pitchFamily="34" charset="0"/>
              </a:rPr>
              <a:t>тренеры</a:t>
            </a:r>
          </a:p>
          <a:p>
            <a:pPr>
              <a:spcAft>
                <a:spcPts val="1200"/>
              </a:spcAft>
            </a:pPr>
            <a:endParaRPr lang="ru-RU" sz="1600" dirty="0" smtClean="0"/>
          </a:p>
          <a:p>
            <a:pPr>
              <a:spcAft>
                <a:spcPts val="1200"/>
              </a:spcAft>
            </a:pPr>
            <a:endParaRPr lang="ru-RU" sz="1600" dirty="0" smtClean="0"/>
          </a:p>
          <a:p>
            <a:pPr marL="285750" indent="-285750">
              <a:spcAft>
                <a:spcPts val="1200"/>
              </a:spcAft>
              <a:buFontTx/>
              <a:buChar char="-"/>
            </a:pPr>
            <a:endParaRPr lang="ru-RU" sz="1600" i="1" dirty="0" smtClean="0"/>
          </a:p>
        </p:txBody>
      </p:sp>
      <p:pic>
        <p:nvPicPr>
          <p:cNvPr id="7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9198"/>
            <a:ext cx="3491880" cy="150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4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-180528" y="1140216"/>
            <a:ext cx="8964488" cy="5015583"/>
          </a:xfrm>
        </p:spPr>
        <p:txBody>
          <a:bodyPr>
            <a:normAutofit/>
          </a:bodyPr>
          <a:lstStyle/>
          <a:p>
            <a:pPr lvl="1"/>
            <a:r>
              <a:rPr lang="ru-RU" altLang="ru-RU" sz="2800" dirty="0" smtClean="0">
                <a:solidFill>
                  <a:srgbClr val="762FA1"/>
                </a:solidFill>
              </a:rPr>
              <a:t>Идет трансферт опыта аккредитации </a:t>
            </a:r>
            <a:r>
              <a:rPr lang="ru-RU" altLang="ru-RU" sz="2800" dirty="0" smtClean="0">
                <a:solidFill>
                  <a:srgbClr val="762FA1"/>
                </a:solidFill>
              </a:rPr>
              <a:t>из клиник </a:t>
            </a:r>
            <a:r>
              <a:rPr lang="ru-RU" altLang="ru-RU" sz="2800" dirty="0" smtClean="0">
                <a:solidFill>
                  <a:srgbClr val="762FA1"/>
                </a:solidFill>
              </a:rPr>
              <a:t>НМХ в</a:t>
            </a:r>
            <a:r>
              <a:rPr lang="en-US" altLang="ru-RU" sz="2800" dirty="0" smtClean="0">
                <a:solidFill>
                  <a:srgbClr val="762FA1"/>
                </a:solidFill>
              </a:rPr>
              <a:t> </a:t>
            </a:r>
            <a:r>
              <a:rPr lang="en-US" altLang="ru-RU" sz="2800" dirty="0" err="1" smtClean="0">
                <a:solidFill>
                  <a:srgbClr val="762FA1"/>
                </a:solidFill>
              </a:rPr>
              <a:t>Healthcity</a:t>
            </a:r>
            <a:endParaRPr lang="ru-RU" altLang="ru-RU" sz="2800" dirty="0" smtClean="0">
              <a:solidFill>
                <a:srgbClr val="762FA1"/>
              </a:solidFill>
            </a:endParaRPr>
          </a:p>
          <a:p>
            <a:pPr lvl="1"/>
            <a:r>
              <a:rPr lang="ru-RU" altLang="ru-RU" sz="2800" dirty="0" smtClean="0">
                <a:solidFill>
                  <a:srgbClr val="762FA1"/>
                </a:solidFill>
              </a:rPr>
              <a:t>Осуществлен </a:t>
            </a:r>
            <a:r>
              <a:rPr lang="ru-RU" altLang="ru-RU" sz="2800" dirty="0" err="1" smtClean="0">
                <a:solidFill>
                  <a:srgbClr val="762FA1"/>
                </a:solidFill>
              </a:rPr>
              <a:t>найм</a:t>
            </a:r>
            <a:r>
              <a:rPr lang="ru-RU" altLang="ru-RU" sz="2800" dirty="0" smtClean="0">
                <a:solidFill>
                  <a:srgbClr val="762FA1"/>
                </a:solidFill>
              </a:rPr>
              <a:t> внешнего консультанта на договорной основе</a:t>
            </a:r>
            <a:endParaRPr lang="ru-RU" altLang="ru-RU" sz="2800" dirty="0" smtClean="0">
              <a:solidFill>
                <a:srgbClr val="762FA1"/>
              </a:solidFill>
            </a:endParaRPr>
          </a:p>
          <a:p>
            <a:pPr lvl="1"/>
            <a:r>
              <a:rPr lang="ru-RU" altLang="ru-RU" sz="2800" dirty="0" smtClean="0">
                <a:solidFill>
                  <a:srgbClr val="762FA1"/>
                </a:solidFill>
              </a:rPr>
              <a:t>Проведено обучение персонала требованиям </a:t>
            </a:r>
            <a:r>
              <a:rPr lang="ru-RU" altLang="ru-RU" sz="2800" dirty="0" smtClean="0">
                <a:solidFill>
                  <a:srgbClr val="762FA1"/>
                </a:solidFill>
              </a:rPr>
              <a:t>стандартов </a:t>
            </a:r>
            <a:r>
              <a:rPr lang="ru-RU" altLang="ru-RU" sz="2800" dirty="0" smtClean="0">
                <a:solidFill>
                  <a:srgbClr val="762FA1"/>
                </a:solidFill>
              </a:rPr>
              <a:t>JCI</a:t>
            </a:r>
            <a:endParaRPr lang="ru-RU" altLang="ru-RU" sz="2800" dirty="0" smtClean="0">
              <a:solidFill>
                <a:srgbClr val="762FA1"/>
              </a:solidFill>
            </a:endParaRPr>
          </a:p>
          <a:p>
            <a:pPr lvl="1"/>
            <a:r>
              <a:rPr lang="ru-RU" altLang="ru-RU" sz="2800" dirty="0" smtClean="0">
                <a:solidFill>
                  <a:srgbClr val="762FA1"/>
                </a:solidFill>
              </a:rPr>
              <a:t>Выделены среди коллектива лидеры -  лица, ответственные за внедрение глав JCI </a:t>
            </a:r>
          </a:p>
          <a:p>
            <a:pPr lvl="1"/>
            <a:r>
              <a:rPr lang="ru-RU" altLang="ru-RU" sz="2800" dirty="0" smtClean="0">
                <a:solidFill>
                  <a:srgbClr val="762FA1"/>
                </a:solidFill>
              </a:rPr>
              <a:t>Проведена врачами разработка 333 </a:t>
            </a:r>
            <a:r>
              <a:rPr lang="ru-RU" altLang="ru-RU" sz="2800" dirty="0" err="1" smtClean="0">
                <a:solidFill>
                  <a:srgbClr val="762FA1"/>
                </a:solidFill>
              </a:rPr>
              <a:t>СОПов</a:t>
            </a:r>
            <a:endParaRPr lang="ru-RU" altLang="ru-RU" sz="2800" dirty="0" smtClean="0">
              <a:solidFill>
                <a:srgbClr val="762FA1"/>
              </a:solidFill>
            </a:endParaRPr>
          </a:p>
          <a:p>
            <a:pPr lvl="1"/>
            <a:r>
              <a:rPr lang="ru-RU" altLang="ru-RU" sz="2800" dirty="0">
                <a:solidFill>
                  <a:srgbClr val="762FA1"/>
                </a:solidFill>
              </a:rPr>
              <a:t> </a:t>
            </a:r>
            <a:r>
              <a:rPr lang="ru-RU" altLang="ru-RU" sz="2800" dirty="0" smtClean="0">
                <a:solidFill>
                  <a:srgbClr val="762FA1"/>
                </a:solidFill>
              </a:rPr>
              <a:t>Начато каскадное внутреннее </a:t>
            </a:r>
          </a:p>
          <a:p>
            <a:pPr marL="342900" lvl="1" indent="0">
              <a:buNone/>
            </a:pPr>
            <a:r>
              <a:rPr lang="ru-RU" altLang="ru-RU" sz="2800" dirty="0">
                <a:solidFill>
                  <a:srgbClr val="762FA1"/>
                </a:solidFill>
              </a:rPr>
              <a:t> </a:t>
            </a:r>
            <a:r>
              <a:rPr lang="ru-RU" altLang="ru-RU" sz="2800" dirty="0" smtClean="0">
                <a:solidFill>
                  <a:srgbClr val="762FA1"/>
                </a:solidFill>
              </a:rPr>
              <a:t>   </a:t>
            </a:r>
            <a:r>
              <a:rPr lang="ru-RU" altLang="ru-RU" sz="2800" dirty="0" smtClean="0">
                <a:solidFill>
                  <a:srgbClr val="762FA1"/>
                </a:solidFill>
              </a:rPr>
              <a:t>обучение работников </a:t>
            </a:r>
          </a:p>
          <a:p>
            <a:pPr marL="342900" lvl="1" indent="0">
              <a:buNone/>
            </a:pPr>
            <a:endParaRPr lang="ru-RU" altLang="ru-RU" sz="2800" dirty="0" smtClean="0">
              <a:solidFill>
                <a:srgbClr val="762FA1"/>
              </a:solidFill>
            </a:endParaRPr>
          </a:p>
          <a:p>
            <a:pPr marL="342900" lvl="1" indent="0">
              <a:buNone/>
            </a:pPr>
            <a:endParaRPr lang="ru-RU" altLang="ru-RU" sz="2800" dirty="0" smtClean="0">
              <a:solidFill>
                <a:srgbClr val="762FA1"/>
              </a:solidFill>
            </a:endParaRPr>
          </a:p>
          <a:p>
            <a:endParaRPr lang="ru-RU" altLang="ru-RU" dirty="0" smtClean="0">
              <a:solidFill>
                <a:schemeClr val="tx1"/>
              </a:solidFill>
            </a:endParaRPr>
          </a:p>
          <a:p>
            <a:pPr lvl="1">
              <a:buFont typeface="Georgia" panose="02040502050405020303" pitchFamily="18" charset="0"/>
              <a:buNone/>
            </a:pPr>
            <a:endParaRPr lang="ru-RU" altLang="ru-RU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300"/>
              </a:spcBef>
              <a:buClr>
                <a:srgbClr val="DE6C36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DE6C36"/>
              </a:buClr>
              <a:buFont typeface="Georgia" panose="02040502050405020303" pitchFamily="18" charset="0"/>
              <a:buChar char="▫"/>
              <a:defRPr sz="2000">
                <a:solidFill>
                  <a:srgbClr val="DE6C36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E6C36"/>
              </a:buClr>
              <a:buFont typeface="Georgia" panose="02040502050405020303" pitchFamily="18" charset="0"/>
              <a:buChar char="▫"/>
              <a:defRPr sz="2000">
                <a:solidFill>
                  <a:srgbClr val="DE6C36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E6C36"/>
              </a:buClr>
              <a:buFont typeface="Georgia" panose="02040502050405020303" pitchFamily="18" charset="0"/>
              <a:buChar char="▫"/>
              <a:defRPr sz="2000">
                <a:solidFill>
                  <a:srgbClr val="DE6C36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E6C36"/>
              </a:buClr>
              <a:buFont typeface="Georgia" panose="02040502050405020303" pitchFamily="18" charset="0"/>
              <a:buChar char="▫"/>
              <a:defRPr sz="2000">
                <a:solidFill>
                  <a:srgbClr val="DE6C36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E6C36"/>
              </a:buClr>
              <a:buFont typeface="Georgia" panose="02040502050405020303" pitchFamily="18" charset="0"/>
              <a:buChar char="▫"/>
              <a:defRPr sz="2000">
                <a:solidFill>
                  <a:srgbClr val="DE6C36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C6A73E2-F422-4B7B-9B81-2FD72D865AB7}" type="slidenum">
              <a:rPr lang="ru-RU" altLang="ru-RU" sz="1800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10" y="-378979"/>
            <a:ext cx="3491880" cy="150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38" y="353490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06A2E"/>
                </a:solidFill>
                <a:latin typeface="+mn-lt"/>
              </a:rPr>
              <a:t>Процесс внедрения </a:t>
            </a:r>
            <a:r>
              <a:rPr lang="ru-RU" sz="4000" b="1" dirty="0" err="1" smtClean="0">
                <a:solidFill>
                  <a:srgbClr val="F06A2E"/>
                </a:solidFill>
                <a:latin typeface="+mn-lt"/>
              </a:rPr>
              <a:t>СОПов</a:t>
            </a:r>
            <a:endParaRPr lang="ru-RU" sz="4000" b="1" dirty="0">
              <a:solidFill>
                <a:srgbClr val="F06A2E"/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850" y="4978355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0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9CEB-6A2B-435F-B296-3F75A7FC13B2}" type="slidenum">
              <a:rPr lang="ru-RU" altLang="ru-RU" smtClean="0"/>
              <a:pPr/>
              <a:t>16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764704"/>
            <a:ext cx="83529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+mj-lt"/>
            </a:endParaRPr>
          </a:p>
          <a:p>
            <a:r>
              <a:rPr lang="ru-RU" sz="2800" b="1" i="1" dirty="0" smtClean="0">
                <a:solidFill>
                  <a:srgbClr val="762FA1"/>
                </a:solidFill>
                <a:latin typeface="+mj-lt"/>
              </a:rPr>
              <a:t>Нужны ли стандарты</a:t>
            </a:r>
            <a:r>
              <a:rPr lang="en-US" sz="2800" b="1" i="1" dirty="0" smtClean="0">
                <a:solidFill>
                  <a:srgbClr val="762FA1"/>
                </a:solidFill>
                <a:latin typeface="+mj-lt"/>
              </a:rPr>
              <a:t>?</a:t>
            </a:r>
            <a:r>
              <a:rPr lang="ru-RU" sz="2800" b="1" i="1" dirty="0">
                <a:solidFill>
                  <a:srgbClr val="762FA1"/>
                </a:solidFill>
                <a:latin typeface="+mj-lt"/>
              </a:rPr>
              <a:t> </a:t>
            </a:r>
            <a:endParaRPr lang="ru-RU" sz="2800" b="1" i="1" dirty="0" smtClean="0">
              <a:solidFill>
                <a:srgbClr val="762FA1"/>
              </a:solidFill>
              <a:latin typeface="+mj-lt"/>
            </a:endParaRPr>
          </a:p>
          <a:p>
            <a:r>
              <a:rPr lang="ru-RU" sz="2800" b="1" i="1" dirty="0" smtClean="0">
                <a:solidFill>
                  <a:srgbClr val="762FA1"/>
                </a:solidFill>
                <a:latin typeface="+mj-lt"/>
              </a:rPr>
              <a:t>Нельзя </a:t>
            </a:r>
            <a:r>
              <a:rPr lang="ru-RU" sz="2800" b="1" i="1" dirty="0">
                <a:solidFill>
                  <a:srgbClr val="762FA1"/>
                </a:solidFill>
                <a:latin typeface="+mj-lt"/>
              </a:rPr>
              <a:t>раньше выстрела, начать старт.</a:t>
            </a:r>
            <a:endParaRPr lang="en-US" sz="2800" b="1" i="1" dirty="0" smtClean="0">
              <a:solidFill>
                <a:srgbClr val="762FA1"/>
              </a:solidFill>
              <a:latin typeface="+mj-lt"/>
            </a:endParaRPr>
          </a:p>
          <a:p>
            <a:r>
              <a:rPr lang="ru-RU" sz="2800" b="1" i="1" dirty="0" smtClean="0">
                <a:solidFill>
                  <a:srgbClr val="762FA1"/>
                </a:solidFill>
                <a:latin typeface="+mj-lt"/>
              </a:rPr>
              <a:t>Стандарт – это начальная точка в нашем общем стремлении к лучшему. </a:t>
            </a:r>
            <a:endParaRPr lang="en-US" sz="2800" b="1" i="1" dirty="0" smtClean="0">
              <a:solidFill>
                <a:srgbClr val="762FA1"/>
              </a:solidFill>
              <a:latin typeface="+mj-lt"/>
            </a:endParaRPr>
          </a:p>
          <a:p>
            <a:r>
              <a:rPr lang="ru-RU" sz="2800" b="1" i="1" dirty="0" smtClean="0">
                <a:solidFill>
                  <a:srgbClr val="762FA1"/>
                </a:solidFill>
                <a:latin typeface="+mj-lt"/>
              </a:rPr>
              <a:t> </a:t>
            </a:r>
            <a:endParaRPr lang="ru-RU" sz="2800" b="1" i="1" dirty="0" smtClean="0">
              <a:solidFill>
                <a:srgbClr val="762FA1"/>
              </a:solidFill>
              <a:latin typeface="+mj-lt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en-US" dirty="0" smtClean="0">
                <a:solidFill>
                  <a:srgbClr val="F06A2E"/>
                </a:solidFill>
                <a:latin typeface="+mj-lt"/>
              </a:rPr>
              <a:t>http://www.youtube.com/watch?v=mEvvJcGh81o</a:t>
            </a:r>
            <a:endParaRPr lang="ru-RU" dirty="0">
              <a:solidFill>
                <a:srgbClr val="F06A2E"/>
              </a:solidFill>
              <a:latin typeface="+mj-lt"/>
            </a:endParaRPr>
          </a:p>
        </p:txBody>
      </p:sp>
      <p:pic>
        <p:nvPicPr>
          <p:cNvPr id="23554" name="Picture 2" descr="http://www.fx57.net/wp-content/uploads/2012/09/pervie_sha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5" y="3173676"/>
            <a:ext cx="4289948" cy="321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696716"/>
            <a:ext cx="4667211" cy="26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6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697" y="148478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762FA1"/>
                </a:solidFill>
              </a:rPr>
              <a:t>Спасибо за внимание!</a:t>
            </a:r>
            <a:endParaRPr lang="ru-RU" sz="4400" dirty="0">
              <a:solidFill>
                <a:srgbClr val="762FA1"/>
              </a:solidFill>
            </a:endParaRPr>
          </a:p>
        </p:txBody>
      </p:sp>
      <p:pic>
        <p:nvPicPr>
          <p:cNvPr id="6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287" y="-324018"/>
            <a:ext cx="4283968" cy="184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медицинской тематики – это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73" y="2598549"/>
            <a:ext cx="5184576" cy="427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976" y="225804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6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10835</TotalTime>
  <Words>879</Words>
  <Application>Microsoft Office PowerPoint</Application>
  <PresentationFormat>Экран (4:3)</PresentationFormat>
  <Paragraphs>185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SimSun</vt:lpstr>
      <vt:lpstr>Arial</vt:lpstr>
      <vt:lpstr>Arial Narrow</vt:lpstr>
      <vt:lpstr>Calibri</vt:lpstr>
      <vt:lpstr>Calibri Light</vt:lpstr>
      <vt:lpstr>Georgia</vt:lpstr>
      <vt:lpstr>Mangal</vt:lpstr>
      <vt:lpstr>Tahoma</vt:lpstr>
      <vt:lpstr>Times New Roman</vt:lpstr>
      <vt:lpstr>Тема Office</vt:lpstr>
      <vt:lpstr>Презентация PowerPoint</vt:lpstr>
      <vt:lpstr>    План презентации</vt:lpstr>
      <vt:lpstr>Роль СОПов</vt:lpstr>
      <vt:lpstr>    Понятийный аппарат</vt:lpstr>
      <vt:lpstr>    Виды стандартов в области здравоохранения</vt:lpstr>
      <vt:lpstr>    Понятийный аппарат</vt:lpstr>
      <vt:lpstr>     Основа для разработки СОПов  в мед.организациях, оказывающих амбулаторно-поликлиническую помощь в РК</vt:lpstr>
      <vt:lpstr>   Основа для разработки СОПов в Healthcity</vt:lpstr>
      <vt:lpstr>Презентация PowerPoint</vt:lpstr>
      <vt:lpstr>   Основа для разработки клинических СОПов  в Healthcity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Rustemova_K</dc:creator>
  <cp:lastModifiedBy>Lyazat.Aktayeva</cp:lastModifiedBy>
  <cp:revision>470</cp:revision>
  <dcterms:created xsi:type="dcterms:W3CDTF">2012-07-04T06:36:53Z</dcterms:created>
  <dcterms:modified xsi:type="dcterms:W3CDTF">2014-11-16T18:57:11Z</dcterms:modified>
</cp:coreProperties>
</file>