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4" r:id="rId3"/>
    <p:sldId id="288" r:id="rId4"/>
    <p:sldId id="259" r:id="rId5"/>
    <p:sldId id="265" r:id="rId6"/>
    <p:sldId id="291" r:id="rId7"/>
    <p:sldId id="302" r:id="rId8"/>
    <p:sldId id="311" r:id="rId9"/>
    <p:sldId id="306" r:id="rId10"/>
    <p:sldId id="285" r:id="rId11"/>
    <p:sldId id="310" r:id="rId12"/>
    <p:sldId id="308" r:id="rId13"/>
    <p:sldId id="286" r:id="rId14"/>
    <p:sldId id="304" r:id="rId15"/>
    <p:sldId id="312" r:id="rId16"/>
    <p:sldId id="30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03957-61AF-4F43-8AD8-25E4C3F3629F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DE89D-4632-4F89-9107-27CCF88FE9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14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28020-ECCB-493A-A85D-582AFFB55E4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02362-72BF-466E-82BE-2E6560127C5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134A4-622C-4370-BFD1-E6830C19753E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9753-1AAF-4E26-9717-506AE3F560F7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EDD0-CF73-417A-9155-42BEBEEF0FBD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AAA0-D4D2-40F4-96B0-2D4DA498049A}" type="datetime1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6786-DB7D-48B4-9ADA-2A0D1FDE1151}" type="datetime1">
              <a:rPr lang="ru-RU" smtClean="0"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B980-7948-4593-9785-BABB18F739B3}" type="datetime1">
              <a:rPr lang="ru-RU" smtClean="0"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01F0-E08A-4BDE-BD8B-5DCDD4EDCE9F}" type="datetime1">
              <a:rPr lang="ru-RU" smtClean="0"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2F5B-0249-48A0-82C8-0195AD7A451D}" type="datetime1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0282-9ADF-4013-AF87-AC5A6957A66E}" type="datetime1">
              <a:rPr lang="ru-RU" smtClean="0"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3BE25-FDFB-467F-BBCA-3E60A9F288C7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C9F7-F0F2-4C5E-86E4-F92C0C24FB33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F89E6-3305-4CE2-BA18-98233EF6ACCA}" type="datetime1">
              <a:rPr lang="ru-RU" smtClean="0"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284" t="23250" r="22247" b="53963"/>
          <a:stretch>
            <a:fillRect/>
          </a:stretch>
        </p:blipFill>
        <p:spPr bwMode="auto">
          <a:xfrm>
            <a:off x="0" y="332656"/>
            <a:ext cx="897507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езымянный-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764704"/>
            <a:ext cx="1440160" cy="1440160"/>
          </a:xfrm>
          <a:prstGeom prst="rect">
            <a:avLst/>
          </a:prstGeom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83568" y="2636912"/>
            <a:ext cx="77048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Внедрение современных организационных технологий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в деятельность Центра ПМСП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КазНМУ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имени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С.Д.Асфендиярова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642118" y="6093296"/>
            <a:ext cx="18758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Алматы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2014 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467544" y="4509120"/>
            <a:ext cx="83529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b="1" dirty="0" smtClean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Докладчик:  		заместитель  директора </a:t>
            </a:r>
          </a:p>
          <a:p>
            <a:pPr eaLnBrk="1" hangingPunct="1"/>
            <a:r>
              <a:rPr lang="ru-RU" b="1" dirty="0" smtClean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			Объединенной университетской клиники № 2</a:t>
            </a:r>
            <a:endParaRPr lang="ru-RU" b="1" dirty="0">
              <a:solidFill>
                <a:srgbClr val="101323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ru-RU" b="1" dirty="0" smtClean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			заведующий кафедры ПМСП, </a:t>
            </a:r>
          </a:p>
          <a:p>
            <a:pPr eaLnBrk="1" hangingPunct="1"/>
            <a:r>
              <a:rPr lang="ru-RU" b="1" dirty="0" smtClean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			к.м.н</a:t>
            </a:r>
            <a:r>
              <a:rPr lang="ru-RU" b="1" dirty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err="1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Акажанов</a:t>
            </a:r>
            <a:r>
              <a:rPr lang="ru-RU" b="1" dirty="0">
                <a:solidFill>
                  <a:srgbClr val="101323"/>
                </a:solidFill>
                <a:latin typeface="Arial" pitchFamily="34" charset="0"/>
                <a:cs typeface="Arial" pitchFamily="34" charset="0"/>
              </a:rPr>
              <a:t> Н.А.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AutoShape 6" descr="data:image/jpeg;base64,/9j/4AAQSkZJRgABAQAAAQABAAD/2wCEAAkGBhMSERUUExMWFRUWGBwaFxgYFx0dGBgYFxgYGhYXGBscHCYeHRojGhgXHy8iIycpLCwsHB8xNTAqNSYsLCkBCQoKDgwOGg8PGiwkHyQsLCwsKSkqKSkpKSkpLCksLCwsKSksLCksKSwpLCwsKSwpKSwsKSwsLCksLSwpKSk1Kf/AABEIALcBEwMBIgACEQEDEQH/xAAbAAACAgMBAAAAAAAAAAAAAAAFBgMEAAECB//EAEQQAAIBAgQDBgMEBwUIAwEAAAECEQMhAAQSMQVBUQYTImFxgTKRoRRCscEHI1Ji0eHwFVNygpIWM0OissLS8SRj8uP/xAAZAQADAQEBAAAAAAAAAAAAAAAAAQIDBAX/xAAnEQACAgICAgEEAgMAAAAAAAAAAQIRAyESMSJBEwQyUWEUcUKRwf/aAAwDAQACEQMRAD8AoZRXoLVpnUr2RSl12iKgNmU+Z1LuNoxdyGfZzSYVEedOsEaiuwCGxZX1qRpMyL72MY4lmG8RgdBE6TM9b3uZmcDlyzd6apaahMltK3MzJBBE2AmNgByxmpOqsz4lvjufWtU7ulTEE3Ou0gCCYkzaNR898T5XihylOlNN6x71SUS2nSQ4YGCGBgjy+WKqZIkyS8+RjbawAGOqHZukxCmnImYJJ85gnBF8XyHxPWTnUt4h4ha9v6vhO7RcI8NQuSWYFwZBCyIInoN46xinTrlAygKwIIgyCAGIgQNxC4t1+ImsGllQ92QVZY1agR8iY2HLywv5McmmTwroB5wCj+pVSymogIYfEpjnNp08t5jcXJ5js+QoKlVVtyTuYiy+wv8Awx3xKspKVqsGlUZCBFtQkyY2G3rPzi49xykaDU6bAKAVtJPI7xzNpnoN4wZHCK2CspcB7OhsoVuXq6QCASFI8TAn7p1WJ8gBiunA6hpvRqLqNKmTMG5BMFSLtZTcdcD+zXGnpd4oY90QC5+8dRhSYvYteOQ+bjm8pNSzQFUEbkz4m3BgTb5jfGOapRToa7A7ZWotQIx2QNfYnbSY+6f6nHXF8nCFqaw0kkR+0vi25AACQYNyLEYxOIBal7lVA0t+6STANx1xQ4jWqVjpWZtEbzshvf4iP54549VFbKovVaOijRXw6alzeTqSGueRuPkeeIOF5oGsGgaNazo5K3kd9MgXm0YnWadVlcs2hhCsJuSAdENBYsbb232xHR4cyVLEQtxpIEmAUWSbm0+UekdUYeVmbY4cQyvd05ABAeT00lQJJ3NzM4K8L1d0NUzJF5mASBM3m2ITmu9peCIcG/UwLx0tiPI8V8IkWvJA2Ii0fxvj0eSTMgppxqMQZfOAnSSJ6iwNtxPva+LONU7JOYxwRiTGiMUIiYY504lIxyRhgREY1GJIxzpwwIyuOSMSkY5Iw7EREYiq0A242IPuNjiwVxyRitPsBb7SVKLrpJTUhks/+7T4QdcdQ0R19MddlL0EEKNEodPNkMSbbkAN7jfEXHuC95mqTLSDWbVqeEexGjTBvcnV6Yn4e9NM3WT4S4VwrMNwNDR0sqH3xwypztv3/sv0FyMVs7TlSCJBt+E7+5xuu8X0+I2YDc8p3+Uxe2Ic3XJpM1oEyQdo336YrJm5JxS2hxjTEbPVKi1ykIRUIDgSR3hB0tv96AvqoxXqZmsoCa/gfQzn+70HuzuOQC9Zm+LOcRjrdzpWpAgSLrJFRerKwU+1pnAfOVNdNKwf9YtQCoAYkpsRaBux6Q2PGv5JWzuSoNf2ho8Jp1GI5q1jzER5Y3gO3Gaf3rHprNugtbbGY04sYw0c7SCzuBvtb1xgz6mSig/5hjzvKVCoBUlSNiJBHuMWv7Sq6pk6vxPoLTjoshQsbszx7QCSoAHqT+Ix3wrtSGceEix5Dl5TgLRzL16ZpsAXYQoNjM25++L3B+y2YV/ufCbTzw221oVKxqFSjrEtDCTB2kmT7zic5dXYg+IqBbkRJgmD4hb2jCzV4W6k6gVOLNPPjLoHapEtpEg9N7AyOo9LjHK8SSsqgnk3ZUpCodaKCSG5lUNPfpc2nniDhnCKTCotlDchGoD4isxsLmT5YG8H421dWLhQqEjTPiOo65A2i3Xli5x+h+qNRRIWD5xHLqef+XBdP/hDRX4DwBKtcroOk0VBIkBiRJY+oE/0JaqtI0qShVhaRXUWWSUW0xG4I/HCx2b4/wByACQ2kHTOkMD/AIjYm5/IjDMlY5lGCs0qZ0KYY7HxTFpiwneb7Y2VTS49me0LGeU1qzhElw6gRvBsRAIHMWAxFQzJ1U6fOXcmBLaQSBfmGvG0BfMYYMpw0MzPpYEwQT8MgAkWNmsP/c4rceyTivlmMNUZtMFYCgoRMTfTpBg7FeuyhCXsLKNNHquahK6iyQAI1XEnbfVbz02kAT3m+I954AviLKdiFFtItAIGoGY5/LDDxSiaFKzUmFITpAMwLWJMFpG8cx1wnrmKjGTYgEsQYL6zJMxtLH0th5qgqJSsZclxFFpqoOrwksJjS4AEAiLEqGJE3xnDajmoYY6SRK9TCRNt4EGSLRfotUc24LFQSARNpAKwR6CJHv0nDjwVRVr6nHgcqUSIVSAGMCYBkLI53w8L+RieghwAd4qOYLoWn1IP8SPfB44H8H4MtAGJBJM+smSPI2wSIx6UdIgjIxojEhGOSMWScRjRGO4xqMAiMrjkjEpGOHsCTsBf05nDsCPTjWnFfJ0aisQTqQiVJ3BPLe4iPT02uFcUSnZERjkjEunHJXAUUs3XCRaTy/Df8umFjjndmrr0RURhePBeVOrSJADOGJ28NzbDRV4ZTLByDqFx4iBNuQMcvx645rZVAjBgIYENykHfbr1xxzxZJu5NV+C00K3BKzeJixL0iUrEDwOZNgWv4b9Lk2gzjOOVVXTpc6DuBuTyFzvI9cb4JWrtMwyUyytqgNqS2o9QVg3iZ3wK4qe8rF0BARryVIuBMDbwqZ5n1x505NLgtfs3xxt2dZsaqtITZ2trLSQBOk7C8H6b4W+0dEI5ZViWIZbWIIi3KxIg+XTB/jtCqaKvT8TJUDlR4WJiCg6EA8jebb4VeL11qORTIfvgBqYw6shI0FSYkRcwDH1nFHitHScJlsuoh6pDAnUNGq83Mm5nf3xvFT+33pgI1CkSoAki5sIJ9oxmNbn+BnpNHh1KopDopE9PwO4x5RxIkZmrRA8IZwLXgTEnHrvDdj6/ljy7iqH7c9zevUtO3ljpkkYwZD2Xyh+1UjpYeNTOnzG/lj2Hh3xj0OFrIDxjDHw5/wBYPQ4IKhSdlDtFUK1SR+yLcjbAjL5tc4wXuEZFB1kPHd77Qd28zOCnaeoBUPUqIHWBe+F/s8lSn3gIUA1Jn90TJJ3Fsck48pUbP7LLrcPpZarT06u7cFC1p1gllPlIkW6fMznVVMuyU2JhGJLEwZDCwPO3488S8RyhqZCoAF1RIMiAyNIIJPUYU3z9SpSpNKqSFELJBnxC553IIk/ScY5MTtJGd2E+G8EimdQJqEAzpusxECbQZMb7TGDwy8gG5K/eBhhbeRgf37hQoB1Ms7gExJEgXnFBuI11qC4JAaQfUQBJmwBFvI4eLI7pgMFfMv4A41qpEEABxBkyPhMyehxD2prIVWtRJ1LVpw0+LxEqQ0yRvH9X5XigPhqFQwE2+Ie0HFTtDSVqDOlzTGqR+6dUEjcHSJx080p1ZDghuqZJn0l6x1gupWFKWJ0wrrGw1b3wmZzIsapsGBtCggRqNiIN9Q25292zKcfJA+0KHWB4lXxEfvpswHUfLFbhuWevT72mEA1jeLhSdGoKbXbVEmdWwgEXOKyGdNCjpZKwQMBoDAtO+kbHY31bH8TgvwPtL9naXaUK2UxOpYUSQCbdb8sXu1PZyo9fUI1MC8iwlNI0gyTsZ3+l8FqnZNatFAwEhVBIXUSZG0i0ix6X9cVDE1dEMIdmu0S5tCQNLLGoTzIPLkJGDMYWuzPB9FWoxiz1AAFIiSjCfYm0c/LDPGOuLdbERxjkjEpxyRirERRjmowAJJAAuSTAA6k8hhQ4v+kdA70sshqVEOlmeVpo17R8TGx6euE7ivEqlc6szW7y9k1Baa+iTHuZPniXkro2jgk+9DrxT9INFZXLqcw/UHTSHrUO/wDlB9RhU4rxDMZkHv6h0f3VOVp/5r6n/wAxPoMCzxikI/W01jl3i/kD/QxA/H6X9+v+pz6fCB74zcm+zohjhDpBfId7SANCvUpD9kNqT/Q0r8hgxl+22bp/72lTrDqpNN/+5T9MJX+0NHbvCfRKh+pPljKXGR9xK7H92iP44SbXTKlGMu0elZT9ImVa1XvKB/8AsSV/1JqHzjB/KZ2lWXVSqJUXqjBh9DjyOgcy48OTrtPN9Kj6xjr/AGWzjyyZdaD8qnfgMD18AnFLM12ZP6VP7T18jFbPZMuIDabETvvsYNiQY3wK7O5itRyyJmG72qs6nLEzcxcibCBfpi8/HqY3KD1cD8cW8sGqZj/HyL0U8zkhTOpl1J8DxzSAVqEdVbVMTZj0jAviWUp1iy03UL+78UkKFKkWiCbi0iDvcx/tJSMjUkwdqg5c8As3WrCmYIcCSighdDdA1/BYLpO0DltxfVZsfFRW2VCEovYIq8Frgl6eaqNVVfD3mjS0kTqUAQPPce+EXtXlSr03q0WpmoDqM+FmUxrFpk85va/XHpH9qDTqaRUKLIDNqgEHYW62OAP6Sqfe5eiEvpJMn4ucgA7GNJ8/bHNhnCWr2bJiNT4gVAU0g0WmCZjzxmA9XXNzJ9Z5WxvHXQ7PdOEtIPr+WPO+LZQ/bXaLd65PvbHoXCdj6/lhW4i366p/jb8TjSWjKIXyyQwwYyDgVASYABkk22wHy7+LFp6o+EidYK23uDfYnAtITA3aXtCajHQpAIAuDJG822BxD2f4mApUqXJNpmDG49b7emLNfhDyUBgJYmJLncnqOXuTgbl6P61gAUIM2N15EqZmx97Y5JRlZpviN2Xpoco6iWpkSysfEu1r7gR8sLHZmguhXnUJqcgdIBPhjoRGLGQzrrRejKuDKyBcgtYtNzvy688ZwR1UVlXSSW+6bReY5zvbErXiyU9F3i1ZQaWhNMyTAsTA6XiB/V8FOHZRXbSQLrGw5RA29cRHKamoyADLD7pMaARPICdp/HFvhWW0VbzME39rW6YWOKcrGK2bQVXWpTQEAFXDEiSDK2vIvPti3xB2p03V4TUl5PhYadrRe/PpgnWyCUlULMN4jN7mJxS7SZC5ZrqUUiTuwVgYHkCPkMXLFfl7Kk1ZZy+fY00V18MAMZgEgXW/3fPnbzwS4dl+8qBqb6ZNyTHhU7HkRI2M4G1+Ga8lTVSFgKQfVCCLeWnDN2d4SpyzjSIBtvsiWHvP1xPGXNIhvQ0ZXKs3iqFahuNQHhIaJEX5jry88brcUoU7PWprHV1Bt5TgD2jyQOVWqvhenC2JAI+AgwY57+vWyR3ioYFNRzslr+Yx3pkKKez0R+1mTSYrKSTJ0mb+XyxVq9uqH3Vdv8rD8AcKOth0+X88VK3EGDEW3F5UC8e9pHzw7k+i+EY9jfU7cH7tJv8ASfzIGKzdrqx2Rh7IPzOF7N1nVSQZMgAGwuQOWKtPif7RN2gQWI+Gbz1/PE1KrK8U6oIcQylKvUNWrlUd2iWZt4ECQBGwHLHCcJojbJZYewP/AGDFevUImDtH1Hr54ldlMgEEjeIMG38frhcGWshaTLINqWWX0pD8ziUNHOkv+Gmo/GcDqLXbnE29CR+WJHO24kbT1IH54fx+VC+XVl8Zgj/jH2VR/wBK44bMn++q+3/5xToMSF6Xm9+eKqP+siBAI+oPn5YFju/0DydBJ6w5vVP+dv8AyjEGqmbaSf8AN/PGszGk/wBcxihlqxhiIdgDaw2YgfgMCx+PIHOpUWqzUVEtTQCY8Ub/ACx1RrIQCtNIO0fT7uO6uW1IF++QD1g6Z9yJjEuXywAgEGJt0PT6jHM8+JLvYuflXoqV+LhG06YMA2UncwNrb4PcPGqjJ5gyIt8Q88KnG6LLWy7hSwVjMCYlKgk3i07kcsXk7ZKmYTLRdmCnwzd9MHVNl5bTtgyTi14q/wChW2X+KZEai36vWVWxYgtEELANmG/PblhK7XuFogVqtU97UlCygimqm8Bd91549NzOS1qymNLLGkLIO0fhjyPtdlamVzHjXWkll1XVpjV5g+fpjnji8k1opC23DQbgVY80v/1DGYjdxPwKPLGY67Die0cJ2Pr+QwjcSz9MZiopYA623/xH3x6FwugIPr+Qx59xHLqc0ywwBrOCNbQecwIxrJGUXQw0TDjBThlMd8GN7GPK39fPFenll1bfXBLh9Fe8Hvz8sUhFXi7MtRiv7INxvHOcCczbWBuW32G25IvA3/8AeGXi1BZa33f44G0sqDVJ5bRPkIP44yrZs/sBy5BxQaoO7dQCNiCCDc6tUnb64XOzlNjVqRuCQYsRLGCI9Prh/wCJZEvltCgwTJvCgBhM+Ztb1wlZbIoMzWgsCY2LbytzyF+uFLGuzIaaXENLoWIAiZEybAQZAg+EeuCuSpgtrWAIPl0688L1LLs9amWlyB1sx0wT8rc4wcyJCkKdvmZvaem/yxx8ZY5ckCIuIuCEggwsG+xgW8jiDtXQL0IAt3LX/eAUr9R/PFbhtNIqcorPab3Cbz7/AFwc4iFK05NghJvbZb/Kcdy6KbBfDuOq9CjSWGLqHOkiKcL4p53lRHmMNHBOLmjSICgyZMz5Dl6YQ+ymTpIaZCwTSaTJ2DWnpaMGeKcTWmqFNTSCIWdwSbiRgt0NV7GHjnEHai4MKtiQP8Qvc25YTKuZXXMqbftCZhv44tZbib16SuE1GPECx+L9lR1gYgzvGO7gd2uo6bSAZaeV5Fpwsc7WwdPSNNUQ1NfecoibbzMdcaqsjEnSSbbBiLRvC+WLP2mtqgBbgxcf+XTljnNcTKMFZoJiABcki/LFqVdA1fZqtV1CArm4PwNyIPTyxXGVEiaLmDI8MRbTNz0ti3l6lQsQznaQAb7xfbHVXJVajaUqsp3uTEfXDTfQVuyI06jT+qb30A2j97HVKhUDErQgncllv6wTNsQcVzFSmQFc7kGSeQm0Y6ocOqGmKwrM2qLSwgawGjxHocFiuienlqonwLck3fqZ/Z2vjHyVYmSKYj98+XLR5DAWiHqVhTao0M0H0OoDn1GLXGOG9wAA7kDo0E2YmZkYOTexeqCC5WoojXSX5n8WGODw8795TB66T/54rcI4BTqpqZnJFx4hzAMG3LFLNcEUknVU32DkDly6Yew5IJaQx0/aUPkFH5k4tZXLKhP63VIiIXnBBssxOK+c4BRFAsFILASdTdfW1+mJ8nwuFkAtIHxSTE2AN5vY45vqXKMAcjqq+mmTsRAMi/ORIHlv5Yq5fOLUqFVMTcnnp2OkDmZH4m+IOONHhIgaYbS3lAtaPyxB2bzVEO6gjUFBGqfCJ0+mx3P5Y8Z45OPImwvmq9JtVJgIghlJ3BE3Hy/HHn/Cst3fE6SSSq1U0zcxqGn6RhwzFFQ7MQzENNywfYg+WkX2t6YBZgh83RrQFOpbAi2kiGMb2647PpISj30aI9TqPC6p5depK/njzv8ASslqNreOD6hZHqNx64fBQDLvEOdpgAMwv19fTCf+kzJhmp+LZTKTtM394I9sehSvQoNtnmrXNrDyGMxdOSTq3sxxmJ4mlnqvBM6CgLHTMWax2GELOVB9rJm3f1L4Z+B5zvsuTMuhv8vzGF5aK945NytRiNvvH09sbMxQxsqVbatr2OLPDuH93UPdN42FgxtYc4vHpgJkHNOtBPkffb8sM/CGmtPqPpf6/hi0iWyLM8SBQa3TW1MGAY+IGBcycc0cwoZpIG2/pgR2g4SjLRrR4lpJ1+7JHPz+mLNN+8Ro5wfkL/wxDVM0u4jJTrBsu0EG/wCYwscDiajAiAzavOSbeUR9cFeF5mMs4PKT7Tf8sBuyeY1UW66iSOhbxdTO++G1sV6GOstNjQgiSeRvZN8R8OrnVpqMoaDe146g88U8we7rZfpqj2ZcbZZqBugIPvhVbD0itkcqgNZrgd84MncBUv8ANjgnxDL6U1ajDU3IANgFRB6XmfK+AvCsxrFcda7L/wAqavoJ9xg/2lIGQZuYVgD01Iv8AfbB6AB8ApgLlpjxUX1GYnxfkAB5RHLFrjeUWKa0wGLTJsYhpjy3OOEo6WyoAEDK1djzLrfzmx98WK6HuwwiRtO12G/TnhNaGkgd2Oz690qGAwYgmRBPjCj1kbeeKHaR1nWzhSGQFef3xM7QdX0xrs0PAk/eqk/lbFHtpOmmDogODYGbh49vDfzGHVIENuURToYoFABI/EMehmbeeAmbyurMhmcDSRttAEfngvwksKVHV98dSNgYi+F/imcqDPlAwE6TdZM6WO/oh+mLktaBS3sZ6uXBVGUwSvxA+Y25csSZHMqKol5sZ8vWNsQZuoRTpSSJkGBBv0nbFdKi0Qpn4iwKk72Bna1iRifY9UR5usjqrM0STsJmR9ME8vmKYyygNblNj8R5YTstVRaqITKrK7cwDpI6XGLWc45TShTQnxCfCAZu0+m198Wlshl3L1aC1l8TatdpiJBP8TghxuvTNNajnwQuxjcEXP0wr028bVH0eBhcLDbkgTHQHFzjvF1GRfSJI0qIWYmpqFjv4bYS6aF7GDs9nKZpuUMKIFz5YovxFD3qrdgpv0JWVPoTAwv9kOPaaTMbyw3TYAQYAtJxcyyhs00GxkR+7KsBv5DA7oqNJjJmM8hy4uCYBjr5Yr0eJayqaSsATHkdh88AOL8XU0VoopDXUGQFEEXkX2xFkM46BKj3EQfESZEE7iORxEsSyVfoTDvFspD94ojSLLHxHYyOgE39MJ1Qk5iWY09RAHgBv+6f2vl64fOAcQWtUbUDIWxMddhHqcAu0WQWpmiuxATSehOrf5D5445YHbraCi9m6mhgZZlNiyyJHMCYEgibfzwpVM2CWYHwz+BO/wAzg5wjPLUeuja5+ELqmD4gyqbBRP0sMCsxkwGKxaDt0BMfTDxxcdM0XR6XwDu2RXSorIwkEGRufLyjbrhZ/SRmKc0YYByDN/iAIgb7g6vnh1ySpQy9AIAPCoHyW/1nCZ2w4IGojMQNStpmLlSD+Y+pxukCE1cyoF1M4zGGkBb+H8MaxIybszxXuKhJuCIgm1yJn2nE+UcPXcjYMTHqfDP44URxdeh+mCXDe1CKYZSo3kXJM41IHLiFPxKw5295EYYuCyKig8p97XJ95wl0u2uWJ3bcbqbX3wb4R2ty7VRDzvtPTGqZm0Xc/ka7ooUjuxQnTAkkFrk7gRERih2arlhVlSsPpEkGQBuI2B3xj9rkTLvV3BUlOpJJUb+f4YTOC9s1oszMHaREA+e5k35/PHPik5N8vRTuqo9GNKKbjlDH1EzH5Yi4NRQUvAsTvaJPPCzT/SH3hRRSIXUFMlfvNbcbiDtG+Cfaztd9mYKFkmmsXFidVx6R+GNn+RfoO9oKdssw5MAfdbYn4dSk6TuQfn1+eEA/pDZ+7Ap/CZuZ1GNzN/lGOk7fVlqCFUGIuJAny1XP88K9legvwalXWjXdV8Zr1GAYGIlF1RImwG2LvbPtRoVMqEV9SqzENuSQpS08h7zgbxLtctGppf4VCEBVvqe7sb7c8UEr98TWSk1RVYOsj+7Ckj5D64tQTWuxWPK0NS5aoZVvs7rpO9ypvMG0dMLOa7RVQ7oyRTRio03khpVmkSLwOl8XU7VMSAwI0swEgABSxi58o54SuLcbUVjqBLBiJXSVIm5Bm8mcY+zT0WOH8fOXqolSWXUoABHhJCnn/jg+pxF2g48tRBqBDA7WgxqjaL+I+Xh88d53P03z4dKCVFY6wrfA8Agkk3EkTHW2A+bzCaac01mStiCZUgHUOXKIxQvYwJ2lqslKAAFOpJ8RFreXni79tp1qxzD1AlQAQhjxFabCRJk/Ef6GBfEqKU6FR0Qq1PMlCoHg7th4CDz8SsPcYc87wejlskHq5Zl0CNZUag9SoPOYItMbYSbLfBql2LPB8saiu9RmLKpqLcm0EMIJ3IE4s1eJ0czl2DFwyxpiygnkwMkiBO4+kEV2X7SKmdAdSVeVI3WDsCOnI4NdocktTiGap5egCtMqsAqsTTG0kAiZxSIYK4a0uXsqiIEGBqZlE9NscVsvTq16KNWnU0EItyPCI8QgbG+PUux3DkOWCVqIWohho03DAOtxuIaPaOWCua7O0HUjTEiJtt8sL5Gg4r8nkvEadNKKaajMXFyebISGsPnfriI0S+XRQ+nvKgjrKOkQekM231jHrlLs5QXXaQ7aiCFgHawjpGAWfymV+1Uqsp3dFX1AwPEQRzWLQvyOJTd2FHmnB6cU3CHVpJkkETtMC+xJ53jBDgTirmoYtRnUGcXjRoIgWuYj3w5rwwVadEvSLUyFDEVQFUyZdyoBJNom1rC+LnHSpoVVy6L3unwtKAzY7EWlZ3wnOnTKStaPPe1HC6mW7t+81BtRDFYJkjlt/XPlFls2e7SZIAk33thz/R/wupNQ5pA52TUQxWfiAnbYG3TDuMnTG1MAdABH4YtycdIXZ472f4wdVQ6QCAI3iJP8sdZztDFYa6ZkabrzHnOPYUytNdqaj0Axy2Wpn/hr/pH8MTyHZ5NnMu6tUzdGkdDEBgCJDjZoHKY+eCK8CaoveFgG5iCB1H0O4x6BmqaAp4VKk6YgR5WwK46ERgAoAjkOsj8sIVlDPcYFPJ03YnwjQCm+qAJE+k+2IP7bXN8LqAA600qdRBJMg6reRPLkcSZjg9TM0P1dNnQd8kKoIV3p2Y2JvZZ5SfPAv9F9NRTqkKIqhhECxpEQffUfkMK/Y0hZrUzO39RjMPDtTn4PoMZhC5HhtOlJvPsJxep8NB5VPkMPtXs+qwEDs03OghY5Rb8SMXv9nRFk0ib6nXbmYEknlH1JxrRnZ5ynBjyVp8yuLeU4bURgwgEfvDD9R4DTknxOP3KZMct/yj8MSVey4YyaOYYHZQukAcwLAx7z54KQWzzN/FTYKeQJjmFP8sUslltRgjlIuBzg3OPQM32ZGXzYdsqRQNM+BmEa5tMEkcsU+D8DrqyMlBFUVmZHdTqVGBBRyqkFbiL7g7YdDsXMhlCtRX0llVgQBe4uBYdY+uCPF84MxU1VKTAgCnGoCIMg3X97HoZ4bVYw2cVfJEJ/GMVV7LZe5Zq1UEySthM7kAHBaXQqb7Eehw0lj3dEEhZJZjtyEKBzXFxezNhqzFBBYgKzMdrefPDLV4PldUCgQIkFnh2INxLCAI8jOLXeZUCCDT6aPn8QAG+HYUKXG+FktTZdVVmqIJFJlBiwA1Nc/wA8F+zmSq9w9FwlPT3gINRFbQA0n4twxX1G1hg2KYZS6Zl1tZNLt/zar+2Ko4pXpnW1JmH7ZpLBHmfFh8n6GtG+FdhgsFnyxMCfjq3G5+6snzwi5vshUFaoSw0pV0sSpspMhiADYiPScek5XthTIgpUWd9Mb+yj8cUKPG1NWv8Aq201NOnxnUCq6SX1KQSbc7bTjNpjVFXO8LpmtTqqgKorAq+sSrKoWJUiBBjlfEvHaKZlEFPJIjJUR9SRcK3iUkKDdSbeQxd4OcyKSpTR5QBR+rQyBaZ1An1C4PrwiswBamoaLkxHyLmPlgYxY7Z585zLtQFI0zrVpimoBU8zqHIn6YtcX7SrmqP2d/hJQ6lAmUIK21MNxfBup2Xcjamfcr7fCcapdlGUanNND1F7epG+DQjyPM0TVWrTVAagdNB5wxuCelt8E+L5/M0RTpgorPUUK4VO8ISAAzrdl1FT4r4N0/0dVe+asldCb20sARMqS3WwtG/PFfjfAaxrJWV1WnREFlYtDMdpgRYciSIxUXToUuuTH7JZ6uqDScuywN+8U+8g/wAsXG4pUWNXcidpqG/pK/lhMyzagxFauvhZ9Ss7iFWRcfCJIvtg3/8AGp1FbWam4azFvuwSGjkDiJJxexwkpK0MVHMlhI0E8wHt/wBP5YHZ6lU0FHRnVwQRTgkGIvINjJP8MVa/GaOrwppGw1NDG08vwE7HGf7TQDCjwkAiGkSOXUg45/mhZZGve6VXun0qNIHdAADnEECT1ucSgNocDLuW0sEEaRqZSoLEuZAkn/1c1wqr3ivUqAJSQHUwNy3JVtc4h4fnaddBUQypJHuDBE87g3FsWuMvJCEvsrk8xQpUWqLVTRmKjOjBtTU3o6FYxMlWJtOxMYck4yjW8Y9UYfiMXscMfXFt2Bw1Q+eIKpPKcSs4xGXGAAVmuHMwJL1rXhWE7jb6GPLAjiRrAqO6rVdI+MgEm5Mb8tsNLVBiM1R0wAKXBs/maZYE5nKgkEEUS6mxmdIJGw+eJey2Wam1CkuaV0p6wEKNTYgl2Nioky0kk4ZjUGNiqINpsQI3uCMFgK1QGTBET1+uMxqtUhiImDFwJt1xmGIi/srXcrmm8gYB+d4xbocDY2WiU82IP4qcNoaMdCp54bkwSSAOV4VmgROYMdAY/wC04OUKbjdi3+KPyAxJPnjWrzwhnJywJkohPXSJ+eJXoyIIEelscg40XjmPrhAYuRpj7i/6RjdTKoRBVT8hjnvvM46XMHABTrcCV9woXkB/7/DFfN9mVKEUoRiIkAn8Tgqc3545+0nzw7FQmVOxdZf/ALI6wBjun2azs/Ho9GOn6Ww49+3U46Wq2HyYuIq8P7M5pGOpqTKdwdX/AGgX9cFcpwaoj6oT31mPTxYK/aSMb+0E4VjonDdd8YKnl9MVjXx2H8sIYOz2azYqaKbUPGGK6leVCFNyCbnUBIHscUs/Qzao1RxRqaFZjNRwIUarApvAOCJqD7VfSNNHr/eVP/54j43mVelUojUXqoygJBaGBBMGIF9yR5SbYLY+JxR4JUqKDUqBeYpqA1MDkGsuv20jyOAee4NnGSplUisjVSR4QipqAc+NqhgeLaD5HlianxV6VMa9Ycovh1VFCkLfdgS02mQPSMK3Fs/m6tRWQSFZfC06iQF+Nja0iwmfMiQrUdthJ3obuE5TL5RADUWvXkKVa1FCtr28cA6iZFrwNsV6PGmapU1mlr0/8Mwp1TBVtHhMTABE9cKNKjUVTTYlXdtVUzYBIOmnEiSXHoBy3wRWpTZhqXSoWKYafuk+O20xsb872xy5cknuRKikhjz1NjAQAjQHZtClFQHwywLSxIPPle18T5Ts+atZBRjTUEXUqaaUyoZ2AsDuqiDJIPKy7wvJqQKdKdTtpASZeCCBf7t76pHyw+8UrJwvJsC+qtUBZ6h3iIkeSjwr7necLFBTYf0Bu3HE9bU+H5Yws+IjkB/vH9RcDqxwUyGWSmiooKqoAA8htha7IZBtLZmqsVK2wO6UvuL5T8XuMM4a2Oz9DRMavTHBOIWnrjRa2EM6qYhLY274iYYYjZq4zvsREDHBGACRc2ytMBh0j8CDIOAuZzGbFWab6qc/C6pqPlrWDHnpBwSfETE4Bim/Cc6ST3iXJO3Uz1xmGfvD5fP+eN4QB4CMYz+gxFfGlPlGGInC+c4zT6Yrmp542MAEpcdDjgx0xzv1OM0TvbABsx0xirPPGLT8sSLgA0KGO1TGtOOtHngA7C42VnHEY604AOWpjGacbjyxqR0wAbVcZq/qMTZbJvUMKs9TyHqcb4zxrJ8OTXXcPUiRTWCbeXITzbABCvZk1WNVmVFIXUaigrpXVtMEfEbzGKPEu0GVyZ/+LTpK86WrsoBjmEAEm8Dp5HCb2n7X1s0hNVqlNXIanQUhQFXTEyNRJ3kgi9h0ho5YqrvWDPWbRCm6LA1LpAgTzMQQAfPGGSVLRTX5Cud4+8mo+p9QlFaTAEmdAEgxe23OMdf27RYlS2pgCxpknfeC0aQZi3lgZl8xVNBRULiozEjU0KukG5AUAqOszf2xYFdjUq6FVEkTUeArBQNRSASSZ58+vLk4Nk0E6+ZRgoAMsDM6SCTBGroLb9OtpFVvDRZYLN3hAWdIgm/iaASRJiLSPLEmX0ZgirKGmpOnxRr0jSpEgtYggyBeeplo/R/2bNdzm8yinSxFGYJIH3pFiAZuAJI2tdwxOToH0Eex/AhlKLZvMgCoy+FQZFNDsouQXabn0HXCNxjNtxPPd0T+rUh6x5BQfDTH0+fkcMH6UO2AVWVTKpYfvVNvkL/XAvsPws0cuC/+9qnW5O9/hB9B9SceilxVISGYUxytjs254srw1uom0ibidpHKcaXJaxNNldZZZBtqRijL6hgV9cKiikTjrwLTqVarhKdJSzteyjewufQXOLmX4W2tQ4gE74CdvlZuGLSNI0HzeZpZcpqDEA1iQZW3iWmG8tUYYmwqvDwzoFaVZQ4bbwsJBM7WvfFOjmqNfLrXohwjOyoWt3io2nvFE/ASDE3ttiTts7FUylA6audqdwhG9OggnMVB5Cn4f82LWcytMUUt9lo0QUisVQIlMlEJJMAMFBBJuCOuGIFFjiN2OCuUylJ1psh79KhYCrRKvSTQrNqdgYgldFuZjFV8gNRpirSNULq7rWO9C/tFJ1RteMIdlPWcRn1xYq8LrL9w7Ttio0zBnABo0j+1jMa98ZgAv9/5AYwZudhPntgTRrMdyJ6SJxvu3FyQB88MA0r2vGMVl5D64AVc0p6e5gfTA184uqNVv3ST9JwANj52No9ziSjmwRcj22wpvUnYNp9x/PEOYzbRAeB5b/XBQDsMwvUYx86B/V8JCMQJDx6tv9MXFSqR4WUjyNzgoBrp5/VsPnjqlnVa0iekicLgrVES6kTzJj88d0mNiuknqYn54QDKXHp64mT0wGyuaG1SZ6iPxww8N4NVcgzop9W+IjyH8cAEVOmWMBZPSL4INw2lRQ1cy600G8kAe5/IYBdrO2tDLIaGVqA15ElYMBfEwZja4HLlOPNe2HG6mak1azGoFkJIFNdjKXEAggSRuecYTkl2Fasb+036VSVNLh6Qu2uIck2/VqdvU38hhQ4tAUd8xeoRr/3ZYmpp+8xkyLdBa/PGlzA7lRTprTeCWISYa4ATmZJBkGARziMT9nctopFqlQ67zqElFYwReATJusfScc0sjfl6C/0TZrIJ3S1KtJ2A0KqiCTPw7mVve/pbGjkTULq2idZ1CBGmxIiW2UAQD09MazuTrPUKUqq06bEK794hIUQDCobOFXmRc2xj1hTZVo09dIByzhJA5sViDHhHW84zUtD5kiUNZCQHVSSHamCsAxpN7w0HYwesCBfF82zkpRhKA/V89LBRDXBtDDlO2L2d4l3jCmtGzDUxK7KSGuQJBiNwL9dsTZLh9TMVRlMsuguIqNJZVWDra7GAPnJxSi7TaKqnbCnZPs++cc0VtQSBVqqT5E06Z/aMlT08R5gY9G7S8YTKUBSpgKxXSgH3FAifyHn6Yt5PKUeH5WBOlBcn4nY8yebE/wBQMeNdvu0zsWM/rKhgeQ8vQWGOuEFEzbKOVp/bs9e9Khc9GabfMj5A49D4dS8az1GAXZLhAy+XVdPiI1OeZY8j6bYYqTxthsaK+W4zoq59aWls9WzZp0aX3gtOjSSjVcbiii6qhY2OwuRgaaFWpwjhVCgwFWpXpEswkKaJrVa1Rxz0umog7m2GZeKMDIC6jALQNRA2BO5AxGeJMBpRVRbkhQAJYlmMDmWJJ8zgsKIshlhlM6BTqVXp1MpWq1BVqNUZquXqUoqyxOlmWqwOmBYWtgMMoRlOz6Ekk5ilVaf2jTesf+Zzg5S4s6xZSRaYvBuRPSQLYE9sKmYOWy1fK0DUqZTMKwpU1k6DTZBpUDZSVsBt5DDsVBLs/VFfiOazZvTyw+yUPVP1macerQs9MVOG8PrVshw+rK1atIfaSlcnu6hrLUaGczoZBU8DkEKRcRtPwmkcjl8vl/iamk1bzqqvLVSTz8TN7Y5zLZaolNKlImnTUKlIO4o6RGkPTDBXAgCGBwBRaynFftWa4c6F1pvl6+ZKG0hxRporxYwajGbiwIwD7J91WbIKkNmlq1Mxnn0xUpuyVadSnVO4LVKioqn7qTEDBipxabhF1hSitEFUYqSo/dlEt5DHB45Wt4tsFj4gLhlPM1Mjmc19qq05bM5jKrTcgEK7uKlaZ1q2kIEPhCiYJacGOLVAxSoBHeU0cjprUNH1xjcRZpDKrIVKFIGkoRBWNtMWjEGczRdpIjlA2EbD0wrGkV5xmNGljMIdAlaVSmuyR1UX+uNpxBGEOx9CD+VsbxmKJI6tWiLaPc/wx13tMDwTPoMZjMIZ1mss1Rf4n+GOF4ICvi0z5DGYzFEkuW4YAYZgR00jFjMLoXw7en8MZjMIAb9vBEam+VsW8jwB6p8IHrqIj1xmMwANtLLZXhdDv8yxPQwWM8goFh6n54Su03b/ADWc8FI9xSbZQfE4gyXYXgQZA+uMxmK/yoePb2La5MD9Wmg1qifEw8MGAWBMsB4hbFOlVXLAqwkk92xYyrap5AEgSNrja3TMZjnwr5IycjbDFTjJv0FOG5Y06L5ioyhSGHhB1aFJIUEGQNYjcTucR5IitVpvULKrMdAQnULArqJmVA0n1iFFxjMZjOL5Jt+jJm6mbapmFp00X9XaprgOl4OllAm8G2/lghmEFILTVRTcxIWCACQNQkXJ3u245c9YzBGKnOMH0y8a5tRkbTiCpWKIrNUIQwSAVDkc4IMSu55nzx6z2D7HDI0mLEPWqnVUfnP7OqJI5ydySegGYzF4YJbMmL3bvtHrcoCRTpGPVtifbb54837P5X7ZnDVb4KcED38A+Yk+mMxmOhiPRqdOBY4lRcbxmILO9cY4LYzGYBkZbHVLMMvwkjGYzABE5JubnEcYzGYANROOcZjMAGjjMbxmEM0CMZjMZg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AutoShape 8" descr="data:image/jpeg;base64,/9j/4AAQSkZJRgABAQAAAQABAAD/2wCEAAkGBhMSERUUExMWFRUWGBwaFxgYFx0dGBgYFxgYGhYXGBscHCYeHRojGhgXHy8iIycpLCwsHB8xNTAqNSYsLCkBCQoKDgwOGg8PGiwkHyQsLCwsKSkqKSkpKSkpLCksLCwsKSksLCksKSwpLCwsKSwpKSwsKSwsLCksLSwpKSk1Kf/AABEIALcBEwMBIgACEQEDEQH/xAAbAAACAgMBAAAAAAAAAAAAAAAFBgMEAAECB//EAEQQAAIBAgQDBgMEBwUIAwEAAAECEQMhAAQSMQVBUQYTImFxgTKRoRRCscEHI1Ji0eHwFVNygpIWM0OissLS8SRj8uP/xAAZAQADAQEBAAAAAAAAAAAAAAAAAQIDBAX/xAAnEQACAgICAgEEAgMAAAAAAAAAAQIRAyESMSJBEwQyUWEUcUKRwf/aAAwDAQACEQMRAD8AoZRXoLVpnUr2RSl12iKgNmU+Z1LuNoxdyGfZzSYVEedOsEaiuwCGxZX1qRpMyL72MY4lmG8RgdBE6TM9b3uZmcDlyzd6apaahMltK3MzJBBE2AmNgByxmpOqsz4lvjufWtU7ulTEE3Ou0gCCYkzaNR898T5XihylOlNN6x71SUS2nSQ4YGCGBgjy+WKqZIkyS8+RjbawAGOqHZukxCmnImYJJ85gnBF8XyHxPWTnUt4h4ha9v6vhO7RcI8NQuSWYFwZBCyIInoN46xinTrlAygKwIIgyCAGIgQNxC4t1+ImsGllQ92QVZY1agR8iY2HLywv5McmmTwroB5wCj+pVSymogIYfEpjnNp08t5jcXJ5js+QoKlVVtyTuYiy+wv8Awx3xKspKVqsGlUZCBFtQkyY2G3rPzi49xykaDU6bAKAVtJPI7xzNpnoN4wZHCK2CspcB7OhsoVuXq6QCASFI8TAn7p1WJ8gBiunA6hpvRqLqNKmTMG5BMFSLtZTcdcD+zXGnpd4oY90QC5+8dRhSYvYteOQ+bjm8pNSzQFUEbkz4m3BgTb5jfGOapRToa7A7ZWotQIx2QNfYnbSY+6f6nHXF8nCFqaw0kkR+0vi25AACQYNyLEYxOIBal7lVA0t+6STANx1xQ4jWqVjpWZtEbzshvf4iP54549VFbKovVaOijRXw6alzeTqSGueRuPkeeIOF5oGsGgaNazo5K3kd9MgXm0YnWadVlcs2hhCsJuSAdENBYsbb232xHR4cyVLEQtxpIEmAUWSbm0+UekdUYeVmbY4cQyvd05ABAeT00lQJJ3NzM4K8L1d0NUzJF5mASBM3m2ITmu9peCIcG/UwLx0tiPI8V8IkWvJA2Ii0fxvj0eSTMgppxqMQZfOAnSSJ6iwNtxPva+LONU7JOYxwRiTGiMUIiYY504lIxyRhgREY1GJIxzpwwIyuOSMSkY5Iw7EREYiq0A242IPuNjiwVxyRitPsBb7SVKLrpJTUhks/+7T4QdcdQ0R19MddlL0EEKNEodPNkMSbbkAN7jfEXHuC95mqTLSDWbVqeEexGjTBvcnV6Yn4e9NM3WT4S4VwrMNwNDR0sqH3xwypztv3/sv0FyMVs7TlSCJBt+E7+5xuu8X0+I2YDc8p3+Uxe2Ic3XJpM1oEyQdo336YrJm5JxS2hxjTEbPVKi1ykIRUIDgSR3hB0tv96AvqoxXqZmsoCa/gfQzn+70HuzuOQC9Zm+LOcRjrdzpWpAgSLrJFRerKwU+1pnAfOVNdNKwf9YtQCoAYkpsRaBux6Q2PGv5JWzuSoNf2ho8Jp1GI5q1jzER5Y3gO3Gaf3rHprNugtbbGY04sYw0c7SCzuBvtb1xgz6mSig/5hjzvKVCoBUlSNiJBHuMWv7Sq6pk6vxPoLTjoshQsbszx7QCSoAHqT+Ix3wrtSGceEix5Dl5TgLRzL16ZpsAXYQoNjM25++L3B+y2YV/ufCbTzw221oVKxqFSjrEtDCTB2kmT7zic5dXYg+IqBbkRJgmD4hb2jCzV4W6k6gVOLNPPjLoHapEtpEg9N7AyOo9LjHK8SSsqgnk3ZUpCodaKCSG5lUNPfpc2nniDhnCKTCotlDchGoD4isxsLmT5YG8H421dWLhQqEjTPiOo65A2i3Xli5x+h+qNRRIWD5xHLqef+XBdP/hDRX4DwBKtcroOk0VBIkBiRJY+oE/0JaqtI0qShVhaRXUWWSUW0xG4I/HCx2b4/wByACQ2kHTOkMD/AIjYm5/IjDMlY5lGCs0qZ0KYY7HxTFpiwneb7Y2VTS49me0LGeU1qzhElw6gRvBsRAIHMWAxFQzJ1U6fOXcmBLaQSBfmGvG0BfMYYMpw0MzPpYEwQT8MgAkWNmsP/c4rceyTivlmMNUZtMFYCgoRMTfTpBg7FeuyhCXsLKNNHquahK6iyQAI1XEnbfVbz02kAT3m+I954AviLKdiFFtItAIGoGY5/LDDxSiaFKzUmFITpAMwLWJMFpG8cx1wnrmKjGTYgEsQYL6zJMxtLH0th5qgqJSsZclxFFpqoOrwksJjS4AEAiLEqGJE3xnDajmoYY6SRK9TCRNt4EGSLRfotUc24LFQSARNpAKwR6CJHv0nDjwVRVr6nHgcqUSIVSAGMCYBkLI53w8L+RieghwAd4qOYLoWn1IP8SPfB44H8H4MtAGJBJM+smSPI2wSIx6UdIgjIxojEhGOSMWScRjRGO4xqMAiMrjkjEpGOHsCTsBf05nDsCPTjWnFfJ0aisQTqQiVJ3BPLe4iPT02uFcUSnZERjkjEunHJXAUUs3XCRaTy/Df8umFjjndmrr0RURhePBeVOrSJADOGJ28NzbDRV4ZTLByDqFx4iBNuQMcvx645rZVAjBgIYENykHfbr1xxzxZJu5NV+C00K3BKzeJixL0iUrEDwOZNgWv4b9Lk2gzjOOVVXTpc6DuBuTyFzvI9cb4JWrtMwyUyytqgNqS2o9QVg3iZ3wK4qe8rF0BARryVIuBMDbwqZ5n1x505NLgtfs3xxt2dZsaqtITZ2trLSQBOk7C8H6b4W+0dEI5ZViWIZbWIIi3KxIg+XTB/jtCqaKvT8TJUDlR4WJiCg6EA8jebb4VeL11qORTIfvgBqYw6shI0FSYkRcwDH1nFHitHScJlsuoh6pDAnUNGq83Mm5nf3xvFT+33pgI1CkSoAki5sIJ9oxmNbn+BnpNHh1KopDopE9PwO4x5RxIkZmrRA8IZwLXgTEnHrvDdj6/ljy7iqH7c9zevUtO3ljpkkYwZD2Xyh+1UjpYeNTOnzG/lj2Hh3xj0OFrIDxjDHw5/wBYPQ4IKhSdlDtFUK1SR+yLcjbAjL5tc4wXuEZFB1kPHd77Qd28zOCnaeoBUPUqIHWBe+F/s8lSn3gIUA1Jn90TJJ3Fsck48pUbP7LLrcPpZarT06u7cFC1p1gllPlIkW6fMznVVMuyU2JhGJLEwZDCwPO3488S8RyhqZCoAF1RIMiAyNIIJPUYU3z9SpSpNKqSFELJBnxC553IIk/ScY5MTtJGd2E+G8EimdQJqEAzpusxECbQZMb7TGDwy8gG5K/eBhhbeRgf37hQoB1Ms7gExJEgXnFBuI11qC4JAaQfUQBJmwBFvI4eLI7pgMFfMv4A41qpEEABxBkyPhMyehxD2prIVWtRJ1LVpw0+LxEqQ0yRvH9X5XigPhqFQwE2+Ie0HFTtDSVqDOlzTGqR+6dUEjcHSJx080p1ZDghuqZJn0l6x1gupWFKWJ0wrrGw1b3wmZzIsapsGBtCggRqNiIN9Q25292zKcfJA+0KHWB4lXxEfvpswHUfLFbhuWevT72mEA1jeLhSdGoKbXbVEmdWwgEXOKyGdNCjpZKwQMBoDAtO+kbHY31bH8TgvwPtL9naXaUK2UxOpYUSQCbdb8sXu1PZyo9fUI1MC8iwlNI0gyTsZ3+l8FqnZNatFAwEhVBIXUSZG0i0ix6X9cVDE1dEMIdmu0S5tCQNLLGoTzIPLkJGDMYWuzPB9FWoxiz1AAFIiSjCfYm0c/LDPGOuLdbERxjkjEpxyRirERRjmowAJJAAuSTAA6k8hhQ4v+kdA70sshqVEOlmeVpo17R8TGx6euE7ivEqlc6szW7y9k1Baa+iTHuZPniXkro2jgk+9DrxT9INFZXLqcw/UHTSHrUO/wDlB9RhU4rxDMZkHv6h0f3VOVp/5r6n/wAxPoMCzxikI/W01jl3i/kD/QxA/H6X9+v+pz6fCB74zcm+zohjhDpBfId7SANCvUpD9kNqT/Q0r8hgxl+22bp/72lTrDqpNN/+5T9MJX+0NHbvCfRKh+pPljKXGR9xK7H92iP44SbXTKlGMu0elZT9ImVa1XvKB/8AsSV/1JqHzjB/KZ2lWXVSqJUXqjBh9DjyOgcy48OTrtPN9Kj6xjr/AGWzjyyZdaD8qnfgMD18AnFLM12ZP6VP7T18jFbPZMuIDabETvvsYNiQY3wK7O5itRyyJmG72qs6nLEzcxcibCBfpi8/HqY3KD1cD8cW8sGqZj/HyL0U8zkhTOpl1J8DxzSAVqEdVbVMTZj0jAviWUp1iy03UL+78UkKFKkWiCbi0iDvcx/tJSMjUkwdqg5c8As3WrCmYIcCSighdDdA1/BYLpO0DltxfVZsfFRW2VCEovYIq8Frgl6eaqNVVfD3mjS0kTqUAQPPce+EXtXlSr03q0WpmoDqM+FmUxrFpk85va/XHpH9qDTqaRUKLIDNqgEHYW62OAP6Sqfe5eiEvpJMn4ucgA7GNJ8/bHNhnCWr2bJiNT4gVAU0g0WmCZjzxmA9XXNzJ9Z5WxvHXQ7PdOEtIPr+WPO+LZQ/bXaLd65PvbHoXCdj6/lhW4i366p/jb8TjSWjKIXyyQwwYyDgVASYABkk22wHy7+LFp6o+EidYK23uDfYnAtITA3aXtCajHQpAIAuDJG822BxD2f4mApUqXJNpmDG49b7emLNfhDyUBgJYmJLncnqOXuTgbl6P61gAUIM2N15EqZmx97Y5JRlZpviN2Xpoco6iWpkSysfEu1r7gR8sLHZmguhXnUJqcgdIBPhjoRGLGQzrrRejKuDKyBcgtYtNzvy688ZwR1UVlXSSW+6bReY5zvbErXiyU9F3i1ZQaWhNMyTAsTA6XiB/V8FOHZRXbSQLrGw5RA29cRHKamoyADLD7pMaARPICdp/HFvhWW0VbzME39rW6YWOKcrGK2bQVXWpTQEAFXDEiSDK2vIvPti3xB2p03V4TUl5PhYadrRe/PpgnWyCUlULMN4jN7mJxS7SZC5ZrqUUiTuwVgYHkCPkMXLFfl7Kk1ZZy+fY00V18MAMZgEgXW/3fPnbzwS4dl+8qBqb6ZNyTHhU7HkRI2M4G1+Ga8lTVSFgKQfVCCLeWnDN2d4SpyzjSIBtvsiWHvP1xPGXNIhvQ0ZXKs3iqFahuNQHhIaJEX5jry88brcUoU7PWprHV1Bt5TgD2jyQOVWqvhenC2JAI+AgwY57+vWyR3ioYFNRzslr+Yx3pkKKez0R+1mTSYrKSTJ0mb+XyxVq9uqH3Vdv8rD8AcKOth0+X88VK3EGDEW3F5UC8e9pHzw7k+i+EY9jfU7cH7tJv8ASfzIGKzdrqx2Rh7IPzOF7N1nVSQZMgAGwuQOWKtPif7RN2gQWI+Gbz1/PE1KrK8U6oIcQylKvUNWrlUd2iWZt4ECQBGwHLHCcJojbJZYewP/AGDFevUImDtH1Hr54ldlMgEEjeIMG38frhcGWshaTLINqWWX0pD8ziUNHOkv+Gmo/GcDqLXbnE29CR+WJHO24kbT1IH54fx+VC+XVl8Zgj/jH2VR/wBK44bMn++q+3/5xToMSF6Xm9+eKqP+siBAI+oPn5YFju/0DydBJ6w5vVP+dv8AyjEGqmbaSf8AN/PGszGk/wBcxihlqxhiIdgDaw2YgfgMCx+PIHOpUWqzUVEtTQCY8Ub/ACx1RrIQCtNIO0fT7uO6uW1IF++QD1g6Z9yJjEuXywAgEGJt0PT6jHM8+JLvYuflXoqV+LhG06YMA2UncwNrb4PcPGqjJ5gyIt8Q88KnG6LLWy7hSwVjMCYlKgk3i07kcsXk7ZKmYTLRdmCnwzd9MHVNl5bTtgyTi14q/wChW2X+KZEai36vWVWxYgtEELANmG/PblhK7XuFogVqtU97UlCygimqm8Bd91549NzOS1qymNLLGkLIO0fhjyPtdlamVzHjXWkll1XVpjV5g+fpjnji8k1opC23DQbgVY80v/1DGYjdxPwKPLGY67Die0cJ2Pr+QwjcSz9MZiopYA623/xH3x6FwugIPr+Qx59xHLqc0ywwBrOCNbQecwIxrJGUXQw0TDjBThlMd8GN7GPK39fPFenll1bfXBLh9Fe8Hvz8sUhFXi7MtRiv7INxvHOcCczbWBuW32G25IvA3/8AeGXi1BZa33f44G0sqDVJ5bRPkIP44yrZs/sBy5BxQaoO7dQCNiCCDc6tUnb64XOzlNjVqRuCQYsRLGCI9Prh/wCJZEvltCgwTJvCgBhM+Ztb1wlZbIoMzWgsCY2LbytzyF+uFLGuzIaaXENLoWIAiZEybAQZAg+EeuCuSpgtrWAIPl0688L1LLs9amWlyB1sx0wT8rc4wcyJCkKdvmZvaem/yxx8ZY5ckCIuIuCEggwsG+xgW8jiDtXQL0IAt3LX/eAUr9R/PFbhtNIqcorPab3Cbz7/AFwc4iFK05NghJvbZb/Kcdy6KbBfDuOq9CjSWGLqHOkiKcL4p53lRHmMNHBOLmjSICgyZMz5Dl6YQ+ymTpIaZCwTSaTJ2DWnpaMGeKcTWmqFNTSCIWdwSbiRgt0NV7GHjnEHai4MKtiQP8Qvc25YTKuZXXMqbftCZhv44tZbib16SuE1GPECx+L9lR1gYgzvGO7gd2uo6bSAZaeV5Fpwsc7WwdPSNNUQ1NfecoibbzMdcaqsjEnSSbbBiLRvC+WLP2mtqgBbgxcf+XTljnNcTKMFZoJiABcki/LFqVdA1fZqtV1CArm4PwNyIPTyxXGVEiaLmDI8MRbTNz0ti3l6lQsQznaQAb7xfbHVXJVajaUqsp3uTEfXDTfQVuyI06jT+qb30A2j97HVKhUDErQgncllv6wTNsQcVzFSmQFc7kGSeQm0Y6ocOqGmKwrM2qLSwgawGjxHocFiuienlqonwLck3fqZ/Z2vjHyVYmSKYj98+XLR5DAWiHqVhTao0M0H0OoDn1GLXGOG9wAA7kDo0E2YmZkYOTexeqCC5WoojXSX5n8WGODw8795TB66T/54rcI4BTqpqZnJFx4hzAMG3LFLNcEUknVU32DkDly6Yew5IJaQx0/aUPkFH5k4tZXLKhP63VIiIXnBBssxOK+c4BRFAsFILASdTdfW1+mJ8nwuFkAtIHxSTE2AN5vY45vqXKMAcjqq+mmTsRAMi/ORIHlv5Yq5fOLUqFVMTcnnp2OkDmZH4m+IOONHhIgaYbS3lAtaPyxB2bzVEO6gjUFBGqfCJ0+mx3P5Y8Z45OPImwvmq9JtVJgIghlJ3BE3Hy/HHn/Cst3fE6SSSq1U0zcxqGn6RhwzFFQ7MQzENNywfYg+WkX2t6YBZgh83RrQFOpbAi2kiGMb2647PpISj30aI9TqPC6p5depK/njzv8ASslqNreOD6hZHqNx64fBQDLvEOdpgAMwv19fTCf+kzJhmp+LZTKTtM394I9sehSvQoNtnmrXNrDyGMxdOSTq3sxxmJ4mlnqvBM6CgLHTMWax2GELOVB9rJm3f1L4Z+B5zvsuTMuhv8vzGF5aK945NytRiNvvH09sbMxQxsqVbatr2OLPDuH93UPdN42FgxtYc4vHpgJkHNOtBPkffb8sM/CGmtPqPpf6/hi0iWyLM8SBQa3TW1MGAY+IGBcycc0cwoZpIG2/pgR2g4SjLRrR4lpJ1+7JHPz+mLNN+8Ro5wfkL/wxDVM0u4jJTrBsu0EG/wCYwscDiajAiAzavOSbeUR9cFeF5mMs4PKT7Tf8sBuyeY1UW66iSOhbxdTO++G1sV6GOstNjQgiSeRvZN8R8OrnVpqMoaDe146g88U8we7rZfpqj2ZcbZZqBugIPvhVbD0itkcqgNZrgd84MncBUv8ANjgnxDL6U1ajDU3IANgFRB6XmfK+AvCsxrFcda7L/wAqavoJ9xg/2lIGQZuYVgD01Iv8AfbB6AB8ApgLlpjxUX1GYnxfkAB5RHLFrjeUWKa0wGLTJsYhpjy3OOEo6WyoAEDK1djzLrfzmx98WK6HuwwiRtO12G/TnhNaGkgd2Oz690qGAwYgmRBPjCj1kbeeKHaR1nWzhSGQFef3xM7QdX0xrs0PAk/eqk/lbFHtpOmmDogODYGbh49vDfzGHVIENuURToYoFABI/EMehmbeeAmbyurMhmcDSRttAEfngvwksKVHV98dSNgYi+F/imcqDPlAwE6TdZM6WO/oh+mLktaBS3sZ6uXBVGUwSvxA+Y25csSZHMqKol5sZ8vWNsQZuoRTpSSJkGBBv0nbFdKi0Qpn4iwKk72Bna1iRifY9UR5usjqrM0STsJmR9ME8vmKYyygNblNj8R5YTstVRaqITKrK7cwDpI6XGLWc45TShTQnxCfCAZu0+m198Wlshl3L1aC1l8TatdpiJBP8TghxuvTNNajnwQuxjcEXP0wr028bVH0eBhcLDbkgTHQHFzjvF1GRfSJI0qIWYmpqFjv4bYS6aF7GDs9nKZpuUMKIFz5YovxFD3qrdgpv0JWVPoTAwv9kOPaaTMbyw3TYAQYAtJxcyyhs00GxkR+7KsBv5DA7oqNJjJmM8hy4uCYBjr5Yr0eJayqaSsATHkdh88AOL8XU0VoopDXUGQFEEXkX2xFkM46BKj3EQfESZEE7iORxEsSyVfoTDvFspD94ojSLLHxHYyOgE39MJ1Qk5iWY09RAHgBv+6f2vl64fOAcQWtUbUDIWxMddhHqcAu0WQWpmiuxATSehOrf5D5445YHbraCi9m6mhgZZlNiyyJHMCYEgibfzwpVM2CWYHwz+BO/wAzg5wjPLUeuja5+ELqmD4gyqbBRP0sMCsxkwGKxaDt0BMfTDxxcdM0XR6XwDu2RXSorIwkEGRufLyjbrhZ/SRmKc0YYByDN/iAIgb7g6vnh1ySpQy9AIAPCoHyW/1nCZ2w4IGojMQNStpmLlSD+Y+pxukCE1cyoF1M4zGGkBb+H8MaxIybszxXuKhJuCIgm1yJn2nE+UcPXcjYMTHqfDP44URxdeh+mCXDe1CKYZSo3kXJM41IHLiFPxKw5295EYYuCyKig8p97XJ95wl0u2uWJ3bcbqbX3wb4R2ty7VRDzvtPTGqZm0Xc/ka7ooUjuxQnTAkkFrk7gRERih2arlhVlSsPpEkGQBuI2B3xj9rkTLvV3BUlOpJJUb+f4YTOC9s1oszMHaREA+e5k35/PHPik5N8vRTuqo9GNKKbjlDH1EzH5Yi4NRQUvAsTvaJPPCzT/SH3hRRSIXUFMlfvNbcbiDtG+Cfaztd9mYKFkmmsXFidVx6R+GNn+RfoO9oKdssw5MAfdbYn4dSk6TuQfn1+eEA/pDZ+7Ap/CZuZ1GNzN/lGOk7fVlqCFUGIuJAny1XP88K9legvwalXWjXdV8Zr1GAYGIlF1RImwG2LvbPtRoVMqEV9SqzENuSQpS08h7zgbxLtctGppf4VCEBVvqe7sb7c8UEr98TWSk1RVYOsj+7Ckj5D64tQTWuxWPK0NS5aoZVvs7rpO9ypvMG0dMLOa7RVQ7oyRTRio03khpVmkSLwOl8XU7VMSAwI0swEgABSxi58o54SuLcbUVjqBLBiJXSVIm5Bm8mcY+zT0WOH8fOXqolSWXUoABHhJCnn/jg+pxF2g48tRBqBDA7WgxqjaL+I+Xh88d53P03z4dKCVFY6wrfA8Agkk3EkTHW2A+bzCaac01mStiCZUgHUOXKIxQvYwJ2lqslKAAFOpJ8RFreXni79tp1qxzD1AlQAQhjxFabCRJk/Ef6GBfEqKU6FR0Qq1PMlCoHg7th4CDz8SsPcYc87wejlskHq5Zl0CNZUag9SoPOYItMbYSbLfBql2LPB8saiu9RmLKpqLcm0EMIJ3IE4s1eJ0czl2DFwyxpiygnkwMkiBO4+kEV2X7SKmdAdSVeVI3WDsCOnI4NdocktTiGap5egCtMqsAqsTTG0kAiZxSIYK4a0uXsqiIEGBqZlE9NscVsvTq16KNWnU0EItyPCI8QgbG+PUux3DkOWCVqIWohho03DAOtxuIaPaOWCua7O0HUjTEiJtt8sL5Gg4r8nkvEadNKKaajMXFyebISGsPnfriI0S+XRQ+nvKgjrKOkQekM231jHrlLs5QXXaQ7aiCFgHawjpGAWfymV+1Uqsp3dFX1AwPEQRzWLQvyOJTd2FHmnB6cU3CHVpJkkETtMC+xJ53jBDgTirmoYtRnUGcXjRoIgWuYj3w5rwwVadEvSLUyFDEVQFUyZdyoBJNom1rC+LnHSpoVVy6L3unwtKAzY7EWlZ3wnOnTKStaPPe1HC6mW7t+81BtRDFYJkjlt/XPlFls2e7SZIAk33thz/R/wupNQ5pA52TUQxWfiAnbYG3TDuMnTG1MAdABH4YtycdIXZ472f4wdVQ6QCAI3iJP8sdZztDFYa6ZkabrzHnOPYUytNdqaj0Axy2Wpn/hr/pH8MTyHZ5NnMu6tUzdGkdDEBgCJDjZoHKY+eCK8CaoveFgG5iCB1H0O4x6BmqaAp4VKk6YgR5WwK46ERgAoAjkOsj8sIVlDPcYFPJ03YnwjQCm+qAJE+k+2IP7bXN8LqAA600qdRBJMg6reRPLkcSZjg9TM0P1dNnQd8kKoIV3p2Y2JvZZ5SfPAv9F9NRTqkKIqhhECxpEQffUfkMK/Y0hZrUzO39RjMPDtTn4PoMZhC5HhtOlJvPsJxep8NB5VPkMPtXs+qwEDs03OghY5Rb8SMXv9nRFk0ib6nXbmYEknlH1JxrRnZ5ynBjyVp8yuLeU4bURgwgEfvDD9R4DTknxOP3KZMct/yj8MSVey4YyaOYYHZQukAcwLAx7z54KQWzzN/FTYKeQJjmFP8sUslltRgjlIuBzg3OPQM32ZGXzYdsqRQNM+BmEa5tMEkcsU+D8DrqyMlBFUVmZHdTqVGBBRyqkFbiL7g7YdDsXMhlCtRX0llVgQBe4uBYdY+uCPF84MxU1VKTAgCnGoCIMg3X97HoZ4bVYw2cVfJEJ/GMVV7LZe5Zq1UEySthM7kAHBaXQqb7Eehw0lj3dEEhZJZjtyEKBzXFxezNhqzFBBYgKzMdrefPDLV4PldUCgQIkFnh2INxLCAI8jOLXeZUCCDT6aPn8QAG+HYUKXG+FktTZdVVmqIJFJlBiwA1Nc/wA8F+zmSq9w9FwlPT3gINRFbQA0n4twxX1G1hg2KYZS6Zl1tZNLt/zar+2Ko4pXpnW1JmH7ZpLBHmfFh8n6GtG+FdhgsFnyxMCfjq3G5+6snzwi5vshUFaoSw0pV0sSpspMhiADYiPScek5XthTIgpUWd9Mb+yj8cUKPG1NWv8Aq201NOnxnUCq6SX1KQSbc7bTjNpjVFXO8LpmtTqqgKorAq+sSrKoWJUiBBjlfEvHaKZlEFPJIjJUR9SRcK3iUkKDdSbeQxd4OcyKSpTR5QBR+rQyBaZ1An1C4PrwiswBamoaLkxHyLmPlgYxY7Z585zLtQFI0zrVpimoBU8zqHIn6YtcX7SrmqP2d/hJQ6lAmUIK21MNxfBup2Xcjamfcr7fCcapdlGUanNND1F7epG+DQjyPM0TVWrTVAagdNB5wxuCelt8E+L5/M0RTpgorPUUK4VO8ISAAzrdl1FT4r4N0/0dVe+asldCb20sARMqS3WwtG/PFfjfAaxrJWV1WnREFlYtDMdpgRYciSIxUXToUuuTH7JZ6uqDScuywN+8U+8g/wAsXG4pUWNXcidpqG/pK/lhMyzagxFauvhZ9Ss7iFWRcfCJIvtg3/8AGp1FbWam4azFvuwSGjkDiJJxexwkpK0MVHMlhI0E8wHt/wBP5YHZ6lU0FHRnVwQRTgkGIvINjJP8MVa/GaOrwppGw1NDG08vwE7HGf7TQDCjwkAiGkSOXUg45/mhZZGve6VXun0qNIHdAADnEECT1ucSgNocDLuW0sEEaRqZSoLEuZAkn/1c1wqr3ivUqAJSQHUwNy3JVtc4h4fnaddBUQypJHuDBE87g3FsWuMvJCEvsrk8xQpUWqLVTRmKjOjBtTU3o6FYxMlWJtOxMYck4yjW8Y9UYfiMXscMfXFt2Bw1Q+eIKpPKcSs4xGXGAAVmuHMwJL1rXhWE7jb6GPLAjiRrAqO6rVdI+MgEm5Mb8tsNLVBiM1R0wAKXBs/maZYE5nKgkEEUS6mxmdIJGw+eJey2Wam1CkuaV0p6wEKNTYgl2Nioky0kk4ZjUGNiqINpsQI3uCMFgK1QGTBET1+uMxqtUhiImDFwJt1xmGIi/srXcrmm8gYB+d4xbocDY2WiU82IP4qcNoaMdCp54bkwSSAOV4VmgROYMdAY/wC04OUKbjdi3+KPyAxJPnjWrzwhnJywJkohPXSJ+eJXoyIIEelscg40XjmPrhAYuRpj7i/6RjdTKoRBVT8hjnvvM46XMHABTrcCV9woXkB/7/DFfN9mVKEUoRiIkAn8Tgqc3545+0nzw7FQmVOxdZf/ALI6wBjun2azs/Ho9GOn6Ww49+3U46Wq2HyYuIq8P7M5pGOpqTKdwdX/AGgX9cFcpwaoj6oT31mPTxYK/aSMb+0E4VjonDdd8YKnl9MVjXx2H8sIYOz2azYqaKbUPGGK6leVCFNyCbnUBIHscUs/Qzao1RxRqaFZjNRwIUarApvAOCJqD7VfSNNHr/eVP/54j43mVelUojUXqoygJBaGBBMGIF9yR5SbYLY+JxR4JUqKDUqBeYpqA1MDkGsuv20jyOAee4NnGSplUisjVSR4QipqAc+NqhgeLaD5HlianxV6VMa9Ycovh1VFCkLfdgS02mQPSMK3Fs/m6tRWQSFZfC06iQF+Nja0iwmfMiQrUdthJ3obuE5TL5RADUWvXkKVa1FCtr28cA6iZFrwNsV6PGmapU1mlr0/8Mwp1TBVtHhMTABE9cKNKjUVTTYlXdtVUzYBIOmnEiSXHoBy3wRWpTZhqXSoWKYafuk+O20xsb872xy5cknuRKikhjz1NjAQAjQHZtClFQHwywLSxIPPle18T5Ts+atZBRjTUEXUqaaUyoZ2AsDuqiDJIPKy7wvJqQKdKdTtpASZeCCBf7t76pHyw+8UrJwvJsC+qtUBZ6h3iIkeSjwr7necLFBTYf0Bu3HE9bU+H5Yws+IjkB/vH9RcDqxwUyGWSmiooKqoAA8htha7IZBtLZmqsVK2wO6UvuL5T8XuMM4a2Oz9DRMavTHBOIWnrjRa2EM6qYhLY274iYYYjZq4zvsREDHBGACRc2ytMBh0j8CDIOAuZzGbFWab6qc/C6pqPlrWDHnpBwSfETE4Bim/Cc6ST3iXJO3Uz1xmGfvD5fP+eN4QB4CMYz+gxFfGlPlGGInC+c4zT6Yrmp542MAEpcdDjgx0xzv1OM0TvbABsx0xirPPGLT8sSLgA0KGO1TGtOOtHngA7C42VnHEY604AOWpjGacbjyxqR0wAbVcZq/qMTZbJvUMKs9TyHqcb4zxrJ8OTXXcPUiRTWCbeXITzbABCvZk1WNVmVFIXUaigrpXVtMEfEbzGKPEu0GVyZ/+LTpK86WrsoBjmEAEm8Dp5HCb2n7X1s0hNVqlNXIanQUhQFXTEyNRJ3kgi9h0ho5YqrvWDPWbRCm6LA1LpAgTzMQQAfPGGSVLRTX5Cud4+8mo+p9QlFaTAEmdAEgxe23OMdf27RYlS2pgCxpknfeC0aQZi3lgZl8xVNBRULiozEjU0KukG5AUAqOszf2xYFdjUq6FVEkTUeArBQNRSASSZ58+vLk4Nk0E6+ZRgoAMsDM6SCTBGroLb9OtpFVvDRZYLN3hAWdIgm/iaASRJiLSPLEmX0ZgirKGmpOnxRr0jSpEgtYggyBeeplo/R/2bNdzm8yinSxFGYJIH3pFiAZuAJI2tdwxOToH0Eex/AhlKLZvMgCoy+FQZFNDsouQXabn0HXCNxjNtxPPd0T+rUh6x5BQfDTH0+fkcMH6UO2AVWVTKpYfvVNvkL/XAvsPws0cuC/+9qnW5O9/hB9B9SceilxVISGYUxytjs254srw1uom0ibidpHKcaXJaxNNldZZZBtqRijL6hgV9cKiikTjrwLTqVarhKdJSzteyjewufQXOLmX4W2tQ4gE74CdvlZuGLSNI0HzeZpZcpqDEA1iQZW3iWmG8tUYYmwqvDwzoFaVZQ4bbwsJBM7WvfFOjmqNfLrXohwjOyoWt3io2nvFE/ASDE3ttiTts7FUylA6audqdwhG9OggnMVB5Cn4f82LWcytMUUt9lo0QUisVQIlMlEJJMAMFBBJuCOuGIFFjiN2OCuUylJ1psh79KhYCrRKvSTQrNqdgYgldFuZjFV8gNRpirSNULq7rWO9C/tFJ1RteMIdlPWcRn1xYq8LrL9w7Ttio0zBnABo0j+1jMa98ZgAv9/5AYwZudhPntgTRrMdyJ6SJxvu3FyQB88MA0r2vGMVl5D64AVc0p6e5gfTA184uqNVv3ST9JwANj52No9ziSjmwRcj22wpvUnYNp9x/PEOYzbRAeB5b/XBQDsMwvUYx86B/V8JCMQJDx6tv9MXFSqR4WUjyNzgoBrp5/VsPnjqlnVa0iekicLgrVES6kTzJj88d0mNiuknqYn54QDKXHp64mT0wGyuaG1SZ6iPxww8N4NVcgzop9W+IjyH8cAEVOmWMBZPSL4INw2lRQ1cy600G8kAe5/IYBdrO2tDLIaGVqA15ElYMBfEwZja4HLlOPNe2HG6mak1azGoFkJIFNdjKXEAggSRuecYTkl2Fasb+036VSVNLh6Qu2uIck2/VqdvU38hhQ4tAUd8xeoRr/3ZYmpp+8xkyLdBa/PGlzA7lRTprTeCWISYa4ATmZJBkGARziMT9nctopFqlQ67zqElFYwReATJusfScc0sjfl6C/0TZrIJ3S1KtJ2A0KqiCTPw7mVve/pbGjkTULq2idZ1CBGmxIiW2UAQD09MazuTrPUKUqq06bEK794hIUQDCobOFXmRc2xj1hTZVo09dIByzhJA5sViDHhHW84zUtD5kiUNZCQHVSSHamCsAxpN7w0HYwesCBfF82zkpRhKA/V89LBRDXBtDDlO2L2d4l3jCmtGzDUxK7KSGuQJBiNwL9dsTZLh9TMVRlMsuguIqNJZVWDra7GAPnJxSi7TaKqnbCnZPs++cc0VtQSBVqqT5E06Z/aMlT08R5gY9G7S8YTKUBSpgKxXSgH3FAifyHn6Yt5PKUeH5WBOlBcn4nY8yebE/wBQMeNdvu0zsWM/rKhgeQ8vQWGOuEFEzbKOVp/bs9e9Khc9GabfMj5A49D4dS8az1GAXZLhAy+XVdPiI1OeZY8j6bYYqTxthsaK+W4zoq59aWls9WzZp0aX3gtOjSSjVcbiii6qhY2OwuRgaaFWpwjhVCgwFWpXpEswkKaJrVa1Rxz0umog7m2GZeKMDIC6jALQNRA2BO5AxGeJMBpRVRbkhQAJYlmMDmWJJ8zgsKIshlhlM6BTqVXp1MpWq1BVqNUZquXqUoqyxOlmWqwOmBYWtgMMoRlOz6Ekk5ilVaf2jTesf+Zzg5S4s6xZSRaYvBuRPSQLYE9sKmYOWy1fK0DUqZTMKwpU1k6DTZBpUDZSVsBt5DDsVBLs/VFfiOazZvTyw+yUPVP1macerQs9MVOG8PrVshw+rK1atIfaSlcnu6hrLUaGczoZBU8DkEKRcRtPwmkcjl8vl/iamk1bzqqvLVSTz8TN7Y5zLZaolNKlImnTUKlIO4o6RGkPTDBXAgCGBwBRaynFftWa4c6F1pvl6+ZKG0hxRporxYwajGbiwIwD7J91WbIKkNmlq1Mxnn0xUpuyVadSnVO4LVKioqn7qTEDBipxabhF1hSitEFUYqSo/dlEt5DHB45Wt4tsFj4gLhlPM1Mjmc19qq05bM5jKrTcgEK7uKlaZ1q2kIEPhCiYJacGOLVAxSoBHeU0cjprUNH1xjcRZpDKrIVKFIGkoRBWNtMWjEGczRdpIjlA2EbD0wrGkV5xmNGljMIdAlaVSmuyR1UX+uNpxBGEOx9CD+VsbxmKJI6tWiLaPc/wx13tMDwTPoMZjMIZ1mss1Rf4n+GOF4ICvi0z5DGYzFEkuW4YAYZgR00jFjMLoXw7en8MZjMIAb9vBEam+VsW8jwB6p8IHrqIj1xmMwANtLLZXhdDv8yxPQwWM8goFh6n54Su03b/ADWc8FI9xSbZQfE4gyXYXgQZA+uMxmK/yoePb2La5MD9Wmg1qifEw8MGAWBMsB4hbFOlVXLAqwkk92xYyrap5AEgSNrja3TMZjnwr5IycjbDFTjJv0FOG5Y06L5ioyhSGHhB1aFJIUEGQNYjcTucR5IitVpvULKrMdAQnULArqJmVA0n1iFFxjMZjOL5Jt+jJm6mbapmFp00X9XaprgOl4OllAm8G2/lghmEFILTVRTcxIWCACQNQkXJ3u245c9YzBGKnOMH0y8a5tRkbTiCpWKIrNUIQwSAVDkc4IMSu55nzx6z2D7HDI0mLEPWqnVUfnP7OqJI5ydySegGYzF4YJbMmL3bvtHrcoCRTpGPVtifbb54837P5X7ZnDVb4KcED38A+Yk+mMxmOhiPRqdOBY4lRcbxmILO9cY4LYzGYBkZbHVLMMvwkjGYzABE5JubnEcYzGYANROOcZjMAGjjMbxmEM0CMZjMZg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8" name="Picture 10" descr="http://univision.kz/img/kaznmu.jpg"/>
          <p:cNvPicPr>
            <a:picLocks noChangeAspect="1" noChangeArrowheads="1"/>
          </p:cNvPicPr>
          <p:nvPr/>
        </p:nvPicPr>
        <p:blipFill>
          <a:blip r:embed="rId2" cstate="print"/>
          <a:srcRect l="7368" b="19474"/>
          <a:stretch>
            <a:fillRect/>
          </a:stretch>
        </p:blipFill>
        <p:spPr bwMode="auto">
          <a:xfrm>
            <a:off x="2915816" y="332656"/>
            <a:ext cx="5904656" cy="3255131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3528" y="3950623"/>
            <a:ext cx="8496944" cy="2385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1950" marR="0" lvl="0" indent="-3619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2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361950" marR="0" lvl="0" indent="-3619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Казахский  Национальный Университет  имени С. Д. Асфендиярова </a:t>
            </a: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основан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в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1930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году.</a:t>
            </a:r>
          </a:p>
          <a:p>
            <a:pPr marL="361950" lvl="0" indent="-3619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Указом президента Казахстана Н. А. Назарбаева № 648 от 5 июля 2001 года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 «О предоставлении особого статуса отдельным государственным высшим учебным заведениям» вуз получил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статус Казахского национального медицинского университета.</a:t>
            </a:r>
          </a:p>
          <a:p>
            <a:pPr marL="361950" lvl="0" indent="-3619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2" name="Picture 4" descr="KazNMU-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2448272" cy="2448272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3284984"/>
            <a:ext cx="8424936" cy="30963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424936" cy="3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7544" y="3437176"/>
            <a:ext cx="8208912" cy="280532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Государственной программой развития здравоохранения Республики Казахстан на 2011-2015 годы «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Саламатты Қазақстан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предусмотрено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эффективной и доступной системы оказания медицинской помощи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основанной на приоритетном развитии социально ориентированной ПМСП.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365104"/>
            <a:ext cx="8676456" cy="224676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3050" indent="-273050" algn="just"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Центр ПМСП организован с 6 января 2014 года в составе Объединенной университетской клиники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и оказывает </a:t>
            </a: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амбулаторно-поликлиническую помощь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прикрепленному населению из числа студентов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КазНМУ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им.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С.Д.Асфендиярова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и Республиканского медицинского колледжа в количестве </a:t>
            </a: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11078 студентов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в рамках гарантированного объема бесплатной медицинской помощи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064896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Центр первичной медико-санитарной помощи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Каб-410\Desktop\Фото\20140619_133508_6_bestsh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052736"/>
            <a:ext cx="201622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Каб-410\Desktop\Фото\20140619_133443_6_bestsh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2"/>
          <a:stretch>
            <a:fillRect/>
          </a:stretch>
        </p:blipFill>
        <p:spPr bwMode="auto">
          <a:xfrm>
            <a:off x="6948264" y="1052736"/>
            <a:ext cx="187220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Каб-410\Desktop\Фото\20140619_133402_7_bestsho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t="12515" r="347" b="15512"/>
          <a:stretch/>
        </p:blipFill>
        <p:spPr bwMode="auto">
          <a:xfrm>
            <a:off x="4860032" y="980728"/>
            <a:ext cx="21602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KazNMU-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412776"/>
            <a:ext cx="2304256" cy="2304256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88224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9632" y="980728"/>
            <a:ext cx="7632848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 algn="r">
              <a:buFont typeface="Wingdings" pitchFamily="2" charset="2"/>
              <a:buChar char="ü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Консультирование прикрепленного контингента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визитинг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профессорами со всего мира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61653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 algn="ctr"/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Интеграция науки, образования и  практического здравоохранения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88640"/>
            <a:ext cx="8640960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 algn="r">
              <a:buFont typeface="Wingdings" pitchFamily="2" charset="2"/>
              <a:buChar char="ü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Высококвалифицированная медицинская помощь специалистами и профессорским составом 64 кафедр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КазНМУ</a:t>
            </a:r>
            <a:endParaRPr lang="ru-RU" sz="20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1772816"/>
            <a:ext cx="6840760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 algn="r">
              <a:buFont typeface="Wingdings" pitchFamily="2" charset="2"/>
              <a:buChar char="ü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Лечение на основе международного опыта и доказательной медицины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4149080"/>
            <a:ext cx="5328592" cy="4001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 algn="r">
              <a:buFont typeface="Wingdings" pitchFamily="2" charset="2"/>
              <a:buChar char="ü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Использование новейших технологий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2564904"/>
            <a:ext cx="6109741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363"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0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Оказание ПМСП на базе </a:t>
            </a:r>
            <a:r>
              <a:rPr lang="ru-RU" sz="2000" i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общеврачебной</a:t>
            </a:r>
            <a:r>
              <a:rPr lang="ru-RU" sz="20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практики сотрудниками кафедры ПМСП.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3356992"/>
            <a:ext cx="5904656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363"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0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Внедрение института социальной работы (социальные работники и психологи)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95936" y="4653136"/>
            <a:ext cx="4896544" cy="40127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285750" indent="-285750" algn="r">
              <a:buFont typeface="Wingdings" pitchFamily="2" charset="2"/>
              <a:buChar char="ü"/>
            </a:pP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Пациентоориентированный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подход</a:t>
            </a:r>
          </a:p>
        </p:txBody>
      </p:sp>
      <p:pic>
        <p:nvPicPr>
          <p:cNvPr id="17" name="Picture 4" descr="KazNMU-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92896"/>
            <a:ext cx="2448272" cy="2448272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979712" y="5157192"/>
            <a:ext cx="6876256" cy="10156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Создание динамичной, "самообучающейся" системы первичной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медико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- санитарной помощи: стандартизация, мониторинг и обратная связь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 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Блок-схема: перфолента 18"/>
          <p:cNvSpPr/>
          <p:nvPr/>
        </p:nvSpPr>
        <p:spPr>
          <a:xfrm>
            <a:off x="179512" y="4797152"/>
            <a:ext cx="2520280" cy="720080"/>
          </a:xfrm>
          <a:prstGeom prst="flowChartPunchedTape">
            <a:avLst/>
          </a:prstGeom>
          <a:solidFill>
            <a:srgbClr val="C0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Образовательно-клинический Центр ПМСП 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732240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ukov_Centra_PMSP\Desktop\11893094_11893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985" y="188640"/>
            <a:ext cx="2667895" cy="18722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404664"/>
            <a:ext cx="6408712" cy="132343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онлайн-ресурса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электронного учета </a:t>
            </a: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«Навигатор здоровья студента»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реализацией функционала электронного документооборота и электронной очереди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708920"/>
            <a:ext cx="8496944" cy="10156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Дифференцированный подход 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ведение пациента врачом общей практики  с момента обращения в Центр ПМСП, включая лечение в условиях  дневного стационара (по показаниям)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013176"/>
            <a:ext cx="8496944" cy="132343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программы  мониторинга диспансерного контингента  </a:t>
            </a: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студенческой молодежи с привлечением профессорско-преподавательского состава </a:t>
            </a:r>
            <a:r>
              <a:rPr lang="ru-RU" sz="2000" dirty="0" err="1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КазНМУ</a:t>
            </a: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имени </a:t>
            </a:r>
            <a:r>
              <a:rPr lang="ru-RU" sz="2000" dirty="0" err="1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С.Д.Асфендиярова</a:t>
            </a: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 Молодежного центра здоровья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844824"/>
            <a:ext cx="8496944" cy="7078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Делегирование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консультативных и практических навыков от профильных (узких) специалистов к врачу ВОП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092280" y="764704"/>
            <a:ext cx="1696939" cy="46166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 ВОП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861048"/>
            <a:ext cx="8496944" cy="10156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кейсов </a:t>
            </a:r>
            <a:r>
              <a:rPr lang="ru-RU" sz="2000" dirty="0" err="1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микроучастков</a:t>
            </a: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262626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для внедрения образовательного компонента подготовки интернов и ординаторов </a:t>
            </a:r>
            <a:r>
              <a:rPr lang="ru-RU" sz="2000" dirty="0" err="1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общеврачебной</a:t>
            </a:r>
            <a:r>
              <a:rPr lang="ru-RU" sz="2000" dirty="0" smtClean="0">
                <a:solidFill>
                  <a:srgbClr val="26262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практики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31640" y="6309320"/>
            <a:ext cx="756084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Здоровый студент – здоровый университет</a:t>
            </a:r>
            <a:endParaRPr lang="en-US" sz="2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660232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052736"/>
            <a:ext cx="8640960" cy="53553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8288" indent="-268288" algn="just">
              <a:buFontTx/>
              <a:buAutoNum type="arabicPeriod"/>
            </a:pP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Делегирование полномочий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от врача ВОП 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медицинской сестре общей практики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Разработана и внедрена «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первичного осмотра средним  медицинским работником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(СМР)», которую в своей работе использует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«самостоятельно-практикующая»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медицинская сестра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Разработаны 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маршруты движения пациентов </a:t>
            </a:r>
            <a:r>
              <a:rPr lang="ru-RU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при прохождении диспансеризации и профилактических осмотров на уровне СМР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Разработаны 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check-up </a:t>
            </a:r>
            <a:r>
              <a:rPr lang="ru-RU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для обследования беременных и женщин с гинекологическими заболеваниями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непрерывно-образовательных модулей на рабочем месте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Институтом сестринского дела и Школы непрерывного обучения медицинских сестер на базе Объединенной университетской клиники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Разработка карманного справочника «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Алгоритмы действий медицинской сестры общей практики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»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Координация пациента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с момента обращения в Центр ПМСП до завершения случая поликлинического обращения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Электронный документооборот и реализация электронного маршрута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движения пациента</a:t>
            </a:r>
          </a:p>
          <a:p>
            <a:pPr marL="268288" indent="-268288" algn="just">
              <a:buFontTx/>
              <a:buAutoNum type="arabicPeriod"/>
            </a:pP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Осуществление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онлайн-связи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с пациентом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, врачом и деканатами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76672"/>
            <a:ext cx="6782241" cy="4001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медицинской сестры общей практики в ПМСП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332656"/>
            <a:ext cx="7128792" cy="4616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СЕСТРИНСКОЙ СЛУЖБЫ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3501008"/>
            <a:ext cx="2520280" cy="1080120"/>
            <a:chOff x="317805" y="2278037"/>
            <a:chExt cx="998188" cy="35875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17805" y="2278037"/>
              <a:ext cx="998188" cy="358751"/>
            </a:xfrm>
            <a:prstGeom prst="roundRect">
              <a:avLst>
                <a:gd name="adj" fmla="val 16670"/>
              </a:avLst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335321" y="2295553"/>
              <a:ext cx="963156" cy="32371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Сестра координатор </a:t>
              </a:r>
              <a:endParaRPr lang="ru-RU" sz="2400" b="1" kern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79512" y="1628800"/>
            <a:ext cx="2576422" cy="836847"/>
            <a:chOff x="474930" y="968655"/>
            <a:chExt cx="1120397" cy="37755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74930" y="968655"/>
              <a:ext cx="1120397" cy="377551"/>
            </a:xfrm>
            <a:prstGeom prst="roundRect">
              <a:avLst>
                <a:gd name="adj" fmla="val 16670"/>
              </a:avLst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93364" y="987089"/>
              <a:ext cx="1083529" cy="34068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Сестра менеджер</a:t>
              </a:r>
              <a:endParaRPr lang="ru-RU" sz="2400" b="1" kern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987824" y="1052736"/>
            <a:ext cx="5616624" cy="2158497"/>
            <a:chOff x="1463639" y="454256"/>
            <a:chExt cx="3490677" cy="902528"/>
          </a:xfrm>
          <a:solidFill>
            <a:schemeClr val="bg1">
              <a:lumMod val="95000"/>
            </a:schemeClr>
          </a:solidFill>
        </p:grpSpPr>
        <p:sp>
          <p:nvSpPr>
            <p:cNvPr id="14" name="Прямоугольник 13"/>
            <p:cNvSpPr/>
            <p:nvPr/>
          </p:nvSpPr>
          <p:spPr>
            <a:xfrm>
              <a:off x="1463639" y="454256"/>
              <a:ext cx="3490677" cy="902528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1508391" y="484365"/>
              <a:ext cx="3376187" cy="84303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Управление штатом медицинских сестер 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Обеспечение непрерывной работы консультативно-диагностических кабинетов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Обеспечение санитарно-эпидемиологического режима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Организация процесса непрерывного обучения штата медицинских сестер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987824" y="3356992"/>
            <a:ext cx="5616624" cy="1296144"/>
            <a:chOff x="1998126" y="2281060"/>
            <a:chExt cx="3799422" cy="473180"/>
          </a:xfrm>
          <a:solidFill>
            <a:schemeClr val="bg1">
              <a:lumMod val="95000"/>
            </a:schemeClr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1998126" y="2281060"/>
              <a:ext cx="3799422" cy="473180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2046837" y="2281060"/>
              <a:ext cx="3674391" cy="473180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Администрирование процесса  приема 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Распределение пациентов по участкам 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Составление графика посещений врача и медицинской сестры на дому 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51520" y="5445224"/>
            <a:ext cx="2520280" cy="692043"/>
            <a:chOff x="1610075" y="3273165"/>
            <a:chExt cx="986160" cy="2599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610075" y="3273165"/>
              <a:ext cx="986160" cy="259995"/>
            </a:xfrm>
            <a:prstGeom prst="roundRect">
              <a:avLst>
                <a:gd name="adj" fmla="val 16670"/>
              </a:avLst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1622769" y="3285859"/>
              <a:ext cx="960772" cy="2346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Медицинская сестра</a:t>
              </a:r>
              <a:endParaRPr lang="ru-RU" sz="2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987824" y="4941168"/>
            <a:ext cx="5616624" cy="1440160"/>
            <a:chOff x="1821866" y="3237138"/>
            <a:chExt cx="4992625" cy="996331"/>
          </a:xfrm>
          <a:solidFill>
            <a:schemeClr val="bg1">
              <a:lumMod val="95000"/>
            </a:schemeClr>
          </a:solidFill>
        </p:grpSpPr>
        <p:sp>
          <p:nvSpPr>
            <p:cNvPr id="23" name="Прямоугольник 22"/>
            <p:cNvSpPr/>
            <p:nvPr/>
          </p:nvSpPr>
          <p:spPr>
            <a:xfrm>
              <a:off x="1821866" y="3237138"/>
              <a:ext cx="4992625" cy="996331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1885874" y="3286955"/>
              <a:ext cx="4800601" cy="846881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Осмотр пациентов 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Сбор анамнеза, определение факторов риска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Проведение доврачебного обследования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>
                  <a:latin typeface="Arial" pitchFamily="34" charset="0"/>
                  <a:cs typeface="Arial" pitchFamily="34" charset="0"/>
                </a:rPr>
                <a:t>Передача пациента врачу</a:t>
              </a:r>
              <a:endParaRPr lang="ru-RU" sz="18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r>
              <a:rPr lang="ru-RU" dirty="0" smtClean="0"/>
              <a:t> из 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4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718" t="10534" r="5315" b="9707"/>
          <a:stretch>
            <a:fillRect/>
          </a:stretch>
        </p:blipFill>
        <p:spPr bwMode="auto">
          <a:xfrm>
            <a:off x="395536" y="1628800"/>
            <a:ext cx="8496944" cy="45365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 l="9681" t="14391" r="44507" b="75765"/>
          <a:stretch>
            <a:fillRect/>
          </a:stretch>
        </p:blipFill>
        <p:spPr bwMode="auto">
          <a:xfrm>
            <a:off x="395536" y="404664"/>
            <a:ext cx="7056784" cy="936104"/>
          </a:xfrm>
          <a:prstGeom prst="rect">
            <a:avLst/>
          </a:prstGeom>
          <a:ln>
            <a:noFill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/>
          <a:srcRect l="37906" t="26203" r="20032" b="176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105101" y="5037047"/>
            <a:ext cx="8931395" cy="17317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6" descr="http://img.mota.ru/upload/wallpapers/2010/07/02/18/05/21343/mota_ru_0020701-previ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64704"/>
            <a:ext cx="1008112" cy="756084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1628800"/>
            <a:ext cx="152545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ПАЦИЕНТ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Человечек из монитор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29" y="246885"/>
            <a:ext cx="1196511" cy="99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углом вверх 5"/>
          <p:cNvSpPr/>
          <p:nvPr/>
        </p:nvSpPr>
        <p:spPr>
          <a:xfrm rot="10800000">
            <a:off x="2056369" y="424248"/>
            <a:ext cx="1803133" cy="818544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углом вверх 6"/>
          <p:cNvSpPr/>
          <p:nvPr/>
        </p:nvSpPr>
        <p:spPr>
          <a:xfrm rot="10800000" flipH="1">
            <a:off x="5827961" y="464740"/>
            <a:ext cx="1562293" cy="778052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2595830" y="2452842"/>
            <a:ext cx="653880" cy="1598084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углом вверх 10"/>
          <p:cNvSpPr/>
          <p:nvPr/>
        </p:nvSpPr>
        <p:spPr>
          <a:xfrm rot="5400000" flipV="1">
            <a:off x="5986967" y="2337461"/>
            <a:ext cx="2014293" cy="612452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10800" y="1267208"/>
            <a:ext cx="277907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Самообращение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903374" y="3835590"/>
            <a:ext cx="518442" cy="28033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Человечки с гарнитурами, операторы, служба поддержк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629" y="2188047"/>
            <a:ext cx="1150187" cy="76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://prv1.lori-images.net/chelovechki-s-telefonom-0002947297-preview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t="17016" r="4343" b="18703"/>
          <a:stretch/>
        </p:blipFill>
        <p:spPr bwMode="auto">
          <a:xfrm>
            <a:off x="5524488" y="2188047"/>
            <a:ext cx="964073" cy="76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Принятый человечек с зелёной галочкой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04" y="3835590"/>
            <a:ext cx="785812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Принятый человечек с зелёной галочкой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15" y="3835590"/>
            <a:ext cx="785812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389021" y="4132645"/>
            <a:ext cx="445753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Кабинет первичного приема средним медицинским работником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10" descr="Человечки приветствуют друг друг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084" y="3644304"/>
            <a:ext cx="1086436" cy="123903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Стрелка вниз 30"/>
          <p:cNvSpPr/>
          <p:nvPr/>
        </p:nvSpPr>
        <p:spPr>
          <a:xfrm rot="16200000">
            <a:off x="2748808" y="4028056"/>
            <a:ext cx="312530" cy="842610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79512" y="1340768"/>
            <a:ext cx="3634462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Навигатор здоровья студента: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Информация о графике приема специалистов с указанием контактных данных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Онлайн-запись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на прием к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врачу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Заполнение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анкеты-опросника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 указанием жалоб и анамнеза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63689" y="6165304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РПН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ЭРДБ,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АПП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Портал БГ,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ИСЛО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Человечек с электронной почто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817" y="5037047"/>
            <a:ext cx="1571625" cy="11811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9" name="Прямоугольник 38"/>
          <p:cNvSpPr/>
          <p:nvPr/>
        </p:nvSpPr>
        <p:spPr>
          <a:xfrm>
            <a:off x="3818406" y="3008775"/>
            <a:ext cx="2869481" cy="8617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МЕДИЦИНСКАЯ СЕСТРА КООРДИНАТОР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РЕГИСТРАТУРА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7657" y="5117282"/>
            <a:ext cx="21547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Входящий осмотр </a:t>
            </a:r>
          </a:p>
        </p:txBody>
      </p:sp>
      <p:pic>
        <p:nvPicPr>
          <p:cNvPr id="1028" name="Picture 4" descr="http://www.medstal.ru/tovar/rostomer/rost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733" y="5486613"/>
            <a:ext cx="396964" cy="121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vesov.net/files/images/products/Dl_121964881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531" y="6103446"/>
            <a:ext cx="437607" cy="60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590.ua/public/images/catalog/3199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84" y="5486614"/>
            <a:ext cx="1150559" cy="41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fs01.enter.ru/1/1/500/fa/11463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32" y="5938981"/>
            <a:ext cx="760138" cy="76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164289" y="5404477"/>
            <a:ext cx="1525590" cy="107721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Экспресс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анализатор мочи, крови, б/х крови</a:t>
            </a:r>
          </a:p>
        </p:txBody>
      </p:sp>
      <p:pic>
        <p:nvPicPr>
          <p:cNvPr id="1038" name="Picture 14" descr="http://www.ru.all.biz/img/ru/service_catalog/51634.jpeg?rrr=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787" y="5136487"/>
            <a:ext cx="1383044" cy="96695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2" name="Прямоугольник 21"/>
          <p:cNvSpPr/>
          <p:nvPr/>
        </p:nvSpPr>
        <p:spPr>
          <a:xfrm>
            <a:off x="5601968" y="6175899"/>
            <a:ext cx="1414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ЭКГ – по показаниям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654535" y="216222"/>
            <a:ext cx="6253285" cy="4616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Маршрут движения пациента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2" descr="Принятый человечек с зелёной галочкой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037" y="3835590"/>
            <a:ext cx="785812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Человечек из монитор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85184"/>
            <a:ext cx="1196511" cy="99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0" t="27604" r="54027" b="10677"/>
          <a:stretch/>
        </p:blipFill>
        <p:spPr bwMode="auto">
          <a:xfrm>
            <a:off x="683568" y="5445224"/>
            <a:ext cx="712904" cy="93594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6" name="Прямоугольник 35"/>
          <p:cNvSpPr/>
          <p:nvPr/>
        </p:nvSpPr>
        <p:spPr>
          <a:xfrm>
            <a:off x="0" y="5949280"/>
            <a:ext cx="1763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Электронная карта первичного осмотра СМР</a:t>
            </a:r>
            <a:endParaRPr lang="en-US" sz="1400" b="1" dirty="0"/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>
          <a:xfrm>
            <a:off x="6804248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r>
              <a:rPr lang="ru-RU" dirty="0" smtClean="0"/>
              <a:t> из 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6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724128" y="188640"/>
            <a:ext cx="3168352" cy="4464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4109" t="31125" r="41617" b="22651"/>
          <a:stretch>
            <a:fillRect/>
          </a:stretch>
        </p:blipFill>
        <p:spPr bwMode="auto">
          <a:xfrm>
            <a:off x="5796136" y="260648"/>
            <a:ext cx="302433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0706" t="14563" r="42252" b="12594"/>
          <a:stretch>
            <a:fillRect/>
          </a:stretch>
        </p:blipFill>
        <p:spPr bwMode="auto">
          <a:xfrm>
            <a:off x="251520" y="332656"/>
            <a:ext cx="4608512" cy="266429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10788" t="12452" r="43830" b="20641"/>
          <a:stretch>
            <a:fillRect/>
          </a:stretch>
        </p:blipFill>
        <p:spPr bwMode="auto">
          <a:xfrm>
            <a:off x="467544" y="2780928"/>
            <a:ext cx="4680520" cy="252028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 l="11813" t="38188" r="43912" b="24406"/>
          <a:stretch>
            <a:fillRect/>
          </a:stretch>
        </p:blipFill>
        <p:spPr bwMode="auto">
          <a:xfrm>
            <a:off x="251520" y="4581128"/>
            <a:ext cx="5184576" cy="2088232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 l="11813" t="50984" r="62176" b="32282"/>
          <a:stretch>
            <a:fillRect/>
          </a:stretch>
        </p:blipFill>
        <p:spPr bwMode="auto">
          <a:xfrm>
            <a:off x="4427984" y="5157192"/>
            <a:ext cx="3888432" cy="110698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 l="14211" t="24918" r="41889" b="21702"/>
          <a:stretch>
            <a:fillRect/>
          </a:stretch>
        </p:blipFill>
        <p:spPr bwMode="auto">
          <a:xfrm>
            <a:off x="5796136" y="1556792"/>
            <a:ext cx="30243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 l="14109" t="42652" r="42132" b="19657"/>
          <a:stretch>
            <a:fillRect/>
          </a:stretch>
        </p:blipFill>
        <p:spPr bwMode="auto">
          <a:xfrm>
            <a:off x="5796136" y="3212976"/>
            <a:ext cx="3024336" cy="139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804248" y="6309320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37906" t="26203" r="20032" b="176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рямоугольник 47"/>
          <p:cNvSpPr/>
          <p:nvPr/>
        </p:nvSpPr>
        <p:spPr>
          <a:xfrm>
            <a:off x="2043530" y="2993036"/>
            <a:ext cx="5048749" cy="20201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55776" y="1196752"/>
            <a:ext cx="4032448" cy="1516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19672" y="692696"/>
            <a:ext cx="5698526" cy="3693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Электронная очередь в режиме ЦОН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35064" y="254291"/>
            <a:ext cx="518442" cy="28033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12" descr="Человечек с пальцем ввер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94" y="1350047"/>
            <a:ext cx="917013" cy="12226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3" name="Овал 32"/>
          <p:cNvSpPr/>
          <p:nvPr/>
        </p:nvSpPr>
        <p:spPr>
          <a:xfrm>
            <a:off x="415739" y="1351119"/>
            <a:ext cx="1832424" cy="86925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 очереди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13393" y="4877256"/>
            <a:ext cx="3543604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Врач общей практики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Picture 10" descr="Человечки приветствуют друг друг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984" y="3068960"/>
            <a:ext cx="1356221" cy="180829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Человечек с пальцем ввер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984" y="1351119"/>
            <a:ext cx="932630" cy="12435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0" name="Picture 12" descr="Человечек с пальцем ввер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50047"/>
            <a:ext cx="932630" cy="12435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1" name="Picture 10" descr="Человечки приветствуют друг друг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174" y="3068960"/>
            <a:ext cx="1356221" cy="180829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Человечки приветствуют друг друг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09" y="3068960"/>
            <a:ext cx="1356221" cy="180829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низ 17"/>
          <p:cNvSpPr/>
          <p:nvPr/>
        </p:nvSpPr>
        <p:spPr>
          <a:xfrm>
            <a:off x="4201379" y="2712833"/>
            <a:ext cx="785812" cy="28020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5437701" y="2712833"/>
            <a:ext cx="785812" cy="28020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2913393" y="2712832"/>
            <a:ext cx="785812" cy="28020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4075984" y="5458407"/>
            <a:ext cx="785812" cy="280205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051720" y="5805264"/>
            <a:ext cx="5085699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показаниям: узкие специалисты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r>
              <a:rPr lang="ru-RU" dirty="0" smtClean="0"/>
              <a:t> из 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3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6264696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285750" indent="-285750" algn="ctr"/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Пациентоориентированный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подход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836712"/>
            <a:ext cx="8424936" cy="532453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2000" b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Внедрена электронная очередь и электронный документооборот </a:t>
            </a: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2000" b="1" kern="0" noProof="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Онлайн-связь</a:t>
            </a:r>
            <a:r>
              <a:rPr lang="ru-RU" sz="2000" b="1" kern="0" noProof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между пациентом и врачом через Навигатор здоровья студента</a:t>
            </a: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2000" b="1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Реализация индивидуальных программ реабилитации и оздоровления в условиях Оздоровительно-реабилитационного центра М-</a:t>
            </a:r>
            <a:r>
              <a:rPr kumimoji="0" lang="en-US" sz="2000" b="1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fit </a:t>
            </a:r>
            <a:r>
              <a:rPr lang="ru-RU" sz="20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Центра ПМСП</a:t>
            </a:r>
            <a:endParaRPr kumimoji="0" lang="ru-RU" sz="2000" b="1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2000" b="1" kern="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Стационарзамещающая</a:t>
            </a:r>
            <a:r>
              <a:rPr lang="ru-RU" sz="20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и стационарная помощь в условиях клиники</a:t>
            </a: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2000" b="1" kern="0" noProof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Оказание психосоциальной помощи и коррекции ассистентами кафедры коммуникативных навыков</a:t>
            </a: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2000" b="1" kern="0" noProof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kumimoji="0" lang="ru-RU" sz="2000" b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оздание  электронного паспорта</a:t>
            </a:r>
            <a:r>
              <a:rPr kumimoji="0" lang="ru-RU" sz="2000" b="1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здоровья студента (планируется выпуск пластиковых карт)</a:t>
            </a:r>
          </a:p>
          <a:p>
            <a:pPr marL="342900" marR="0" lvl="0" indent="-342900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ru-RU" sz="20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Создание Молодежного центра здоровья</a:t>
            </a:r>
            <a:endParaRPr lang="ru-RU" sz="2000" b="1" kern="0" baseline="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03848" y="1484784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>
            <a:off x="3203848" y="2276872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Прямоугольник 20"/>
          <p:cNvSpPr/>
          <p:nvPr/>
        </p:nvSpPr>
        <p:spPr>
          <a:xfrm>
            <a:off x="3203848" y="3356992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3203848" y="4005064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>
            <a:off x="3203848" y="4941168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r>
              <a:rPr lang="ru-RU" dirty="0" smtClean="0"/>
              <a:t> из 16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5661248"/>
            <a:ext cx="5328592" cy="457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низ 11"/>
          <p:cNvSpPr/>
          <p:nvPr/>
        </p:nvSpPr>
        <p:spPr>
          <a:xfrm>
            <a:off x="7884368" y="3717032"/>
            <a:ext cx="864096" cy="28803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188640"/>
            <a:ext cx="7128792" cy="432048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Социально-ориентированная модель ПМСП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588224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r>
              <a:rPr lang="ru-RU" dirty="0" smtClean="0"/>
              <a:t> из 16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5220072" y="836712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764704"/>
            <a:ext cx="4968552" cy="5040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Кафедра коммуникативных навыков</a:t>
            </a:r>
            <a:endParaRPr lang="en-US" sz="20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067944" y="1772816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51520" y="1628800"/>
            <a:ext cx="3816424" cy="64807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Лечебно-оздоровительный центр «М-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fit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»</a:t>
            </a:r>
            <a:endParaRPr lang="en-US" sz="20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4067944" y="2708920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Стрелка вправо 18"/>
          <p:cNvSpPr/>
          <p:nvPr/>
        </p:nvSpPr>
        <p:spPr>
          <a:xfrm>
            <a:off x="4067944" y="3501008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2492896"/>
            <a:ext cx="3816424" cy="64807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Преподавательский состав клинических кафедр </a:t>
            </a:r>
            <a:endParaRPr lang="en-US" sz="20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520" y="3284984"/>
            <a:ext cx="3816424" cy="72008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latin typeface="Arial" pitchFamily="34" charset="0"/>
                <a:cs typeface="Arial" pitchFamily="34" charset="0"/>
              </a:rPr>
              <a:t>Врачи-интерны, резиденты, магистранты, докторанты</a:t>
            </a:r>
            <a:endParaRPr lang="en-US" sz="2000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4067944" y="4581128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436096" y="764704"/>
            <a:ext cx="3384376" cy="6480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Психосоциальная коррекция и поддержка</a:t>
            </a:r>
            <a:endParaRPr lang="en-US" sz="2000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7884368" y="2276872"/>
            <a:ext cx="864096" cy="28803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Стрелка вниз 21"/>
          <p:cNvSpPr/>
          <p:nvPr/>
        </p:nvSpPr>
        <p:spPr>
          <a:xfrm>
            <a:off x="7884368" y="1412776"/>
            <a:ext cx="864096" cy="216024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55976" y="1556792"/>
            <a:ext cx="4464496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Реализация индивидуальных программ реабилитации</a:t>
            </a:r>
            <a:endParaRPr lang="en-US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5976" y="2564904"/>
            <a:ext cx="4464496" cy="1224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Реализация программы мониторинга диспансерных больных</a:t>
            </a:r>
            <a:endParaRPr lang="en-US" sz="20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1520" y="4149080"/>
            <a:ext cx="3888432" cy="129614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Создание платформы для диалога с молодежью –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Молодежный центр здоровья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4067944" y="5589240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1520" y="5561856"/>
            <a:ext cx="3888432" cy="45943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Администрация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КазНМУ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4067944" y="6093296"/>
            <a:ext cx="288032" cy="36004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Стрелка вниз 33"/>
          <p:cNvSpPr/>
          <p:nvPr/>
        </p:nvSpPr>
        <p:spPr>
          <a:xfrm>
            <a:off x="7884368" y="5085184"/>
            <a:ext cx="864096" cy="28803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355976" y="4005064"/>
            <a:ext cx="4464496" cy="1152128"/>
          </a:xfrm>
          <a:prstGeom prst="roundRect">
            <a:avLst/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Реализация программы профилактики заболеваний среди студенческой молодежи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355976" y="5301208"/>
            <a:ext cx="4464496" cy="129614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Оказание адресной материальной помощи студентам с социально-значимыми заболеваниями, лицам с ограниченными возможностями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1520" y="6093296"/>
            <a:ext cx="3888432" cy="43204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Фонд «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Демеу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»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55776" y="548680"/>
            <a:ext cx="3456384" cy="432048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Актуальные задачи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7992888" cy="206210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Разработка и внедрение протоколов (стандартов) лечения и диагностики  для врача общей практики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Разработка и внедрение стандартов для медицинской сестры общей практики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Внесение изменений и дополнений в должностные обязанности врачей и медицинских сестер общей практики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Каб-410\Desktop\Фото\20140619_1135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29000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Каб-410\Desktop\Фото\20140619_123727_3_bestsh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517232"/>
            <a:ext cx="2048227" cy="11521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Rukov_Centra_PMSP\Desktop\Фото с общежитий\3.bmp"/>
          <p:cNvPicPr>
            <a:picLocks noChangeAspect="1" noChangeArrowheads="1"/>
          </p:cNvPicPr>
          <p:nvPr/>
        </p:nvPicPr>
        <p:blipFill>
          <a:blip r:embed="rId4" cstate="print"/>
          <a:srcRect l="12988" t="26189" r="43700" b="20586"/>
          <a:stretch>
            <a:fillRect/>
          </a:stretch>
        </p:blipFill>
        <p:spPr bwMode="auto">
          <a:xfrm>
            <a:off x="6660232" y="908719"/>
            <a:ext cx="2304256" cy="1536171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 l="39567" t="30141" r="21693" b="19657"/>
          <a:stretch>
            <a:fillRect/>
          </a:stretch>
        </p:blipFill>
        <p:spPr bwMode="auto">
          <a:xfrm>
            <a:off x="179512" y="4581128"/>
            <a:ext cx="286620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6" cstate="print"/>
          <a:srcRect l="4118" r="26839" b="13523"/>
          <a:stretch>
            <a:fillRect/>
          </a:stretch>
        </p:blipFill>
        <p:spPr bwMode="auto">
          <a:xfrm>
            <a:off x="6660232" y="2564904"/>
            <a:ext cx="2304256" cy="147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7" cstate="print"/>
          <a:srcRect l="38931" t="27360" r="20115" b="19485"/>
          <a:stretch>
            <a:fillRect/>
          </a:stretch>
        </p:blipFill>
        <p:spPr bwMode="auto">
          <a:xfrm>
            <a:off x="3131840" y="836712"/>
            <a:ext cx="345371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281584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9" cstate="print"/>
          <a:srcRect l="38378" t="26375" r="20668" b="17516"/>
          <a:stretch>
            <a:fillRect/>
          </a:stretch>
        </p:blipFill>
        <p:spPr bwMode="auto">
          <a:xfrm>
            <a:off x="179512" y="2492896"/>
            <a:ext cx="2736304" cy="205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10" cstate="print"/>
          <a:srcRect l="39566" t="29156" r="22247" b="20641"/>
          <a:stretch>
            <a:fillRect/>
          </a:stretch>
        </p:blipFill>
        <p:spPr bwMode="auto">
          <a:xfrm>
            <a:off x="5508104" y="4149080"/>
            <a:ext cx="27363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Users\Каб-410\Desktop\Фото\20140619_11362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22222" r="9259" b="11111"/>
          <a:stretch>
            <a:fillRect/>
          </a:stretch>
        </p:blipFill>
        <p:spPr bwMode="auto">
          <a:xfrm>
            <a:off x="6732240" y="5301208"/>
            <a:ext cx="2232248" cy="1368152"/>
          </a:xfrm>
          <a:prstGeom prst="rect">
            <a:avLst/>
          </a:prstGeom>
          <a:noFill/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Фото\3. 2013-2014 г.г\4. Бронхоскопия, анализы 09.13 г\Взятие лаважной жидкости во время бронхоскопии, DSC_243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517232"/>
            <a:ext cx="20482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364088" y="188640"/>
            <a:ext cx="3456384" cy="432048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Благодарю за внимание!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r>
              <a:rPr lang="ru-RU" dirty="0" smtClean="0"/>
              <a:t> из 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779</Words>
  <Application>Microsoft Office PowerPoint</Application>
  <PresentationFormat>Экран (4:3)</PresentationFormat>
  <Paragraphs>121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Руководитель Центра</dc:creator>
  <cp:lastModifiedBy>user</cp:lastModifiedBy>
  <cp:revision>71</cp:revision>
  <dcterms:created xsi:type="dcterms:W3CDTF">2014-11-11T08:37:03Z</dcterms:created>
  <dcterms:modified xsi:type="dcterms:W3CDTF">2014-11-18T02:24:45Z</dcterms:modified>
</cp:coreProperties>
</file>