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97" r:id="rId3"/>
  </p:sldMasterIdLst>
  <p:notesMasterIdLst>
    <p:notesMasterId r:id="rId47"/>
  </p:notesMasterIdLst>
  <p:handoutMasterIdLst>
    <p:handoutMasterId r:id="rId48"/>
  </p:handoutMasterIdLst>
  <p:sldIdLst>
    <p:sldId id="274" r:id="rId4"/>
    <p:sldId id="307" r:id="rId5"/>
    <p:sldId id="325" r:id="rId6"/>
    <p:sldId id="328" r:id="rId7"/>
    <p:sldId id="308" r:id="rId8"/>
    <p:sldId id="302" r:id="rId9"/>
    <p:sldId id="306" r:id="rId10"/>
    <p:sldId id="316" r:id="rId11"/>
    <p:sldId id="319" r:id="rId12"/>
    <p:sldId id="311" r:id="rId13"/>
    <p:sldId id="309" r:id="rId14"/>
    <p:sldId id="312" r:id="rId15"/>
    <p:sldId id="326" r:id="rId16"/>
    <p:sldId id="331" r:id="rId17"/>
    <p:sldId id="321" r:id="rId18"/>
    <p:sldId id="305" r:id="rId19"/>
    <p:sldId id="330" r:id="rId20"/>
    <p:sldId id="322" r:id="rId21"/>
    <p:sldId id="313" r:id="rId22"/>
    <p:sldId id="327" r:id="rId23"/>
    <p:sldId id="329" r:id="rId24"/>
    <p:sldId id="323" r:id="rId25"/>
    <p:sldId id="314" r:id="rId26"/>
    <p:sldId id="324" r:id="rId27"/>
    <p:sldId id="315" r:id="rId28"/>
    <p:sldId id="276" r:id="rId29"/>
    <p:sldId id="275" r:id="rId30"/>
    <p:sldId id="292" r:id="rId31"/>
    <p:sldId id="295" r:id="rId32"/>
    <p:sldId id="280" r:id="rId33"/>
    <p:sldId id="257" r:id="rId34"/>
    <p:sldId id="281" r:id="rId35"/>
    <p:sldId id="282" r:id="rId36"/>
    <p:sldId id="259" r:id="rId37"/>
    <p:sldId id="260" r:id="rId38"/>
    <p:sldId id="258" r:id="rId39"/>
    <p:sldId id="261" r:id="rId40"/>
    <p:sldId id="287" r:id="rId41"/>
    <p:sldId id="284" r:id="rId42"/>
    <p:sldId id="268" r:id="rId43"/>
    <p:sldId id="320" r:id="rId44"/>
    <p:sldId id="332" r:id="rId45"/>
    <p:sldId id="288" r:id="rId46"/>
  </p:sldIdLst>
  <p:sldSz cx="9144000" cy="6858000" type="screen4x3"/>
  <p:notesSz cx="6858000" cy="9947275"/>
  <p:custDataLst>
    <p:tags r:id="rId49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944E"/>
    <a:srgbClr val="1753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590" autoAdjust="0"/>
  </p:normalViewPr>
  <p:slideViewPr>
    <p:cSldViewPr>
      <p:cViewPr>
        <p:scale>
          <a:sx n="70" d="100"/>
          <a:sy n="70" d="100"/>
        </p:scale>
        <p:origin x="-1974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-3426" y="-108"/>
      </p:cViewPr>
      <p:guideLst>
        <p:guide orient="horz" pos="3133"/>
        <p:guide pos="21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k-KZ"/>
  <c:roundedCorners val="0"/>
  <mc:AlternateContent xmlns:mc="http://schemas.openxmlformats.org/markup-compatibility/2006">
    <mc:Choice xmlns:c14="http://schemas.microsoft.com/office/drawing/2007/8/2/chart" Requires="c14">
      <c14:style val="145"/>
    </mc:Choice>
    <mc:Fallback>
      <c:style val="45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123031496062991E-2"/>
          <c:y val="1.6095992458150733E-2"/>
          <c:w val="0.93407042869641299"/>
          <c:h val="0.881974857766320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Лист1!$B$10</c:f>
              <c:strCache>
                <c:ptCount val="1"/>
                <c:pt idx="0">
                  <c:v>Количество дошкольных учреждений, единиц (с 2010г. включая мини-центры)</c:v>
                </c:pt>
              </c:strCache>
            </c:strRef>
          </c:tx>
          <c:invertIfNegative val="0"/>
          <c:cat>
            <c:numRef>
              <c:f>Лист1!$C$9:$P$9</c:f>
              <c:numCache>
                <c:formatCode>General</c:formatCod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numCache>
            </c:numRef>
          </c:cat>
          <c:val>
            <c:numRef>
              <c:f>Лист1!$C$10:$P$10</c:f>
              <c:numCache>
                <c:formatCode>###\ ###\ ###\ ###\ ##0</c:formatCode>
                <c:ptCount val="14"/>
                <c:pt idx="0">
                  <c:v>1089</c:v>
                </c:pt>
                <c:pt idx="1">
                  <c:v>1103</c:v>
                </c:pt>
                <c:pt idx="2">
                  <c:v>1095</c:v>
                </c:pt>
                <c:pt idx="3">
                  <c:v>1106</c:v>
                </c:pt>
                <c:pt idx="4">
                  <c:v>1120</c:v>
                </c:pt>
                <c:pt idx="5">
                  <c:v>1179</c:v>
                </c:pt>
                <c:pt idx="6">
                  <c:v>1327</c:v>
                </c:pt>
                <c:pt idx="7">
                  <c:v>1500</c:v>
                </c:pt>
                <c:pt idx="8">
                  <c:v>1692</c:v>
                </c:pt>
                <c:pt idx="9">
                  <c:v>1852</c:v>
                </c:pt>
                <c:pt idx="10">
                  <c:v>4781</c:v>
                </c:pt>
                <c:pt idx="11">
                  <c:v>6133</c:v>
                </c:pt>
                <c:pt idx="12">
                  <c:v>7221</c:v>
                </c:pt>
                <c:pt idx="13">
                  <c:v>7661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17498880"/>
        <c:axId val="100997312"/>
      </c:barChart>
      <c:catAx>
        <c:axId val="11749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0997312"/>
        <c:crosses val="autoZero"/>
        <c:auto val="1"/>
        <c:lblAlgn val="ctr"/>
        <c:lblOffset val="100"/>
        <c:noMultiLvlLbl val="0"/>
      </c:catAx>
      <c:valAx>
        <c:axId val="100997312"/>
        <c:scaling>
          <c:orientation val="minMax"/>
        </c:scaling>
        <c:delete val="0"/>
        <c:axPos val="l"/>
        <c:numFmt formatCode="###\ ###\ ###\ ###\ ##0" sourceLinked="1"/>
        <c:majorTickMark val="none"/>
        <c:minorTickMark val="none"/>
        <c:tickLblPos val="nextTo"/>
        <c:crossAx val="117498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k-KZ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k-KZ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Лист1!$C$33</c:f>
              <c:strCache>
                <c:ptCount val="1"/>
                <c:pt idx="0">
                  <c:v>Количество школ, единиц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kk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Лист1!$D$32:$Q$32</c:f>
              <c:numCache>
                <c:formatCode>General</c:formatCod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numCache>
            </c:numRef>
          </c:cat>
          <c:val>
            <c:numRef>
              <c:f>Лист1!$D$33:$Q$33</c:f>
              <c:numCache>
                <c:formatCode>General</c:formatCode>
                <c:ptCount val="14"/>
                <c:pt idx="0">
                  <c:v>8309</c:v>
                </c:pt>
                <c:pt idx="1">
                  <c:v>8408</c:v>
                </c:pt>
                <c:pt idx="2">
                  <c:v>8334</c:v>
                </c:pt>
                <c:pt idx="3">
                  <c:v>8254</c:v>
                </c:pt>
                <c:pt idx="4">
                  <c:v>8221</c:v>
                </c:pt>
                <c:pt idx="5">
                  <c:v>8157</c:v>
                </c:pt>
                <c:pt idx="6">
                  <c:v>8055</c:v>
                </c:pt>
                <c:pt idx="7">
                  <c:v>7958</c:v>
                </c:pt>
                <c:pt idx="8">
                  <c:v>7859</c:v>
                </c:pt>
                <c:pt idx="9">
                  <c:v>7811</c:v>
                </c:pt>
                <c:pt idx="10">
                  <c:v>7755</c:v>
                </c:pt>
                <c:pt idx="11">
                  <c:v>7706</c:v>
                </c:pt>
                <c:pt idx="12">
                  <c:v>7636</c:v>
                </c:pt>
                <c:pt idx="13" formatCode="###\ ###\ ###\ ###\ ##0">
                  <c:v>7561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86237184"/>
        <c:axId val="91636288"/>
      </c:barChart>
      <c:catAx>
        <c:axId val="8623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kk-KZ"/>
          </a:p>
        </c:txPr>
        <c:crossAx val="91636288"/>
        <c:crosses val="autoZero"/>
        <c:auto val="1"/>
        <c:lblAlgn val="ctr"/>
        <c:lblOffset val="100"/>
        <c:noMultiLvlLbl val="0"/>
      </c:catAx>
      <c:valAx>
        <c:axId val="91636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862371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1416883528948764"/>
          <c:y val="1.2149296444882119E-2"/>
          <c:w val="0.59270627180784052"/>
          <c:h val="7.3449634177775724E-2"/>
        </c:manualLayout>
      </c:layout>
      <c:overlay val="0"/>
      <c:txPr>
        <a:bodyPr/>
        <a:lstStyle/>
        <a:p>
          <a:pPr>
            <a:defRPr sz="2400"/>
          </a:pPr>
          <a:endParaRPr lang="kk-K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kk-K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k-KZ"/>
  <c:roundedCorners val="0"/>
  <mc:AlternateContent xmlns:mc="http://schemas.openxmlformats.org/markup-compatibility/2006">
    <mc:Choice xmlns:c14="http://schemas.microsoft.com/office/drawing/2007/8/2/chart" Requires="c14">
      <c14:style val="146"/>
    </mc:Choice>
    <mc:Fallback>
      <c:style val="4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Лист1!$B$37</c:f>
              <c:strCache>
                <c:ptCount val="1"/>
                <c:pt idx="0">
                  <c:v>Уровень безработицы, в процентах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kk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Лист1!$C$36:$P$36</c:f>
              <c:numCache>
                <c:formatCode>General</c:formatCod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numCache>
            </c:numRef>
          </c:cat>
          <c:val>
            <c:numRef>
              <c:f>Лист1!$C$37:$P$37</c:f>
              <c:numCache>
                <c:formatCode>0.0</c:formatCode>
                <c:ptCount val="14"/>
                <c:pt idx="0">
                  <c:v>12.8</c:v>
                </c:pt>
                <c:pt idx="1">
                  <c:v>10.4</c:v>
                </c:pt>
                <c:pt idx="2">
                  <c:v>9.3000000000000007</c:v>
                </c:pt>
                <c:pt idx="3">
                  <c:v>8.8000000000000007</c:v>
                </c:pt>
                <c:pt idx="4">
                  <c:v>8.4</c:v>
                </c:pt>
                <c:pt idx="5">
                  <c:v>8.1</c:v>
                </c:pt>
                <c:pt idx="6">
                  <c:v>7.8</c:v>
                </c:pt>
                <c:pt idx="7">
                  <c:v>7.3</c:v>
                </c:pt>
                <c:pt idx="8">
                  <c:v>6.6</c:v>
                </c:pt>
                <c:pt idx="9">
                  <c:v>6.6</c:v>
                </c:pt>
                <c:pt idx="10">
                  <c:v>5.8</c:v>
                </c:pt>
                <c:pt idx="11">
                  <c:v>5.4</c:v>
                </c:pt>
                <c:pt idx="12">
                  <c:v>5.3</c:v>
                </c:pt>
                <c:pt idx="13">
                  <c:v>5.2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40299776"/>
        <c:axId val="101000320"/>
      </c:barChart>
      <c:catAx>
        <c:axId val="14029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kk-KZ"/>
          </a:p>
        </c:txPr>
        <c:crossAx val="101000320"/>
        <c:crosses val="autoZero"/>
        <c:auto val="1"/>
        <c:lblAlgn val="ctr"/>
        <c:lblOffset val="100"/>
        <c:noMultiLvlLbl val="0"/>
      </c:catAx>
      <c:valAx>
        <c:axId val="101000320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1402997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7738914710751628"/>
          <c:y val="0.10311186097539843"/>
          <c:w val="0.64761269694988355"/>
          <c:h val="0.10565407495926643"/>
        </c:manualLayout>
      </c:layout>
      <c:overlay val="0"/>
      <c:txPr>
        <a:bodyPr/>
        <a:lstStyle/>
        <a:p>
          <a:pPr>
            <a:defRPr sz="2400" b="1"/>
          </a:pPr>
          <a:endParaRPr lang="kk-KZ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F68720-6B3C-4D93-988B-9C5149CBA8A6}" type="doc">
      <dgm:prSet loTypeId="urn:microsoft.com/office/officeart/2005/8/layout/radial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kk-KZ"/>
        </a:p>
      </dgm:t>
    </dgm:pt>
    <dgm:pt modelId="{D2D548A8-510F-48FC-AC07-5D267D5E4664}">
      <dgm:prSet phldrT="[Текст]" custT="1"/>
      <dgm:spPr/>
      <dgm:t>
        <a:bodyPr/>
        <a:lstStyle/>
        <a:p>
          <a:r>
            <a:rPr lang="ru-RU" sz="2400" b="1" dirty="0" smtClean="0">
              <a:latin typeface="Arial" panose="020B0604020202020204" pitchFamily="34" charset="0"/>
              <a:cs typeface="Arial" panose="020B0604020202020204" pitchFamily="34" charset="0"/>
            </a:rPr>
            <a:t>Детерминанты</a:t>
          </a:r>
        </a:p>
        <a:p>
          <a:r>
            <a:rPr lang="ru-RU" sz="2400" b="1" dirty="0" smtClean="0">
              <a:latin typeface="Arial" panose="020B0604020202020204" pitchFamily="34" charset="0"/>
              <a:cs typeface="Arial" panose="020B0604020202020204" pitchFamily="34" charset="0"/>
            </a:rPr>
            <a:t>Здоровья</a:t>
          </a:r>
          <a:endParaRPr lang="kk-KZ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9840C6-684C-430C-A9F7-AFEA49A652CA}" type="parTrans" cxnId="{0E4752BF-46D5-459C-9B18-D92CF950C0C4}">
      <dgm:prSet/>
      <dgm:spPr/>
      <dgm:t>
        <a:bodyPr/>
        <a:lstStyle/>
        <a:p>
          <a:endParaRPr lang="kk-KZ"/>
        </a:p>
      </dgm:t>
    </dgm:pt>
    <dgm:pt modelId="{96374E7C-B5F4-4A78-8E41-CB3CC2F6F305}" type="sibTrans" cxnId="{0E4752BF-46D5-459C-9B18-D92CF950C0C4}">
      <dgm:prSet/>
      <dgm:spPr/>
      <dgm:t>
        <a:bodyPr/>
        <a:lstStyle/>
        <a:p>
          <a:endParaRPr lang="kk-KZ"/>
        </a:p>
      </dgm:t>
    </dgm:pt>
    <dgm:pt modelId="{30A4FEDB-9B52-45E7-AF44-68CA2B822891}">
      <dgm:prSet phldrT="[Текст]" custT="1"/>
      <dgm:spPr/>
      <dgm:t>
        <a:bodyPr/>
        <a:lstStyle/>
        <a:p>
          <a:r>
            <a:rPr lang="ru-RU" sz="2800" b="1" dirty="0" smtClean="0"/>
            <a:t>Деньги</a:t>
          </a:r>
          <a:endParaRPr lang="kk-KZ" sz="2800" b="1" dirty="0"/>
        </a:p>
      </dgm:t>
    </dgm:pt>
    <dgm:pt modelId="{560DEAA6-4AA2-48DE-9AB8-17AA3A6B72E4}" type="parTrans" cxnId="{DDB33F0F-03AE-4525-8F24-0DE36F129092}">
      <dgm:prSet/>
      <dgm:spPr/>
      <dgm:t>
        <a:bodyPr/>
        <a:lstStyle/>
        <a:p>
          <a:endParaRPr lang="kk-KZ"/>
        </a:p>
      </dgm:t>
    </dgm:pt>
    <dgm:pt modelId="{DE689B27-A216-4DC2-B846-DA1E0B33A1FB}" type="sibTrans" cxnId="{DDB33F0F-03AE-4525-8F24-0DE36F129092}">
      <dgm:prSet/>
      <dgm:spPr/>
      <dgm:t>
        <a:bodyPr/>
        <a:lstStyle/>
        <a:p>
          <a:endParaRPr lang="kk-KZ"/>
        </a:p>
      </dgm:t>
    </dgm:pt>
    <dgm:pt modelId="{C6CC10A6-2548-420C-A819-EF641DE10C7E}">
      <dgm:prSet phldrT="[Текст]" custT="1"/>
      <dgm:spPr/>
      <dgm:t>
        <a:bodyPr/>
        <a:lstStyle/>
        <a:p>
          <a:r>
            <a:rPr lang="ru-RU" sz="2800" b="1" dirty="0" smtClean="0"/>
            <a:t>Ресурсы</a:t>
          </a:r>
          <a:endParaRPr lang="kk-KZ" sz="2800" b="1" dirty="0"/>
        </a:p>
      </dgm:t>
    </dgm:pt>
    <dgm:pt modelId="{639B4F37-8BC0-41EF-9329-50681356D315}" type="parTrans" cxnId="{C57AC39F-4FD9-446A-9031-A4C82B3B5EC4}">
      <dgm:prSet/>
      <dgm:spPr/>
      <dgm:t>
        <a:bodyPr/>
        <a:lstStyle/>
        <a:p>
          <a:endParaRPr lang="kk-KZ"/>
        </a:p>
      </dgm:t>
    </dgm:pt>
    <dgm:pt modelId="{99515C56-32E6-43C8-91E4-F645A381A2ED}" type="sibTrans" cxnId="{C57AC39F-4FD9-446A-9031-A4C82B3B5EC4}">
      <dgm:prSet/>
      <dgm:spPr/>
      <dgm:t>
        <a:bodyPr/>
        <a:lstStyle/>
        <a:p>
          <a:endParaRPr lang="kk-KZ"/>
        </a:p>
      </dgm:t>
    </dgm:pt>
    <dgm:pt modelId="{F2BC485E-062B-4FEE-B772-5C845E4A5472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2800" b="1" dirty="0" smtClean="0"/>
            <a:t>Политика</a:t>
          </a:r>
          <a:endParaRPr lang="kk-KZ" sz="2800" b="1" dirty="0"/>
        </a:p>
      </dgm:t>
    </dgm:pt>
    <dgm:pt modelId="{ED1C9601-E748-4465-A72E-FC830B736AC1}" type="parTrans" cxnId="{46089792-F1C9-4306-9A39-60FF15354A76}">
      <dgm:prSet/>
      <dgm:spPr/>
      <dgm:t>
        <a:bodyPr/>
        <a:lstStyle/>
        <a:p>
          <a:endParaRPr lang="kk-KZ"/>
        </a:p>
      </dgm:t>
    </dgm:pt>
    <dgm:pt modelId="{79777815-00F0-4791-B422-F29D676FE672}" type="sibTrans" cxnId="{46089792-F1C9-4306-9A39-60FF15354A76}">
      <dgm:prSet/>
      <dgm:spPr/>
      <dgm:t>
        <a:bodyPr/>
        <a:lstStyle/>
        <a:p>
          <a:endParaRPr lang="kk-KZ"/>
        </a:p>
      </dgm:t>
    </dgm:pt>
    <dgm:pt modelId="{72874179-01A4-4AB9-9846-BC882E30BDF1}">
      <dgm:prSet phldrT="[Текст]" custT="1"/>
      <dgm:spPr/>
      <dgm:t>
        <a:bodyPr/>
        <a:lstStyle/>
        <a:p>
          <a:r>
            <a:rPr lang="ru-RU" sz="2800" b="1" dirty="0" smtClean="0">
              <a:latin typeface="Arial" panose="020B0604020202020204" pitchFamily="34" charset="0"/>
              <a:cs typeface="Arial" panose="020B0604020202020204" pitchFamily="34" charset="0"/>
            </a:rPr>
            <a:t>Власть</a:t>
          </a:r>
          <a:endParaRPr lang="kk-KZ" sz="2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19724F-2012-41BE-BA6E-18485B3F1272}" type="parTrans" cxnId="{5736EFDC-96FF-4971-9705-496608597724}">
      <dgm:prSet/>
      <dgm:spPr/>
      <dgm:t>
        <a:bodyPr/>
        <a:lstStyle/>
        <a:p>
          <a:endParaRPr lang="kk-KZ"/>
        </a:p>
      </dgm:t>
    </dgm:pt>
    <dgm:pt modelId="{4C863E0D-0D8A-45A5-B30D-764CE70236D0}" type="sibTrans" cxnId="{5736EFDC-96FF-4971-9705-496608597724}">
      <dgm:prSet/>
      <dgm:spPr/>
      <dgm:t>
        <a:bodyPr/>
        <a:lstStyle/>
        <a:p>
          <a:endParaRPr lang="kk-KZ"/>
        </a:p>
      </dgm:t>
    </dgm:pt>
    <dgm:pt modelId="{F2AA36C5-A2B1-40F1-B247-43D4DF356D2B}" type="pres">
      <dgm:prSet presAssocID="{57F68720-6B3C-4D93-988B-9C5149CBA8A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kk-KZ"/>
        </a:p>
      </dgm:t>
    </dgm:pt>
    <dgm:pt modelId="{18566C65-99EB-4ED5-B1C0-18CCB6078FC7}" type="pres">
      <dgm:prSet presAssocID="{D2D548A8-510F-48FC-AC07-5D267D5E4664}" presName="centerShape" presStyleLbl="node0" presStyleIdx="0" presStyleCnt="1" custScaleX="212578" custScaleY="178213"/>
      <dgm:spPr/>
      <dgm:t>
        <a:bodyPr/>
        <a:lstStyle/>
        <a:p>
          <a:endParaRPr lang="kk-KZ"/>
        </a:p>
      </dgm:t>
    </dgm:pt>
    <dgm:pt modelId="{AD58BC03-738E-4CA7-B2B8-C6FA2B807EF8}" type="pres">
      <dgm:prSet presAssocID="{560DEAA6-4AA2-48DE-9AB8-17AA3A6B72E4}" presName="parTrans" presStyleLbl="sibTrans2D1" presStyleIdx="0" presStyleCnt="4" custAng="10800000"/>
      <dgm:spPr/>
      <dgm:t>
        <a:bodyPr/>
        <a:lstStyle/>
        <a:p>
          <a:endParaRPr lang="kk-KZ"/>
        </a:p>
      </dgm:t>
    </dgm:pt>
    <dgm:pt modelId="{C4C111A5-0975-4D4D-A07A-96CD5EA38571}" type="pres">
      <dgm:prSet presAssocID="{560DEAA6-4AA2-48DE-9AB8-17AA3A6B72E4}" presName="connectorText" presStyleLbl="sibTrans2D1" presStyleIdx="0" presStyleCnt="4"/>
      <dgm:spPr/>
      <dgm:t>
        <a:bodyPr/>
        <a:lstStyle/>
        <a:p>
          <a:endParaRPr lang="kk-KZ"/>
        </a:p>
      </dgm:t>
    </dgm:pt>
    <dgm:pt modelId="{A5B4418E-C529-4E95-96FE-B00D8D5C4064}" type="pres">
      <dgm:prSet presAssocID="{30A4FEDB-9B52-45E7-AF44-68CA2B822891}" presName="node" presStyleLbl="node1" presStyleIdx="0" presStyleCnt="4" custScaleX="241742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E37F61D1-E27A-470B-9F96-65C6EEBA7D95}" type="pres">
      <dgm:prSet presAssocID="{639B4F37-8BC0-41EF-9329-50681356D315}" presName="parTrans" presStyleLbl="sibTrans2D1" presStyleIdx="1" presStyleCnt="4" custAng="10800000"/>
      <dgm:spPr/>
      <dgm:t>
        <a:bodyPr/>
        <a:lstStyle/>
        <a:p>
          <a:endParaRPr lang="kk-KZ"/>
        </a:p>
      </dgm:t>
    </dgm:pt>
    <dgm:pt modelId="{7C98D385-8BDE-4EC9-AFD0-0FDED1A5FF9E}" type="pres">
      <dgm:prSet presAssocID="{639B4F37-8BC0-41EF-9329-50681356D315}" presName="connectorText" presStyleLbl="sibTrans2D1" presStyleIdx="1" presStyleCnt="4"/>
      <dgm:spPr/>
      <dgm:t>
        <a:bodyPr/>
        <a:lstStyle/>
        <a:p>
          <a:endParaRPr lang="kk-KZ"/>
        </a:p>
      </dgm:t>
    </dgm:pt>
    <dgm:pt modelId="{B14648EC-9D42-49E6-AE41-80EA8450F3CD}" type="pres">
      <dgm:prSet presAssocID="{C6CC10A6-2548-420C-A819-EF641DE10C7E}" presName="node" presStyleLbl="node1" presStyleIdx="1" presStyleCnt="4" custScaleX="161867" custRadScaleRad="136613" custRadScaleInc="3163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10FD0464-1161-4860-888F-F38EF9667F9A}" type="pres">
      <dgm:prSet presAssocID="{ED1C9601-E748-4465-A72E-FC830B736AC1}" presName="parTrans" presStyleLbl="sibTrans2D1" presStyleIdx="2" presStyleCnt="4" custAng="10800000"/>
      <dgm:spPr/>
      <dgm:t>
        <a:bodyPr/>
        <a:lstStyle/>
        <a:p>
          <a:endParaRPr lang="kk-KZ"/>
        </a:p>
      </dgm:t>
    </dgm:pt>
    <dgm:pt modelId="{31C2DA76-CABE-4B0B-B567-513C3C7ED511}" type="pres">
      <dgm:prSet presAssocID="{ED1C9601-E748-4465-A72E-FC830B736AC1}" presName="connectorText" presStyleLbl="sibTrans2D1" presStyleIdx="2" presStyleCnt="4"/>
      <dgm:spPr/>
      <dgm:t>
        <a:bodyPr/>
        <a:lstStyle/>
        <a:p>
          <a:endParaRPr lang="kk-KZ"/>
        </a:p>
      </dgm:t>
    </dgm:pt>
    <dgm:pt modelId="{4877218C-158F-4727-AAD1-AFE9B2AD7DE7}" type="pres">
      <dgm:prSet presAssocID="{F2BC485E-062B-4FEE-B772-5C845E4A5472}" presName="node" presStyleLbl="node1" presStyleIdx="2" presStyleCnt="4" custScaleX="182223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77CFCA98-8035-4D67-9FC6-C2EB6DB32F90}" type="pres">
      <dgm:prSet presAssocID="{CE19724F-2012-41BE-BA6E-18485B3F1272}" presName="parTrans" presStyleLbl="sibTrans2D1" presStyleIdx="3" presStyleCnt="4" custAng="10800000"/>
      <dgm:spPr/>
      <dgm:t>
        <a:bodyPr/>
        <a:lstStyle/>
        <a:p>
          <a:endParaRPr lang="kk-KZ"/>
        </a:p>
      </dgm:t>
    </dgm:pt>
    <dgm:pt modelId="{625E53B4-90D2-4599-A6DB-DF0F53FEA77E}" type="pres">
      <dgm:prSet presAssocID="{CE19724F-2012-41BE-BA6E-18485B3F1272}" presName="connectorText" presStyleLbl="sibTrans2D1" presStyleIdx="3" presStyleCnt="4"/>
      <dgm:spPr/>
      <dgm:t>
        <a:bodyPr/>
        <a:lstStyle/>
        <a:p>
          <a:endParaRPr lang="kk-KZ"/>
        </a:p>
      </dgm:t>
    </dgm:pt>
    <dgm:pt modelId="{262C3F70-21FD-492A-8168-C31EC72C94CC}" type="pres">
      <dgm:prSet presAssocID="{72874179-01A4-4AB9-9846-BC882E30BDF1}" presName="node" presStyleLbl="node1" presStyleIdx="3" presStyleCnt="4" custScaleX="150782" custRadScaleRad="127328" custRadScaleInc="-159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</dgm:ptLst>
  <dgm:cxnLst>
    <dgm:cxn modelId="{EBAED0B5-255B-4D43-BA59-C884E0CD07A0}" type="presOf" srcId="{639B4F37-8BC0-41EF-9329-50681356D315}" destId="{7C98D385-8BDE-4EC9-AFD0-0FDED1A5FF9E}" srcOrd="1" destOrd="0" presId="urn:microsoft.com/office/officeart/2005/8/layout/radial5"/>
    <dgm:cxn modelId="{46089792-F1C9-4306-9A39-60FF15354A76}" srcId="{D2D548A8-510F-48FC-AC07-5D267D5E4664}" destId="{F2BC485E-062B-4FEE-B772-5C845E4A5472}" srcOrd="2" destOrd="0" parTransId="{ED1C9601-E748-4465-A72E-FC830B736AC1}" sibTransId="{79777815-00F0-4791-B422-F29D676FE672}"/>
    <dgm:cxn modelId="{233C26A6-F55D-4F2F-9C6A-65D8EC7DD165}" type="presOf" srcId="{30A4FEDB-9B52-45E7-AF44-68CA2B822891}" destId="{A5B4418E-C529-4E95-96FE-B00D8D5C4064}" srcOrd="0" destOrd="0" presId="urn:microsoft.com/office/officeart/2005/8/layout/radial5"/>
    <dgm:cxn modelId="{200E25C3-0F40-4C0E-967A-F3348126D5E4}" type="presOf" srcId="{C6CC10A6-2548-420C-A819-EF641DE10C7E}" destId="{B14648EC-9D42-49E6-AE41-80EA8450F3CD}" srcOrd="0" destOrd="0" presId="urn:microsoft.com/office/officeart/2005/8/layout/radial5"/>
    <dgm:cxn modelId="{E5072324-69E9-4BC5-914B-CF71520B6DC5}" type="presOf" srcId="{CE19724F-2012-41BE-BA6E-18485B3F1272}" destId="{625E53B4-90D2-4599-A6DB-DF0F53FEA77E}" srcOrd="1" destOrd="0" presId="urn:microsoft.com/office/officeart/2005/8/layout/radial5"/>
    <dgm:cxn modelId="{D3A088D7-8B6C-472C-A9F7-4FE808566AD1}" type="presOf" srcId="{560DEAA6-4AA2-48DE-9AB8-17AA3A6B72E4}" destId="{C4C111A5-0975-4D4D-A07A-96CD5EA38571}" srcOrd="1" destOrd="0" presId="urn:microsoft.com/office/officeart/2005/8/layout/radial5"/>
    <dgm:cxn modelId="{C57AC39F-4FD9-446A-9031-A4C82B3B5EC4}" srcId="{D2D548A8-510F-48FC-AC07-5D267D5E4664}" destId="{C6CC10A6-2548-420C-A819-EF641DE10C7E}" srcOrd="1" destOrd="0" parTransId="{639B4F37-8BC0-41EF-9329-50681356D315}" sibTransId="{99515C56-32E6-43C8-91E4-F645A381A2ED}"/>
    <dgm:cxn modelId="{782F983E-630A-44C0-818B-83772F6F3C44}" type="presOf" srcId="{ED1C9601-E748-4465-A72E-FC830B736AC1}" destId="{31C2DA76-CABE-4B0B-B567-513C3C7ED511}" srcOrd="1" destOrd="0" presId="urn:microsoft.com/office/officeart/2005/8/layout/radial5"/>
    <dgm:cxn modelId="{C307756D-06F4-4FA6-9F77-D4265FF98869}" type="presOf" srcId="{560DEAA6-4AA2-48DE-9AB8-17AA3A6B72E4}" destId="{AD58BC03-738E-4CA7-B2B8-C6FA2B807EF8}" srcOrd="0" destOrd="0" presId="urn:microsoft.com/office/officeart/2005/8/layout/radial5"/>
    <dgm:cxn modelId="{7E10288D-F95C-4450-A87B-794FFF0AF83B}" type="presOf" srcId="{CE19724F-2012-41BE-BA6E-18485B3F1272}" destId="{77CFCA98-8035-4D67-9FC6-C2EB6DB32F90}" srcOrd="0" destOrd="0" presId="urn:microsoft.com/office/officeart/2005/8/layout/radial5"/>
    <dgm:cxn modelId="{6D53F53E-3220-4F76-82D3-6360AEFF903D}" type="presOf" srcId="{D2D548A8-510F-48FC-AC07-5D267D5E4664}" destId="{18566C65-99EB-4ED5-B1C0-18CCB6078FC7}" srcOrd="0" destOrd="0" presId="urn:microsoft.com/office/officeart/2005/8/layout/radial5"/>
    <dgm:cxn modelId="{AE5BCFDD-D565-41D0-AD8C-F2ADFC02F73D}" type="presOf" srcId="{639B4F37-8BC0-41EF-9329-50681356D315}" destId="{E37F61D1-E27A-470B-9F96-65C6EEBA7D95}" srcOrd="0" destOrd="0" presId="urn:microsoft.com/office/officeart/2005/8/layout/radial5"/>
    <dgm:cxn modelId="{0E4752BF-46D5-459C-9B18-D92CF950C0C4}" srcId="{57F68720-6B3C-4D93-988B-9C5149CBA8A6}" destId="{D2D548A8-510F-48FC-AC07-5D267D5E4664}" srcOrd="0" destOrd="0" parTransId="{119840C6-684C-430C-A9F7-AFEA49A652CA}" sibTransId="{96374E7C-B5F4-4A78-8E41-CB3CC2F6F305}"/>
    <dgm:cxn modelId="{0A71E64D-D968-4176-A166-D0A35E44BEF2}" type="presOf" srcId="{72874179-01A4-4AB9-9846-BC882E30BDF1}" destId="{262C3F70-21FD-492A-8168-C31EC72C94CC}" srcOrd="0" destOrd="0" presId="urn:microsoft.com/office/officeart/2005/8/layout/radial5"/>
    <dgm:cxn modelId="{1E609DF5-3759-4550-A7F0-D86FFC7A12C3}" type="presOf" srcId="{F2BC485E-062B-4FEE-B772-5C845E4A5472}" destId="{4877218C-158F-4727-AAD1-AFE9B2AD7DE7}" srcOrd="0" destOrd="0" presId="urn:microsoft.com/office/officeart/2005/8/layout/radial5"/>
    <dgm:cxn modelId="{417B9B1C-BC48-47F4-9F65-7BA4EE439E6D}" type="presOf" srcId="{ED1C9601-E748-4465-A72E-FC830B736AC1}" destId="{10FD0464-1161-4860-888F-F38EF9667F9A}" srcOrd="0" destOrd="0" presId="urn:microsoft.com/office/officeart/2005/8/layout/radial5"/>
    <dgm:cxn modelId="{5736EFDC-96FF-4971-9705-496608597724}" srcId="{D2D548A8-510F-48FC-AC07-5D267D5E4664}" destId="{72874179-01A4-4AB9-9846-BC882E30BDF1}" srcOrd="3" destOrd="0" parTransId="{CE19724F-2012-41BE-BA6E-18485B3F1272}" sibTransId="{4C863E0D-0D8A-45A5-B30D-764CE70236D0}"/>
    <dgm:cxn modelId="{CD4E12C8-4D53-4B8C-9028-2A21D99CCD59}" type="presOf" srcId="{57F68720-6B3C-4D93-988B-9C5149CBA8A6}" destId="{F2AA36C5-A2B1-40F1-B247-43D4DF356D2B}" srcOrd="0" destOrd="0" presId="urn:microsoft.com/office/officeart/2005/8/layout/radial5"/>
    <dgm:cxn modelId="{DDB33F0F-03AE-4525-8F24-0DE36F129092}" srcId="{D2D548A8-510F-48FC-AC07-5D267D5E4664}" destId="{30A4FEDB-9B52-45E7-AF44-68CA2B822891}" srcOrd="0" destOrd="0" parTransId="{560DEAA6-4AA2-48DE-9AB8-17AA3A6B72E4}" sibTransId="{DE689B27-A216-4DC2-B846-DA1E0B33A1FB}"/>
    <dgm:cxn modelId="{A3411B51-F229-4C7E-B5ED-50C4F4DD008A}" type="presParOf" srcId="{F2AA36C5-A2B1-40F1-B247-43D4DF356D2B}" destId="{18566C65-99EB-4ED5-B1C0-18CCB6078FC7}" srcOrd="0" destOrd="0" presId="urn:microsoft.com/office/officeart/2005/8/layout/radial5"/>
    <dgm:cxn modelId="{E51FB5A7-B580-491E-9924-80C940DEED66}" type="presParOf" srcId="{F2AA36C5-A2B1-40F1-B247-43D4DF356D2B}" destId="{AD58BC03-738E-4CA7-B2B8-C6FA2B807EF8}" srcOrd="1" destOrd="0" presId="urn:microsoft.com/office/officeart/2005/8/layout/radial5"/>
    <dgm:cxn modelId="{51B8B3E6-3DE8-43F1-8F95-9BEBB894A33D}" type="presParOf" srcId="{AD58BC03-738E-4CA7-B2B8-C6FA2B807EF8}" destId="{C4C111A5-0975-4D4D-A07A-96CD5EA38571}" srcOrd="0" destOrd="0" presId="urn:microsoft.com/office/officeart/2005/8/layout/radial5"/>
    <dgm:cxn modelId="{CEA390F2-18E6-4375-8A16-EEA322C35F72}" type="presParOf" srcId="{F2AA36C5-A2B1-40F1-B247-43D4DF356D2B}" destId="{A5B4418E-C529-4E95-96FE-B00D8D5C4064}" srcOrd="2" destOrd="0" presId="urn:microsoft.com/office/officeart/2005/8/layout/radial5"/>
    <dgm:cxn modelId="{AD8F5ADD-8FF7-4D04-B9E0-F0BB6855CB52}" type="presParOf" srcId="{F2AA36C5-A2B1-40F1-B247-43D4DF356D2B}" destId="{E37F61D1-E27A-470B-9F96-65C6EEBA7D95}" srcOrd="3" destOrd="0" presId="urn:microsoft.com/office/officeart/2005/8/layout/radial5"/>
    <dgm:cxn modelId="{CDAD6B88-EE12-4F95-9ADF-9DC5BDFB145B}" type="presParOf" srcId="{E37F61D1-E27A-470B-9F96-65C6EEBA7D95}" destId="{7C98D385-8BDE-4EC9-AFD0-0FDED1A5FF9E}" srcOrd="0" destOrd="0" presId="urn:microsoft.com/office/officeart/2005/8/layout/radial5"/>
    <dgm:cxn modelId="{E213458B-641D-478A-A06F-167CD1A3BA14}" type="presParOf" srcId="{F2AA36C5-A2B1-40F1-B247-43D4DF356D2B}" destId="{B14648EC-9D42-49E6-AE41-80EA8450F3CD}" srcOrd="4" destOrd="0" presId="urn:microsoft.com/office/officeart/2005/8/layout/radial5"/>
    <dgm:cxn modelId="{73464141-E658-4E09-BD93-257BA4F8680B}" type="presParOf" srcId="{F2AA36C5-A2B1-40F1-B247-43D4DF356D2B}" destId="{10FD0464-1161-4860-888F-F38EF9667F9A}" srcOrd="5" destOrd="0" presId="urn:microsoft.com/office/officeart/2005/8/layout/radial5"/>
    <dgm:cxn modelId="{8CDF28DE-0959-437E-88D9-6B8FED90AB52}" type="presParOf" srcId="{10FD0464-1161-4860-888F-F38EF9667F9A}" destId="{31C2DA76-CABE-4B0B-B567-513C3C7ED511}" srcOrd="0" destOrd="0" presId="urn:microsoft.com/office/officeart/2005/8/layout/radial5"/>
    <dgm:cxn modelId="{DFFF980A-0553-414E-850A-5947AD44057B}" type="presParOf" srcId="{F2AA36C5-A2B1-40F1-B247-43D4DF356D2B}" destId="{4877218C-158F-4727-AAD1-AFE9B2AD7DE7}" srcOrd="6" destOrd="0" presId="urn:microsoft.com/office/officeart/2005/8/layout/radial5"/>
    <dgm:cxn modelId="{A79C3DCD-F628-49D1-A4D8-391DD14F5956}" type="presParOf" srcId="{F2AA36C5-A2B1-40F1-B247-43D4DF356D2B}" destId="{77CFCA98-8035-4D67-9FC6-C2EB6DB32F90}" srcOrd="7" destOrd="0" presId="urn:microsoft.com/office/officeart/2005/8/layout/radial5"/>
    <dgm:cxn modelId="{C2E9BAB7-8685-4C7F-A2D3-A0F5FFE4B267}" type="presParOf" srcId="{77CFCA98-8035-4D67-9FC6-C2EB6DB32F90}" destId="{625E53B4-90D2-4599-A6DB-DF0F53FEA77E}" srcOrd="0" destOrd="0" presId="urn:microsoft.com/office/officeart/2005/8/layout/radial5"/>
    <dgm:cxn modelId="{D79A3FA5-B1E6-406F-9CC6-F847BFAAB0AB}" type="presParOf" srcId="{F2AA36C5-A2B1-40F1-B247-43D4DF356D2B}" destId="{262C3F70-21FD-492A-8168-C31EC72C94CC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0A9A1A-904F-4539-80C3-41CD09EC3611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kk-KZ"/>
        </a:p>
      </dgm:t>
    </dgm:pt>
    <dgm:pt modelId="{627DF431-5BDC-44DF-8F77-C2F5166617FB}">
      <dgm:prSet phldrT="[Текст]" custT="1"/>
      <dgm:spPr/>
      <dgm:t>
        <a:bodyPr/>
        <a:lstStyle/>
        <a:p>
          <a:r>
            <a:rPr lang="ru-RU" sz="2200" b="1" dirty="0" smtClean="0">
              <a:latin typeface="Arial" panose="020B0604020202020204" pitchFamily="34" charset="0"/>
              <a:cs typeface="Arial" panose="020B0604020202020204" pitchFamily="34" charset="0"/>
            </a:rPr>
            <a:t>Чтобы не возник вопрос несправедливости в отношении здоровья </a:t>
          </a:r>
          <a:endParaRPr lang="kk-KZ" sz="2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86C847-50CE-4313-8616-41FC785E6C60}" type="parTrans" cxnId="{D6B22515-21F2-4BB7-BF68-FA8EA36C0F59}">
      <dgm:prSet/>
      <dgm:spPr/>
      <dgm:t>
        <a:bodyPr/>
        <a:lstStyle/>
        <a:p>
          <a:endParaRPr lang="kk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6771BA-AD49-4A7F-AEBE-D1192681EE6C}" type="sibTrans" cxnId="{D6B22515-21F2-4BB7-BF68-FA8EA36C0F59}">
      <dgm:prSet/>
      <dgm:spPr/>
      <dgm:t>
        <a:bodyPr/>
        <a:lstStyle/>
        <a:p>
          <a:endParaRPr lang="kk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BD6A5A-6031-4EE2-8B1D-C8121127BD61}">
      <dgm:prSet phldrT="[Текст]" custT="1"/>
      <dgm:spPr/>
      <dgm:t>
        <a:bodyPr/>
        <a:lstStyle/>
        <a:p>
          <a:r>
            <a:rPr lang="ru-RU" sz="2400" b="1" u="none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1. Улучшить условие повседневной жизни</a:t>
          </a:r>
          <a:endParaRPr lang="kk-KZ" sz="2400" b="1" u="none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732D1D-D10A-4350-B3AD-93BC6A138785}" type="parTrans" cxnId="{5870F37A-DCDC-46AA-BE8D-A113F30D41E3}">
      <dgm:prSet/>
      <dgm:spPr/>
      <dgm:t>
        <a:bodyPr/>
        <a:lstStyle/>
        <a:p>
          <a:endParaRPr lang="kk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B1EEF2-CA67-47A0-A9C8-6B162134BED7}" type="sibTrans" cxnId="{5870F37A-DCDC-46AA-BE8D-A113F30D41E3}">
      <dgm:prSet/>
      <dgm:spPr/>
      <dgm:t>
        <a:bodyPr/>
        <a:lstStyle/>
        <a:p>
          <a:endParaRPr lang="kk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502ABB-D5C5-4906-9AFE-C60DDDFFE850}">
      <dgm:prSet phldrT="[Текст]" custT="1"/>
      <dgm:spPr/>
      <dgm:t>
        <a:bodyPr/>
        <a:lstStyle/>
        <a:p>
          <a:r>
            <a:rPr lang="ru-RU" sz="2000" u="none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2.  Преодолеть на несправедливое распределение власти, денег и ресурсов</a:t>
          </a:r>
          <a:endParaRPr lang="kk-KZ" sz="2000" u="non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6A8F79-78EA-4A20-A576-338631D408B6}" type="parTrans" cxnId="{7AFA3CFD-0724-472C-904E-6788CD3CB0CA}">
      <dgm:prSet/>
      <dgm:spPr/>
      <dgm:t>
        <a:bodyPr/>
        <a:lstStyle/>
        <a:p>
          <a:endParaRPr lang="kk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A382AB-5871-4E04-939F-87938DAE57A3}" type="sibTrans" cxnId="{7AFA3CFD-0724-472C-904E-6788CD3CB0CA}">
      <dgm:prSet/>
      <dgm:spPr/>
      <dgm:t>
        <a:bodyPr/>
        <a:lstStyle/>
        <a:p>
          <a:endParaRPr lang="kk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8F4623-5542-42C2-9167-5E3BCE965AAF}">
      <dgm:prSet phldrT="[Текст]" phldr="1"/>
      <dgm:spPr/>
      <dgm:t>
        <a:bodyPr/>
        <a:lstStyle/>
        <a:p>
          <a:endParaRPr lang="kk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E8890B-5D9D-424D-983B-A66E51AF003B}" type="parTrans" cxnId="{26D2CB05-B91D-4656-8861-91197DF7F485}">
      <dgm:prSet/>
      <dgm:spPr/>
      <dgm:t>
        <a:bodyPr/>
        <a:lstStyle/>
        <a:p>
          <a:endParaRPr lang="kk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AF5B02-3794-491A-9343-FA64C74A545B}" type="sibTrans" cxnId="{26D2CB05-B91D-4656-8861-91197DF7F485}">
      <dgm:prSet/>
      <dgm:spPr/>
      <dgm:t>
        <a:bodyPr/>
        <a:lstStyle/>
        <a:p>
          <a:endParaRPr lang="kk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E280B4-5341-4E29-AEA7-7DACDA0483B1}">
      <dgm:prSet phldrT="[Текст]" custT="1"/>
      <dgm:spPr/>
      <dgm:t>
        <a:bodyPr/>
        <a:lstStyle/>
        <a:p>
          <a:r>
            <a:rPr lang="ru-RU" sz="2000" u="none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3. Измерить и понять проблему и оценить воздействие принимаемых мер.</a:t>
          </a:r>
          <a:endParaRPr lang="kk-KZ" sz="2000" u="non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CEE19D-381C-4C46-9164-11CCBDDE924E}" type="parTrans" cxnId="{50534AE3-EE88-4B9D-84FB-AA98371429D8}">
      <dgm:prSet/>
      <dgm:spPr/>
      <dgm:t>
        <a:bodyPr/>
        <a:lstStyle/>
        <a:p>
          <a:endParaRPr lang="kk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0D974F-F2F6-4EA6-81EF-BFA1482C5D91}" type="sibTrans" cxnId="{50534AE3-EE88-4B9D-84FB-AA98371429D8}">
      <dgm:prSet/>
      <dgm:spPr/>
      <dgm:t>
        <a:bodyPr/>
        <a:lstStyle/>
        <a:p>
          <a:endParaRPr lang="kk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914238-4940-4364-AF38-AB2E9216602F}">
      <dgm:prSet phldrT="[Текст]" phldr="1"/>
      <dgm:spPr/>
      <dgm:t>
        <a:bodyPr/>
        <a:lstStyle/>
        <a:p>
          <a:endParaRPr lang="kk-KZ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DADD03-F033-4F94-A8C6-497D7D2AC7D8}" type="sibTrans" cxnId="{923491FA-D773-4DD4-A4DD-4DFC37C57989}">
      <dgm:prSet/>
      <dgm:spPr/>
      <dgm:t>
        <a:bodyPr/>
        <a:lstStyle/>
        <a:p>
          <a:endParaRPr lang="kk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B6EF9F-8972-4007-A9D7-2A4BFFD8B30A}" type="parTrans" cxnId="{923491FA-D773-4DD4-A4DD-4DFC37C57989}">
      <dgm:prSet/>
      <dgm:spPr/>
      <dgm:t>
        <a:bodyPr/>
        <a:lstStyle/>
        <a:p>
          <a:endParaRPr lang="kk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0BE042-A66C-46B8-92A0-74EC749405AF}" type="pres">
      <dgm:prSet presAssocID="{CE0A9A1A-904F-4539-80C3-41CD09EC3611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kk-KZ"/>
        </a:p>
      </dgm:t>
    </dgm:pt>
    <dgm:pt modelId="{17E468BD-3F05-4023-8633-B1981B9101F2}" type="pres">
      <dgm:prSet presAssocID="{627DF431-5BDC-44DF-8F77-C2F5166617FB}" presName="parenttextcomposite" presStyleCnt="0"/>
      <dgm:spPr/>
    </dgm:pt>
    <dgm:pt modelId="{EDAB80BC-4660-4CAE-ACEE-9FA21AA8CECF}" type="pres">
      <dgm:prSet presAssocID="{627DF431-5BDC-44DF-8F77-C2F5166617FB}" presName="parenttext" presStyleLbl="revTx" presStyleIdx="0" presStyleCnt="3" custScaleX="142814" custLinFactNeighborX="11276" custLinFactNeighborY="5141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D4E7E7F0-E2D5-4BA4-98A2-B1D8904A74A3}" type="pres">
      <dgm:prSet presAssocID="{627DF431-5BDC-44DF-8F77-C2F5166617FB}" presName="composite" presStyleCnt="0"/>
      <dgm:spPr/>
    </dgm:pt>
    <dgm:pt modelId="{43879D68-BD72-44B8-BAAC-63D8C6826622}" type="pres">
      <dgm:prSet presAssocID="{627DF431-5BDC-44DF-8F77-C2F5166617FB}" presName="chevron1" presStyleLbl="alignNode1" presStyleIdx="0" presStyleCnt="21"/>
      <dgm:spPr/>
    </dgm:pt>
    <dgm:pt modelId="{61280461-B9DE-4C3C-9727-3C33243D8654}" type="pres">
      <dgm:prSet presAssocID="{627DF431-5BDC-44DF-8F77-C2F5166617FB}" presName="chevron2" presStyleLbl="alignNode1" presStyleIdx="1" presStyleCnt="21"/>
      <dgm:spPr/>
    </dgm:pt>
    <dgm:pt modelId="{F7C8F1F0-8F78-4444-AD53-939323197FDC}" type="pres">
      <dgm:prSet presAssocID="{627DF431-5BDC-44DF-8F77-C2F5166617FB}" presName="chevron3" presStyleLbl="alignNode1" presStyleIdx="2" presStyleCnt="21"/>
      <dgm:spPr/>
    </dgm:pt>
    <dgm:pt modelId="{4F9B288B-65F2-4300-9CC9-D756795B8626}" type="pres">
      <dgm:prSet presAssocID="{627DF431-5BDC-44DF-8F77-C2F5166617FB}" presName="chevron4" presStyleLbl="alignNode1" presStyleIdx="3" presStyleCnt="21"/>
      <dgm:spPr/>
    </dgm:pt>
    <dgm:pt modelId="{47EDA2FF-2B80-411C-81BE-9E1C34F25D2B}" type="pres">
      <dgm:prSet presAssocID="{627DF431-5BDC-44DF-8F77-C2F5166617FB}" presName="chevron5" presStyleLbl="alignNode1" presStyleIdx="4" presStyleCnt="21"/>
      <dgm:spPr/>
    </dgm:pt>
    <dgm:pt modelId="{45EBE923-B5C8-4FC4-8497-656963CB0FF4}" type="pres">
      <dgm:prSet presAssocID="{627DF431-5BDC-44DF-8F77-C2F5166617FB}" presName="chevron6" presStyleLbl="alignNode1" presStyleIdx="5" presStyleCnt="21"/>
      <dgm:spPr/>
    </dgm:pt>
    <dgm:pt modelId="{9217F497-BEC6-4068-A8BB-FDE2208C0FB1}" type="pres">
      <dgm:prSet presAssocID="{627DF431-5BDC-44DF-8F77-C2F5166617FB}" presName="chevron7" presStyleLbl="alignNode1" presStyleIdx="6" presStyleCnt="21" custScaleX="392981" custLinFactNeighborX="8884" custLinFactNeighborY="-2426"/>
      <dgm:spPr/>
    </dgm:pt>
    <dgm:pt modelId="{6DB38B35-8A19-461D-8CF0-96291E0A4653}" type="pres">
      <dgm:prSet presAssocID="{627DF431-5BDC-44DF-8F77-C2F5166617FB}" presName="childtext" presStyleLbl="solidFgAcc1" presStyleIdx="0" presStyleCnt="3" custScaleX="125968" custLinFactNeighborX="16138" custLinFactNeighborY="-2238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5CF3FA2E-BA1C-4EBC-8B47-282C9A06EFBC}" type="pres">
      <dgm:prSet presAssocID="{776771BA-AD49-4A7F-AEBE-D1192681EE6C}" presName="sibTrans" presStyleCnt="0"/>
      <dgm:spPr/>
    </dgm:pt>
    <dgm:pt modelId="{A94C5D5E-78C3-40FA-9D45-D9917EC3C019}" type="pres">
      <dgm:prSet presAssocID="{73914238-4940-4364-AF38-AB2E9216602F}" presName="parenttextcomposite" presStyleCnt="0"/>
      <dgm:spPr/>
    </dgm:pt>
    <dgm:pt modelId="{C762C9F3-7B36-4214-B7D0-22996F0C14A5}" type="pres">
      <dgm:prSet presAssocID="{73914238-4940-4364-AF38-AB2E9216602F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A485C2A0-AA78-44BF-BF0C-8A5B3103E02E}" type="pres">
      <dgm:prSet presAssocID="{73914238-4940-4364-AF38-AB2E9216602F}" presName="composite" presStyleCnt="0"/>
      <dgm:spPr/>
    </dgm:pt>
    <dgm:pt modelId="{D8CE951A-5FC5-4AAC-BB03-E34A44172ED8}" type="pres">
      <dgm:prSet presAssocID="{73914238-4940-4364-AF38-AB2E9216602F}" presName="chevron1" presStyleLbl="alignNode1" presStyleIdx="7" presStyleCnt="21"/>
      <dgm:spPr/>
    </dgm:pt>
    <dgm:pt modelId="{1A77114D-CDD6-4112-B46E-9EB9815EF78A}" type="pres">
      <dgm:prSet presAssocID="{73914238-4940-4364-AF38-AB2E9216602F}" presName="chevron2" presStyleLbl="alignNode1" presStyleIdx="8" presStyleCnt="21"/>
      <dgm:spPr/>
    </dgm:pt>
    <dgm:pt modelId="{EA882CD9-F597-4FAB-AC02-B1CF3933951E}" type="pres">
      <dgm:prSet presAssocID="{73914238-4940-4364-AF38-AB2E9216602F}" presName="chevron3" presStyleLbl="alignNode1" presStyleIdx="9" presStyleCnt="21"/>
      <dgm:spPr/>
    </dgm:pt>
    <dgm:pt modelId="{489415C4-259C-413E-863B-5094B4372D6E}" type="pres">
      <dgm:prSet presAssocID="{73914238-4940-4364-AF38-AB2E9216602F}" presName="chevron4" presStyleLbl="alignNode1" presStyleIdx="10" presStyleCnt="21"/>
      <dgm:spPr/>
    </dgm:pt>
    <dgm:pt modelId="{EC205AC1-0CC4-4FD3-AE82-C2EEF597AE61}" type="pres">
      <dgm:prSet presAssocID="{73914238-4940-4364-AF38-AB2E9216602F}" presName="chevron5" presStyleLbl="alignNode1" presStyleIdx="11" presStyleCnt="21"/>
      <dgm:spPr/>
    </dgm:pt>
    <dgm:pt modelId="{E0B443D6-843E-4BED-BA6E-CBBCFA39E1FF}" type="pres">
      <dgm:prSet presAssocID="{73914238-4940-4364-AF38-AB2E9216602F}" presName="chevron6" presStyleLbl="alignNode1" presStyleIdx="12" presStyleCnt="21"/>
      <dgm:spPr/>
    </dgm:pt>
    <dgm:pt modelId="{16322A42-F42E-4D70-A5B5-7A88AD5374B1}" type="pres">
      <dgm:prSet presAssocID="{73914238-4940-4364-AF38-AB2E9216602F}" presName="chevron7" presStyleLbl="alignNode1" presStyleIdx="13" presStyleCnt="21" custScaleX="403422"/>
      <dgm:spPr/>
    </dgm:pt>
    <dgm:pt modelId="{7126B298-C550-49B1-A4E1-04D780A30045}" type="pres">
      <dgm:prSet presAssocID="{73914238-4940-4364-AF38-AB2E9216602F}" presName="childtext" presStyleLbl="solidFgAcc1" presStyleIdx="1" presStyleCnt="3" custScaleX="130319" custLinFactNeighborX="14202" custLinFactNeighborY="711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F0618B85-6DFC-4C1A-9AC0-B96F7828E54F}" type="pres">
      <dgm:prSet presAssocID="{6ADADD03-F033-4F94-A8C6-497D7D2AC7D8}" presName="sibTrans" presStyleCnt="0"/>
      <dgm:spPr/>
    </dgm:pt>
    <dgm:pt modelId="{5C0CACE4-C39F-4374-B1D2-097AF69681EF}" type="pres">
      <dgm:prSet presAssocID="{4C8F4623-5542-42C2-9167-5E3BCE965AAF}" presName="parenttextcomposite" presStyleCnt="0"/>
      <dgm:spPr/>
    </dgm:pt>
    <dgm:pt modelId="{DD415221-01F5-4E00-8F75-6FD98E61AE21}" type="pres">
      <dgm:prSet presAssocID="{4C8F4623-5542-42C2-9167-5E3BCE965AAF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CCE764FD-8239-41FA-B350-153CB98036F7}" type="pres">
      <dgm:prSet presAssocID="{4C8F4623-5542-42C2-9167-5E3BCE965AAF}" presName="composite" presStyleCnt="0"/>
      <dgm:spPr/>
    </dgm:pt>
    <dgm:pt modelId="{4B4D082A-ECBD-4E1D-A06B-CBF6D1E8F4C1}" type="pres">
      <dgm:prSet presAssocID="{4C8F4623-5542-42C2-9167-5E3BCE965AAF}" presName="chevron1" presStyleLbl="alignNode1" presStyleIdx="14" presStyleCnt="21"/>
      <dgm:spPr/>
    </dgm:pt>
    <dgm:pt modelId="{48077720-D46A-49EB-80BD-814F6F2441FB}" type="pres">
      <dgm:prSet presAssocID="{4C8F4623-5542-42C2-9167-5E3BCE965AAF}" presName="chevron2" presStyleLbl="alignNode1" presStyleIdx="15" presStyleCnt="21"/>
      <dgm:spPr/>
    </dgm:pt>
    <dgm:pt modelId="{C6FA526E-E767-4EC9-B19C-1AD5EFEE5D69}" type="pres">
      <dgm:prSet presAssocID="{4C8F4623-5542-42C2-9167-5E3BCE965AAF}" presName="chevron3" presStyleLbl="alignNode1" presStyleIdx="16" presStyleCnt="21"/>
      <dgm:spPr/>
    </dgm:pt>
    <dgm:pt modelId="{C81C76DE-B39A-4468-8E13-8E967C5BDAE6}" type="pres">
      <dgm:prSet presAssocID="{4C8F4623-5542-42C2-9167-5E3BCE965AAF}" presName="chevron4" presStyleLbl="alignNode1" presStyleIdx="17" presStyleCnt="21"/>
      <dgm:spPr/>
    </dgm:pt>
    <dgm:pt modelId="{B38B9B9A-38CD-46E8-B514-CFCF6F51B091}" type="pres">
      <dgm:prSet presAssocID="{4C8F4623-5542-42C2-9167-5E3BCE965AAF}" presName="chevron5" presStyleLbl="alignNode1" presStyleIdx="18" presStyleCnt="21"/>
      <dgm:spPr/>
    </dgm:pt>
    <dgm:pt modelId="{C25FC7DB-EB33-4FFB-96FA-F9F9B424B333}" type="pres">
      <dgm:prSet presAssocID="{4C8F4623-5542-42C2-9167-5E3BCE965AAF}" presName="chevron6" presStyleLbl="alignNode1" presStyleIdx="19" presStyleCnt="21"/>
      <dgm:spPr/>
    </dgm:pt>
    <dgm:pt modelId="{927CDAD0-54C9-4EB2-B637-4BDA353E4403}" type="pres">
      <dgm:prSet presAssocID="{4C8F4623-5542-42C2-9167-5E3BCE965AAF}" presName="chevron7" presStyleLbl="alignNode1" presStyleIdx="20" presStyleCnt="21" custScaleX="479250" custLinFactNeighborX="-23487" custLinFactNeighborY="1561"/>
      <dgm:spPr/>
    </dgm:pt>
    <dgm:pt modelId="{1D5277D7-0849-4E7C-A24A-2DD4EF15FF57}" type="pres">
      <dgm:prSet presAssocID="{4C8F4623-5542-42C2-9167-5E3BCE965AAF}" presName="childtext" presStyleLbl="solidFgAcc1" presStyleIdx="2" presStyleCnt="3" custScaleX="127395" custLinFactNeighborX="17390" custLinFactNeighborY="1480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</dgm:ptLst>
  <dgm:cxnLst>
    <dgm:cxn modelId="{D6B22515-21F2-4BB7-BF68-FA8EA36C0F59}" srcId="{CE0A9A1A-904F-4539-80C3-41CD09EC3611}" destId="{627DF431-5BDC-44DF-8F77-C2F5166617FB}" srcOrd="0" destOrd="0" parTransId="{1386C847-50CE-4313-8616-41FC785E6C60}" sibTransId="{776771BA-AD49-4A7F-AEBE-D1192681EE6C}"/>
    <dgm:cxn modelId="{7AFA3CFD-0724-472C-904E-6788CD3CB0CA}" srcId="{73914238-4940-4364-AF38-AB2E9216602F}" destId="{C6502ABB-D5C5-4906-9AFE-C60DDDFFE850}" srcOrd="0" destOrd="0" parTransId="{686A8F79-78EA-4A20-A576-338631D408B6}" sibTransId="{F8A382AB-5871-4E04-939F-87938DAE57A3}"/>
    <dgm:cxn modelId="{AF1508C1-A197-4BD3-8FFA-E6092DD54F57}" type="presOf" srcId="{C6502ABB-D5C5-4906-9AFE-C60DDDFFE850}" destId="{7126B298-C550-49B1-A4E1-04D780A30045}" srcOrd="0" destOrd="0" presId="urn:microsoft.com/office/officeart/2008/layout/VerticalAccentList"/>
    <dgm:cxn modelId="{5870F37A-DCDC-46AA-BE8D-A113F30D41E3}" srcId="{627DF431-5BDC-44DF-8F77-C2F5166617FB}" destId="{CBBD6A5A-6031-4EE2-8B1D-C8121127BD61}" srcOrd="0" destOrd="0" parTransId="{8E732D1D-D10A-4350-B3AD-93BC6A138785}" sibTransId="{06B1EEF2-CA67-47A0-A9C8-6B162134BED7}"/>
    <dgm:cxn modelId="{8E194919-D8F8-4571-A284-4393D504B83D}" type="presOf" srcId="{CE0A9A1A-904F-4539-80C3-41CD09EC3611}" destId="{D50BE042-A66C-46B8-92A0-74EC749405AF}" srcOrd="0" destOrd="0" presId="urn:microsoft.com/office/officeart/2008/layout/VerticalAccentList"/>
    <dgm:cxn modelId="{42FF8E44-1363-4142-9C43-55EB3287F1CD}" type="presOf" srcId="{53E280B4-5341-4E29-AEA7-7DACDA0483B1}" destId="{1D5277D7-0849-4E7C-A24A-2DD4EF15FF57}" srcOrd="0" destOrd="0" presId="urn:microsoft.com/office/officeart/2008/layout/VerticalAccentList"/>
    <dgm:cxn modelId="{923491FA-D773-4DD4-A4DD-4DFC37C57989}" srcId="{CE0A9A1A-904F-4539-80C3-41CD09EC3611}" destId="{73914238-4940-4364-AF38-AB2E9216602F}" srcOrd="1" destOrd="0" parTransId="{D8B6EF9F-8972-4007-A9D7-2A4BFFD8B30A}" sibTransId="{6ADADD03-F033-4F94-A8C6-497D7D2AC7D8}"/>
    <dgm:cxn modelId="{8B0894A3-969B-42E0-856E-A6971B00F40F}" type="presOf" srcId="{CBBD6A5A-6031-4EE2-8B1D-C8121127BD61}" destId="{6DB38B35-8A19-461D-8CF0-96291E0A4653}" srcOrd="0" destOrd="0" presId="urn:microsoft.com/office/officeart/2008/layout/VerticalAccentList"/>
    <dgm:cxn modelId="{50534AE3-EE88-4B9D-84FB-AA98371429D8}" srcId="{4C8F4623-5542-42C2-9167-5E3BCE965AAF}" destId="{53E280B4-5341-4E29-AEA7-7DACDA0483B1}" srcOrd="0" destOrd="0" parTransId="{31CEE19D-381C-4C46-9164-11CCBDDE924E}" sibTransId="{840D974F-F2F6-4EA6-81EF-BFA1482C5D91}"/>
    <dgm:cxn modelId="{E02195E7-F616-4748-9A25-0567946A4E73}" type="presOf" srcId="{4C8F4623-5542-42C2-9167-5E3BCE965AAF}" destId="{DD415221-01F5-4E00-8F75-6FD98E61AE21}" srcOrd="0" destOrd="0" presId="urn:microsoft.com/office/officeart/2008/layout/VerticalAccentList"/>
    <dgm:cxn modelId="{8B504819-CB1A-4D50-9606-CDA5BDB53EEC}" type="presOf" srcId="{627DF431-5BDC-44DF-8F77-C2F5166617FB}" destId="{EDAB80BC-4660-4CAE-ACEE-9FA21AA8CECF}" srcOrd="0" destOrd="0" presId="urn:microsoft.com/office/officeart/2008/layout/VerticalAccentList"/>
    <dgm:cxn modelId="{C5F060C0-E577-4972-8099-4E0068BCFBFD}" type="presOf" srcId="{73914238-4940-4364-AF38-AB2E9216602F}" destId="{C762C9F3-7B36-4214-B7D0-22996F0C14A5}" srcOrd="0" destOrd="0" presId="urn:microsoft.com/office/officeart/2008/layout/VerticalAccentList"/>
    <dgm:cxn modelId="{26D2CB05-B91D-4656-8861-91197DF7F485}" srcId="{CE0A9A1A-904F-4539-80C3-41CD09EC3611}" destId="{4C8F4623-5542-42C2-9167-5E3BCE965AAF}" srcOrd="2" destOrd="0" parTransId="{B0E8890B-5D9D-424D-983B-A66E51AF003B}" sibTransId="{2EAF5B02-3794-491A-9343-FA64C74A545B}"/>
    <dgm:cxn modelId="{34695867-C7E4-4CDC-940F-243CB5F0FDB8}" type="presParOf" srcId="{D50BE042-A66C-46B8-92A0-74EC749405AF}" destId="{17E468BD-3F05-4023-8633-B1981B9101F2}" srcOrd="0" destOrd="0" presId="urn:microsoft.com/office/officeart/2008/layout/VerticalAccentList"/>
    <dgm:cxn modelId="{8D6BAEA5-DA3D-4DE7-AC16-0FC9E4768CED}" type="presParOf" srcId="{17E468BD-3F05-4023-8633-B1981B9101F2}" destId="{EDAB80BC-4660-4CAE-ACEE-9FA21AA8CECF}" srcOrd="0" destOrd="0" presId="urn:microsoft.com/office/officeart/2008/layout/VerticalAccentList"/>
    <dgm:cxn modelId="{7D367172-0E3E-4558-BAD7-2477018F262C}" type="presParOf" srcId="{D50BE042-A66C-46B8-92A0-74EC749405AF}" destId="{D4E7E7F0-E2D5-4BA4-98A2-B1D8904A74A3}" srcOrd="1" destOrd="0" presId="urn:microsoft.com/office/officeart/2008/layout/VerticalAccentList"/>
    <dgm:cxn modelId="{7557504C-1E26-464B-A7DF-C80FFBD2DA17}" type="presParOf" srcId="{D4E7E7F0-E2D5-4BA4-98A2-B1D8904A74A3}" destId="{43879D68-BD72-44B8-BAAC-63D8C6826622}" srcOrd="0" destOrd="0" presId="urn:microsoft.com/office/officeart/2008/layout/VerticalAccentList"/>
    <dgm:cxn modelId="{D71C7342-154E-45DE-B89C-A875887CA2BB}" type="presParOf" srcId="{D4E7E7F0-E2D5-4BA4-98A2-B1D8904A74A3}" destId="{61280461-B9DE-4C3C-9727-3C33243D8654}" srcOrd="1" destOrd="0" presId="urn:microsoft.com/office/officeart/2008/layout/VerticalAccentList"/>
    <dgm:cxn modelId="{E80D3B5B-DF80-42AC-B8F5-8EF1BC0AFA3E}" type="presParOf" srcId="{D4E7E7F0-E2D5-4BA4-98A2-B1D8904A74A3}" destId="{F7C8F1F0-8F78-4444-AD53-939323197FDC}" srcOrd="2" destOrd="0" presId="urn:microsoft.com/office/officeart/2008/layout/VerticalAccentList"/>
    <dgm:cxn modelId="{32FC1793-CBAF-43BC-8916-CF63DCC43B51}" type="presParOf" srcId="{D4E7E7F0-E2D5-4BA4-98A2-B1D8904A74A3}" destId="{4F9B288B-65F2-4300-9CC9-D756795B8626}" srcOrd="3" destOrd="0" presId="urn:microsoft.com/office/officeart/2008/layout/VerticalAccentList"/>
    <dgm:cxn modelId="{E23C65AC-426D-4CC9-98DF-962C7AC8203A}" type="presParOf" srcId="{D4E7E7F0-E2D5-4BA4-98A2-B1D8904A74A3}" destId="{47EDA2FF-2B80-411C-81BE-9E1C34F25D2B}" srcOrd="4" destOrd="0" presId="urn:microsoft.com/office/officeart/2008/layout/VerticalAccentList"/>
    <dgm:cxn modelId="{845E4F38-CDB0-4121-8F0D-F3A330DFA78B}" type="presParOf" srcId="{D4E7E7F0-E2D5-4BA4-98A2-B1D8904A74A3}" destId="{45EBE923-B5C8-4FC4-8497-656963CB0FF4}" srcOrd="5" destOrd="0" presId="urn:microsoft.com/office/officeart/2008/layout/VerticalAccentList"/>
    <dgm:cxn modelId="{74997DF3-5E21-4551-9798-25E6FA9B0B11}" type="presParOf" srcId="{D4E7E7F0-E2D5-4BA4-98A2-B1D8904A74A3}" destId="{9217F497-BEC6-4068-A8BB-FDE2208C0FB1}" srcOrd="6" destOrd="0" presId="urn:microsoft.com/office/officeart/2008/layout/VerticalAccentList"/>
    <dgm:cxn modelId="{E633F638-8455-4C9A-9030-98499C21FF52}" type="presParOf" srcId="{D4E7E7F0-E2D5-4BA4-98A2-B1D8904A74A3}" destId="{6DB38B35-8A19-461D-8CF0-96291E0A4653}" srcOrd="7" destOrd="0" presId="urn:microsoft.com/office/officeart/2008/layout/VerticalAccentList"/>
    <dgm:cxn modelId="{726993CC-A964-4D4E-8C0F-1E17E9C82D34}" type="presParOf" srcId="{D50BE042-A66C-46B8-92A0-74EC749405AF}" destId="{5CF3FA2E-BA1C-4EBC-8B47-282C9A06EFBC}" srcOrd="2" destOrd="0" presId="urn:microsoft.com/office/officeart/2008/layout/VerticalAccentList"/>
    <dgm:cxn modelId="{8D35ACD4-9EF6-46C8-BD2E-59B7545C0601}" type="presParOf" srcId="{D50BE042-A66C-46B8-92A0-74EC749405AF}" destId="{A94C5D5E-78C3-40FA-9D45-D9917EC3C019}" srcOrd="3" destOrd="0" presId="urn:microsoft.com/office/officeart/2008/layout/VerticalAccentList"/>
    <dgm:cxn modelId="{8E144162-5481-4E9B-8AF8-A47185525001}" type="presParOf" srcId="{A94C5D5E-78C3-40FA-9D45-D9917EC3C019}" destId="{C762C9F3-7B36-4214-B7D0-22996F0C14A5}" srcOrd="0" destOrd="0" presId="urn:microsoft.com/office/officeart/2008/layout/VerticalAccentList"/>
    <dgm:cxn modelId="{A57CBB18-7E59-483C-8B92-D86E02150B97}" type="presParOf" srcId="{D50BE042-A66C-46B8-92A0-74EC749405AF}" destId="{A485C2A0-AA78-44BF-BF0C-8A5B3103E02E}" srcOrd="4" destOrd="0" presId="urn:microsoft.com/office/officeart/2008/layout/VerticalAccentList"/>
    <dgm:cxn modelId="{3AC7D1AA-8DE4-4C5E-B13F-042A290752E6}" type="presParOf" srcId="{A485C2A0-AA78-44BF-BF0C-8A5B3103E02E}" destId="{D8CE951A-5FC5-4AAC-BB03-E34A44172ED8}" srcOrd="0" destOrd="0" presId="urn:microsoft.com/office/officeart/2008/layout/VerticalAccentList"/>
    <dgm:cxn modelId="{6E0B57E7-239C-4C82-B90F-42652429CD3A}" type="presParOf" srcId="{A485C2A0-AA78-44BF-BF0C-8A5B3103E02E}" destId="{1A77114D-CDD6-4112-B46E-9EB9815EF78A}" srcOrd="1" destOrd="0" presId="urn:microsoft.com/office/officeart/2008/layout/VerticalAccentList"/>
    <dgm:cxn modelId="{946AEE61-CC6F-457C-BE2C-6909E102CB75}" type="presParOf" srcId="{A485C2A0-AA78-44BF-BF0C-8A5B3103E02E}" destId="{EA882CD9-F597-4FAB-AC02-B1CF3933951E}" srcOrd="2" destOrd="0" presId="urn:microsoft.com/office/officeart/2008/layout/VerticalAccentList"/>
    <dgm:cxn modelId="{238ECA7E-392E-449E-BC45-8CDAF6DE6B2E}" type="presParOf" srcId="{A485C2A0-AA78-44BF-BF0C-8A5B3103E02E}" destId="{489415C4-259C-413E-863B-5094B4372D6E}" srcOrd="3" destOrd="0" presId="urn:microsoft.com/office/officeart/2008/layout/VerticalAccentList"/>
    <dgm:cxn modelId="{6C9851D1-2CA8-40DD-92C0-6ADD99830EA8}" type="presParOf" srcId="{A485C2A0-AA78-44BF-BF0C-8A5B3103E02E}" destId="{EC205AC1-0CC4-4FD3-AE82-C2EEF597AE61}" srcOrd="4" destOrd="0" presId="urn:microsoft.com/office/officeart/2008/layout/VerticalAccentList"/>
    <dgm:cxn modelId="{1C46E6D6-4133-43B5-B5E1-034D0788C106}" type="presParOf" srcId="{A485C2A0-AA78-44BF-BF0C-8A5B3103E02E}" destId="{E0B443D6-843E-4BED-BA6E-CBBCFA39E1FF}" srcOrd="5" destOrd="0" presId="urn:microsoft.com/office/officeart/2008/layout/VerticalAccentList"/>
    <dgm:cxn modelId="{C9235347-0A5C-4093-931A-EB5E13C89B91}" type="presParOf" srcId="{A485C2A0-AA78-44BF-BF0C-8A5B3103E02E}" destId="{16322A42-F42E-4D70-A5B5-7A88AD5374B1}" srcOrd="6" destOrd="0" presId="urn:microsoft.com/office/officeart/2008/layout/VerticalAccentList"/>
    <dgm:cxn modelId="{C6FBED7A-F899-404C-AD04-A8D3303B7955}" type="presParOf" srcId="{A485C2A0-AA78-44BF-BF0C-8A5B3103E02E}" destId="{7126B298-C550-49B1-A4E1-04D780A30045}" srcOrd="7" destOrd="0" presId="urn:microsoft.com/office/officeart/2008/layout/VerticalAccentList"/>
    <dgm:cxn modelId="{C5D443AA-8752-4E89-BA80-6380A6860026}" type="presParOf" srcId="{D50BE042-A66C-46B8-92A0-74EC749405AF}" destId="{F0618B85-6DFC-4C1A-9AC0-B96F7828E54F}" srcOrd="5" destOrd="0" presId="urn:microsoft.com/office/officeart/2008/layout/VerticalAccentList"/>
    <dgm:cxn modelId="{3C3F0BA3-16EC-4D8B-BD29-9D32E835750F}" type="presParOf" srcId="{D50BE042-A66C-46B8-92A0-74EC749405AF}" destId="{5C0CACE4-C39F-4374-B1D2-097AF69681EF}" srcOrd="6" destOrd="0" presId="urn:microsoft.com/office/officeart/2008/layout/VerticalAccentList"/>
    <dgm:cxn modelId="{675498E3-F74F-4FB6-A4A4-BE1A01CEBDAE}" type="presParOf" srcId="{5C0CACE4-C39F-4374-B1D2-097AF69681EF}" destId="{DD415221-01F5-4E00-8F75-6FD98E61AE21}" srcOrd="0" destOrd="0" presId="urn:microsoft.com/office/officeart/2008/layout/VerticalAccentList"/>
    <dgm:cxn modelId="{4CF1F21C-F9C6-438E-B2D7-5F75FF73092A}" type="presParOf" srcId="{D50BE042-A66C-46B8-92A0-74EC749405AF}" destId="{CCE764FD-8239-41FA-B350-153CB98036F7}" srcOrd="7" destOrd="0" presId="urn:microsoft.com/office/officeart/2008/layout/VerticalAccentList"/>
    <dgm:cxn modelId="{9379C7F4-1E61-4B22-BD62-69CD9DA05C39}" type="presParOf" srcId="{CCE764FD-8239-41FA-B350-153CB98036F7}" destId="{4B4D082A-ECBD-4E1D-A06B-CBF6D1E8F4C1}" srcOrd="0" destOrd="0" presId="urn:microsoft.com/office/officeart/2008/layout/VerticalAccentList"/>
    <dgm:cxn modelId="{F1B34874-DA9F-42D7-8608-6F7C3D5E5258}" type="presParOf" srcId="{CCE764FD-8239-41FA-B350-153CB98036F7}" destId="{48077720-D46A-49EB-80BD-814F6F2441FB}" srcOrd="1" destOrd="0" presId="urn:microsoft.com/office/officeart/2008/layout/VerticalAccentList"/>
    <dgm:cxn modelId="{B32757DF-332A-45B1-A4D4-CF6BBFA9FFB1}" type="presParOf" srcId="{CCE764FD-8239-41FA-B350-153CB98036F7}" destId="{C6FA526E-E767-4EC9-B19C-1AD5EFEE5D69}" srcOrd="2" destOrd="0" presId="urn:microsoft.com/office/officeart/2008/layout/VerticalAccentList"/>
    <dgm:cxn modelId="{6609C4F6-18A6-404E-8A76-DD3B3A7CDB92}" type="presParOf" srcId="{CCE764FD-8239-41FA-B350-153CB98036F7}" destId="{C81C76DE-B39A-4468-8E13-8E967C5BDAE6}" srcOrd="3" destOrd="0" presId="urn:microsoft.com/office/officeart/2008/layout/VerticalAccentList"/>
    <dgm:cxn modelId="{A3F4E738-FDDA-4679-B893-F86F6DE8E10E}" type="presParOf" srcId="{CCE764FD-8239-41FA-B350-153CB98036F7}" destId="{B38B9B9A-38CD-46E8-B514-CFCF6F51B091}" srcOrd="4" destOrd="0" presId="urn:microsoft.com/office/officeart/2008/layout/VerticalAccentList"/>
    <dgm:cxn modelId="{0CECA751-7C4A-495C-BCA3-93ED7327A9AD}" type="presParOf" srcId="{CCE764FD-8239-41FA-B350-153CB98036F7}" destId="{C25FC7DB-EB33-4FFB-96FA-F9F9B424B333}" srcOrd="5" destOrd="0" presId="urn:microsoft.com/office/officeart/2008/layout/VerticalAccentList"/>
    <dgm:cxn modelId="{A4E15F2A-2C33-44D4-A8E2-D89F391067C0}" type="presParOf" srcId="{CCE764FD-8239-41FA-B350-153CB98036F7}" destId="{927CDAD0-54C9-4EB2-B637-4BDA353E4403}" srcOrd="6" destOrd="0" presId="urn:microsoft.com/office/officeart/2008/layout/VerticalAccentList"/>
    <dgm:cxn modelId="{245D672B-C4F9-4DB4-B88D-958DB7ED1F6E}" type="presParOf" srcId="{CCE764FD-8239-41FA-B350-153CB98036F7}" destId="{1D5277D7-0849-4E7C-A24A-2DD4EF15FF57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6791DF-7530-4FC1-9518-2882400BF135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kk-KZ"/>
        </a:p>
      </dgm:t>
    </dgm:pt>
    <dgm:pt modelId="{94A85669-896E-4E1C-A9E3-4C8279DA0736}">
      <dgm:prSet phldrT="[Текст]" custT="1"/>
      <dgm:spPr/>
      <dgm:t>
        <a:bodyPr/>
        <a:lstStyle/>
        <a:p>
          <a:r>
            <a:rPr lang="kk-KZ" sz="2400" b="1" i="0" dirty="0" smtClean="0"/>
            <a:t>Здоровые места - здоровые люди</a:t>
          </a:r>
          <a:endParaRPr lang="kk-KZ" sz="2400" dirty="0"/>
        </a:p>
      </dgm:t>
    </dgm:pt>
    <dgm:pt modelId="{5DA67B35-C288-4291-9C3C-9D5159D5D42A}" type="parTrans" cxnId="{689D4C17-6A3E-4B79-A7D0-3DE1B28DBB69}">
      <dgm:prSet/>
      <dgm:spPr/>
      <dgm:t>
        <a:bodyPr/>
        <a:lstStyle/>
        <a:p>
          <a:endParaRPr lang="kk-KZ"/>
        </a:p>
      </dgm:t>
    </dgm:pt>
    <dgm:pt modelId="{BC91751B-CEED-4C76-80CB-54F6A50FFB62}" type="sibTrans" cxnId="{689D4C17-6A3E-4B79-A7D0-3DE1B28DBB69}">
      <dgm:prSet/>
      <dgm:spPr/>
      <dgm:t>
        <a:bodyPr/>
        <a:lstStyle/>
        <a:p>
          <a:endParaRPr lang="kk-KZ"/>
        </a:p>
      </dgm:t>
    </dgm:pt>
    <dgm:pt modelId="{1AB1B765-F6F1-4CAE-ACDB-F5A855EB9C4C}">
      <dgm:prSet phldrT="[Текст]" custT="1"/>
      <dgm:spPr/>
      <dgm:t>
        <a:bodyPr/>
        <a:lstStyle/>
        <a:p>
          <a:r>
            <a:rPr lang="ru-RU" sz="2400" b="1" i="0" dirty="0" smtClean="0"/>
            <a:t>Справедливые условия найма и достойная работа</a:t>
          </a:r>
          <a:endParaRPr lang="kk-KZ" sz="2400" dirty="0"/>
        </a:p>
      </dgm:t>
    </dgm:pt>
    <dgm:pt modelId="{6B0A68D8-DD64-4406-9FD3-0829DC988D36}" type="parTrans" cxnId="{4A1B309F-524F-4306-BB0C-2661F6CD0FEF}">
      <dgm:prSet/>
      <dgm:spPr/>
      <dgm:t>
        <a:bodyPr/>
        <a:lstStyle/>
        <a:p>
          <a:endParaRPr lang="kk-KZ"/>
        </a:p>
      </dgm:t>
    </dgm:pt>
    <dgm:pt modelId="{077E7D83-E44B-4787-AB13-EC2E45FFE37B}" type="sibTrans" cxnId="{4A1B309F-524F-4306-BB0C-2661F6CD0FEF}">
      <dgm:prSet/>
      <dgm:spPr/>
      <dgm:t>
        <a:bodyPr/>
        <a:lstStyle/>
        <a:p>
          <a:endParaRPr lang="kk-KZ"/>
        </a:p>
      </dgm:t>
    </dgm:pt>
    <dgm:pt modelId="{0D36DD60-A5BF-499E-9529-6F54F5E6E2CA}">
      <dgm:prSet phldrT="[Текст]" custT="1"/>
      <dgm:spPr/>
      <dgm:t>
        <a:bodyPr/>
        <a:lstStyle/>
        <a:p>
          <a:r>
            <a:rPr lang="ru-RU" sz="2400" b="1" i="0" dirty="0" smtClean="0"/>
            <a:t>Социальная защита в течение всей жизни</a:t>
          </a:r>
          <a:endParaRPr lang="kk-KZ" sz="2400" dirty="0"/>
        </a:p>
      </dgm:t>
    </dgm:pt>
    <dgm:pt modelId="{C05EA314-8B29-41F4-8CAC-0242CB9292E7}" type="parTrans" cxnId="{EC8CF1A3-1E0C-4E5A-8986-502766293E90}">
      <dgm:prSet/>
      <dgm:spPr/>
      <dgm:t>
        <a:bodyPr/>
        <a:lstStyle/>
        <a:p>
          <a:endParaRPr lang="kk-KZ"/>
        </a:p>
      </dgm:t>
    </dgm:pt>
    <dgm:pt modelId="{D07130E6-FE69-412E-AB73-50ED7073D5E1}" type="sibTrans" cxnId="{EC8CF1A3-1E0C-4E5A-8986-502766293E90}">
      <dgm:prSet/>
      <dgm:spPr/>
      <dgm:t>
        <a:bodyPr/>
        <a:lstStyle/>
        <a:p>
          <a:endParaRPr lang="kk-KZ"/>
        </a:p>
      </dgm:t>
    </dgm:pt>
    <dgm:pt modelId="{6DAA78EE-25FD-47FD-8BE7-58E9A420F281}">
      <dgm:prSet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</a:rPr>
            <a:t>Справедливость с самого начала</a:t>
          </a:r>
          <a:endParaRPr lang="kk-KZ" sz="2400" b="1" dirty="0">
            <a:solidFill>
              <a:srgbClr val="FF0000"/>
            </a:solidFill>
          </a:endParaRPr>
        </a:p>
      </dgm:t>
    </dgm:pt>
    <dgm:pt modelId="{9B1E8FFA-15AD-4888-89DD-E374F08C1C77}" type="parTrans" cxnId="{CB4FCC74-813D-408B-8BD2-47D02BF66901}">
      <dgm:prSet/>
      <dgm:spPr/>
      <dgm:t>
        <a:bodyPr/>
        <a:lstStyle/>
        <a:p>
          <a:endParaRPr lang="kk-KZ"/>
        </a:p>
      </dgm:t>
    </dgm:pt>
    <dgm:pt modelId="{44D17A22-48CA-4950-9EF5-E548D2924896}" type="sibTrans" cxnId="{CB4FCC74-813D-408B-8BD2-47D02BF66901}">
      <dgm:prSet/>
      <dgm:spPr/>
      <dgm:t>
        <a:bodyPr/>
        <a:lstStyle/>
        <a:p>
          <a:endParaRPr lang="kk-KZ"/>
        </a:p>
      </dgm:t>
    </dgm:pt>
    <dgm:pt modelId="{D44E6324-C19D-40E1-81FC-41D728B2207A}" type="pres">
      <dgm:prSet presAssocID="{536791DF-7530-4FC1-9518-2882400BF135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kk-KZ"/>
        </a:p>
      </dgm:t>
    </dgm:pt>
    <dgm:pt modelId="{11F6126A-F31D-4041-B1B7-05EDC491AF12}" type="pres">
      <dgm:prSet presAssocID="{6DAA78EE-25FD-47FD-8BE7-58E9A420F281}" presName="composite" presStyleCnt="0"/>
      <dgm:spPr/>
    </dgm:pt>
    <dgm:pt modelId="{5D21E1E8-FF14-43CC-8F6C-E9EB505415CF}" type="pres">
      <dgm:prSet presAssocID="{6DAA78EE-25FD-47FD-8BE7-58E9A420F281}" presName="LShape" presStyleLbl="alignNode1" presStyleIdx="0" presStyleCnt="7"/>
      <dgm:spPr/>
    </dgm:pt>
    <dgm:pt modelId="{E352CD66-B28A-4E85-875B-D2A316A0D63F}" type="pres">
      <dgm:prSet presAssocID="{6DAA78EE-25FD-47FD-8BE7-58E9A420F281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CBECF609-F60C-4932-8F38-20495E072658}" type="pres">
      <dgm:prSet presAssocID="{6DAA78EE-25FD-47FD-8BE7-58E9A420F281}" presName="Triangle" presStyleLbl="alignNode1" presStyleIdx="1" presStyleCnt="7"/>
      <dgm:spPr/>
    </dgm:pt>
    <dgm:pt modelId="{C2C010A0-114F-4B47-BD28-5B3BFF27FF27}" type="pres">
      <dgm:prSet presAssocID="{44D17A22-48CA-4950-9EF5-E548D2924896}" presName="sibTrans" presStyleCnt="0"/>
      <dgm:spPr/>
    </dgm:pt>
    <dgm:pt modelId="{A994295E-D80E-40CB-AFB9-401042DAD403}" type="pres">
      <dgm:prSet presAssocID="{44D17A22-48CA-4950-9EF5-E548D2924896}" presName="space" presStyleCnt="0"/>
      <dgm:spPr/>
    </dgm:pt>
    <dgm:pt modelId="{17DEAED7-616F-4987-8A8E-A14D7CA82D90}" type="pres">
      <dgm:prSet presAssocID="{94A85669-896E-4E1C-A9E3-4C8279DA0736}" presName="composite" presStyleCnt="0"/>
      <dgm:spPr/>
    </dgm:pt>
    <dgm:pt modelId="{CBB91E22-0167-4B45-9B9B-EB5E67F5EFCF}" type="pres">
      <dgm:prSet presAssocID="{94A85669-896E-4E1C-A9E3-4C8279DA0736}" presName="LShape" presStyleLbl="alignNode1" presStyleIdx="2" presStyleCnt="7"/>
      <dgm:spPr/>
    </dgm:pt>
    <dgm:pt modelId="{FD7BACD8-F9FE-40A2-B931-519E72579E6D}" type="pres">
      <dgm:prSet presAssocID="{94A85669-896E-4E1C-A9E3-4C8279DA0736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CA9ACF07-43D3-499E-AB9A-98FE688A2C2C}" type="pres">
      <dgm:prSet presAssocID="{94A85669-896E-4E1C-A9E3-4C8279DA0736}" presName="Triangle" presStyleLbl="alignNode1" presStyleIdx="3" presStyleCnt="7"/>
      <dgm:spPr/>
    </dgm:pt>
    <dgm:pt modelId="{3E8029A6-8C25-44EA-9189-3D7A8770F53A}" type="pres">
      <dgm:prSet presAssocID="{BC91751B-CEED-4C76-80CB-54F6A50FFB62}" presName="sibTrans" presStyleCnt="0"/>
      <dgm:spPr/>
    </dgm:pt>
    <dgm:pt modelId="{DCEE50CD-C2B8-4413-8F78-806D50F344A0}" type="pres">
      <dgm:prSet presAssocID="{BC91751B-CEED-4C76-80CB-54F6A50FFB62}" presName="space" presStyleCnt="0"/>
      <dgm:spPr/>
    </dgm:pt>
    <dgm:pt modelId="{592ADCEE-BD0D-4590-9E9E-498194DF3E39}" type="pres">
      <dgm:prSet presAssocID="{1AB1B765-F6F1-4CAE-ACDB-F5A855EB9C4C}" presName="composite" presStyleCnt="0"/>
      <dgm:spPr/>
    </dgm:pt>
    <dgm:pt modelId="{FCB1FD34-FD98-463D-874E-54B30D0F7CE3}" type="pres">
      <dgm:prSet presAssocID="{1AB1B765-F6F1-4CAE-ACDB-F5A855EB9C4C}" presName="LShape" presStyleLbl="alignNode1" presStyleIdx="4" presStyleCnt="7"/>
      <dgm:spPr/>
    </dgm:pt>
    <dgm:pt modelId="{2EDB644D-8781-40BD-90B4-E18CBD4D7092}" type="pres">
      <dgm:prSet presAssocID="{1AB1B765-F6F1-4CAE-ACDB-F5A855EB9C4C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29DC1AE3-1E53-4D1E-A82B-BEDD1460A955}" type="pres">
      <dgm:prSet presAssocID="{1AB1B765-F6F1-4CAE-ACDB-F5A855EB9C4C}" presName="Triangle" presStyleLbl="alignNode1" presStyleIdx="5" presStyleCnt="7"/>
      <dgm:spPr/>
    </dgm:pt>
    <dgm:pt modelId="{FACBB925-F08A-4FC0-A4EA-CD7BA94CA824}" type="pres">
      <dgm:prSet presAssocID="{077E7D83-E44B-4787-AB13-EC2E45FFE37B}" presName="sibTrans" presStyleCnt="0"/>
      <dgm:spPr/>
    </dgm:pt>
    <dgm:pt modelId="{4486395C-4D23-420B-983B-8804447D712F}" type="pres">
      <dgm:prSet presAssocID="{077E7D83-E44B-4787-AB13-EC2E45FFE37B}" presName="space" presStyleCnt="0"/>
      <dgm:spPr/>
    </dgm:pt>
    <dgm:pt modelId="{7B901D89-3B96-463A-867C-0FA89852380A}" type="pres">
      <dgm:prSet presAssocID="{0D36DD60-A5BF-499E-9529-6F54F5E6E2CA}" presName="composite" presStyleCnt="0"/>
      <dgm:spPr/>
    </dgm:pt>
    <dgm:pt modelId="{09B35FB0-89E4-4D56-9CB6-12E8F2EC9081}" type="pres">
      <dgm:prSet presAssocID="{0D36DD60-A5BF-499E-9529-6F54F5E6E2CA}" presName="LShape" presStyleLbl="alignNode1" presStyleIdx="6" presStyleCnt="7"/>
      <dgm:spPr/>
    </dgm:pt>
    <dgm:pt modelId="{92CD3D82-E955-4C55-9949-FF289FB8D534}" type="pres">
      <dgm:prSet presAssocID="{0D36DD60-A5BF-499E-9529-6F54F5E6E2CA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</dgm:ptLst>
  <dgm:cxnLst>
    <dgm:cxn modelId="{557E66FE-FF95-4372-838C-B727A04F9322}" type="presOf" srcId="{1AB1B765-F6F1-4CAE-ACDB-F5A855EB9C4C}" destId="{2EDB644D-8781-40BD-90B4-E18CBD4D7092}" srcOrd="0" destOrd="0" presId="urn:microsoft.com/office/officeart/2009/3/layout/StepUpProcess"/>
    <dgm:cxn modelId="{4A1B309F-524F-4306-BB0C-2661F6CD0FEF}" srcId="{536791DF-7530-4FC1-9518-2882400BF135}" destId="{1AB1B765-F6F1-4CAE-ACDB-F5A855EB9C4C}" srcOrd="2" destOrd="0" parTransId="{6B0A68D8-DD64-4406-9FD3-0829DC988D36}" sibTransId="{077E7D83-E44B-4787-AB13-EC2E45FFE37B}"/>
    <dgm:cxn modelId="{689D4C17-6A3E-4B79-A7D0-3DE1B28DBB69}" srcId="{536791DF-7530-4FC1-9518-2882400BF135}" destId="{94A85669-896E-4E1C-A9E3-4C8279DA0736}" srcOrd="1" destOrd="0" parTransId="{5DA67B35-C288-4291-9C3C-9D5159D5D42A}" sibTransId="{BC91751B-CEED-4C76-80CB-54F6A50FFB62}"/>
    <dgm:cxn modelId="{6C5386FF-A035-4C0F-B8F0-F8EA665466A6}" type="presOf" srcId="{536791DF-7530-4FC1-9518-2882400BF135}" destId="{D44E6324-C19D-40E1-81FC-41D728B2207A}" srcOrd="0" destOrd="0" presId="urn:microsoft.com/office/officeart/2009/3/layout/StepUpProcess"/>
    <dgm:cxn modelId="{4D0EFFC1-F836-489A-B7B4-5A7C72D90DC6}" type="presOf" srcId="{0D36DD60-A5BF-499E-9529-6F54F5E6E2CA}" destId="{92CD3D82-E955-4C55-9949-FF289FB8D534}" srcOrd="0" destOrd="0" presId="urn:microsoft.com/office/officeart/2009/3/layout/StepUpProcess"/>
    <dgm:cxn modelId="{EC8CF1A3-1E0C-4E5A-8986-502766293E90}" srcId="{536791DF-7530-4FC1-9518-2882400BF135}" destId="{0D36DD60-A5BF-499E-9529-6F54F5E6E2CA}" srcOrd="3" destOrd="0" parTransId="{C05EA314-8B29-41F4-8CAC-0242CB9292E7}" sibTransId="{D07130E6-FE69-412E-AB73-50ED7073D5E1}"/>
    <dgm:cxn modelId="{CB4FCC74-813D-408B-8BD2-47D02BF66901}" srcId="{536791DF-7530-4FC1-9518-2882400BF135}" destId="{6DAA78EE-25FD-47FD-8BE7-58E9A420F281}" srcOrd="0" destOrd="0" parTransId="{9B1E8FFA-15AD-4888-89DD-E374F08C1C77}" sibTransId="{44D17A22-48CA-4950-9EF5-E548D2924896}"/>
    <dgm:cxn modelId="{0DD1A8F5-BB46-4486-9D14-F4F1872ADE39}" type="presOf" srcId="{94A85669-896E-4E1C-A9E3-4C8279DA0736}" destId="{FD7BACD8-F9FE-40A2-B931-519E72579E6D}" srcOrd="0" destOrd="0" presId="urn:microsoft.com/office/officeart/2009/3/layout/StepUpProcess"/>
    <dgm:cxn modelId="{DA07A6C6-AF49-459B-AEB7-0096168AB82E}" type="presOf" srcId="{6DAA78EE-25FD-47FD-8BE7-58E9A420F281}" destId="{E352CD66-B28A-4E85-875B-D2A316A0D63F}" srcOrd="0" destOrd="0" presId="urn:microsoft.com/office/officeart/2009/3/layout/StepUpProcess"/>
    <dgm:cxn modelId="{1511EB53-0932-4A70-B8A8-1F302EA7A318}" type="presParOf" srcId="{D44E6324-C19D-40E1-81FC-41D728B2207A}" destId="{11F6126A-F31D-4041-B1B7-05EDC491AF12}" srcOrd="0" destOrd="0" presId="urn:microsoft.com/office/officeart/2009/3/layout/StepUpProcess"/>
    <dgm:cxn modelId="{31318F61-B421-4F04-A7E7-9238F6187798}" type="presParOf" srcId="{11F6126A-F31D-4041-B1B7-05EDC491AF12}" destId="{5D21E1E8-FF14-43CC-8F6C-E9EB505415CF}" srcOrd="0" destOrd="0" presId="urn:microsoft.com/office/officeart/2009/3/layout/StepUpProcess"/>
    <dgm:cxn modelId="{6DBA2CF6-5950-43ED-9F09-48B12C434AD9}" type="presParOf" srcId="{11F6126A-F31D-4041-B1B7-05EDC491AF12}" destId="{E352CD66-B28A-4E85-875B-D2A316A0D63F}" srcOrd="1" destOrd="0" presId="urn:microsoft.com/office/officeart/2009/3/layout/StepUpProcess"/>
    <dgm:cxn modelId="{CC591571-77C1-4A0B-A95F-FE7F6A65C503}" type="presParOf" srcId="{11F6126A-F31D-4041-B1B7-05EDC491AF12}" destId="{CBECF609-F60C-4932-8F38-20495E072658}" srcOrd="2" destOrd="0" presId="urn:microsoft.com/office/officeart/2009/3/layout/StepUpProcess"/>
    <dgm:cxn modelId="{584F04F9-B0C3-4478-B735-443A423868FA}" type="presParOf" srcId="{D44E6324-C19D-40E1-81FC-41D728B2207A}" destId="{C2C010A0-114F-4B47-BD28-5B3BFF27FF27}" srcOrd="1" destOrd="0" presId="urn:microsoft.com/office/officeart/2009/3/layout/StepUpProcess"/>
    <dgm:cxn modelId="{6325016B-F294-4446-B32B-F58CD678F7A7}" type="presParOf" srcId="{C2C010A0-114F-4B47-BD28-5B3BFF27FF27}" destId="{A994295E-D80E-40CB-AFB9-401042DAD403}" srcOrd="0" destOrd="0" presId="urn:microsoft.com/office/officeart/2009/3/layout/StepUpProcess"/>
    <dgm:cxn modelId="{AE2D7737-AAF6-4A47-B6AC-5FA418276B66}" type="presParOf" srcId="{D44E6324-C19D-40E1-81FC-41D728B2207A}" destId="{17DEAED7-616F-4987-8A8E-A14D7CA82D90}" srcOrd="2" destOrd="0" presId="urn:microsoft.com/office/officeart/2009/3/layout/StepUpProcess"/>
    <dgm:cxn modelId="{11D92AB8-61F3-447B-AEF6-5D584ACADDB9}" type="presParOf" srcId="{17DEAED7-616F-4987-8A8E-A14D7CA82D90}" destId="{CBB91E22-0167-4B45-9B9B-EB5E67F5EFCF}" srcOrd="0" destOrd="0" presId="urn:microsoft.com/office/officeart/2009/3/layout/StepUpProcess"/>
    <dgm:cxn modelId="{46AA5EB1-9158-4E4A-A3BD-539CAF5B0923}" type="presParOf" srcId="{17DEAED7-616F-4987-8A8E-A14D7CA82D90}" destId="{FD7BACD8-F9FE-40A2-B931-519E72579E6D}" srcOrd="1" destOrd="0" presId="urn:microsoft.com/office/officeart/2009/3/layout/StepUpProcess"/>
    <dgm:cxn modelId="{66378FDB-B064-4AC3-AC75-2628C519BC54}" type="presParOf" srcId="{17DEAED7-616F-4987-8A8E-A14D7CA82D90}" destId="{CA9ACF07-43D3-499E-AB9A-98FE688A2C2C}" srcOrd="2" destOrd="0" presId="urn:microsoft.com/office/officeart/2009/3/layout/StepUpProcess"/>
    <dgm:cxn modelId="{0DB64699-8C35-4178-BA90-6948DA5DE4F5}" type="presParOf" srcId="{D44E6324-C19D-40E1-81FC-41D728B2207A}" destId="{3E8029A6-8C25-44EA-9189-3D7A8770F53A}" srcOrd="3" destOrd="0" presId="urn:microsoft.com/office/officeart/2009/3/layout/StepUpProcess"/>
    <dgm:cxn modelId="{30FBC3E2-BDFC-4FFF-9317-4F937C4FAADB}" type="presParOf" srcId="{3E8029A6-8C25-44EA-9189-3D7A8770F53A}" destId="{DCEE50CD-C2B8-4413-8F78-806D50F344A0}" srcOrd="0" destOrd="0" presId="urn:microsoft.com/office/officeart/2009/3/layout/StepUpProcess"/>
    <dgm:cxn modelId="{B38D7DF6-656E-4687-9258-DFFE0F96BD2E}" type="presParOf" srcId="{D44E6324-C19D-40E1-81FC-41D728B2207A}" destId="{592ADCEE-BD0D-4590-9E9E-498194DF3E39}" srcOrd="4" destOrd="0" presId="urn:microsoft.com/office/officeart/2009/3/layout/StepUpProcess"/>
    <dgm:cxn modelId="{4CDCBAC6-0646-4C70-BE5A-37B57E877113}" type="presParOf" srcId="{592ADCEE-BD0D-4590-9E9E-498194DF3E39}" destId="{FCB1FD34-FD98-463D-874E-54B30D0F7CE3}" srcOrd="0" destOrd="0" presId="urn:microsoft.com/office/officeart/2009/3/layout/StepUpProcess"/>
    <dgm:cxn modelId="{2BCB8C95-7EBD-48A0-B93B-13CA86A650FB}" type="presParOf" srcId="{592ADCEE-BD0D-4590-9E9E-498194DF3E39}" destId="{2EDB644D-8781-40BD-90B4-E18CBD4D7092}" srcOrd="1" destOrd="0" presId="urn:microsoft.com/office/officeart/2009/3/layout/StepUpProcess"/>
    <dgm:cxn modelId="{49A6747E-2244-4065-9DA7-CC880F05C99C}" type="presParOf" srcId="{592ADCEE-BD0D-4590-9E9E-498194DF3E39}" destId="{29DC1AE3-1E53-4D1E-A82B-BEDD1460A955}" srcOrd="2" destOrd="0" presId="urn:microsoft.com/office/officeart/2009/3/layout/StepUpProcess"/>
    <dgm:cxn modelId="{2C89A90B-20FB-4868-8283-5C1B1935AB49}" type="presParOf" srcId="{D44E6324-C19D-40E1-81FC-41D728B2207A}" destId="{FACBB925-F08A-4FC0-A4EA-CD7BA94CA824}" srcOrd="5" destOrd="0" presId="urn:microsoft.com/office/officeart/2009/3/layout/StepUpProcess"/>
    <dgm:cxn modelId="{EF8CC5C2-67E2-4421-B44E-42AFA9F787F9}" type="presParOf" srcId="{FACBB925-F08A-4FC0-A4EA-CD7BA94CA824}" destId="{4486395C-4D23-420B-983B-8804447D712F}" srcOrd="0" destOrd="0" presId="urn:microsoft.com/office/officeart/2009/3/layout/StepUpProcess"/>
    <dgm:cxn modelId="{1A108F2E-F488-433E-A0F9-053A74F9D778}" type="presParOf" srcId="{D44E6324-C19D-40E1-81FC-41D728B2207A}" destId="{7B901D89-3B96-463A-867C-0FA89852380A}" srcOrd="6" destOrd="0" presId="urn:microsoft.com/office/officeart/2009/3/layout/StepUpProcess"/>
    <dgm:cxn modelId="{6E0D43AE-FBF7-4006-A54F-991B6298DD35}" type="presParOf" srcId="{7B901D89-3B96-463A-867C-0FA89852380A}" destId="{09B35FB0-89E4-4D56-9CB6-12E8F2EC9081}" srcOrd="0" destOrd="0" presId="urn:microsoft.com/office/officeart/2009/3/layout/StepUpProcess"/>
    <dgm:cxn modelId="{9EADCFF5-4626-49F5-B661-BE2590A69662}" type="presParOf" srcId="{7B901D89-3B96-463A-867C-0FA89852380A}" destId="{92CD3D82-E955-4C55-9949-FF289FB8D53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6791DF-7530-4FC1-9518-2882400BF135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kk-KZ"/>
        </a:p>
      </dgm:t>
    </dgm:pt>
    <dgm:pt modelId="{94A85669-896E-4E1C-A9E3-4C8279DA0736}">
      <dgm:prSet phldrT="[Текст]" custT="1"/>
      <dgm:spPr/>
      <dgm:t>
        <a:bodyPr/>
        <a:lstStyle/>
        <a:p>
          <a:r>
            <a:rPr lang="kk-KZ" sz="2400" b="1" i="0" dirty="0" smtClean="0">
              <a:solidFill>
                <a:srgbClr val="FF0000"/>
              </a:solidFill>
            </a:rPr>
            <a:t>Здоровые места - здоровые люди</a:t>
          </a:r>
          <a:endParaRPr lang="kk-KZ" sz="2400" dirty="0">
            <a:solidFill>
              <a:srgbClr val="FF0000"/>
            </a:solidFill>
          </a:endParaRPr>
        </a:p>
      </dgm:t>
    </dgm:pt>
    <dgm:pt modelId="{5DA67B35-C288-4291-9C3C-9D5159D5D42A}" type="parTrans" cxnId="{689D4C17-6A3E-4B79-A7D0-3DE1B28DBB69}">
      <dgm:prSet/>
      <dgm:spPr/>
      <dgm:t>
        <a:bodyPr/>
        <a:lstStyle/>
        <a:p>
          <a:endParaRPr lang="kk-KZ"/>
        </a:p>
      </dgm:t>
    </dgm:pt>
    <dgm:pt modelId="{BC91751B-CEED-4C76-80CB-54F6A50FFB62}" type="sibTrans" cxnId="{689D4C17-6A3E-4B79-A7D0-3DE1B28DBB69}">
      <dgm:prSet/>
      <dgm:spPr/>
      <dgm:t>
        <a:bodyPr/>
        <a:lstStyle/>
        <a:p>
          <a:endParaRPr lang="kk-KZ"/>
        </a:p>
      </dgm:t>
    </dgm:pt>
    <dgm:pt modelId="{1AB1B765-F6F1-4CAE-ACDB-F5A855EB9C4C}">
      <dgm:prSet phldrT="[Текст]" custT="1"/>
      <dgm:spPr/>
      <dgm:t>
        <a:bodyPr/>
        <a:lstStyle/>
        <a:p>
          <a:r>
            <a:rPr lang="ru-RU" sz="2400" b="1" i="0" dirty="0" smtClean="0"/>
            <a:t>Справедливые условия найма и достойная работа</a:t>
          </a:r>
          <a:endParaRPr lang="kk-KZ" sz="2400" dirty="0"/>
        </a:p>
      </dgm:t>
    </dgm:pt>
    <dgm:pt modelId="{6B0A68D8-DD64-4406-9FD3-0829DC988D36}" type="parTrans" cxnId="{4A1B309F-524F-4306-BB0C-2661F6CD0FEF}">
      <dgm:prSet/>
      <dgm:spPr/>
      <dgm:t>
        <a:bodyPr/>
        <a:lstStyle/>
        <a:p>
          <a:endParaRPr lang="kk-KZ"/>
        </a:p>
      </dgm:t>
    </dgm:pt>
    <dgm:pt modelId="{077E7D83-E44B-4787-AB13-EC2E45FFE37B}" type="sibTrans" cxnId="{4A1B309F-524F-4306-BB0C-2661F6CD0FEF}">
      <dgm:prSet/>
      <dgm:spPr/>
      <dgm:t>
        <a:bodyPr/>
        <a:lstStyle/>
        <a:p>
          <a:endParaRPr lang="kk-KZ"/>
        </a:p>
      </dgm:t>
    </dgm:pt>
    <dgm:pt modelId="{0D36DD60-A5BF-499E-9529-6F54F5E6E2CA}">
      <dgm:prSet phldrT="[Текст]" custT="1"/>
      <dgm:spPr/>
      <dgm:t>
        <a:bodyPr/>
        <a:lstStyle/>
        <a:p>
          <a:r>
            <a:rPr lang="ru-RU" sz="2400" b="1" i="0" dirty="0" smtClean="0"/>
            <a:t>Социальная защита в течение всей жизни</a:t>
          </a:r>
          <a:endParaRPr lang="kk-KZ" sz="2400" dirty="0"/>
        </a:p>
      </dgm:t>
    </dgm:pt>
    <dgm:pt modelId="{C05EA314-8B29-41F4-8CAC-0242CB9292E7}" type="parTrans" cxnId="{EC8CF1A3-1E0C-4E5A-8986-502766293E90}">
      <dgm:prSet/>
      <dgm:spPr/>
      <dgm:t>
        <a:bodyPr/>
        <a:lstStyle/>
        <a:p>
          <a:endParaRPr lang="kk-KZ"/>
        </a:p>
      </dgm:t>
    </dgm:pt>
    <dgm:pt modelId="{D07130E6-FE69-412E-AB73-50ED7073D5E1}" type="sibTrans" cxnId="{EC8CF1A3-1E0C-4E5A-8986-502766293E90}">
      <dgm:prSet/>
      <dgm:spPr/>
      <dgm:t>
        <a:bodyPr/>
        <a:lstStyle/>
        <a:p>
          <a:endParaRPr lang="kk-KZ"/>
        </a:p>
      </dgm:t>
    </dgm:pt>
    <dgm:pt modelId="{6DAA78EE-25FD-47FD-8BE7-58E9A420F281}">
      <dgm:prSet custT="1"/>
      <dgm:spPr/>
      <dgm:t>
        <a:bodyPr/>
        <a:lstStyle/>
        <a:p>
          <a:r>
            <a:rPr lang="ru-RU" sz="2400" b="1" dirty="0" smtClean="0"/>
            <a:t>Справедливость с самого начала</a:t>
          </a:r>
          <a:endParaRPr lang="kk-KZ" sz="2400" b="1" dirty="0"/>
        </a:p>
      </dgm:t>
    </dgm:pt>
    <dgm:pt modelId="{9B1E8FFA-15AD-4888-89DD-E374F08C1C77}" type="parTrans" cxnId="{CB4FCC74-813D-408B-8BD2-47D02BF66901}">
      <dgm:prSet/>
      <dgm:spPr/>
      <dgm:t>
        <a:bodyPr/>
        <a:lstStyle/>
        <a:p>
          <a:endParaRPr lang="kk-KZ"/>
        </a:p>
      </dgm:t>
    </dgm:pt>
    <dgm:pt modelId="{44D17A22-48CA-4950-9EF5-E548D2924896}" type="sibTrans" cxnId="{CB4FCC74-813D-408B-8BD2-47D02BF66901}">
      <dgm:prSet/>
      <dgm:spPr/>
      <dgm:t>
        <a:bodyPr/>
        <a:lstStyle/>
        <a:p>
          <a:endParaRPr lang="kk-KZ"/>
        </a:p>
      </dgm:t>
    </dgm:pt>
    <dgm:pt modelId="{D44E6324-C19D-40E1-81FC-41D728B2207A}" type="pres">
      <dgm:prSet presAssocID="{536791DF-7530-4FC1-9518-2882400BF135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kk-KZ"/>
        </a:p>
      </dgm:t>
    </dgm:pt>
    <dgm:pt modelId="{11F6126A-F31D-4041-B1B7-05EDC491AF12}" type="pres">
      <dgm:prSet presAssocID="{6DAA78EE-25FD-47FD-8BE7-58E9A420F281}" presName="composite" presStyleCnt="0"/>
      <dgm:spPr/>
    </dgm:pt>
    <dgm:pt modelId="{5D21E1E8-FF14-43CC-8F6C-E9EB505415CF}" type="pres">
      <dgm:prSet presAssocID="{6DAA78EE-25FD-47FD-8BE7-58E9A420F281}" presName="LShape" presStyleLbl="alignNode1" presStyleIdx="0" presStyleCnt="7"/>
      <dgm:spPr/>
    </dgm:pt>
    <dgm:pt modelId="{E352CD66-B28A-4E85-875B-D2A316A0D63F}" type="pres">
      <dgm:prSet presAssocID="{6DAA78EE-25FD-47FD-8BE7-58E9A420F281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CBECF609-F60C-4932-8F38-20495E072658}" type="pres">
      <dgm:prSet presAssocID="{6DAA78EE-25FD-47FD-8BE7-58E9A420F281}" presName="Triangle" presStyleLbl="alignNode1" presStyleIdx="1" presStyleCnt="7"/>
      <dgm:spPr/>
    </dgm:pt>
    <dgm:pt modelId="{C2C010A0-114F-4B47-BD28-5B3BFF27FF27}" type="pres">
      <dgm:prSet presAssocID="{44D17A22-48CA-4950-9EF5-E548D2924896}" presName="sibTrans" presStyleCnt="0"/>
      <dgm:spPr/>
    </dgm:pt>
    <dgm:pt modelId="{A994295E-D80E-40CB-AFB9-401042DAD403}" type="pres">
      <dgm:prSet presAssocID="{44D17A22-48CA-4950-9EF5-E548D2924896}" presName="space" presStyleCnt="0"/>
      <dgm:spPr/>
    </dgm:pt>
    <dgm:pt modelId="{17DEAED7-616F-4987-8A8E-A14D7CA82D90}" type="pres">
      <dgm:prSet presAssocID="{94A85669-896E-4E1C-A9E3-4C8279DA0736}" presName="composite" presStyleCnt="0"/>
      <dgm:spPr/>
    </dgm:pt>
    <dgm:pt modelId="{CBB91E22-0167-4B45-9B9B-EB5E67F5EFCF}" type="pres">
      <dgm:prSet presAssocID="{94A85669-896E-4E1C-A9E3-4C8279DA0736}" presName="LShape" presStyleLbl="alignNode1" presStyleIdx="2" presStyleCnt="7"/>
      <dgm:spPr/>
    </dgm:pt>
    <dgm:pt modelId="{FD7BACD8-F9FE-40A2-B931-519E72579E6D}" type="pres">
      <dgm:prSet presAssocID="{94A85669-896E-4E1C-A9E3-4C8279DA0736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CA9ACF07-43D3-499E-AB9A-98FE688A2C2C}" type="pres">
      <dgm:prSet presAssocID="{94A85669-896E-4E1C-A9E3-4C8279DA0736}" presName="Triangle" presStyleLbl="alignNode1" presStyleIdx="3" presStyleCnt="7"/>
      <dgm:spPr/>
    </dgm:pt>
    <dgm:pt modelId="{3E8029A6-8C25-44EA-9189-3D7A8770F53A}" type="pres">
      <dgm:prSet presAssocID="{BC91751B-CEED-4C76-80CB-54F6A50FFB62}" presName="sibTrans" presStyleCnt="0"/>
      <dgm:spPr/>
    </dgm:pt>
    <dgm:pt modelId="{DCEE50CD-C2B8-4413-8F78-806D50F344A0}" type="pres">
      <dgm:prSet presAssocID="{BC91751B-CEED-4C76-80CB-54F6A50FFB62}" presName="space" presStyleCnt="0"/>
      <dgm:spPr/>
    </dgm:pt>
    <dgm:pt modelId="{592ADCEE-BD0D-4590-9E9E-498194DF3E39}" type="pres">
      <dgm:prSet presAssocID="{1AB1B765-F6F1-4CAE-ACDB-F5A855EB9C4C}" presName="composite" presStyleCnt="0"/>
      <dgm:spPr/>
    </dgm:pt>
    <dgm:pt modelId="{FCB1FD34-FD98-463D-874E-54B30D0F7CE3}" type="pres">
      <dgm:prSet presAssocID="{1AB1B765-F6F1-4CAE-ACDB-F5A855EB9C4C}" presName="LShape" presStyleLbl="alignNode1" presStyleIdx="4" presStyleCnt="7"/>
      <dgm:spPr/>
    </dgm:pt>
    <dgm:pt modelId="{2EDB644D-8781-40BD-90B4-E18CBD4D7092}" type="pres">
      <dgm:prSet presAssocID="{1AB1B765-F6F1-4CAE-ACDB-F5A855EB9C4C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29DC1AE3-1E53-4D1E-A82B-BEDD1460A955}" type="pres">
      <dgm:prSet presAssocID="{1AB1B765-F6F1-4CAE-ACDB-F5A855EB9C4C}" presName="Triangle" presStyleLbl="alignNode1" presStyleIdx="5" presStyleCnt="7"/>
      <dgm:spPr/>
    </dgm:pt>
    <dgm:pt modelId="{FACBB925-F08A-4FC0-A4EA-CD7BA94CA824}" type="pres">
      <dgm:prSet presAssocID="{077E7D83-E44B-4787-AB13-EC2E45FFE37B}" presName="sibTrans" presStyleCnt="0"/>
      <dgm:spPr/>
    </dgm:pt>
    <dgm:pt modelId="{4486395C-4D23-420B-983B-8804447D712F}" type="pres">
      <dgm:prSet presAssocID="{077E7D83-E44B-4787-AB13-EC2E45FFE37B}" presName="space" presStyleCnt="0"/>
      <dgm:spPr/>
    </dgm:pt>
    <dgm:pt modelId="{7B901D89-3B96-463A-867C-0FA89852380A}" type="pres">
      <dgm:prSet presAssocID="{0D36DD60-A5BF-499E-9529-6F54F5E6E2CA}" presName="composite" presStyleCnt="0"/>
      <dgm:spPr/>
    </dgm:pt>
    <dgm:pt modelId="{09B35FB0-89E4-4D56-9CB6-12E8F2EC9081}" type="pres">
      <dgm:prSet presAssocID="{0D36DD60-A5BF-499E-9529-6F54F5E6E2CA}" presName="LShape" presStyleLbl="alignNode1" presStyleIdx="6" presStyleCnt="7"/>
      <dgm:spPr/>
    </dgm:pt>
    <dgm:pt modelId="{92CD3D82-E955-4C55-9949-FF289FB8D534}" type="pres">
      <dgm:prSet presAssocID="{0D36DD60-A5BF-499E-9529-6F54F5E6E2CA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</dgm:ptLst>
  <dgm:cxnLst>
    <dgm:cxn modelId="{15F59A0D-8624-47A4-AB68-0F4D02FEE1AD}" type="presOf" srcId="{536791DF-7530-4FC1-9518-2882400BF135}" destId="{D44E6324-C19D-40E1-81FC-41D728B2207A}" srcOrd="0" destOrd="0" presId="urn:microsoft.com/office/officeart/2009/3/layout/StepUpProcess"/>
    <dgm:cxn modelId="{0742BC28-1767-4EDC-AE3B-9CDD8818C89B}" type="presOf" srcId="{1AB1B765-F6F1-4CAE-ACDB-F5A855EB9C4C}" destId="{2EDB644D-8781-40BD-90B4-E18CBD4D7092}" srcOrd="0" destOrd="0" presId="urn:microsoft.com/office/officeart/2009/3/layout/StepUpProcess"/>
    <dgm:cxn modelId="{C7A19F42-B5CA-4947-9276-543DDA328E9E}" type="presOf" srcId="{0D36DD60-A5BF-499E-9529-6F54F5E6E2CA}" destId="{92CD3D82-E955-4C55-9949-FF289FB8D534}" srcOrd="0" destOrd="0" presId="urn:microsoft.com/office/officeart/2009/3/layout/StepUpProcess"/>
    <dgm:cxn modelId="{0715BE66-389A-4015-991D-605F8E7AC8FA}" type="presOf" srcId="{94A85669-896E-4E1C-A9E3-4C8279DA0736}" destId="{FD7BACD8-F9FE-40A2-B931-519E72579E6D}" srcOrd="0" destOrd="0" presId="urn:microsoft.com/office/officeart/2009/3/layout/StepUpProcess"/>
    <dgm:cxn modelId="{4A1B309F-524F-4306-BB0C-2661F6CD0FEF}" srcId="{536791DF-7530-4FC1-9518-2882400BF135}" destId="{1AB1B765-F6F1-4CAE-ACDB-F5A855EB9C4C}" srcOrd="2" destOrd="0" parTransId="{6B0A68D8-DD64-4406-9FD3-0829DC988D36}" sibTransId="{077E7D83-E44B-4787-AB13-EC2E45FFE37B}"/>
    <dgm:cxn modelId="{45448F68-CDB4-4EDC-B84C-1CFDF2E49425}" type="presOf" srcId="{6DAA78EE-25FD-47FD-8BE7-58E9A420F281}" destId="{E352CD66-B28A-4E85-875B-D2A316A0D63F}" srcOrd="0" destOrd="0" presId="urn:microsoft.com/office/officeart/2009/3/layout/StepUpProcess"/>
    <dgm:cxn modelId="{689D4C17-6A3E-4B79-A7D0-3DE1B28DBB69}" srcId="{536791DF-7530-4FC1-9518-2882400BF135}" destId="{94A85669-896E-4E1C-A9E3-4C8279DA0736}" srcOrd="1" destOrd="0" parTransId="{5DA67B35-C288-4291-9C3C-9D5159D5D42A}" sibTransId="{BC91751B-CEED-4C76-80CB-54F6A50FFB62}"/>
    <dgm:cxn modelId="{EC8CF1A3-1E0C-4E5A-8986-502766293E90}" srcId="{536791DF-7530-4FC1-9518-2882400BF135}" destId="{0D36DD60-A5BF-499E-9529-6F54F5E6E2CA}" srcOrd="3" destOrd="0" parTransId="{C05EA314-8B29-41F4-8CAC-0242CB9292E7}" sibTransId="{D07130E6-FE69-412E-AB73-50ED7073D5E1}"/>
    <dgm:cxn modelId="{CB4FCC74-813D-408B-8BD2-47D02BF66901}" srcId="{536791DF-7530-4FC1-9518-2882400BF135}" destId="{6DAA78EE-25FD-47FD-8BE7-58E9A420F281}" srcOrd="0" destOrd="0" parTransId="{9B1E8FFA-15AD-4888-89DD-E374F08C1C77}" sibTransId="{44D17A22-48CA-4950-9EF5-E548D2924896}"/>
    <dgm:cxn modelId="{2DCB65FC-4C9E-4DA3-B195-0FBDE61DE427}" type="presParOf" srcId="{D44E6324-C19D-40E1-81FC-41D728B2207A}" destId="{11F6126A-F31D-4041-B1B7-05EDC491AF12}" srcOrd="0" destOrd="0" presId="urn:microsoft.com/office/officeart/2009/3/layout/StepUpProcess"/>
    <dgm:cxn modelId="{6119CC12-24B0-4907-B96B-F876F52F4234}" type="presParOf" srcId="{11F6126A-F31D-4041-B1B7-05EDC491AF12}" destId="{5D21E1E8-FF14-43CC-8F6C-E9EB505415CF}" srcOrd="0" destOrd="0" presId="urn:microsoft.com/office/officeart/2009/3/layout/StepUpProcess"/>
    <dgm:cxn modelId="{4CCEEF2E-342A-4861-826E-7D30A28336EC}" type="presParOf" srcId="{11F6126A-F31D-4041-B1B7-05EDC491AF12}" destId="{E352CD66-B28A-4E85-875B-D2A316A0D63F}" srcOrd="1" destOrd="0" presId="urn:microsoft.com/office/officeart/2009/3/layout/StepUpProcess"/>
    <dgm:cxn modelId="{A1CAF7F2-806D-4830-B63F-F6C3E9DA2D70}" type="presParOf" srcId="{11F6126A-F31D-4041-B1B7-05EDC491AF12}" destId="{CBECF609-F60C-4932-8F38-20495E072658}" srcOrd="2" destOrd="0" presId="urn:microsoft.com/office/officeart/2009/3/layout/StepUpProcess"/>
    <dgm:cxn modelId="{46A7D4C2-B2B4-4B6E-8914-F662FB6F28F8}" type="presParOf" srcId="{D44E6324-C19D-40E1-81FC-41D728B2207A}" destId="{C2C010A0-114F-4B47-BD28-5B3BFF27FF27}" srcOrd="1" destOrd="0" presId="urn:microsoft.com/office/officeart/2009/3/layout/StepUpProcess"/>
    <dgm:cxn modelId="{99C25708-DD94-4D64-BC0C-3906C7A5C531}" type="presParOf" srcId="{C2C010A0-114F-4B47-BD28-5B3BFF27FF27}" destId="{A994295E-D80E-40CB-AFB9-401042DAD403}" srcOrd="0" destOrd="0" presId="urn:microsoft.com/office/officeart/2009/3/layout/StepUpProcess"/>
    <dgm:cxn modelId="{4AC79F5B-50EC-4147-B91F-03C5B9369C6A}" type="presParOf" srcId="{D44E6324-C19D-40E1-81FC-41D728B2207A}" destId="{17DEAED7-616F-4987-8A8E-A14D7CA82D90}" srcOrd="2" destOrd="0" presId="urn:microsoft.com/office/officeart/2009/3/layout/StepUpProcess"/>
    <dgm:cxn modelId="{58B03D73-160A-4765-8B0B-979ACF1A2860}" type="presParOf" srcId="{17DEAED7-616F-4987-8A8E-A14D7CA82D90}" destId="{CBB91E22-0167-4B45-9B9B-EB5E67F5EFCF}" srcOrd="0" destOrd="0" presId="urn:microsoft.com/office/officeart/2009/3/layout/StepUpProcess"/>
    <dgm:cxn modelId="{150B2945-A2C7-4376-8B9A-982C426D92A7}" type="presParOf" srcId="{17DEAED7-616F-4987-8A8E-A14D7CA82D90}" destId="{FD7BACD8-F9FE-40A2-B931-519E72579E6D}" srcOrd="1" destOrd="0" presId="urn:microsoft.com/office/officeart/2009/3/layout/StepUpProcess"/>
    <dgm:cxn modelId="{1A550B93-B29D-4C49-8558-76DCDEDAB130}" type="presParOf" srcId="{17DEAED7-616F-4987-8A8E-A14D7CA82D90}" destId="{CA9ACF07-43D3-499E-AB9A-98FE688A2C2C}" srcOrd="2" destOrd="0" presId="urn:microsoft.com/office/officeart/2009/3/layout/StepUpProcess"/>
    <dgm:cxn modelId="{8F3FD04B-BB8D-4503-8809-8C2E40FEAC4E}" type="presParOf" srcId="{D44E6324-C19D-40E1-81FC-41D728B2207A}" destId="{3E8029A6-8C25-44EA-9189-3D7A8770F53A}" srcOrd="3" destOrd="0" presId="urn:microsoft.com/office/officeart/2009/3/layout/StepUpProcess"/>
    <dgm:cxn modelId="{455A766E-1A60-49D5-9C14-69C58545F787}" type="presParOf" srcId="{3E8029A6-8C25-44EA-9189-3D7A8770F53A}" destId="{DCEE50CD-C2B8-4413-8F78-806D50F344A0}" srcOrd="0" destOrd="0" presId="urn:microsoft.com/office/officeart/2009/3/layout/StepUpProcess"/>
    <dgm:cxn modelId="{8B9A5C08-50AD-41D7-8D45-169647A3178B}" type="presParOf" srcId="{D44E6324-C19D-40E1-81FC-41D728B2207A}" destId="{592ADCEE-BD0D-4590-9E9E-498194DF3E39}" srcOrd="4" destOrd="0" presId="urn:microsoft.com/office/officeart/2009/3/layout/StepUpProcess"/>
    <dgm:cxn modelId="{D3048B70-46A0-43C2-8648-E1524A8CE68E}" type="presParOf" srcId="{592ADCEE-BD0D-4590-9E9E-498194DF3E39}" destId="{FCB1FD34-FD98-463D-874E-54B30D0F7CE3}" srcOrd="0" destOrd="0" presId="urn:microsoft.com/office/officeart/2009/3/layout/StepUpProcess"/>
    <dgm:cxn modelId="{7A184AD7-8A6A-414B-BA40-FC86A256117B}" type="presParOf" srcId="{592ADCEE-BD0D-4590-9E9E-498194DF3E39}" destId="{2EDB644D-8781-40BD-90B4-E18CBD4D7092}" srcOrd="1" destOrd="0" presId="urn:microsoft.com/office/officeart/2009/3/layout/StepUpProcess"/>
    <dgm:cxn modelId="{9A078FF1-A896-45BD-B21C-9D0801C0D6E0}" type="presParOf" srcId="{592ADCEE-BD0D-4590-9E9E-498194DF3E39}" destId="{29DC1AE3-1E53-4D1E-A82B-BEDD1460A955}" srcOrd="2" destOrd="0" presId="urn:microsoft.com/office/officeart/2009/3/layout/StepUpProcess"/>
    <dgm:cxn modelId="{50F41190-8195-4B52-919D-5F29E547B5C5}" type="presParOf" srcId="{D44E6324-C19D-40E1-81FC-41D728B2207A}" destId="{FACBB925-F08A-4FC0-A4EA-CD7BA94CA824}" srcOrd="5" destOrd="0" presId="urn:microsoft.com/office/officeart/2009/3/layout/StepUpProcess"/>
    <dgm:cxn modelId="{D7AD207F-DFCB-4AC4-A767-9ED1260E53A7}" type="presParOf" srcId="{FACBB925-F08A-4FC0-A4EA-CD7BA94CA824}" destId="{4486395C-4D23-420B-983B-8804447D712F}" srcOrd="0" destOrd="0" presId="urn:microsoft.com/office/officeart/2009/3/layout/StepUpProcess"/>
    <dgm:cxn modelId="{D618E4C3-5EE1-4B45-985F-FF9FDBC9E485}" type="presParOf" srcId="{D44E6324-C19D-40E1-81FC-41D728B2207A}" destId="{7B901D89-3B96-463A-867C-0FA89852380A}" srcOrd="6" destOrd="0" presId="urn:microsoft.com/office/officeart/2009/3/layout/StepUpProcess"/>
    <dgm:cxn modelId="{0BCB6EE9-16E9-454D-9E2D-FB396E027578}" type="presParOf" srcId="{7B901D89-3B96-463A-867C-0FA89852380A}" destId="{09B35FB0-89E4-4D56-9CB6-12E8F2EC9081}" srcOrd="0" destOrd="0" presId="urn:microsoft.com/office/officeart/2009/3/layout/StepUpProcess"/>
    <dgm:cxn modelId="{09502C16-28F2-4847-98BF-8036154A9F8A}" type="presParOf" srcId="{7B901D89-3B96-463A-867C-0FA89852380A}" destId="{92CD3D82-E955-4C55-9949-FF289FB8D53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6791DF-7530-4FC1-9518-2882400BF135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kk-KZ"/>
        </a:p>
      </dgm:t>
    </dgm:pt>
    <dgm:pt modelId="{94A85669-896E-4E1C-A9E3-4C8279DA0736}">
      <dgm:prSet phldrT="[Текст]" custT="1"/>
      <dgm:spPr/>
      <dgm:t>
        <a:bodyPr/>
        <a:lstStyle/>
        <a:p>
          <a:r>
            <a:rPr lang="kk-KZ" sz="2400" b="1" i="0" dirty="0" smtClean="0">
              <a:solidFill>
                <a:schemeClr val="tx1"/>
              </a:solidFill>
            </a:rPr>
            <a:t>Здоровые места - здоровые люди</a:t>
          </a:r>
          <a:endParaRPr lang="kk-KZ" sz="2400" dirty="0">
            <a:solidFill>
              <a:schemeClr val="tx1"/>
            </a:solidFill>
          </a:endParaRPr>
        </a:p>
      </dgm:t>
    </dgm:pt>
    <dgm:pt modelId="{5DA67B35-C288-4291-9C3C-9D5159D5D42A}" type="parTrans" cxnId="{689D4C17-6A3E-4B79-A7D0-3DE1B28DBB69}">
      <dgm:prSet/>
      <dgm:spPr/>
      <dgm:t>
        <a:bodyPr/>
        <a:lstStyle/>
        <a:p>
          <a:endParaRPr lang="kk-KZ"/>
        </a:p>
      </dgm:t>
    </dgm:pt>
    <dgm:pt modelId="{BC91751B-CEED-4C76-80CB-54F6A50FFB62}" type="sibTrans" cxnId="{689D4C17-6A3E-4B79-A7D0-3DE1B28DBB69}">
      <dgm:prSet/>
      <dgm:spPr/>
      <dgm:t>
        <a:bodyPr/>
        <a:lstStyle/>
        <a:p>
          <a:endParaRPr lang="kk-KZ"/>
        </a:p>
      </dgm:t>
    </dgm:pt>
    <dgm:pt modelId="{1AB1B765-F6F1-4CAE-ACDB-F5A855EB9C4C}">
      <dgm:prSet phldrT="[Текст]" custT="1"/>
      <dgm:spPr/>
      <dgm:t>
        <a:bodyPr/>
        <a:lstStyle/>
        <a:p>
          <a:r>
            <a:rPr lang="ru-RU" sz="2400" b="1" i="0" dirty="0" smtClean="0">
              <a:solidFill>
                <a:srgbClr val="FF0000"/>
              </a:solidFill>
            </a:rPr>
            <a:t>Справедливые условия найма и достойная работа</a:t>
          </a:r>
          <a:endParaRPr lang="kk-KZ" sz="2400" dirty="0">
            <a:solidFill>
              <a:srgbClr val="FF0000"/>
            </a:solidFill>
          </a:endParaRPr>
        </a:p>
      </dgm:t>
    </dgm:pt>
    <dgm:pt modelId="{6B0A68D8-DD64-4406-9FD3-0829DC988D36}" type="parTrans" cxnId="{4A1B309F-524F-4306-BB0C-2661F6CD0FEF}">
      <dgm:prSet/>
      <dgm:spPr/>
      <dgm:t>
        <a:bodyPr/>
        <a:lstStyle/>
        <a:p>
          <a:endParaRPr lang="kk-KZ"/>
        </a:p>
      </dgm:t>
    </dgm:pt>
    <dgm:pt modelId="{077E7D83-E44B-4787-AB13-EC2E45FFE37B}" type="sibTrans" cxnId="{4A1B309F-524F-4306-BB0C-2661F6CD0FEF}">
      <dgm:prSet/>
      <dgm:spPr/>
      <dgm:t>
        <a:bodyPr/>
        <a:lstStyle/>
        <a:p>
          <a:endParaRPr lang="kk-KZ"/>
        </a:p>
      </dgm:t>
    </dgm:pt>
    <dgm:pt modelId="{0D36DD60-A5BF-499E-9529-6F54F5E6E2CA}">
      <dgm:prSet phldrT="[Текст]" custT="1"/>
      <dgm:spPr/>
      <dgm:t>
        <a:bodyPr/>
        <a:lstStyle/>
        <a:p>
          <a:r>
            <a:rPr lang="ru-RU" sz="2400" b="1" i="0" dirty="0" smtClean="0"/>
            <a:t>Социальная защита в течение всей жизни</a:t>
          </a:r>
          <a:endParaRPr lang="kk-KZ" sz="2400" dirty="0"/>
        </a:p>
      </dgm:t>
    </dgm:pt>
    <dgm:pt modelId="{C05EA314-8B29-41F4-8CAC-0242CB9292E7}" type="parTrans" cxnId="{EC8CF1A3-1E0C-4E5A-8986-502766293E90}">
      <dgm:prSet/>
      <dgm:spPr/>
      <dgm:t>
        <a:bodyPr/>
        <a:lstStyle/>
        <a:p>
          <a:endParaRPr lang="kk-KZ"/>
        </a:p>
      </dgm:t>
    </dgm:pt>
    <dgm:pt modelId="{D07130E6-FE69-412E-AB73-50ED7073D5E1}" type="sibTrans" cxnId="{EC8CF1A3-1E0C-4E5A-8986-502766293E90}">
      <dgm:prSet/>
      <dgm:spPr/>
      <dgm:t>
        <a:bodyPr/>
        <a:lstStyle/>
        <a:p>
          <a:endParaRPr lang="kk-KZ"/>
        </a:p>
      </dgm:t>
    </dgm:pt>
    <dgm:pt modelId="{6DAA78EE-25FD-47FD-8BE7-58E9A420F281}">
      <dgm:prSet custT="1"/>
      <dgm:spPr/>
      <dgm:t>
        <a:bodyPr/>
        <a:lstStyle/>
        <a:p>
          <a:r>
            <a:rPr lang="ru-RU" sz="2400" b="1" dirty="0" smtClean="0"/>
            <a:t>Справедливость с самого начала</a:t>
          </a:r>
          <a:endParaRPr lang="kk-KZ" sz="2400" b="1" dirty="0"/>
        </a:p>
      </dgm:t>
    </dgm:pt>
    <dgm:pt modelId="{9B1E8FFA-15AD-4888-89DD-E374F08C1C77}" type="parTrans" cxnId="{CB4FCC74-813D-408B-8BD2-47D02BF66901}">
      <dgm:prSet/>
      <dgm:spPr/>
      <dgm:t>
        <a:bodyPr/>
        <a:lstStyle/>
        <a:p>
          <a:endParaRPr lang="kk-KZ"/>
        </a:p>
      </dgm:t>
    </dgm:pt>
    <dgm:pt modelId="{44D17A22-48CA-4950-9EF5-E548D2924896}" type="sibTrans" cxnId="{CB4FCC74-813D-408B-8BD2-47D02BF66901}">
      <dgm:prSet/>
      <dgm:spPr/>
      <dgm:t>
        <a:bodyPr/>
        <a:lstStyle/>
        <a:p>
          <a:endParaRPr lang="kk-KZ"/>
        </a:p>
      </dgm:t>
    </dgm:pt>
    <dgm:pt modelId="{D44E6324-C19D-40E1-81FC-41D728B2207A}" type="pres">
      <dgm:prSet presAssocID="{536791DF-7530-4FC1-9518-2882400BF135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kk-KZ"/>
        </a:p>
      </dgm:t>
    </dgm:pt>
    <dgm:pt modelId="{11F6126A-F31D-4041-B1B7-05EDC491AF12}" type="pres">
      <dgm:prSet presAssocID="{6DAA78EE-25FD-47FD-8BE7-58E9A420F281}" presName="composite" presStyleCnt="0"/>
      <dgm:spPr/>
    </dgm:pt>
    <dgm:pt modelId="{5D21E1E8-FF14-43CC-8F6C-E9EB505415CF}" type="pres">
      <dgm:prSet presAssocID="{6DAA78EE-25FD-47FD-8BE7-58E9A420F281}" presName="LShape" presStyleLbl="alignNode1" presStyleIdx="0" presStyleCnt="7"/>
      <dgm:spPr/>
    </dgm:pt>
    <dgm:pt modelId="{E352CD66-B28A-4E85-875B-D2A316A0D63F}" type="pres">
      <dgm:prSet presAssocID="{6DAA78EE-25FD-47FD-8BE7-58E9A420F281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CBECF609-F60C-4932-8F38-20495E072658}" type="pres">
      <dgm:prSet presAssocID="{6DAA78EE-25FD-47FD-8BE7-58E9A420F281}" presName="Triangle" presStyleLbl="alignNode1" presStyleIdx="1" presStyleCnt="7"/>
      <dgm:spPr/>
    </dgm:pt>
    <dgm:pt modelId="{C2C010A0-114F-4B47-BD28-5B3BFF27FF27}" type="pres">
      <dgm:prSet presAssocID="{44D17A22-48CA-4950-9EF5-E548D2924896}" presName="sibTrans" presStyleCnt="0"/>
      <dgm:spPr/>
    </dgm:pt>
    <dgm:pt modelId="{A994295E-D80E-40CB-AFB9-401042DAD403}" type="pres">
      <dgm:prSet presAssocID="{44D17A22-48CA-4950-9EF5-E548D2924896}" presName="space" presStyleCnt="0"/>
      <dgm:spPr/>
    </dgm:pt>
    <dgm:pt modelId="{17DEAED7-616F-4987-8A8E-A14D7CA82D90}" type="pres">
      <dgm:prSet presAssocID="{94A85669-896E-4E1C-A9E3-4C8279DA0736}" presName="composite" presStyleCnt="0"/>
      <dgm:spPr/>
    </dgm:pt>
    <dgm:pt modelId="{CBB91E22-0167-4B45-9B9B-EB5E67F5EFCF}" type="pres">
      <dgm:prSet presAssocID="{94A85669-896E-4E1C-A9E3-4C8279DA0736}" presName="LShape" presStyleLbl="alignNode1" presStyleIdx="2" presStyleCnt="7"/>
      <dgm:spPr/>
    </dgm:pt>
    <dgm:pt modelId="{FD7BACD8-F9FE-40A2-B931-519E72579E6D}" type="pres">
      <dgm:prSet presAssocID="{94A85669-896E-4E1C-A9E3-4C8279DA0736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CA9ACF07-43D3-499E-AB9A-98FE688A2C2C}" type="pres">
      <dgm:prSet presAssocID="{94A85669-896E-4E1C-A9E3-4C8279DA0736}" presName="Triangle" presStyleLbl="alignNode1" presStyleIdx="3" presStyleCnt="7"/>
      <dgm:spPr/>
    </dgm:pt>
    <dgm:pt modelId="{3E8029A6-8C25-44EA-9189-3D7A8770F53A}" type="pres">
      <dgm:prSet presAssocID="{BC91751B-CEED-4C76-80CB-54F6A50FFB62}" presName="sibTrans" presStyleCnt="0"/>
      <dgm:spPr/>
    </dgm:pt>
    <dgm:pt modelId="{DCEE50CD-C2B8-4413-8F78-806D50F344A0}" type="pres">
      <dgm:prSet presAssocID="{BC91751B-CEED-4C76-80CB-54F6A50FFB62}" presName="space" presStyleCnt="0"/>
      <dgm:spPr/>
    </dgm:pt>
    <dgm:pt modelId="{592ADCEE-BD0D-4590-9E9E-498194DF3E39}" type="pres">
      <dgm:prSet presAssocID="{1AB1B765-F6F1-4CAE-ACDB-F5A855EB9C4C}" presName="composite" presStyleCnt="0"/>
      <dgm:spPr/>
    </dgm:pt>
    <dgm:pt modelId="{FCB1FD34-FD98-463D-874E-54B30D0F7CE3}" type="pres">
      <dgm:prSet presAssocID="{1AB1B765-F6F1-4CAE-ACDB-F5A855EB9C4C}" presName="LShape" presStyleLbl="alignNode1" presStyleIdx="4" presStyleCnt="7"/>
      <dgm:spPr/>
    </dgm:pt>
    <dgm:pt modelId="{2EDB644D-8781-40BD-90B4-E18CBD4D7092}" type="pres">
      <dgm:prSet presAssocID="{1AB1B765-F6F1-4CAE-ACDB-F5A855EB9C4C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29DC1AE3-1E53-4D1E-A82B-BEDD1460A955}" type="pres">
      <dgm:prSet presAssocID="{1AB1B765-F6F1-4CAE-ACDB-F5A855EB9C4C}" presName="Triangle" presStyleLbl="alignNode1" presStyleIdx="5" presStyleCnt="7"/>
      <dgm:spPr/>
    </dgm:pt>
    <dgm:pt modelId="{FACBB925-F08A-4FC0-A4EA-CD7BA94CA824}" type="pres">
      <dgm:prSet presAssocID="{077E7D83-E44B-4787-AB13-EC2E45FFE37B}" presName="sibTrans" presStyleCnt="0"/>
      <dgm:spPr/>
    </dgm:pt>
    <dgm:pt modelId="{4486395C-4D23-420B-983B-8804447D712F}" type="pres">
      <dgm:prSet presAssocID="{077E7D83-E44B-4787-AB13-EC2E45FFE37B}" presName="space" presStyleCnt="0"/>
      <dgm:spPr/>
    </dgm:pt>
    <dgm:pt modelId="{7B901D89-3B96-463A-867C-0FA89852380A}" type="pres">
      <dgm:prSet presAssocID="{0D36DD60-A5BF-499E-9529-6F54F5E6E2CA}" presName="composite" presStyleCnt="0"/>
      <dgm:spPr/>
    </dgm:pt>
    <dgm:pt modelId="{09B35FB0-89E4-4D56-9CB6-12E8F2EC9081}" type="pres">
      <dgm:prSet presAssocID="{0D36DD60-A5BF-499E-9529-6F54F5E6E2CA}" presName="LShape" presStyleLbl="alignNode1" presStyleIdx="6" presStyleCnt="7"/>
      <dgm:spPr/>
    </dgm:pt>
    <dgm:pt modelId="{92CD3D82-E955-4C55-9949-FF289FB8D534}" type="pres">
      <dgm:prSet presAssocID="{0D36DD60-A5BF-499E-9529-6F54F5E6E2CA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</dgm:ptLst>
  <dgm:cxnLst>
    <dgm:cxn modelId="{4A1B309F-524F-4306-BB0C-2661F6CD0FEF}" srcId="{536791DF-7530-4FC1-9518-2882400BF135}" destId="{1AB1B765-F6F1-4CAE-ACDB-F5A855EB9C4C}" srcOrd="2" destOrd="0" parTransId="{6B0A68D8-DD64-4406-9FD3-0829DC988D36}" sibTransId="{077E7D83-E44B-4787-AB13-EC2E45FFE37B}"/>
    <dgm:cxn modelId="{689D4C17-6A3E-4B79-A7D0-3DE1B28DBB69}" srcId="{536791DF-7530-4FC1-9518-2882400BF135}" destId="{94A85669-896E-4E1C-A9E3-4C8279DA0736}" srcOrd="1" destOrd="0" parTransId="{5DA67B35-C288-4291-9C3C-9D5159D5D42A}" sibTransId="{BC91751B-CEED-4C76-80CB-54F6A50FFB62}"/>
    <dgm:cxn modelId="{00092B47-17EF-4B1A-8E38-1144FF824DB8}" type="presOf" srcId="{536791DF-7530-4FC1-9518-2882400BF135}" destId="{D44E6324-C19D-40E1-81FC-41D728B2207A}" srcOrd="0" destOrd="0" presId="urn:microsoft.com/office/officeart/2009/3/layout/StepUpProcess"/>
    <dgm:cxn modelId="{EC8CF1A3-1E0C-4E5A-8986-502766293E90}" srcId="{536791DF-7530-4FC1-9518-2882400BF135}" destId="{0D36DD60-A5BF-499E-9529-6F54F5E6E2CA}" srcOrd="3" destOrd="0" parTransId="{C05EA314-8B29-41F4-8CAC-0242CB9292E7}" sibTransId="{D07130E6-FE69-412E-AB73-50ED7073D5E1}"/>
    <dgm:cxn modelId="{5B452F6A-B2BB-40BE-8B37-87978CCF0400}" type="presOf" srcId="{94A85669-896E-4E1C-A9E3-4C8279DA0736}" destId="{FD7BACD8-F9FE-40A2-B931-519E72579E6D}" srcOrd="0" destOrd="0" presId="urn:microsoft.com/office/officeart/2009/3/layout/StepUpProcess"/>
    <dgm:cxn modelId="{90C45F76-FCD2-4355-8FDF-C255CB9A3FC3}" type="presOf" srcId="{1AB1B765-F6F1-4CAE-ACDB-F5A855EB9C4C}" destId="{2EDB644D-8781-40BD-90B4-E18CBD4D7092}" srcOrd="0" destOrd="0" presId="urn:microsoft.com/office/officeart/2009/3/layout/StepUpProcess"/>
    <dgm:cxn modelId="{CB4FCC74-813D-408B-8BD2-47D02BF66901}" srcId="{536791DF-7530-4FC1-9518-2882400BF135}" destId="{6DAA78EE-25FD-47FD-8BE7-58E9A420F281}" srcOrd="0" destOrd="0" parTransId="{9B1E8FFA-15AD-4888-89DD-E374F08C1C77}" sibTransId="{44D17A22-48CA-4950-9EF5-E548D2924896}"/>
    <dgm:cxn modelId="{F7741FEE-3F8E-44C8-AEDE-B3EB918CF90E}" type="presOf" srcId="{0D36DD60-A5BF-499E-9529-6F54F5E6E2CA}" destId="{92CD3D82-E955-4C55-9949-FF289FB8D534}" srcOrd="0" destOrd="0" presId="urn:microsoft.com/office/officeart/2009/3/layout/StepUpProcess"/>
    <dgm:cxn modelId="{1FA35CFC-8CE7-4354-8148-DAF48FC00ED1}" type="presOf" srcId="{6DAA78EE-25FD-47FD-8BE7-58E9A420F281}" destId="{E352CD66-B28A-4E85-875B-D2A316A0D63F}" srcOrd="0" destOrd="0" presId="urn:microsoft.com/office/officeart/2009/3/layout/StepUpProcess"/>
    <dgm:cxn modelId="{88332B74-A952-4BA2-8A27-F4A7336F9733}" type="presParOf" srcId="{D44E6324-C19D-40E1-81FC-41D728B2207A}" destId="{11F6126A-F31D-4041-B1B7-05EDC491AF12}" srcOrd="0" destOrd="0" presId="urn:microsoft.com/office/officeart/2009/3/layout/StepUpProcess"/>
    <dgm:cxn modelId="{89FB81DA-0DA7-4B2F-ACC1-61BE060BA0CA}" type="presParOf" srcId="{11F6126A-F31D-4041-B1B7-05EDC491AF12}" destId="{5D21E1E8-FF14-43CC-8F6C-E9EB505415CF}" srcOrd="0" destOrd="0" presId="urn:microsoft.com/office/officeart/2009/3/layout/StepUpProcess"/>
    <dgm:cxn modelId="{6C21A5E6-2E83-4F6C-83D9-D628E4DEC3E7}" type="presParOf" srcId="{11F6126A-F31D-4041-B1B7-05EDC491AF12}" destId="{E352CD66-B28A-4E85-875B-D2A316A0D63F}" srcOrd="1" destOrd="0" presId="urn:microsoft.com/office/officeart/2009/3/layout/StepUpProcess"/>
    <dgm:cxn modelId="{22EA3718-F892-479E-B9FD-0329284A0DB2}" type="presParOf" srcId="{11F6126A-F31D-4041-B1B7-05EDC491AF12}" destId="{CBECF609-F60C-4932-8F38-20495E072658}" srcOrd="2" destOrd="0" presId="urn:microsoft.com/office/officeart/2009/3/layout/StepUpProcess"/>
    <dgm:cxn modelId="{E4A537F4-CF09-4318-913E-7E866725E091}" type="presParOf" srcId="{D44E6324-C19D-40E1-81FC-41D728B2207A}" destId="{C2C010A0-114F-4B47-BD28-5B3BFF27FF27}" srcOrd="1" destOrd="0" presId="urn:microsoft.com/office/officeart/2009/3/layout/StepUpProcess"/>
    <dgm:cxn modelId="{142F11C0-63E0-4A14-8670-16A34B61AFB9}" type="presParOf" srcId="{C2C010A0-114F-4B47-BD28-5B3BFF27FF27}" destId="{A994295E-D80E-40CB-AFB9-401042DAD403}" srcOrd="0" destOrd="0" presId="urn:microsoft.com/office/officeart/2009/3/layout/StepUpProcess"/>
    <dgm:cxn modelId="{CE1B92A2-B827-4D2E-9389-B98FE782F947}" type="presParOf" srcId="{D44E6324-C19D-40E1-81FC-41D728B2207A}" destId="{17DEAED7-616F-4987-8A8E-A14D7CA82D90}" srcOrd="2" destOrd="0" presId="urn:microsoft.com/office/officeart/2009/3/layout/StepUpProcess"/>
    <dgm:cxn modelId="{CF012EA5-D6C8-43A3-A1AD-2E15B961AFDA}" type="presParOf" srcId="{17DEAED7-616F-4987-8A8E-A14D7CA82D90}" destId="{CBB91E22-0167-4B45-9B9B-EB5E67F5EFCF}" srcOrd="0" destOrd="0" presId="urn:microsoft.com/office/officeart/2009/3/layout/StepUpProcess"/>
    <dgm:cxn modelId="{A51D6B92-5FCE-42F3-9F8B-7076937F52C4}" type="presParOf" srcId="{17DEAED7-616F-4987-8A8E-A14D7CA82D90}" destId="{FD7BACD8-F9FE-40A2-B931-519E72579E6D}" srcOrd="1" destOrd="0" presId="urn:microsoft.com/office/officeart/2009/3/layout/StepUpProcess"/>
    <dgm:cxn modelId="{4F4838BE-F792-4BCC-B8F9-3C894B575FA6}" type="presParOf" srcId="{17DEAED7-616F-4987-8A8E-A14D7CA82D90}" destId="{CA9ACF07-43D3-499E-AB9A-98FE688A2C2C}" srcOrd="2" destOrd="0" presId="urn:microsoft.com/office/officeart/2009/3/layout/StepUpProcess"/>
    <dgm:cxn modelId="{8359A7B1-D48C-4703-BA59-8416027A90A6}" type="presParOf" srcId="{D44E6324-C19D-40E1-81FC-41D728B2207A}" destId="{3E8029A6-8C25-44EA-9189-3D7A8770F53A}" srcOrd="3" destOrd="0" presId="urn:microsoft.com/office/officeart/2009/3/layout/StepUpProcess"/>
    <dgm:cxn modelId="{139456C9-C5EE-4183-9CCF-08492C220E62}" type="presParOf" srcId="{3E8029A6-8C25-44EA-9189-3D7A8770F53A}" destId="{DCEE50CD-C2B8-4413-8F78-806D50F344A0}" srcOrd="0" destOrd="0" presId="urn:microsoft.com/office/officeart/2009/3/layout/StepUpProcess"/>
    <dgm:cxn modelId="{10F13C68-5562-474A-9E67-8499F3D35F60}" type="presParOf" srcId="{D44E6324-C19D-40E1-81FC-41D728B2207A}" destId="{592ADCEE-BD0D-4590-9E9E-498194DF3E39}" srcOrd="4" destOrd="0" presId="urn:microsoft.com/office/officeart/2009/3/layout/StepUpProcess"/>
    <dgm:cxn modelId="{B3D1DEF3-177A-4F93-84BE-7A2E893EBBE0}" type="presParOf" srcId="{592ADCEE-BD0D-4590-9E9E-498194DF3E39}" destId="{FCB1FD34-FD98-463D-874E-54B30D0F7CE3}" srcOrd="0" destOrd="0" presId="urn:microsoft.com/office/officeart/2009/3/layout/StepUpProcess"/>
    <dgm:cxn modelId="{F6E00FD1-7EDB-4FAF-B984-3BA68C28D80E}" type="presParOf" srcId="{592ADCEE-BD0D-4590-9E9E-498194DF3E39}" destId="{2EDB644D-8781-40BD-90B4-E18CBD4D7092}" srcOrd="1" destOrd="0" presId="urn:microsoft.com/office/officeart/2009/3/layout/StepUpProcess"/>
    <dgm:cxn modelId="{5DB5620B-8B71-401D-A84C-B61B97B2FA26}" type="presParOf" srcId="{592ADCEE-BD0D-4590-9E9E-498194DF3E39}" destId="{29DC1AE3-1E53-4D1E-A82B-BEDD1460A955}" srcOrd="2" destOrd="0" presId="urn:microsoft.com/office/officeart/2009/3/layout/StepUpProcess"/>
    <dgm:cxn modelId="{B784A4AC-BC61-44C0-AA0A-0348D2B489BF}" type="presParOf" srcId="{D44E6324-C19D-40E1-81FC-41D728B2207A}" destId="{FACBB925-F08A-4FC0-A4EA-CD7BA94CA824}" srcOrd="5" destOrd="0" presId="urn:microsoft.com/office/officeart/2009/3/layout/StepUpProcess"/>
    <dgm:cxn modelId="{91B7A041-CFE5-49CF-B187-252BD94CAA7D}" type="presParOf" srcId="{FACBB925-F08A-4FC0-A4EA-CD7BA94CA824}" destId="{4486395C-4D23-420B-983B-8804447D712F}" srcOrd="0" destOrd="0" presId="urn:microsoft.com/office/officeart/2009/3/layout/StepUpProcess"/>
    <dgm:cxn modelId="{5C6ED519-01F9-46B7-95D3-A6FE1551DF36}" type="presParOf" srcId="{D44E6324-C19D-40E1-81FC-41D728B2207A}" destId="{7B901D89-3B96-463A-867C-0FA89852380A}" srcOrd="6" destOrd="0" presId="urn:microsoft.com/office/officeart/2009/3/layout/StepUpProcess"/>
    <dgm:cxn modelId="{3EE8BC6F-546D-4DD6-A8D5-8ABABCB895E7}" type="presParOf" srcId="{7B901D89-3B96-463A-867C-0FA89852380A}" destId="{09B35FB0-89E4-4D56-9CB6-12E8F2EC9081}" srcOrd="0" destOrd="0" presId="urn:microsoft.com/office/officeart/2009/3/layout/StepUpProcess"/>
    <dgm:cxn modelId="{D79EADA1-CDC1-42D8-AF4C-C0420F133C91}" type="presParOf" srcId="{7B901D89-3B96-463A-867C-0FA89852380A}" destId="{92CD3D82-E955-4C55-9949-FF289FB8D53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36791DF-7530-4FC1-9518-2882400BF135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kk-KZ"/>
        </a:p>
      </dgm:t>
    </dgm:pt>
    <dgm:pt modelId="{94A85669-896E-4E1C-A9E3-4C8279DA0736}">
      <dgm:prSet phldrT="[Текст]" custT="1"/>
      <dgm:spPr/>
      <dgm:t>
        <a:bodyPr/>
        <a:lstStyle/>
        <a:p>
          <a:r>
            <a:rPr lang="kk-KZ" sz="2400" b="1" i="0" dirty="0" smtClean="0">
              <a:solidFill>
                <a:schemeClr val="tx1"/>
              </a:solidFill>
            </a:rPr>
            <a:t>Здоровые места - здоровые люди</a:t>
          </a:r>
          <a:endParaRPr lang="kk-KZ" sz="2400" dirty="0">
            <a:solidFill>
              <a:schemeClr val="tx1"/>
            </a:solidFill>
          </a:endParaRPr>
        </a:p>
      </dgm:t>
    </dgm:pt>
    <dgm:pt modelId="{5DA67B35-C288-4291-9C3C-9D5159D5D42A}" type="parTrans" cxnId="{689D4C17-6A3E-4B79-A7D0-3DE1B28DBB69}">
      <dgm:prSet/>
      <dgm:spPr/>
      <dgm:t>
        <a:bodyPr/>
        <a:lstStyle/>
        <a:p>
          <a:endParaRPr lang="kk-KZ"/>
        </a:p>
      </dgm:t>
    </dgm:pt>
    <dgm:pt modelId="{BC91751B-CEED-4C76-80CB-54F6A50FFB62}" type="sibTrans" cxnId="{689D4C17-6A3E-4B79-A7D0-3DE1B28DBB69}">
      <dgm:prSet/>
      <dgm:spPr/>
      <dgm:t>
        <a:bodyPr/>
        <a:lstStyle/>
        <a:p>
          <a:endParaRPr lang="kk-KZ"/>
        </a:p>
      </dgm:t>
    </dgm:pt>
    <dgm:pt modelId="{1AB1B765-F6F1-4CAE-ACDB-F5A855EB9C4C}">
      <dgm:prSet phldrT="[Текст]" custT="1"/>
      <dgm:spPr/>
      <dgm:t>
        <a:bodyPr/>
        <a:lstStyle/>
        <a:p>
          <a:r>
            <a:rPr lang="ru-RU" sz="2400" b="1" i="0" dirty="0" smtClean="0">
              <a:solidFill>
                <a:schemeClr val="tx1"/>
              </a:solidFill>
            </a:rPr>
            <a:t>Справедливые условия найма и достойная работа</a:t>
          </a:r>
          <a:endParaRPr lang="kk-KZ" sz="2400" dirty="0">
            <a:solidFill>
              <a:schemeClr val="tx1"/>
            </a:solidFill>
          </a:endParaRPr>
        </a:p>
      </dgm:t>
    </dgm:pt>
    <dgm:pt modelId="{6B0A68D8-DD64-4406-9FD3-0829DC988D36}" type="parTrans" cxnId="{4A1B309F-524F-4306-BB0C-2661F6CD0FEF}">
      <dgm:prSet/>
      <dgm:spPr/>
      <dgm:t>
        <a:bodyPr/>
        <a:lstStyle/>
        <a:p>
          <a:endParaRPr lang="kk-KZ"/>
        </a:p>
      </dgm:t>
    </dgm:pt>
    <dgm:pt modelId="{077E7D83-E44B-4787-AB13-EC2E45FFE37B}" type="sibTrans" cxnId="{4A1B309F-524F-4306-BB0C-2661F6CD0FEF}">
      <dgm:prSet/>
      <dgm:spPr/>
      <dgm:t>
        <a:bodyPr/>
        <a:lstStyle/>
        <a:p>
          <a:endParaRPr lang="kk-KZ"/>
        </a:p>
      </dgm:t>
    </dgm:pt>
    <dgm:pt modelId="{0D36DD60-A5BF-499E-9529-6F54F5E6E2CA}">
      <dgm:prSet phldrT="[Текст]" custT="1"/>
      <dgm:spPr/>
      <dgm:t>
        <a:bodyPr/>
        <a:lstStyle/>
        <a:p>
          <a:r>
            <a:rPr lang="ru-RU" sz="2400" b="1" i="0" dirty="0" smtClean="0">
              <a:solidFill>
                <a:srgbClr val="FF0000"/>
              </a:solidFill>
            </a:rPr>
            <a:t>Социальная защита в течение всей жизни</a:t>
          </a:r>
          <a:endParaRPr lang="kk-KZ" sz="2400" dirty="0">
            <a:solidFill>
              <a:srgbClr val="FF0000"/>
            </a:solidFill>
          </a:endParaRPr>
        </a:p>
      </dgm:t>
    </dgm:pt>
    <dgm:pt modelId="{C05EA314-8B29-41F4-8CAC-0242CB9292E7}" type="parTrans" cxnId="{EC8CF1A3-1E0C-4E5A-8986-502766293E90}">
      <dgm:prSet/>
      <dgm:spPr/>
      <dgm:t>
        <a:bodyPr/>
        <a:lstStyle/>
        <a:p>
          <a:endParaRPr lang="kk-KZ"/>
        </a:p>
      </dgm:t>
    </dgm:pt>
    <dgm:pt modelId="{D07130E6-FE69-412E-AB73-50ED7073D5E1}" type="sibTrans" cxnId="{EC8CF1A3-1E0C-4E5A-8986-502766293E90}">
      <dgm:prSet/>
      <dgm:spPr/>
      <dgm:t>
        <a:bodyPr/>
        <a:lstStyle/>
        <a:p>
          <a:endParaRPr lang="kk-KZ"/>
        </a:p>
      </dgm:t>
    </dgm:pt>
    <dgm:pt modelId="{6DAA78EE-25FD-47FD-8BE7-58E9A420F281}">
      <dgm:prSet custT="1"/>
      <dgm:spPr/>
      <dgm:t>
        <a:bodyPr/>
        <a:lstStyle/>
        <a:p>
          <a:r>
            <a:rPr lang="ru-RU" sz="2400" b="1" dirty="0" smtClean="0"/>
            <a:t>Справедливость с самого начала</a:t>
          </a:r>
          <a:endParaRPr lang="kk-KZ" sz="2400" b="1" dirty="0"/>
        </a:p>
      </dgm:t>
    </dgm:pt>
    <dgm:pt modelId="{9B1E8FFA-15AD-4888-89DD-E374F08C1C77}" type="parTrans" cxnId="{CB4FCC74-813D-408B-8BD2-47D02BF66901}">
      <dgm:prSet/>
      <dgm:spPr/>
      <dgm:t>
        <a:bodyPr/>
        <a:lstStyle/>
        <a:p>
          <a:endParaRPr lang="kk-KZ"/>
        </a:p>
      </dgm:t>
    </dgm:pt>
    <dgm:pt modelId="{44D17A22-48CA-4950-9EF5-E548D2924896}" type="sibTrans" cxnId="{CB4FCC74-813D-408B-8BD2-47D02BF66901}">
      <dgm:prSet/>
      <dgm:spPr/>
      <dgm:t>
        <a:bodyPr/>
        <a:lstStyle/>
        <a:p>
          <a:endParaRPr lang="kk-KZ"/>
        </a:p>
      </dgm:t>
    </dgm:pt>
    <dgm:pt modelId="{D44E6324-C19D-40E1-81FC-41D728B2207A}" type="pres">
      <dgm:prSet presAssocID="{536791DF-7530-4FC1-9518-2882400BF135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kk-KZ"/>
        </a:p>
      </dgm:t>
    </dgm:pt>
    <dgm:pt modelId="{11F6126A-F31D-4041-B1B7-05EDC491AF12}" type="pres">
      <dgm:prSet presAssocID="{6DAA78EE-25FD-47FD-8BE7-58E9A420F281}" presName="composite" presStyleCnt="0"/>
      <dgm:spPr/>
    </dgm:pt>
    <dgm:pt modelId="{5D21E1E8-FF14-43CC-8F6C-E9EB505415CF}" type="pres">
      <dgm:prSet presAssocID="{6DAA78EE-25FD-47FD-8BE7-58E9A420F281}" presName="LShape" presStyleLbl="alignNode1" presStyleIdx="0" presStyleCnt="7"/>
      <dgm:spPr/>
    </dgm:pt>
    <dgm:pt modelId="{E352CD66-B28A-4E85-875B-D2A316A0D63F}" type="pres">
      <dgm:prSet presAssocID="{6DAA78EE-25FD-47FD-8BE7-58E9A420F281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CBECF609-F60C-4932-8F38-20495E072658}" type="pres">
      <dgm:prSet presAssocID="{6DAA78EE-25FD-47FD-8BE7-58E9A420F281}" presName="Triangle" presStyleLbl="alignNode1" presStyleIdx="1" presStyleCnt="7"/>
      <dgm:spPr/>
    </dgm:pt>
    <dgm:pt modelId="{C2C010A0-114F-4B47-BD28-5B3BFF27FF27}" type="pres">
      <dgm:prSet presAssocID="{44D17A22-48CA-4950-9EF5-E548D2924896}" presName="sibTrans" presStyleCnt="0"/>
      <dgm:spPr/>
    </dgm:pt>
    <dgm:pt modelId="{A994295E-D80E-40CB-AFB9-401042DAD403}" type="pres">
      <dgm:prSet presAssocID="{44D17A22-48CA-4950-9EF5-E548D2924896}" presName="space" presStyleCnt="0"/>
      <dgm:spPr/>
    </dgm:pt>
    <dgm:pt modelId="{17DEAED7-616F-4987-8A8E-A14D7CA82D90}" type="pres">
      <dgm:prSet presAssocID="{94A85669-896E-4E1C-A9E3-4C8279DA0736}" presName="composite" presStyleCnt="0"/>
      <dgm:spPr/>
    </dgm:pt>
    <dgm:pt modelId="{CBB91E22-0167-4B45-9B9B-EB5E67F5EFCF}" type="pres">
      <dgm:prSet presAssocID="{94A85669-896E-4E1C-A9E3-4C8279DA0736}" presName="LShape" presStyleLbl="alignNode1" presStyleIdx="2" presStyleCnt="7"/>
      <dgm:spPr/>
    </dgm:pt>
    <dgm:pt modelId="{FD7BACD8-F9FE-40A2-B931-519E72579E6D}" type="pres">
      <dgm:prSet presAssocID="{94A85669-896E-4E1C-A9E3-4C8279DA0736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CA9ACF07-43D3-499E-AB9A-98FE688A2C2C}" type="pres">
      <dgm:prSet presAssocID="{94A85669-896E-4E1C-A9E3-4C8279DA0736}" presName="Triangle" presStyleLbl="alignNode1" presStyleIdx="3" presStyleCnt="7"/>
      <dgm:spPr/>
    </dgm:pt>
    <dgm:pt modelId="{3E8029A6-8C25-44EA-9189-3D7A8770F53A}" type="pres">
      <dgm:prSet presAssocID="{BC91751B-CEED-4C76-80CB-54F6A50FFB62}" presName="sibTrans" presStyleCnt="0"/>
      <dgm:spPr/>
    </dgm:pt>
    <dgm:pt modelId="{DCEE50CD-C2B8-4413-8F78-806D50F344A0}" type="pres">
      <dgm:prSet presAssocID="{BC91751B-CEED-4C76-80CB-54F6A50FFB62}" presName="space" presStyleCnt="0"/>
      <dgm:spPr/>
    </dgm:pt>
    <dgm:pt modelId="{592ADCEE-BD0D-4590-9E9E-498194DF3E39}" type="pres">
      <dgm:prSet presAssocID="{1AB1B765-F6F1-4CAE-ACDB-F5A855EB9C4C}" presName="composite" presStyleCnt="0"/>
      <dgm:spPr/>
    </dgm:pt>
    <dgm:pt modelId="{FCB1FD34-FD98-463D-874E-54B30D0F7CE3}" type="pres">
      <dgm:prSet presAssocID="{1AB1B765-F6F1-4CAE-ACDB-F5A855EB9C4C}" presName="LShape" presStyleLbl="alignNode1" presStyleIdx="4" presStyleCnt="7"/>
      <dgm:spPr/>
    </dgm:pt>
    <dgm:pt modelId="{2EDB644D-8781-40BD-90B4-E18CBD4D7092}" type="pres">
      <dgm:prSet presAssocID="{1AB1B765-F6F1-4CAE-ACDB-F5A855EB9C4C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29DC1AE3-1E53-4D1E-A82B-BEDD1460A955}" type="pres">
      <dgm:prSet presAssocID="{1AB1B765-F6F1-4CAE-ACDB-F5A855EB9C4C}" presName="Triangle" presStyleLbl="alignNode1" presStyleIdx="5" presStyleCnt="7"/>
      <dgm:spPr/>
    </dgm:pt>
    <dgm:pt modelId="{FACBB925-F08A-4FC0-A4EA-CD7BA94CA824}" type="pres">
      <dgm:prSet presAssocID="{077E7D83-E44B-4787-AB13-EC2E45FFE37B}" presName="sibTrans" presStyleCnt="0"/>
      <dgm:spPr/>
    </dgm:pt>
    <dgm:pt modelId="{4486395C-4D23-420B-983B-8804447D712F}" type="pres">
      <dgm:prSet presAssocID="{077E7D83-E44B-4787-AB13-EC2E45FFE37B}" presName="space" presStyleCnt="0"/>
      <dgm:spPr/>
    </dgm:pt>
    <dgm:pt modelId="{7B901D89-3B96-463A-867C-0FA89852380A}" type="pres">
      <dgm:prSet presAssocID="{0D36DD60-A5BF-499E-9529-6F54F5E6E2CA}" presName="composite" presStyleCnt="0"/>
      <dgm:spPr/>
    </dgm:pt>
    <dgm:pt modelId="{09B35FB0-89E4-4D56-9CB6-12E8F2EC9081}" type="pres">
      <dgm:prSet presAssocID="{0D36DD60-A5BF-499E-9529-6F54F5E6E2CA}" presName="LShape" presStyleLbl="alignNode1" presStyleIdx="6" presStyleCnt="7"/>
      <dgm:spPr/>
    </dgm:pt>
    <dgm:pt modelId="{92CD3D82-E955-4C55-9949-FF289FB8D534}" type="pres">
      <dgm:prSet presAssocID="{0D36DD60-A5BF-499E-9529-6F54F5E6E2CA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</dgm:ptLst>
  <dgm:cxnLst>
    <dgm:cxn modelId="{4A1B309F-524F-4306-BB0C-2661F6CD0FEF}" srcId="{536791DF-7530-4FC1-9518-2882400BF135}" destId="{1AB1B765-F6F1-4CAE-ACDB-F5A855EB9C4C}" srcOrd="2" destOrd="0" parTransId="{6B0A68D8-DD64-4406-9FD3-0829DC988D36}" sibTransId="{077E7D83-E44B-4787-AB13-EC2E45FFE37B}"/>
    <dgm:cxn modelId="{689D4C17-6A3E-4B79-A7D0-3DE1B28DBB69}" srcId="{536791DF-7530-4FC1-9518-2882400BF135}" destId="{94A85669-896E-4E1C-A9E3-4C8279DA0736}" srcOrd="1" destOrd="0" parTransId="{5DA67B35-C288-4291-9C3C-9D5159D5D42A}" sibTransId="{BC91751B-CEED-4C76-80CB-54F6A50FFB62}"/>
    <dgm:cxn modelId="{DEC0208F-EAC9-47C9-96CD-74EC1896B745}" type="presOf" srcId="{0D36DD60-A5BF-499E-9529-6F54F5E6E2CA}" destId="{92CD3D82-E955-4C55-9949-FF289FB8D534}" srcOrd="0" destOrd="0" presId="urn:microsoft.com/office/officeart/2009/3/layout/StepUpProcess"/>
    <dgm:cxn modelId="{BE230E09-40A4-40F4-B8A0-CB67A632E841}" type="presOf" srcId="{536791DF-7530-4FC1-9518-2882400BF135}" destId="{D44E6324-C19D-40E1-81FC-41D728B2207A}" srcOrd="0" destOrd="0" presId="urn:microsoft.com/office/officeart/2009/3/layout/StepUpProcess"/>
    <dgm:cxn modelId="{362E8193-F7E8-484C-A92C-26389C552499}" type="presOf" srcId="{1AB1B765-F6F1-4CAE-ACDB-F5A855EB9C4C}" destId="{2EDB644D-8781-40BD-90B4-E18CBD4D7092}" srcOrd="0" destOrd="0" presId="urn:microsoft.com/office/officeart/2009/3/layout/StepUpProcess"/>
    <dgm:cxn modelId="{EC8CF1A3-1E0C-4E5A-8986-502766293E90}" srcId="{536791DF-7530-4FC1-9518-2882400BF135}" destId="{0D36DD60-A5BF-499E-9529-6F54F5E6E2CA}" srcOrd="3" destOrd="0" parTransId="{C05EA314-8B29-41F4-8CAC-0242CB9292E7}" sibTransId="{D07130E6-FE69-412E-AB73-50ED7073D5E1}"/>
    <dgm:cxn modelId="{D1FBF723-2810-4220-B118-4A6E3C111C57}" type="presOf" srcId="{94A85669-896E-4E1C-A9E3-4C8279DA0736}" destId="{FD7BACD8-F9FE-40A2-B931-519E72579E6D}" srcOrd="0" destOrd="0" presId="urn:microsoft.com/office/officeart/2009/3/layout/StepUpProcess"/>
    <dgm:cxn modelId="{CB4FCC74-813D-408B-8BD2-47D02BF66901}" srcId="{536791DF-7530-4FC1-9518-2882400BF135}" destId="{6DAA78EE-25FD-47FD-8BE7-58E9A420F281}" srcOrd="0" destOrd="0" parTransId="{9B1E8FFA-15AD-4888-89DD-E374F08C1C77}" sibTransId="{44D17A22-48CA-4950-9EF5-E548D2924896}"/>
    <dgm:cxn modelId="{F1585594-D7C1-4E1A-A4E3-FA4396DD7266}" type="presOf" srcId="{6DAA78EE-25FD-47FD-8BE7-58E9A420F281}" destId="{E352CD66-B28A-4E85-875B-D2A316A0D63F}" srcOrd="0" destOrd="0" presId="urn:microsoft.com/office/officeart/2009/3/layout/StepUpProcess"/>
    <dgm:cxn modelId="{20221EC0-B54F-4EDF-8D55-1868C76393D2}" type="presParOf" srcId="{D44E6324-C19D-40E1-81FC-41D728B2207A}" destId="{11F6126A-F31D-4041-B1B7-05EDC491AF12}" srcOrd="0" destOrd="0" presId="urn:microsoft.com/office/officeart/2009/3/layout/StepUpProcess"/>
    <dgm:cxn modelId="{6D5F8DE8-4E39-4B72-9D0A-1751218B2D78}" type="presParOf" srcId="{11F6126A-F31D-4041-B1B7-05EDC491AF12}" destId="{5D21E1E8-FF14-43CC-8F6C-E9EB505415CF}" srcOrd="0" destOrd="0" presId="urn:microsoft.com/office/officeart/2009/3/layout/StepUpProcess"/>
    <dgm:cxn modelId="{6CA5B95A-99D8-4D74-B43C-12C6905D5E87}" type="presParOf" srcId="{11F6126A-F31D-4041-B1B7-05EDC491AF12}" destId="{E352CD66-B28A-4E85-875B-D2A316A0D63F}" srcOrd="1" destOrd="0" presId="urn:microsoft.com/office/officeart/2009/3/layout/StepUpProcess"/>
    <dgm:cxn modelId="{3B02F5A9-F1FE-495F-9015-A82FD3551C09}" type="presParOf" srcId="{11F6126A-F31D-4041-B1B7-05EDC491AF12}" destId="{CBECF609-F60C-4932-8F38-20495E072658}" srcOrd="2" destOrd="0" presId="urn:microsoft.com/office/officeart/2009/3/layout/StepUpProcess"/>
    <dgm:cxn modelId="{7599C180-EFA1-45E9-9EAF-EAF2F26828AB}" type="presParOf" srcId="{D44E6324-C19D-40E1-81FC-41D728B2207A}" destId="{C2C010A0-114F-4B47-BD28-5B3BFF27FF27}" srcOrd="1" destOrd="0" presId="urn:microsoft.com/office/officeart/2009/3/layout/StepUpProcess"/>
    <dgm:cxn modelId="{2FA4532F-E88E-4C34-83F2-A92342CC2D63}" type="presParOf" srcId="{C2C010A0-114F-4B47-BD28-5B3BFF27FF27}" destId="{A994295E-D80E-40CB-AFB9-401042DAD403}" srcOrd="0" destOrd="0" presId="urn:microsoft.com/office/officeart/2009/3/layout/StepUpProcess"/>
    <dgm:cxn modelId="{60BF1953-5423-4E94-B686-1C1C47D19DA8}" type="presParOf" srcId="{D44E6324-C19D-40E1-81FC-41D728B2207A}" destId="{17DEAED7-616F-4987-8A8E-A14D7CA82D90}" srcOrd="2" destOrd="0" presId="urn:microsoft.com/office/officeart/2009/3/layout/StepUpProcess"/>
    <dgm:cxn modelId="{FA18DF87-12F5-42E5-9AF3-7647BC4E47C2}" type="presParOf" srcId="{17DEAED7-616F-4987-8A8E-A14D7CA82D90}" destId="{CBB91E22-0167-4B45-9B9B-EB5E67F5EFCF}" srcOrd="0" destOrd="0" presId="urn:microsoft.com/office/officeart/2009/3/layout/StepUpProcess"/>
    <dgm:cxn modelId="{0532B95C-E9D0-4298-9496-9F0731A2521E}" type="presParOf" srcId="{17DEAED7-616F-4987-8A8E-A14D7CA82D90}" destId="{FD7BACD8-F9FE-40A2-B931-519E72579E6D}" srcOrd="1" destOrd="0" presId="urn:microsoft.com/office/officeart/2009/3/layout/StepUpProcess"/>
    <dgm:cxn modelId="{583330B6-B90B-4FAB-B2CC-E31780E6DAA8}" type="presParOf" srcId="{17DEAED7-616F-4987-8A8E-A14D7CA82D90}" destId="{CA9ACF07-43D3-499E-AB9A-98FE688A2C2C}" srcOrd="2" destOrd="0" presId="urn:microsoft.com/office/officeart/2009/3/layout/StepUpProcess"/>
    <dgm:cxn modelId="{3FBC0B9E-00B4-41DD-B426-052DFD4D1CE3}" type="presParOf" srcId="{D44E6324-C19D-40E1-81FC-41D728B2207A}" destId="{3E8029A6-8C25-44EA-9189-3D7A8770F53A}" srcOrd="3" destOrd="0" presId="urn:microsoft.com/office/officeart/2009/3/layout/StepUpProcess"/>
    <dgm:cxn modelId="{C052E7DF-2274-4FB3-83B3-83AC4719FD03}" type="presParOf" srcId="{3E8029A6-8C25-44EA-9189-3D7A8770F53A}" destId="{DCEE50CD-C2B8-4413-8F78-806D50F344A0}" srcOrd="0" destOrd="0" presId="urn:microsoft.com/office/officeart/2009/3/layout/StepUpProcess"/>
    <dgm:cxn modelId="{C9F6E5A9-D5BC-46DA-B1A9-92E81F50E06C}" type="presParOf" srcId="{D44E6324-C19D-40E1-81FC-41D728B2207A}" destId="{592ADCEE-BD0D-4590-9E9E-498194DF3E39}" srcOrd="4" destOrd="0" presId="urn:microsoft.com/office/officeart/2009/3/layout/StepUpProcess"/>
    <dgm:cxn modelId="{78193FA5-D803-4C73-B0C6-27D017C1A2E5}" type="presParOf" srcId="{592ADCEE-BD0D-4590-9E9E-498194DF3E39}" destId="{FCB1FD34-FD98-463D-874E-54B30D0F7CE3}" srcOrd="0" destOrd="0" presId="urn:microsoft.com/office/officeart/2009/3/layout/StepUpProcess"/>
    <dgm:cxn modelId="{C66BD22F-7B08-4CE0-BAA9-69EFB7737E65}" type="presParOf" srcId="{592ADCEE-BD0D-4590-9E9E-498194DF3E39}" destId="{2EDB644D-8781-40BD-90B4-E18CBD4D7092}" srcOrd="1" destOrd="0" presId="urn:microsoft.com/office/officeart/2009/3/layout/StepUpProcess"/>
    <dgm:cxn modelId="{2F5608DE-9BAD-4A26-993B-E1DFD56EEF2A}" type="presParOf" srcId="{592ADCEE-BD0D-4590-9E9E-498194DF3E39}" destId="{29DC1AE3-1E53-4D1E-A82B-BEDD1460A955}" srcOrd="2" destOrd="0" presId="urn:microsoft.com/office/officeart/2009/3/layout/StepUpProcess"/>
    <dgm:cxn modelId="{BB982292-283D-4688-8F8B-AFE3E2645C74}" type="presParOf" srcId="{D44E6324-C19D-40E1-81FC-41D728B2207A}" destId="{FACBB925-F08A-4FC0-A4EA-CD7BA94CA824}" srcOrd="5" destOrd="0" presId="urn:microsoft.com/office/officeart/2009/3/layout/StepUpProcess"/>
    <dgm:cxn modelId="{401D434B-3248-43C7-BE21-A98A4ED81A77}" type="presParOf" srcId="{FACBB925-F08A-4FC0-A4EA-CD7BA94CA824}" destId="{4486395C-4D23-420B-983B-8804447D712F}" srcOrd="0" destOrd="0" presId="urn:microsoft.com/office/officeart/2009/3/layout/StepUpProcess"/>
    <dgm:cxn modelId="{40DAE087-E2A8-4ABA-96FD-9219973F88ED}" type="presParOf" srcId="{D44E6324-C19D-40E1-81FC-41D728B2207A}" destId="{7B901D89-3B96-463A-867C-0FA89852380A}" srcOrd="6" destOrd="0" presId="urn:microsoft.com/office/officeart/2009/3/layout/StepUpProcess"/>
    <dgm:cxn modelId="{E86AF442-EB2A-4151-AB2A-C01D6CA0A1C3}" type="presParOf" srcId="{7B901D89-3B96-463A-867C-0FA89852380A}" destId="{09B35FB0-89E4-4D56-9CB6-12E8F2EC9081}" srcOrd="0" destOrd="0" presId="urn:microsoft.com/office/officeart/2009/3/layout/StepUpProcess"/>
    <dgm:cxn modelId="{D847D454-96B0-4236-8570-4A46AC698197}" type="presParOf" srcId="{7B901D89-3B96-463A-867C-0FA89852380A}" destId="{92CD3D82-E955-4C55-9949-FF289FB8D53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6791DF-7530-4FC1-9518-2882400BF135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kk-KZ"/>
        </a:p>
      </dgm:t>
    </dgm:pt>
    <dgm:pt modelId="{94A85669-896E-4E1C-A9E3-4C8279DA0736}">
      <dgm:prSet phldrT="[Текст]" custT="1"/>
      <dgm:spPr/>
      <dgm:t>
        <a:bodyPr/>
        <a:lstStyle/>
        <a:p>
          <a:r>
            <a:rPr lang="kk-KZ" sz="2400" b="1" i="0" dirty="0" smtClean="0">
              <a:solidFill>
                <a:schemeClr val="tx1"/>
              </a:solidFill>
            </a:rPr>
            <a:t>Здоровые места - здоровые люди</a:t>
          </a:r>
          <a:endParaRPr lang="kk-KZ" sz="2400" dirty="0">
            <a:solidFill>
              <a:schemeClr val="tx1"/>
            </a:solidFill>
          </a:endParaRPr>
        </a:p>
      </dgm:t>
    </dgm:pt>
    <dgm:pt modelId="{5DA67B35-C288-4291-9C3C-9D5159D5D42A}" type="parTrans" cxnId="{689D4C17-6A3E-4B79-A7D0-3DE1B28DBB69}">
      <dgm:prSet/>
      <dgm:spPr/>
      <dgm:t>
        <a:bodyPr/>
        <a:lstStyle/>
        <a:p>
          <a:endParaRPr lang="kk-KZ"/>
        </a:p>
      </dgm:t>
    </dgm:pt>
    <dgm:pt modelId="{BC91751B-CEED-4C76-80CB-54F6A50FFB62}" type="sibTrans" cxnId="{689D4C17-6A3E-4B79-A7D0-3DE1B28DBB69}">
      <dgm:prSet/>
      <dgm:spPr/>
      <dgm:t>
        <a:bodyPr/>
        <a:lstStyle/>
        <a:p>
          <a:endParaRPr lang="kk-KZ"/>
        </a:p>
      </dgm:t>
    </dgm:pt>
    <dgm:pt modelId="{1AB1B765-F6F1-4CAE-ACDB-F5A855EB9C4C}">
      <dgm:prSet phldrT="[Текст]" custT="1"/>
      <dgm:spPr/>
      <dgm:t>
        <a:bodyPr/>
        <a:lstStyle/>
        <a:p>
          <a:r>
            <a:rPr lang="ru-RU" sz="2400" b="1" i="0" dirty="0" smtClean="0">
              <a:solidFill>
                <a:schemeClr val="tx1"/>
              </a:solidFill>
            </a:rPr>
            <a:t>Справедливые условия найма и достойная работа</a:t>
          </a:r>
          <a:endParaRPr lang="kk-KZ" sz="2400" dirty="0">
            <a:solidFill>
              <a:schemeClr val="tx1"/>
            </a:solidFill>
          </a:endParaRPr>
        </a:p>
      </dgm:t>
    </dgm:pt>
    <dgm:pt modelId="{6B0A68D8-DD64-4406-9FD3-0829DC988D36}" type="parTrans" cxnId="{4A1B309F-524F-4306-BB0C-2661F6CD0FEF}">
      <dgm:prSet/>
      <dgm:spPr/>
      <dgm:t>
        <a:bodyPr/>
        <a:lstStyle/>
        <a:p>
          <a:endParaRPr lang="kk-KZ"/>
        </a:p>
      </dgm:t>
    </dgm:pt>
    <dgm:pt modelId="{077E7D83-E44B-4787-AB13-EC2E45FFE37B}" type="sibTrans" cxnId="{4A1B309F-524F-4306-BB0C-2661F6CD0FEF}">
      <dgm:prSet/>
      <dgm:spPr/>
      <dgm:t>
        <a:bodyPr/>
        <a:lstStyle/>
        <a:p>
          <a:endParaRPr lang="kk-KZ"/>
        </a:p>
      </dgm:t>
    </dgm:pt>
    <dgm:pt modelId="{0D36DD60-A5BF-499E-9529-6F54F5E6E2CA}">
      <dgm:prSet phldrT="[Текст]" custT="1"/>
      <dgm:spPr/>
      <dgm:t>
        <a:bodyPr/>
        <a:lstStyle/>
        <a:p>
          <a:r>
            <a:rPr lang="ru-RU" sz="2400" b="1" i="0" dirty="0" smtClean="0">
              <a:solidFill>
                <a:srgbClr val="FF0000"/>
              </a:solidFill>
            </a:rPr>
            <a:t>Социальная защита в течение всей жизни</a:t>
          </a:r>
          <a:endParaRPr lang="kk-KZ" sz="2400" dirty="0">
            <a:solidFill>
              <a:srgbClr val="FF0000"/>
            </a:solidFill>
          </a:endParaRPr>
        </a:p>
      </dgm:t>
    </dgm:pt>
    <dgm:pt modelId="{C05EA314-8B29-41F4-8CAC-0242CB9292E7}" type="parTrans" cxnId="{EC8CF1A3-1E0C-4E5A-8986-502766293E90}">
      <dgm:prSet/>
      <dgm:spPr/>
      <dgm:t>
        <a:bodyPr/>
        <a:lstStyle/>
        <a:p>
          <a:endParaRPr lang="kk-KZ"/>
        </a:p>
      </dgm:t>
    </dgm:pt>
    <dgm:pt modelId="{D07130E6-FE69-412E-AB73-50ED7073D5E1}" type="sibTrans" cxnId="{EC8CF1A3-1E0C-4E5A-8986-502766293E90}">
      <dgm:prSet/>
      <dgm:spPr/>
      <dgm:t>
        <a:bodyPr/>
        <a:lstStyle/>
        <a:p>
          <a:endParaRPr lang="kk-KZ"/>
        </a:p>
      </dgm:t>
    </dgm:pt>
    <dgm:pt modelId="{6DAA78EE-25FD-47FD-8BE7-58E9A420F281}">
      <dgm:prSet custT="1"/>
      <dgm:spPr/>
      <dgm:t>
        <a:bodyPr/>
        <a:lstStyle/>
        <a:p>
          <a:r>
            <a:rPr lang="ru-RU" sz="2400" b="1" dirty="0" smtClean="0"/>
            <a:t>Справедливость с самого начала</a:t>
          </a:r>
          <a:endParaRPr lang="kk-KZ" sz="2400" b="1" dirty="0"/>
        </a:p>
      </dgm:t>
    </dgm:pt>
    <dgm:pt modelId="{9B1E8FFA-15AD-4888-89DD-E374F08C1C77}" type="parTrans" cxnId="{CB4FCC74-813D-408B-8BD2-47D02BF66901}">
      <dgm:prSet/>
      <dgm:spPr/>
      <dgm:t>
        <a:bodyPr/>
        <a:lstStyle/>
        <a:p>
          <a:endParaRPr lang="kk-KZ"/>
        </a:p>
      </dgm:t>
    </dgm:pt>
    <dgm:pt modelId="{44D17A22-48CA-4950-9EF5-E548D2924896}" type="sibTrans" cxnId="{CB4FCC74-813D-408B-8BD2-47D02BF66901}">
      <dgm:prSet/>
      <dgm:spPr/>
      <dgm:t>
        <a:bodyPr/>
        <a:lstStyle/>
        <a:p>
          <a:endParaRPr lang="kk-KZ"/>
        </a:p>
      </dgm:t>
    </dgm:pt>
    <dgm:pt modelId="{D44E6324-C19D-40E1-81FC-41D728B2207A}" type="pres">
      <dgm:prSet presAssocID="{536791DF-7530-4FC1-9518-2882400BF135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kk-KZ"/>
        </a:p>
      </dgm:t>
    </dgm:pt>
    <dgm:pt modelId="{11F6126A-F31D-4041-B1B7-05EDC491AF12}" type="pres">
      <dgm:prSet presAssocID="{6DAA78EE-25FD-47FD-8BE7-58E9A420F281}" presName="composite" presStyleCnt="0"/>
      <dgm:spPr/>
    </dgm:pt>
    <dgm:pt modelId="{5D21E1E8-FF14-43CC-8F6C-E9EB505415CF}" type="pres">
      <dgm:prSet presAssocID="{6DAA78EE-25FD-47FD-8BE7-58E9A420F281}" presName="LShape" presStyleLbl="alignNode1" presStyleIdx="0" presStyleCnt="7"/>
      <dgm:spPr/>
    </dgm:pt>
    <dgm:pt modelId="{E352CD66-B28A-4E85-875B-D2A316A0D63F}" type="pres">
      <dgm:prSet presAssocID="{6DAA78EE-25FD-47FD-8BE7-58E9A420F281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CBECF609-F60C-4932-8F38-20495E072658}" type="pres">
      <dgm:prSet presAssocID="{6DAA78EE-25FD-47FD-8BE7-58E9A420F281}" presName="Triangle" presStyleLbl="alignNode1" presStyleIdx="1" presStyleCnt="7"/>
      <dgm:spPr/>
    </dgm:pt>
    <dgm:pt modelId="{C2C010A0-114F-4B47-BD28-5B3BFF27FF27}" type="pres">
      <dgm:prSet presAssocID="{44D17A22-48CA-4950-9EF5-E548D2924896}" presName="sibTrans" presStyleCnt="0"/>
      <dgm:spPr/>
    </dgm:pt>
    <dgm:pt modelId="{A994295E-D80E-40CB-AFB9-401042DAD403}" type="pres">
      <dgm:prSet presAssocID="{44D17A22-48CA-4950-9EF5-E548D2924896}" presName="space" presStyleCnt="0"/>
      <dgm:spPr/>
    </dgm:pt>
    <dgm:pt modelId="{17DEAED7-616F-4987-8A8E-A14D7CA82D90}" type="pres">
      <dgm:prSet presAssocID="{94A85669-896E-4E1C-A9E3-4C8279DA0736}" presName="composite" presStyleCnt="0"/>
      <dgm:spPr/>
    </dgm:pt>
    <dgm:pt modelId="{CBB91E22-0167-4B45-9B9B-EB5E67F5EFCF}" type="pres">
      <dgm:prSet presAssocID="{94A85669-896E-4E1C-A9E3-4C8279DA0736}" presName="LShape" presStyleLbl="alignNode1" presStyleIdx="2" presStyleCnt="7"/>
      <dgm:spPr/>
    </dgm:pt>
    <dgm:pt modelId="{FD7BACD8-F9FE-40A2-B931-519E72579E6D}" type="pres">
      <dgm:prSet presAssocID="{94A85669-896E-4E1C-A9E3-4C8279DA0736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CA9ACF07-43D3-499E-AB9A-98FE688A2C2C}" type="pres">
      <dgm:prSet presAssocID="{94A85669-896E-4E1C-A9E3-4C8279DA0736}" presName="Triangle" presStyleLbl="alignNode1" presStyleIdx="3" presStyleCnt="7"/>
      <dgm:spPr/>
    </dgm:pt>
    <dgm:pt modelId="{3E8029A6-8C25-44EA-9189-3D7A8770F53A}" type="pres">
      <dgm:prSet presAssocID="{BC91751B-CEED-4C76-80CB-54F6A50FFB62}" presName="sibTrans" presStyleCnt="0"/>
      <dgm:spPr/>
    </dgm:pt>
    <dgm:pt modelId="{DCEE50CD-C2B8-4413-8F78-806D50F344A0}" type="pres">
      <dgm:prSet presAssocID="{BC91751B-CEED-4C76-80CB-54F6A50FFB62}" presName="space" presStyleCnt="0"/>
      <dgm:spPr/>
    </dgm:pt>
    <dgm:pt modelId="{592ADCEE-BD0D-4590-9E9E-498194DF3E39}" type="pres">
      <dgm:prSet presAssocID="{1AB1B765-F6F1-4CAE-ACDB-F5A855EB9C4C}" presName="composite" presStyleCnt="0"/>
      <dgm:spPr/>
    </dgm:pt>
    <dgm:pt modelId="{FCB1FD34-FD98-463D-874E-54B30D0F7CE3}" type="pres">
      <dgm:prSet presAssocID="{1AB1B765-F6F1-4CAE-ACDB-F5A855EB9C4C}" presName="LShape" presStyleLbl="alignNode1" presStyleIdx="4" presStyleCnt="7"/>
      <dgm:spPr/>
    </dgm:pt>
    <dgm:pt modelId="{2EDB644D-8781-40BD-90B4-E18CBD4D7092}" type="pres">
      <dgm:prSet presAssocID="{1AB1B765-F6F1-4CAE-ACDB-F5A855EB9C4C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29DC1AE3-1E53-4D1E-A82B-BEDD1460A955}" type="pres">
      <dgm:prSet presAssocID="{1AB1B765-F6F1-4CAE-ACDB-F5A855EB9C4C}" presName="Triangle" presStyleLbl="alignNode1" presStyleIdx="5" presStyleCnt="7"/>
      <dgm:spPr/>
    </dgm:pt>
    <dgm:pt modelId="{FACBB925-F08A-4FC0-A4EA-CD7BA94CA824}" type="pres">
      <dgm:prSet presAssocID="{077E7D83-E44B-4787-AB13-EC2E45FFE37B}" presName="sibTrans" presStyleCnt="0"/>
      <dgm:spPr/>
    </dgm:pt>
    <dgm:pt modelId="{4486395C-4D23-420B-983B-8804447D712F}" type="pres">
      <dgm:prSet presAssocID="{077E7D83-E44B-4787-AB13-EC2E45FFE37B}" presName="space" presStyleCnt="0"/>
      <dgm:spPr/>
    </dgm:pt>
    <dgm:pt modelId="{7B901D89-3B96-463A-867C-0FA89852380A}" type="pres">
      <dgm:prSet presAssocID="{0D36DD60-A5BF-499E-9529-6F54F5E6E2CA}" presName="composite" presStyleCnt="0"/>
      <dgm:spPr/>
    </dgm:pt>
    <dgm:pt modelId="{09B35FB0-89E4-4D56-9CB6-12E8F2EC9081}" type="pres">
      <dgm:prSet presAssocID="{0D36DD60-A5BF-499E-9529-6F54F5E6E2CA}" presName="LShape" presStyleLbl="alignNode1" presStyleIdx="6" presStyleCnt="7"/>
      <dgm:spPr/>
    </dgm:pt>
    <dgm:pt modelId="{92CD3D82-E955-4C55-9949-FF289FB8D534}" type="pres">
      <dgm:prSet presAssocID="{0D36DD60-A5BF-499E-9529-6F54F5E6E2CA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kk-KZ"/>
        </a:p>
      </dgm:t>
    </dgm:pt>
  </dgm:ptLst>
  <dgm:cxnLst>
    <dgm:cxn modelId="{FFBED6D0-45BD-4AF4-95BF-61D521667415}" type="presOf" srcId="{1AB1B765-F6F1-4CAE-ACDB-F5A855EB9C4C}" destId="{2EDB644D-8781-40BD-90B4-E18CBD4D7092}" srcOrd="0" destOrd="0" presId="urn:microsoft.com/office/officeart/2009/3/layout/StepUpProcess"/>
    <dgm:cxn modelId="{4A1B309F-524F-4306-BB0C-2661F6CD0FEF}" srcId="{536791DF-7530-4FC1-9518-2882400BF135}" destId="{1AB1B765-F6F1-4CAE-ACDB-F5A855EB9C4C}" srcOrd="2" destOrd="0" parTransId="{6B0A68D8-DD64-4406-9FD3-0829DC988D36}" sibTransId="{077E7D83-E44B-4787-AB13-EC2E45FFE37B}"/>
    <dgm:cxn modelId="{689D4C17-6A3E-4B79-A7D0-3DE1B28DBB69}" srcId="{536791DF-7530-4FC1-9518-2882400BF135}" destId="{94A85669-896E-4E1C-A9E3-4C8279DA0736}" srcOrd="1" destOrd="0" parTransId="{5DA67B35-C288-4291-9C3C-9D5159D5D42A}" sibTransId="{BC91751B-CEED-4C76-80CB-54F6A50FFB62}"/>
    <dgm:cxn modelId="{09AC74E7-1503-45E0-BBD0-07FB93EAB8DB}" type="presOf" srcId="{94A85669-896E-4E1C-A9E3-4C8279DA0736}" destId="{FD7BACD8-F9FE-40A2-B931-519E72579E6D}" srcOrd="0" destOrd="0" presId="urn:microsoft.com/office/officeart/2009/3/layout/StepUpProcess"/>
    <dgm:cxn modelId="{565B5A2F-81BF-4F65-A69A-8735906889B0}" type="presOf" srcId="{0D36DD60-A5BF-499E-9529-6F54F5E6E2CA}" destId="{92CD3D82-E955-4C55-9949-FF289FB8D534}" srcOrd="0" destOrd="0" presId="urn:microsoft.com/office/officeart/2009/3/layout/StepUpProcess"/>
    <dgm:cxn modelId="{3F9183A9-AFC4-4B64-8129-35D3E9A2F505}" type="presOf" srcId="{536791DF-7530-4FC1-9518-2882400BF135}" destId="{D44E6324-C19D-40E1-81FC-41D728B2207A}" srcOrd="0" destOrd="0" presId="urn:microsoft.com/office/officeart/2009/3/layout/StepUpProcess"/>
    <dgm:cxn modelId="{E84C6136-5380-4BE5-B541-123786D5FDFB}" type="presOf" srcId="{6DAA78EE-25FD-47FD-8BE7-58E9A420F281}" destId="{E352CD66-B28A-4E85-875B-D2A316A0D63F}" srcOrd="0" destOrd="0" presId="urn:microsoft.com/office/officeart/2009/3/layout/StepUpProcess"/>
    <dgm:cxn modelId="{EC8CF1A3-1E0C-4E5A-8986-502766293E90}" srcId="{536791DF-7530-4FC1-9518-2882400BF135}" destId="{0D36DD60-A5BF-499E-9529-6F54F5E6E2CA}" srcOrd="3" destOrd="0" parTransId="{C05EA314-8B29-41F4-8CAC-0242CB9292E7}" sibTransId="{D07130E6-FE69-412E-AB73-50ED7073D5E1}"/>
    <dgm:cxn modelId="{CB4FCC74-813D-408B-8BD2-47D02BF66901}" srcId="{536791DF-7530-4FC1-9518-2882400BF135}" destId="{6DAA78EE-25FD-47FD-8BE7-58E9A420F281}" srcOrd="0" destOrd="0" parTransId="{9B1E8FFA-15AD-4888-89DD-E374F08C1C77}" sibTransId="{44D17A22-48CA-4950-9EF5-E548D2924896}"/>
    <dgm:cxn modelId="{CE64CE1E-BCEE-4414-ADB3-C61E5D1375AA}" type="presParOf" srcId="{D44E6324-C19D-40E1-81FC-41D728B2207A}" destId="{11F6126A-F31D-4041-B1B7-05EDC491AF12}" srcOrd="0" destOrd="0" presId="urn:microsoft.com/office/officeart/2009/3/layout/StepUpProcess"/>
    <dgm:cxn modelId="{2F6FC084-0BDF-4DF6-81F2-79E12B8DAA37}" type="presParOf" srcId="{11F6126A-F31D-4041-B1B7-05EDC491AF12}" destId="{5D21E1E8-FF14-43CC-8F6C-E9EB505415CF}" srcOrd="0" destOrd="0" presId="urn:microsoft.com/office/officeart/2009/3/layout/StepUpProcess"/>
    <dgm:cxn modelId="{2E506A73-6D7F-4033-B7D5-1E49A61C2505}" type="presParOf" srcId="{11F6126A-F31D-4041-B1B7-05EDC491AF12}" destId="{E352CD66-B28A-4E85-875B-D2A316A0D63F}" srcOrd="1" destOrd="0" presId="urn:microsoft.com/office/officeart/2009/3/layout/StepUpProcess"/>
    <dgm:cxn modelId="{376499D5-D915-44CC-8280-F786C6749A18}" type="presParOf" srcId="{11F6126A-F31D-4041-B1B7-05EDC491AF12}" destId="{CBECF609-F60C-4932-8F38-20495E072658}" srcOrd="2" destOrd="0" presId="urn:microsoft.com/office/officeart/2009/3/layout/StepUpProcess"/>
    <dgm:cxn modelId="{F3859520-CE94-4BD2-B34C-A3A4CBDBF761}" type="presParOf" srcId="{D44E6324-C19D-40E1-81FC-41D728B2207A}" destId="{C2C010A0-114F-4B47-BD28-5B3BFF27FF27}" srcOrd="1" destOrd="0" presId="urn:microsoft.com/office/officeart/2009/3/layout/StepUpProcess"/>
    <dgm:cxn modelId="{4610B158-3ACA-41FD-B15C-F75E81480798}" type="presParOf" srcId="{C2C010A0-114F-4B47-BD28-5B3BFF27FF27}" destId="{A994295E-D80E-40CB-AFB9-401042DAD403}" srcOrd="0" destOrd="0" presId="urn:microsoft.com/office/officeart/2009/3/layout/StepUpProcess"/>
    <dgm:cxn modelId="{50CE411E-DE9C-41E6-9FBC-F48CB9AC10C6}" type="presParOf" srcId="{D44E6324-C19D-40E1-81FC-41D728B2207A}" destId="{17DEAED7-616F-4987-8A8E-A14D7CA82D90}" srcOrd="2" destOrd="0" presId="urn:microsoft.com/office/officeart/2009/3/layout/StepUpProcess"/>
    <dgm:cxn modelId="{66C96744-0104-471A-AC1C-B91C890435B5}" type="presParOf" srcId="{17DEAED7-616F-4987-8A8E-A14D7CA82D90}" destId="{CBB91E22-0167-4B45-9B9B-EB5E67F5EFCF}" srcOrd="0" destOrd="0" presId="urn:microsoft.com/office/officeart/2009/3/layout/StepUpProcess"/>
    <dgm:cxn modelId="{23444633-464C-42A6-A4CD-16BEF55BB67D}" type="presParOf" srcId="{17DEAED7-616F-4987-8A8E-A14D7CA82D90}" destId="{FD7BACD8-F9FE-40A2-B931-519E72579E6D}" srcOrd="1" destOrd="0" presId="urn:microsoft.com/office/officeart/2009/3/layout/StepUpProcess"/>
    <dgm:cxn modelId="{12853352-E536-48D8-9B0D-A8BB9EE765A9}" type="presParOf" srcId="{17DEAED7-616F-4987-8A8E-A14D7CA82D90}" destId="{CA9ACF07-43D3-499E-AB9A-98FE688A2C2C}" srcOrd="2" destOrd="0" presId="urn:microsoft.com/office/officeart/2009/3/layout/StepUpProcess"/>
    <dgm:cxn modelId="{8DA961C7-DBC9-475D-943A-A77D6BCFF7F1}" type="presParOf" srcId="{D44E6324-C19D-40E1-81FC-41D728B2207A}" destId="{3E8029A6-8C25-44EA-9189-3D7A8770F53A}" srcOrd="3" destOrd="0" presId="urn:microsoft.com/office/officeart/2009/3/layout/StepUpProcess"/>
    <dgm:cxn modelId="{810B92DE-7B0C-44FB-B3AB-C97F3FAAC295}" type="presParOf" srcId="{3E8029A6-8C25-44EA-9189-3D7A8770F53A}" destId="{DCEE50CD-C2B8-4413-8F78-806D50F344A0}" srcOrd="0" destOrd="0" presId="urn:microsoft.com/office/officeart/2009/3/layout/StepUpProcess"/>
    <dgm:cxn modelId="{DDD52C71-EFBE-4355-98F0-80D75B7AE5B7}" type="presParOf" srcId="{D44E6324-C19D-40E1-81FC-41D728B2207A}" destId="{592ADCEE-BD0D-4590-9E9E-498194DF3E39}" srcOrd="4" destOrd="0" presId="urn:microsoft.com/office/officeart/2009/3/layout/StepUpProcess"/>
    <dgm:cxn modelId="{42FC66FC-5995-445A-A021-B7232FA20073}" type="presParOf" srcId="{592ADCEE-BD0D-4590-9E9E-498194DF3E39}" destId="{FCB1FD34-FD98-463D-874E-54B30D0F7CE3}" srcOrd="0" destOrd="0" presId="urn:microsoft.com/office/officeart/2009/3/layout/StepUpProcess"/>
    <dgm:cxn modelId="{DCAC6FCD-BD21-4962-B0E2-2A2EE437D463}" type="presParOf" srcId="{592ADCEE-BD0D-4590-9E9E-498194DF3E39}" destId="{2EDB644D-8781-40BD-90B4-E18CBD4D7092}" srcOrd="1" destOrd="0" presId="urn:microsoft.com/office/officeart/2009/3/layout/StepUpProcess"/>
    <dgm:cxn modelId="{3D3D14BD-E8D3-4F5F-9340-4C142316AD1B}" type="presParOf" srcId="{592ADCEE-BD0D-4590-9E9E-498194DF3E39}" destId="{29DC1AE3-1E53-4D1E-A82B-BEDD1460A955}" srcOrd="2" destOrd="0" presId="urn:microsoft.com/office/officeart/2009/3/layout/StepUpProcess"/>
    <dgm:cxn modelId="{97DF9EB2-BB69-419A-A6CA-05CAE11BD329}" type="presParOf" srcId="{D44E6324-C19D-40E1-81FC-41D728B2207A}" destId="{FACBB925-F08A-4FC0-A4EA-CD7BA94CA824}" srcOrd="5" destOrd="0" presId="urn:microsoft.com/office/officeart/2009/3/layout/StepUpProcess"/>
    <dgm:cxn modelId="{118DF83E-E354-4FB0-86C6-2EE1DC81565C}" type="presParOf" srcId="{FACBB925-F08A-4FC0-A4EA-CD7BA94CA824}" destId="{4486395C-4D23-420B-983B-8804447D712F}" srcOrd="0" destOrd="0" presId="urn:microsoft.com/office/officeart/2009/3/layout/StepUpProcess"/>
    <dgm:cxn modelId="{3BEF7199-92E0-44CA-BE81-C2D5846B65D3}" type="presParOf" srcId="{D44E6324-C19D-40E1-81FC-41D728B2207A}" destId="{7B901D89-3B96-463A-867C-0FA89852380A}" srcOrd="6" destOrd="0" presId="urn:microsoft.com/office/officeart/2009/3/layout/StepUpProcess"/>
    <dgm:cxn modelId="{691BAB60-567A-4396-B524-BC7241987025}" type="presParOf" srcId="{7B901D89-3B96-463A-867C-0FA89852380A}" destId="{09B35FB0-89E4-4D56-9CB6-12E8F2EC9081}" srcOrd="0" destOrd="0" presId="urn:microsoft.com/office/officeart/2009/3/layout/StepUpProcess"/>
    <dgm:cxn modelId="{107DEF14-5081-45A9-BACB-B5FF1BF4299E}" type="presParOf" srcId="{7B901D89-3B96-463A-867C-0FA89852380A}" destId="{92CD3D82-E955-4C55-9949-FF289FB8D53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9032265-45FB-4B07-8C3B-E52E3326109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31AF5EA-52A7-4E0A-BD09-1D2A187901DF}">
      <dgm:prSet phldrT="[Текст]"/>
      <dgm:spPr/>
      <dgm:t>
        <a:bodyPr/>
        <a:lstStyle/>
        <a:p>
          <a:r>
            <a:rPr lang="ru-RU" dirty="0" smtClean="0"/>
            <a:t>конкурентная среда</a:t>
          </a:r>
          <a:endParaRPr lang="ru-RU" dirty="0"/>
        </a:p>
      </dgm:t>
    </dgm:pt>
    <dgm:pt modelId="{2061E078-FF25-4B82-A3F9-BDD3074F1889}" type="parTrans" cxnId="{FB412C03-BA26-42C2-9FC0-7EB8FBE892D2}">
      <dgm:prSet/>
      <dgm:spPr/>
      <dgm:t>
        <a:bodyPr/>
        <a:lstStyle/>
        <a:p>
          <a:endParaRPr lang="ru-RU"/>
        </a:p>
      </dgm:t>
    </dgm:pt>
    <dgm:pt modelId="{C190152B-7417-4FAC-8B49-871A47B33564}" type="sibTrans" cxnId="{FB412C03-BA26-42C2-9FC0-7EB8FBE892D2}">
      <dgm:prSet/>
      <dgm:spPr/>
      <dgm:t>
        <a:bodyPr/>
        <a:lstStyle/>
        <a:p>
          <a:endParaRPr lang="ru-RU"/>
        </a:p>
      </dgm:t>
    </dgm:pt>
    <dgm:pt modelId="{3835C7F6-8056-410B-AC2C-B42074F6D3A9}">
      <dgm:prSet phldrT="[Текст]"/>
      <dgm:spPr/>
      <dgm:t>
        <a:bodyPr/>
        <a:lstStyle/>
        <a:p>
          <a:r>
            <a:rPr lang="ru-RU" dirty="0" smtClean="0"/>
            <a:t>Свободный выбор</a:t>
          </a:r>
          <a:endParaRPr lang="ru-RU" dirty="0"/>
        </a:p>
      </dgm:t>
    </dgm:pt>
    <dgm:pt modelId="{9684AD1E-44D0-4AA4-A8D9-9B6ABFC3CF4E}" type="parTrans" cxnId="{4B3BEFFC-674F-4617-A0CF-4F43C2F70C42}">
      <dgm:prSet/>
      <dgm:spPr/>
      <dgm:t>
        <a:bodyPr/>
        <a:lstStyle/>
        <a:p>
          <a:endParaRPr lang="ru-RU"/>
        </a:p>
      </dgm:t>
    </dgm:pt>
    <dgm:pt modelId="{7062114C-0B4F-42D5-8925-B94C77EC70F9}" type="sibTrans" cxnId="{4B3BEFFC-674F-4617-A0CF-4F43C2F70C42}">
      <dgm:prSet/>
      <dgm:spPr/>
      <dgm:t>
        <a:bodyPr/>
        <a:lstStyle/>
        <a:p>
          <a:endParaRPr lang="ru-RU"/>
        </a:p>
      </dgm:t>
    </dgm:pt>
    <dgm:pt modelId="{0764012F-138E-4E60-93DE-B6D0FED092CA}">
      <dgm:prSet phldrT="[Текст]"/>
      <dgm:spPr/>
      <dgm:t>
        <a:bodyPr/>
        <a:lstStyle/>
        <a:p>
          <a:r>
            <a:rPr lang="ru-RU" dirty="0" smtClean="0"/>
            <a:t>Доступность и качество</a:t>
          </a:r>
          <a:endParaRPr lang="ru-RU" dirty="0"/>
        </a:p>
      </dgm:t>
    </dgm:pt>
    <dgm:pt modelId="{0FF646F5-9D90-4F52-8071-6151773CD173}" type="parTrans" cxnId="{CDE07572-1E96-461F-9EA7-AEB7339D3425}">
      <dgm:prSet/>
      <dgm:spPr/>
      <dgm:t>
        <a:bodyPr/>
        <a:lstStyle/>
        <a:p>
          <a:endParaRPr lang="ru-RU"/>
        </a:p>
      </dgm:t>
    </dgm:pt>
    <dgm:pt modelId="{1EDEDB91-60D2-4CED-9C56-EDC0D76FB09E}" type="sibTrans" cxnId="{CDE07572-1E96-461F-9EA7-AEB7339D3425}">
      <dgm:prSet/>
      <dgm:spPr/>
      <dgm:t>
        <a:bodyPr/>
        <a:lstStyle/>
        <a:p>
          <a:endParaRPr lang="ru-RU"/>
        </a:p>
      </dgm:t>
    </dgm:pt>
    <dgm:pt modelId="{5B1766E0-E03F-447D-B996-CA2775B21E8F}">
      <dgm:prSet/>
      <dgm:spPr/>
      <dgm:t>
        <a:bodyPr/>
        <a:lstStyle/>
        <a:p>
          <a:r>
            <a:rPr lang="ru-RU" dirty="0" smtClean="0"/>
            <a:t>Мотивация за результат</a:t>
          </a:r>
          <a:endParaRPr lang="ru-RU" dirty="0"/>
        </a:p>
      </dgm:t>
    </dgm:pt>
    <dgm:pt modelId="{1CC9F7B9-07CE-4FA8-A1CD-C7FF2099325C}" type="parTrans" cxnId="{E8A5431A-E662-4BAE-B9E2-71520BC9A117}">
      <dgm:prSet/>
      <dgm:spPr/>
      <dgm:t>
        <a:bodyPr/>
        <a:lstStyle/>
        <a:p>
          <a:endParaRPr lang="ru-RU"/>
        </a:p>
      </dgm:t>
    </dgm:pt>
    <dgm:pt modelId="{12D35513-07F1-4DD2-8EE9-3166AE488B0C}" type="sibTrans" cxnId="{E8A5431A-E662-4BAE-B9E2-71520BC9A117}">
      <dgm:prSet/>
      <dgm:spPr/>
      <dgm:t>
        <a:bodyPr/>
        <a:lstStyle/>
        <a:p>
          <a:endParaRPr lang="ru-RU"/>
        </a:p>
      </dgm:t>
    </dgm:pt>
    <dgm:pt modelId="{2608A565-746F-44EE-8920-F0125F468A26}">
      <dgm:prSet/>
      <dgm:spPr/>
      <dgm:t>
        <a:bodyPr/>
        <a:lstStyle/>
        <a:p>
          <a:r>
            <a:rPr lang="ru-RU" dirty="0" smtClean="0"/>
            <a:t>Рациональное использование ресурсов</a:t>
          </a:r>
          <a:endParaRPr lang="ru-RU" dirty="0"/>
        </a:p>
      </dgm:t>
    </dgm:pt>
    <dgm:pt modelId="{530CFDC1-8769-459C-A2F6-DF55120B53CC}" type="parTrans" cxnId="{B13EB2C9-A451-4014-9EC8-3C5017CC5CB7}">
      <dgm:prSet/>
      <dgm:spPr/>
      <dgm:t>
        <a:bodyPr/>
        <a:lstStyle/>
        <a:p>
          <a:endParaRPr lang="ru-RU"/>
        </a:p>
      </dgm:t>
    </dgm:pt>
    <dgm:pt modelId="{E944D282-5EB3-4EFC-8A45-BD448E30C594}" type="sibTrans" cxnId="{B13EB2C9-A451-4014-9EC8-3C5017CC5CB7}">
      <dgm:prSet/>
      <dgm:spPr/>
      <dgm:t>
        <a:bodyPr/>
        <a:lstStyle/>
        <a:p>
          <a:endParaRPr lang="ru-RU"/>
        </a:p>
      </dgm:t>
    </dgm:pt>
    <dgm:pt modelId="{3A4926DD-BD50-4448-AF37-0A6299443FFE}" type="pres">
      <dgm:prSet presAssocID="{09032265-45FB-4B07-8C3B-E52E3326109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9BEF962-45D7-43D8-8DFC-0E43BD14DB89}" type="pres">
      <dgm:prSet presAssocID="{09032265-45FB-4B07-8C3B-E52E33261091}" presName="Name1" presStyleCnt="0"/>
      <dgm:spPr/>
      <dgm:t>
        <a:bodyPr/>
        <a:lstStyle/>
        <a:p>
          <a:endParaRPr lang="ru-RU"/>
        </a:p>
      </dgm:t>
    </dgm:pt>
    <dgm:pt modelId="{C8A8FC36-1E7E-4539-87AD-4BAA968A0BE1}" type="pres">
      <dgm:prSet presAssocID="{09032265-45FB-4B07-8C3B-E52E33261091}" presName="cycle" presStyleCnt="0"/>
      <dgm:spPr/>
      <dgm:t>
        <a:bodyPr/>
        <a:lstStyle/>
        <a:p>
          <a:endParaRPr lang="ru-RU"/>
        </a:p>
      </dgm:t>
    </dgm:pt>
    <dgm:pt modelId="{E03699D6-2865-4E43-B45C-EF65D6CDA4F2}" type="pres">
      <dgm:prSet presAssocID="{09032265-45FB-4B07-8C3B-E52E33261091}" presName="srcNode" presStyleLbl="node1" presStyleIdx="0" presStyleCnt="5"/>
      <dgm:spPr/>
      <dgm:t>
        <a:bodyPr/>
        <a:lstStyle/>
        <a:p>
          <a:endParaRPr lang="ru-RU"/>
        </a:p>
      </dgm:t>
    </dgm:pt>
    <dgm:pt modelId="{161F9AED-FB0D-4DF0-B930-F03438C610B1}" type="pres">
      <dgm:prSet presAssocID="{09032265-45FB-4B07-8C3B-E52E33261091}" presName="conn" presStyleLbl="parChTrans1D2" presStyleIdx="0" presStyleCnt="1"/>
      <dgm:spPr/>
      <dgm:t>
        <a:bodyPr/>
        <a:lstStyle/>
        <a:p>
          <a:endParaRPr lang="ru-RU"/>
        </a:p>
      </dgm:t>
    </dgm:pt>
    <dgm:pt modelId="{1AE6D32E-A884-41C5-83D1-D8F354C3C194}" type="pres">
      <dgm:prSet presAssocID="{09032265-45FB-4B07-8C3B-E52E33261091}" presName="extraNode" presStyleLbl="node1" presStyleIdx="0" presStyleCnt="5"/>
      <dgm:spPr/>
      <dgm:t>
        <a:bodyPr/>
        <a:lstStyle/>
        <a:p>
          <a:endParaRPr lang="ru-RU"/>
        </a:p>
      </dgm:t>
    </dgm:pt>
    <dgm:pt modelId="{01B4F0A4-C489-423F-95C7-A6A728DACBBA}" type="pres">
      <dgm:prSet presAssocID="{09032265-45FB-4B07-8C3B-E52E33261091}" presName="dstNode" presStyleLbl="node1" presStyleIdx="0" presStyleCnt="5"/>
      <dgm:spPr/>
      <dgm:t>
        <a:bodyPr/>
        <a:lstStyle/>
        <a:p>
          <a:endParaRPr lang="ru-RU"/>
        </a:p>
      </dgm:t>
    </dgm:pt>
    <dgm:pt modelId="{E9EBA288-D197-4069-868E-CD319FDB9C2D}" type="pres">
      <dgm:prSet presAssocID="{B31AF5EA-52A7-4E0A-BD09-1D2A187901DF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E5E641-B038-4624-A42C-2FE75BC58AA6}" type="pres">
      <dgm:prSet presAssocID="{B31AF5EA-52A7-4E0A-BD09-1D2A187901DF}" presName="accent_1" presStyleCnt="0"/>
      <dgm:spPr/>
      <dgm:t>
        <a:bodyPr/>
        <a:lstStyle/>
        <a:p>
          <a:endParaRPr lang="ru-RU"/>
        </a:p>
      </dgm:t>
    </dgm:pt>
    <dgm:pt modelId="{721D2248-4B6A-4E82-B520-F5F8D139E8D3}" type="pres">
      <dgm:prSet presAssocID="{B31AF5EA-52A7-4E0A-BD09-1D2A187901DF}" presName="accentRepeatNode" presStyleLbl="solidFgAcc1" presStyleIdx="0" presStyleCnt="5"/>
      <dgm:spPr/>
      <dgm:t>
        <a:bodyPr/>
        <a:lstStyle/>
        <a:p>
          <a:endParaRPr lang="ru-RU"/>
        </a:p>
      </dgm:t>
    </dgm:pt>
    <dgm:pt modelId="{01329982-96A3-41BF-8118-11B6E8AE6552}" type="pres">
      <dgm:prSet presAssocID="{3835C7F6-8056-410B-AC2C-B42074F6D3A9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C16CA3-84FF-45AB-84FE-039F5853AE1E}" type="pres">
      <dgm:prSet presAssocID="{3835C7F6-8056-410B-AC2C-B42074F6D3A9}" presName="accent_2" presStyleCnt="0"/>
      <dgm:spPr/>
      <dgm:t>
        <a:bodyPr/>
        <a:lstStyle/>
        <a:p>
          <a:endParaRPr lang="ru-RU"/>
        </a:p>
      </dgm:t>
    </dgm:pt>
    <dgm:pt modelId="{1BC0403E-8AF1-430F-91CD-ACC151111531}" type="pres">
      <dgm:prSet presAssocID="{3835C7F6-8056-410B-AC2C-B42074F6D3A9}" presName="accentRepeatNode" presStyleLbl="solidFgAcc1" presStyleIdx="1" presStyleCnt="5"/>
      <dgm:spPr/>
      <dgm:t>
        <a:bodyPr/>
        <a:lstStyle/>
        <a:p>
          <a:endParaRPr lang="ru-RU"/>
        </a:p>
      </dgm:t>
    </dgm:pt>
    <dgm:pt modelId="{B470CAE0-95C7-460B-BBF0-786243CA19E6}" type="pres">
      <dgm:prSet presAssocID="{0764012F-138E-4E60-93DE-B6D0FED092CA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C385B5-55BE-4D53-A43B-72B25AB06191}" type="pres">
      <dgm:prSet presAssocID="{0764012F-138E-4E60-93DE-B6D0FED092CA}" presName="accent_3" presStyleCnt="0"/>
      <dgm:spPr/>
      <dgm:t>
        <a:bodyPr/>
        <a:lstStyle/>
        <a:p>
          <a:endParaRPr lang="ru-RU"/>
        </a:p>
      </dgm:t>
    </dgm:pt>
    <dgm:pt modelId="{2FB938D4-85FE-495D-A11C-51A606064976}" type="pres">
      <dgm:prSet presAssocID="{0764012F-138E-4E60-93DE-B6D0FED092CA}" presName="accentRepeatNode" presStyleLbl="solidFgAcc1" presStyleIdx="2" presStyleCnt="5"/>
      <dgm:spPr/>
      <dgm:t>
        <a:bodyPr/>
        <a:lstStyle/>
        <a:p>
          <a:endParaRPr lang="ru-RU"/>
        </a:p>
      </dgm:t>
    </dgm:pt>
    <dgm:pt modelId="{74D0D4E2-0140-49AB-839F-56DB3DD8D5FC}" type="pres">
      <dgm:prSet presAssocID="{5B1766E0-E03F-447D-B996-CA2775B21E8F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137BFF-CE56-4E3B-B6EF-D5A55882AF94}" type="pres">
      <dgm:prSet presAssocID="{5B1766E0-E03F-447D-B996-CA2775B21E8F}" presName="accent_4" presStyleCnt="0"/>
      <dgm:spPr/>
      <dgm:t>
        <a:bodyPr/>
        <a:lstStyle/>
        <a:p>
          <a:endParaRPr lang="ru-RU"/>
        </a:p>
      </dgm:t>
    </dgm:pt>
    <dgm:pt modelId="{C1498AED-A472-40A6-BC56-2A87EDF29159}" type="pres">
      <dgm:prSet presAssocID="{5B1766E0-E03F-447D-B996-CA2775B21E8F}" presName="accentRepeatNode" presStyleLbl="solidFgAcc1" presStyleIdx="3" presStyleCnt="5"/>
      <dgm:spPr/>
      <dgm:t>
        <a:bodyPr/>
        <a:lstStyle/>
        <a:p>
          <a:endParaRPr lang="ru-RU"/>
        </a:p>
      </dgm:t>
    </dgm:pt>
    <dgm:pt modelId="{A5DF2A22-FB86-4AF9-A3DD-5FA931CFB209}" type="pres">
      <dgm:prSet presAssocID="{2608A565-746F-44EE-8920-F0125F468A26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60DD75-36B6-47F7-86A6-A7D820980225}" type="pres">
      <dgm:prSet presAssocID="{2608A565-746F-44EE-8920-F0125F468A26}" presName="accent_5" presStyleCnt="0"/>
      <dgm:spPr/>
      <dgm:t>
        <a:bodyPr/>
        <a:lstStyle/>
        <a:p>
          <a:endParaRPr lang="ru-RU"/>
        </a:p>
      </dgm:t>
    </dgm:pt>
    <dgm:pt modelId="{4F651717-306B-486F-A9A2-51E978CD2C2F}" type="pres">
      <dgm:prSet presAssocID="{2608A565-746F-44EE-8920-F0125F468A26}" presName="accentRepeatNode" presStyleLbl="solidFgAcc1" presStyleIdx="4" presStyleCnt="5"/>
      <dgm:spPr/>
      <dgm:t>
        <a:bodyPr/>
        <a:lstStyle/>
        <a:p>
          <a:endParaRPr lang="ru-RU"/>
        </a:p>
      </dgm:t>
    </dgm:pt>
  </dgm:ptLst>
  <dgm:cxnLst>
    <dgm:cxn modelId="{B13EB2C9-A451-4014-9EC8-3C5017CC5CB7}" srcId="{09032265-45FB-4B07-8C3B-E52E33261091}" destId="{2608A565-746F-44EE-8920-F0125F468A26}" srcOrd="4" destOrd="0" parTransId="{530CFDC1-8769-459C-A2F6-DF55120B53CC}" sibTransId="{E944D282-5EB3-4EFC-8A45-BD448E30C594}"/>
    <dgm:cxn modelId="{4B3BEFFC-674F-4617-A0CF-4F43C2F70C42}" srcId="{09032265-45FB-4B07-8C3B-E52E33261091}" destId="{3835C7F6-8056-410B-AC2C-B42074F6D3A9}" srcOrd="1" destOrd="0" parTransId="{9684AD1E-44D0-4AA4-A8D9-9B6ABFC3CF4E}" sibTransId="{7062114C-0B4F-42D5-8925-B94C77EC70F9}"/>
    <dgm:cxn modelId="{FB412C03-BA26-42C2-9FC0-7EB8FBE892D2}" srcId="{09032265-45FB-4B07-8C3B-E52E33261091}" destId="{B31AF5EA-52A7-4E0A-BD09-1D2A187901DF}" srcOrd="0" destOrd="0" parTransId="{2061E078-FF25-4B82-A3F9-BDD3074F1889}" sibTransId="{C190152B-7417-4FAC-8B49-871A47B33564}"/>
    <dgm:cxn modelId="{D3566A75-14C9-4437-B12C-157C13D404A1}" type="presOf" srcId="{5B1766E0-E03F-447D-B996-CA2775B21E8F}" destId="{74D0D4E2-0140-49AB-839F-56DB3DD8D5FC}" srcOrd="0" destOrd="0" presId="urn:microsoft.com/office/officeart/2008/layout/VerticalCurvedList"/>
    <dgm:cxn modelId="{97ECE085-7BB1-4413-8532-3BADF1712B36}" type="presOf" srcId="{0764012F-138E-4E60-93DE-B6D0FED092CA}" destId="{B470CAE0-95C7-460B-BBF0-786243CA19E6}" srcOrd="0" destOrd="0" presId="urn:microsoft.com/office/officeart/2008/layout/VerticalCurvedList"/>
    <dgm:cxn modelId="{83F37AD7-41B1-484F-ACDA-724383B32042}" type="presOf" srcId="{3835C7F6-8056-410B-AC2C-B42074F6D3A9}" destId="{01329982-96A3-41BF-8118-11B6E8AE6552}" srcOrd="0" destOrd="0" presId="urn:microsoft.com/office/officeart/2008/layout/VerticalCurvedList"/>
    <dgm:cxn modelId="{0D71F34E-A608-4983-88EC-05A597B08DC8}" type="presOf" srcId="{C190152B-7417-4FAC-8B49-871A47B33564}" destId="{161F9AED-FB0D-4DF0-B930-F03438C610B1}" srcOrd="0" destOrd="0" presId="urn:microsoft.com/office/officeart/2008/layout/VerticalCurvedList"/>
    <dgm:cxn modelId="{E8A5431A-E662-4BAE-B9E2-71520BC9A117}" srcId="{09032265-45FB-4B07-8C3B-E52E33261091}" destId="{5B1766E0-E03F-447D-B996-CA2775B21E8F}" srcOrd="3" destOrd="0" parTransId="{1CC9F7B9-07CE-4FA8-A1CD-C7FF2099325C}" sibTransId="{12D35513-07F1-4DD2-8EE9-3166AE488B0C}"/>
    <dgm:cxn modelId="{D29ADE24-6B5B-431C-8DFB-44956E6AB257}" type="presOf" srcId="{09032265-45FB-4B07-8C3B-E52E33261091}" destId="{3A4926DD-BD50-4448-AF37-0A6299443FFE}" srcOrd="0" destOrd="0" presId="urn:microsoft.com/office/officeart/2008/layout/VerticalCurvedList"/>
    <dgm:cxn modelId="{93A25CBA-5F7E-41E4-BD14-757716BB73C6}" type="presOf" srcId="{B31AF5EA-52A7-4E0A-BD09-1D2A187901DF}" destId="{E9EBA288-D197-4069-868E-CD319FDB9C2D}" srcOrd="0" destOrd="0" presId="urn:microsoft.com/office/officeart/2008/layout/VerticalCurvedList"/>
    <dgm:cxn modelId="{821392D8-AA38-4A19-9829-6DABBDE8A8AC}" type="presOf" srcId="{2608A565-746F-44EE-8920-F0125F468A26}" destId="{A5DF2A22-FB86-4AF9-A3DD-5FA931CFB209}" srcOrd="0" destOrd="0" presId="urn:microsoft.com/office/officeart/2008/layout/VerticalCurvedList"/>
    <dgm:cxn modelId="{CDE07572-1E96-461F-9EA7-AEB7339D3425}" srcId="{09032265-45FB-4B07-8C3B-E52E33261091}" destId="{0764012F-138E-4E60-93DE-B6D0FED092CA}" srcOrd="2" destOrd="0" parTransId="{0FF646F5-9D90-4F52-8071-6151773CD173}" sibTransId="{1EDEDB91-60D2-4CED-9C56-EDC0D76FB09E}"/>
    <dgm:cxn modelId="{3E9816C3-4F3F-4BD4-830B-48990BB8ED7A}" type="presParOf" srcId="{3A4926DD-BD50-4448-AF37-0A6299443FFE}" destId="{59BEF962-45D7-43D8-8DFC-0E43BD14DB89}" srcOrd="0" destOrd="0" presId="urn:microsoft.com/office/officeart/2008/layout/VerticalCurvedList"/>
    <dgm:cxn modelId="{AA094D82-8FB2-4318-B290-39E6B030FFC9}" type="presParOf" srcId="{59BEF962-45D7-43D8-8DFC-0E43BD14DB89}" destId="{C8A8FC36-1E7E-4539-87AD-4BAA968A0BE1}" srcOrd="0" destOrd="0" presId="urn:microsoft.com/office/officeart/2008/layout/VerticalCurvedList"/>
    <dgm:cxn modelId="{0BA6F9E1-96F0-4BC9-A226-178647FC2379}" type="presParOf" srcId="{C8A8FC36-1E7E-4539-87AD-4BAA968A0BE1}" destId="{E03699D6-2865-4E43-B45C-EF65D6CDA4F2}" srcOrd="0" destOrd="0" presId="urn:microsoft.com/office/officeart/2008/layout/VerticalCurvedList"/>
    <dgm:cxn modelId="{076C17BC-04F0-47D0-95FF-5A28AF6160DB}" type="presParOf" srcId="{C8A8FC36-1E7E-4539-87AD-4BAA968A0BE1}" destId="{161F9AED-FB0D-4DF0-B930-F03438C610B1}" srcOrd="1" destOrd="0" presId="urn:microsoft.com/office/officeart/2008/layout/VerticalCurvedList"/>
    <dgm:cxn modelId="{61B16D0D-28C9-44B6-A75F-28AB89EC24CA}" type="presParOf" srcId="{C8A8FC36-1E7E-4539-87AD-4BAA968A0BE1}" destId="{1AE6D32E-A884-41C5-83D1-D8F354C3C194}" srcOrd="2" destOrd="0" presId="urn:microsoft.com/office/officeart/2008/layout/VerticalCurvedList"/>
    <dgm:cxn modelId="{5BCCC3C4-DB97-4136-964A-9C8BEFB006F9}" type="presParOf" srcId="{C8A8FC36-1E7E-4539-87AD-4BAA968A0BE1}" destId="{01B4F0A4-C489-423F-95C7-A6A728DACBBA}" srcOrd="3" destOrd="0" presId="urn:microsoft.com/office/officeart/2008/layout/VerticalCurvedList"/>
    <dgm:cxn modelId="{CD6E66E9-CA3E-44B1-835F-B35A4E96AD58}" type="presParOf" srcId="{59BEF962-45D7-43D8-8DFC-0E43BD14DB89}" destId="{E9EBA288-D197-4069-868E-CD319FDB9C2D}" srcOrd="1" destOrd="0" presId="urn:microsoft.com/office/officeart/2008/layout/VerticalCurvedList"/>
    <dgm:cxn modelId="{6B0EA00F-A792-455E-8C87-1CEE98C43BEC}" type="presParOf" srcId="{59BEF962-45D7-43D8-8DFC-0E43BD14DB89}" destId="{ACE5E641-B038-4624-A42C-2FE75BC58AA6}" srcOrd="2" destOrd="0" presId="urn:microsoft.com/office/officeart/2008/layout/VerticalCurvedList"/>
    <dgm:cxn modelId="{7AE066CF-1B3D-434D-88FF-AD3DBA7C309E}" type="presParOf" srcId="{ACE5E641-B038-4624-A42C-2FE75BC58AA6}" destId="{721D2248-4B6A-4E82-B520-F5F8D139E8D3}" srcOrd="0" destOrd="0" presId="urn:microsoft.com/office/officeart/2008/layout/VerticalCurvedList"/>
    <dgm:cxn modelId="{319F83F9-1805-4B20-BC46-93EB266D50F8}" type="presParOf" srcId="{59BEF962-45D7-43D8-8DFC-0E43BD14DB89}" destId="{01329982-96A3-41BF-8118-11B6E8AE6552}" srcOrd="3" destOrd="0" presId="urn:microsoft.com/office/officeart/2008/layout/VerticalCurvedList"/>
    <dgm:cxn modelId="{F9D19607-FF98-49D7-AAA4-DE83ECD456A8}" type="presParOf" srcId="{59BEF962-45D7-43D8-8DFC-0E43BD14DB89}" destId="{4FC16CA3-84FF-45AB-84FE-039F5853AE1E}" srcOrd="4" destOrd="0" presId="urn:microsoft.com/office/officeart/2008/layout/VerticalCurvedList"/>
    <dgm:cxn modelId="{00E5693B-6E12-489B-BE2D-0DC487B41200}" type="presParOf" srcId="{4FC16CA3-84FF-45AB-84FE-039F5853AE1E}" destId="{1BC0403E-8AF1-430F-91CD-ACC151111531}" srcOrd="0" destOrd="0" presId="urn:microsoft.com/office/officeart/2008/layout/VerticalCurvedList"/>
    <dgm:cxn modelId="{8793BCCF-94E7-44D9-85BB-5CA4AB67F00C}" type="presParOf" srcId="{59BEF962-45D7-43D8-8DFC-0E43BD14DB89}" destId="{B470CAE0-95C7-460B-BBF0-786243CA19E6}" srcOrd="5" destOrd="0" presId="urn:microsoft.com/office/officeart/2008/layout/VerticalCurvedList"/>
    <dgm:cxn modelId="{0089EDCF-129C-46D1-8966-37D7DF09B1E0}" type="presParOf" srcId="{59BEF962-45D7-43D8-8DFC-0E43BD14DB89}" destId="{46C385B5-55BE-4D53-A43B-72B25AB06191}" srcOrd="6" destOrd="0" presId="urn:microsoft.com/office/officeart/2008/layout/VerticalCurvedList"/>
    <dgm:cxn modelId="{C970C20B-8884-4677-BA9B-2998F47A975B}" type="presParOf" srcId="{46C385B5-55BE-4D53-A43B-72B25AB06191}" destId="{2FB938D4-85FE-495D-A11C-51A606064976}" srcOrd="0" destOrd="0" presId="urn:microsoft.com/office/officeart/2008/layout/VerticalCurvedList"/>
    <dgm:cxn modelId="{C3121F8A-E8C0-4EFF-892D-0706BD056861}" type="presParOf" srcId="{59BEF962-45D7-43D8-8DFC-0E43BD14DB89}" destId="{74D0D4E2-0140-49AB-839F-56DB3DD8D5FC}" srcOrd="7" destOrd="0" presId="urn:microsoft.com/office/officeart/2008/layout/VerticalCurvedList"/>
    <dgm:cxn modelId="{E0ACA2B3-1B91-4AF2-B245-D2C74809D242}" type="presParOf" srcId="{59BEF962-45D7-43D8-8DFC-0E43BD14DB89}" destId="{43137BFF-CE56-4E3B-B6EF-D5A55882AF94}" srcOrd="8" destOrd="0" presId="urn:microsoft.com/office/officeart/2008/layout/VerticalCurvedList"/>
    <dgm:cxn modelId="{ABF8BA08-875C-457F-86A2-C696700B2BE9}" type="presParOf" srcId="{43137BFF-CE56-4E3B-B6EF-D5A55882AF94}" destId="{C1498AED-A472-40A6-BC56-2A87EDF29159}" srcOrd="0" destOrd="0" presId="urn:microsoft.com/office/officeart/2008/layout/VerticalCurvedList"/>
    <dgm:cxn modelId="{2D210364-BA1F-4305-8510-9DD8BF462FAA}" type="presParOf" srcId="{59BEF962-45D7-43D8-8DFC-0E43BD14DB89}" destId="{A5DF2A22-FB86-4AF9-A3DD-5FA931CFB209}" srcOrd="9" destOrd="0" presId="urn:microsoft.com/office/officeart/2008/layout/VerticalCurvedList"/>
    <dgm:cxn modelId="{562A98ED-BD66-4440-9DFB-C47B918D1A91}" type="presParOf" srcId="{59BEF962-45D7-43D8-8DFC-0E43BD14DB89}" destId="{3D60DD75-36B6-47F7-86A6-A7D820980225}" srcOrd="10" destOrd="0" presId="urn:microsoft.com/office/officeart/2008/layout/VerticalCurvedList"/>
    <dgm:cxn modelId="{0176465C-8C1F-458F-829B-68F6160CC526}" type="presParOf" srcId="{3D60DD75-36B6-47F7-86A6-A7D820980225}" destId="{4F651717-306B-486F-A9A2-51E978CD2C2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566C65-99EB-4ED5-B1C0-18CCB6078FC7}">
      <dsp:nvSpPr>
        <dsp:cNvPr id="0" name=""/>
        <dsp:cNvSpPr/>
      </dsp:nvSpPr>
      <dsp:spPr>
        <a:xfrm>
          <a:off x="2664294" y="1956769"/>
          <a:ext cx="3287229" cy="27558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Детерминанты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Здоровья</a:t>
          </a:r>
          <a:endParaRPr lang="kk-KZ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45698" y="2360350"/>
        <a:ext cx="2324421" cy="1948659"/>
      </dsp:txXfrm>
    </dsp:sp>
    <dsp:sp modelId="{AD58BC03-738E-4CA7-B2B8-C6FA2B807EF8}">
      <dsp:nvSpPr>
        <dsp:cNvPr id="0" name=""/>
        <dsp:cNvSpPr/>
      </dsp:nvSpPr>
      <dsp:spPr>
        <a:xfrm rot="5400000">
          <a:off x="4254882" y="1561742"/>
          <a:ext cx="106054" cy="5959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500" kern="1200"/>
        </a:p>
      </dsp:txBody>
      <dsp:txXfrm>
        <a:off x="4270790" y="1665025"/>
        <a:ext cx="74238" cy="357571"/>
      </dsp:txXfrm>
    </dsp:sp>
    <dsp:sp modelId="{A5B4418E-C529-4E95-96FE-B00D8D5C4064}">
      <dsp:nvSpPr>
        <dsp:cNvPr id="0" name=""/>
        <dsp:cNvSpPr/>
      </dsp:nvSpPr>
      <dsp:spPr>
        <a:xfrm>
          <a:off x="2189277" y="3862"/>
          <a:ext cx="4237263" cy="175280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Деньги</a:t>
          </a:r>
          <a:endParaRPr lang="kk-KZ" sz="2800" b="1" kern="1200" dirty="0"/>
        </a:p>
      </dsp:txBody>
      <dsp:txXfrm>
        <a:off x="2809810" y="260554"/>
        <a:ext cx="2996197" cy="1239420"/>
      </dsp:txXfrm>
    </dsp:sp>
    <dsp:sp modelId="{E37F61D1-E27A-470B-9F96-65C6EEBA7D95}">
      <dsp:nvSpPr>
        <dsp:cNvPr id="0" name=""/>
        <dsp:cNvSpPr/>
      </dsp:nvSpPr>
      <dsp:spPr>
        <a:xfrm rot="95850">
          <a:off x="5895546" y="3081523"/>
          <a:ext cx="38925" cy="5959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500" kern="1200"/>
        </a:p>
      </dsp:txBody>
      <dsp:txXfrm rot="10800000">
        <a:off x="5895548" y="3200551"/>
        <a:ext cx="27248" cy="357571"/>
      </dsp:txXfrm>
    </dsp:sp>
    <dsp:sp modelId="{B14648EC-9D42-49E6-AE41-80EA8450F3CD}">
      <dsp:nvSpPr>
        <dsp:cNvPr id="0" name=""/>
        <dsp:cNvSpPr/>
      </dsp:nvSpPr>
      <dsp:spPr>
        <a:xfrm>
          <a:off x="5875756" y="2541566"/>
          <a:ext cx="2837211" cy="1752804"/>
        </a:xfrm>
        <a:prstGeom prst="ellipse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Ресурсы</a:t>
          </a:r>
          <a:endParaRPr lang="kk-KZ" sz="2800" b="1" kern="1200" dirty="0"/>
        </a:p>
      </dsp:txBody>
      <dsp:txXfrm>
        <a:off x="6291256" y="2798258"/>
        <a:ext cx="2006211" cy="1239420"/>
      </dsp:txXfrm>
    </dsp:sp>
    <dsp:sp modelId="{10FD0464-1161-4860-888F-F38EF9667F9A}">
      <dsp:nvSpPr>
        <dsp:cNvPr id="0" name=""/>
        <dsp:cNvSpPr/>
      </dsp:nvSpPr>
      <dsp:spPr>
        <a:xfrm rot="16200000">
          <a:off x="4254882" y="4511663"/>
          <a:ext cx="106054" cy="5959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500" kern="1200"/>
        </a:p>
      </dsp:txBody>
      <dsp:txXfrm>
        <a:off x="4270790" y="4646762"/>
        <a:ext cx="74238" cy="357571"/>
      </dsp:txXfrm>
    </dsp:sp>
    <dsp:sp modelId="{4877218C-158F-4727-AAD1-AFE9B2AD7DE7}">
      <dsp:nvSpPr>
        <dsp:cNvPr id="0" name=""/>
        <dsp:cNvSpPr/>
      </dsp:nvSpPr>
      <dsp:spPr>
        <a:xfrm>
          <a:off x="2710903" y="4912693"/>
          <a:ext cx="3194012" cy="1752804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Политика</a:t>
          </a:r>
          <a:endParaRPr lang="kk-KZ" sz="2800" b="1" kern="1200" dirty="0"/>
        </a:p>
      </dsp:txBody>
      <dsp:txXfrm>
        <a:off x="3178655" y="5169385"/>
        <a:ext cx="2258508" cy="1239420"/>
      </dsp:txXfrm>
    </dsp:sp>
    <dsp:sp modelId="{77CFCA98-8035-4D67-9FC6-C2EB6DB32F90}">
      <dsp:nvSpPr>
        <dsp:cNvPr id="0" name=""/>
        <dsp:cNvSpPr/>
      </dsp:nvSpPr>
      <dsp:spPr>
        <a:xfrm rot="21595508">
          <a:off x="2648257" y="3038864"/>
          <a:ext cx="11334" cy="5959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500" kern="1200"/>
        </a:p>
      </dsp:txBody>
      <dsp:txXfrm rot="10800000">
        <a:off x="2648257" y="3158057"/>
        <a:ext cx="7934" cy="357571"/>
      </dsp:txXfrm>
    </dsp:sp>
    <dsp:sp modelId="{262C3F70-21FD-492A-8168-C31EC72C94CC}">
      <dsp:nvSpPr>
        <dsp:cNvPr id="0" name=""/>
        <dsp:cNvSpPr/>
      </dsp:nvSpPr>
      <dsp:spPr>
        <a:xfrm>
          <a:off x="0" y="2462180"/>
          <a:ext cx="2642913" cy="1752804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Власть</a:t>
          </a:r>
          <a:endParaRPr lang="kk-KZ" sz="2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046" y="2718872"/>
        <a:ext cx="1868821" cy="12394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0.12988</cdr:x>
      <cdr:y>0.04934</cdr:y>
    </cdr:from>
    <cdr:to>
      <cdr:x>0.77562</cdr:x>
      <cdr:y>0.13478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87624" y="332656"/>
          <a:ext cx="5904656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kk-KZ" sz="2400" b="1" dirty="0" smtClean="0">
              <a:solidFill>
                <a:schemeClr val="bg1">
                  <a:lumMod val="95000"/>
                </a:schemeClr>
              </a:solidFill>
            </a:rPr>
            <a:t>Количество дошкольных учреждений, единиц в РК</a:t>
          </a:r>
          <a:endParaRPr lang="kk-KZ" sz="2400" b="1" dirty="0">
            <a:solidFill>
              <a:schemeClr val="bg1">
                <a:lumMod val="95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280" cy="497047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120" y="0"/>
            <a:ext cx="2972280" cy="497047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r">
              <a:defRPr sz="1200"/>
            </a:lvl1pPr>
          </a:lstStyle>
          <a:p>
            <a:fld id="{C4116B3E-8433-44DF-BF91-BB23E3076F9D}" type="datetimeFigureOut">
              <a:rPr lang="kk-KZ" smtClean="0"/>
              <a:pPr/>
              <a:t>24.12.2014</a:t>
            </a:fld>
            <a:endParaRPr lang="kk-KZ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641"/>
            <a:ext cx="2972280" cy="497047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120" y="9448641"/>
            <a:ext cx="2972280" cy="497047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r">
              <a:defRPr sz="1200"/>
            </a:lvl1pPr>
          </a:lstStyle>
          <a:p>
            <a:fld id="{6FF3CEDC-4A7C-4F4F-97F2-0D5173336D99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627891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280" cy="497047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120" y="0"/>
            <a:ext cx="2972280" cy="497047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ED58048-07E7-4321-B228-CFF550FF906C}" type="datetimeFigureOut">
              <a:rPr lang="ru-RU"/>
              <a:pPr>
                <a:defRPr/>
              </a:pPr>
              <a:t>24.12.2014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3638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42" tIns="45871" rIns="91742" bIns="45871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6281" y="4724321"/>
            <a:ext cx="5485439" cy="4476591"/>
          </a:xfrm>
          <a:prstGeom prst="rect">
            <a:avLst/>
          </a:prstGeom>
        </p:spPr>
        <p:txBody>
          <a:bodyPr vert="horz" lIns="91742" tIns="45871" rIns="91742" bIns="45871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641"/>
            <a:ext cx="2972280" cy="497047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120" y="9448641"/>
            <a:ext cx="2972280" cy="497047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4F4C7A5-1356-469C-BE86-B39D0AF60C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6894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o.int/entity/social_determinants/thecommission/finalreport/closethegap_how/ru/index1.html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ww.who.int/entity/social_determinants/thecommission/finalreport/closethegap_how/ru/index3.html" TargetMode="External"/><Relationship Id="rId4" Type="http://schemas.openxmlformats.org/officeDocument/2006/relationships/hyperlink" Target="http://www.who.int/entity/social_determinants/thecommission/finalreport/closethegap_how/ru/index2.html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5D3755-9F22-45B0-9AB4-C2ACAD09D99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3884616" y="9449915"/>
            <a:ext cx="2971800" cy="49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87" tIns="45645" rIns="91287" bIns="45645" anchor="b"/>
          <a:lstStyle/>
          <a:p>
            <a:pPr algn="r" defTabSz="913631"/>
            <a:fld id="{AC939B3C-8D1C-4D55-8E14-05F39A56947C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 defTabSz="913631"/>
              <a:t>2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91287" tIns="45645" rIns="91287" bIns="45645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>
                <a:solidFill>
                  <a:srgbClr val="C00000"/>
                </a:solidFill>
              </a:rPr>
              <a:t>Выплывает по порядку сверху вниз по абзацам</a:t>
            </a:r>
            <a:endParaRPr lang="ru-RU" smtClean="0"/>
          </a:p>
          <a:p>
            <a:pPr eaLnBrk="1" hangingPunct="1">
              <a:spcBef>
                <a:spcPct val="0"/>
              </a:spcBef>
            </a:pPr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Качество жизни в данном источнике разделяется с понятием уровня жизни, который базируется в основном на доходах населения.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Образ жизни есть сплав объективных условий и субъективной стороны деятельности людей, выражение, прежде всего, их социально-экономической активности. Образ жизни «ведут», практикуют, он является общей формулой повседневного бытия личности. Другими словами образ жизни - это типичные, практикуемые нормы, поведения людей, способ их повседневной деятельности в сфере труда и быта, в производстве и потреблении как материальных, так и духовных ценностей.</a:t>
            </a:r>
            <a:endParaRPr lang="kk-KZ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4C7A5-1356-469C-BE86-B39D0AF60CDD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716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dirty="0"/>
              <a:t>Социальные детерминанты здоровья - это условия, в которых люди рождаются, растут, живут, работают и стареют, включая системы здравоохранения. Эти обстоятельства формируются под воздействием распределения денег, власти и ресурсов на глобальном, национальном и местном уровне, на которые, в свою очередь, оказывает воздействие проводимая политика. Социальные детерминанты здоровья являются основной причиной несправедливости в отношении здоровья - несправедливых и предотвратимых различий в состоянии здоровья, наблюдаемых внутри стран и между ними.</a:t>
            </a:r>
          </a:p>
          <a:p>
            <a:pPr fontAlgn="base"/>
            <a:r>
              <a:rPr lang="ru-RU" dirty="0"/>
              <a:t>Принимая во внимание растущую обеспокоенность по поводу такой стойкой и растущей несправедливости, ВОЗ создала в 2005 г. Комиссию по социальным детерминантам здоровья (КСДЗ) для предоставления информации о способах уменьшения масштабов этой проблемы. В августе 2008 г. был выпущен заключительный доклад Комиссии, содержащий три общие рекомендации:</a:t>
            </a:r>
          </a:p>
          <a:p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4C7A5-1356-469C-BE86-B39D0AF60CD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596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dirty="0" smtClean="0"/>
              <a:t>Социальные </a:t>
            </a:r>
            <a:r>
              <a:rPr lang="ru-RU" dirty="0"/>
              <a:t>детерминанты здоровья - это условия, в которых люди рождаются, растут, живут, работают и стареют, включая системы здравоохранения. Эти обстоятельства формируются под воздействием распределения денег, власти и ресурсов на глобальном, национальном и местном уровне, на которые, в свою очередь, оказывает воздействие проводимая политика. Социальные детерминанты здоровья являются основной причиной несправедливости в отношении здоровья - несправедливых и предотвратимых различий в состоянии здоровья, наблюдаемых внутри стран и между ними.</a:t>
            </a:r>
          </a:p>
          <a:p>
            <a:pPr fontAlgn="base"/>
            <a:r>
              <a:rPr lang="ru-RU" dirty="0"/>
              <a:t>Принимая во внимание растущую обеспокоенность по поводу такой стойкой и растущей несправедливости, ВОЗ создала в 2005 г. Комиссию по социальным детерминантам здоровья (КСДЗ) для предоставления информации о способах уменьшения масштабов этой проблемы. В августе 2008 г. был выпущен заключительный доклад Комиссии, содержащий три общие рекомендации:</a:t>
            </a:r>
          </a:p>
          <a:p>
            <a:pPr fontAlgn="base"/>
            <a:r>
              <a:rPr lang="ru-RU" dirty="0">
                <a:hlinkClick r:id="rId3"/>
              </a:rPr>
              <a:t>1. Улучшить условия повседневной жизни</a:t>
            </a:r>
            <a:endParaRPr lang="ru-RU" dirty="0"/>
          </a:p>
          <a:p>
            <a:pPr fontAlgn="base"/>
            <a:r>
              <a:rPr lang="ru-RU" dirty="0">
                <a:hlinkClick r:id="rId4"/>
              </a:rPr>
              <a:t>2. Преодолеть на несправедливое распределение власти, денег и ресурсов</a:t>
            </a:r>
            <a:endParaRPr lang="ru-RU" dirty="0"/>
          </a:p>
          <a:p>
            <a:pPr fontAlgn="base"/>
            <a:r>
              <a:rPr lang="ru-RU" dirty="0">
                <a:hlinkClick r:id="rId5"/>
              </a:rPr>
              <a:t>3. Измерить и понять проблему и оценить воздействие принимаемых мер</a:t>
            </a:r>
            <a:endParaRPr lang="ru-RU" dirty="0"/>
          </a:p>
          <a:p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4C7A5-1356-469C-BE86-B39D0AF60CD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259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b="1" dirty="0"/>
              <a:t>Улучшить условия повседневной жизни</a:t>
            </a:r>
          </a:p>
          <a:p>
            <a:pPr fontAlgn="base"/>
            <a:r>
              <a:rPr lang="ru-RU" b="1" dirty="0"/>
              <a:t>Справедливость с самого начала</a:t>
            </a:r>
          </a:p>
          <a:p>
            <a:pPr fontAlgn="base"/>
            <a:r>
              <a:rPr lang="ru-RU" dirty="0"/>
              <a:t>По меньшей мере, 200 миллионов детей во всем мире не реализуют полностью свой потенциал. Это имеет огромные последствия для их здоровья и общества в целом. Инвестирование в ранние годы жизни обеспечивает значительную часть потенциала для уменьшения несправедливости в отношении здоровья. Комиссия призывает:</a:t>
            </a:r>
          </a:p>
          <a:p>
            <a:pPr fontAlgn="base"/>
            <a:r>
              <a:rPr lang="ru-RU" dirty="0"/>
              <a:t>создать </a:t>
            </a:r>
            <a:r>
              <a:rPr lang="ru-RU" dirty="0" err="1"/>
              <a:t>межучрежденческий</a:t>
            </a:r>
            <a:r>
              <a:rPr lang="ru-RU" dirty="0"/>
              <a:t> механизм обеспечения согласованной политики для раннего развития детей;</a:t>
            </a:r>
          </a:p>
          <a:p>
            <a:pPr fontAlgn="base"/>
            <a:r>
              <a:rPr lang="ru-RU" dirty="0"/>
              <a:t>создать всеобъемлющий пакет качественных программ для всех детей, матерей и лиц, осуществляющих уход; и</a:t>
            </a:r>
          </a:p>
          <a:p>
            <a:pPr fontAlgn="base"/>
            <a:r>
              <a:rPr lang="ru-RU" dirty="0"/>
              <a:t>обеспечить качественное обязательное начальное и среднее образование для всех детей.</a:t>
            </a:r>
          </a:p>
          <a:p>
            <a:pPr fontAlgn="base"/>
            <a:r>
              <a:rPr lang="ru-RU" b="1" dirty="0"/>
              <a:t>Здоровые места - здоровые люди</a:t>
            </a:r>
          </a:p>
          <a:p>
            <a:pPr fontAlgn="base"/>
            <a:r>
              <a:rPr lang="ru-RU" dirty="0"/>
              <a:t>Место, где мы живем, оказывает воздействие на наше здоровье и возможности вести преуспевающую жизнь. В 2007 г. впервые в истории было отмечено, что большинство людей живет в городских условиях. Почти один миллиард людей живет в трущобах. Условия повседневной жизни людей оказывают сильное воздействие на справедливость в отношении здоровья. Доступ к качественному жилью, чистой воде и санитарии является правом человека. Комиссия призывает:</a:t>
            </a:r>
          </a:p>
          <a:p>
            <a:pPr fontAlgn="base"/>
            <a:r>
              <a:rPr lang="ru-RU" dirty="0"/>
              <a:t>обеспечить большее количество доступного по стоимости жилья с помощью инвестирования в модернизацию городских трущоб, в том числе, в </a:t>
            </a:r>
            <a:r>
              <a:rPr lang="ru-RU" dirty="0" err="1"/>
              <a:t>приоритные</a:t>
            </a:r>
            <a:r>
              <a:rPr lang="ru-RU" dirty="0"/>
              <a:t> задачи входит водоснабжение, улучшение санитарных условий и проведение электричества;</a:t>
            </a:r>
          </a:p>
          <a:p>
            <a:pPr fontAlgn="base"/>
            <a:r>
              <a:rPr lang="ru-RU" dirty="0"/>
              <a:t>создание справедливых возможностей для здорового и безопасного образа жизни, включая стимулирование физической активности и правильного питания, а также уменьшение масштабов насилия и преступности с помощью надлежащего планирования окружающей среды и нормативного регулирования, в том числе установление контроля за местами продажи алкоголя;</a:t>
            </a:r>
          </a:p>
          <a:p>
            <a:pPr fontAlgn="base"/>
            <a:r>
              <a:rPr lang="ru-RU" dirty="0"/>
              <a:t>устойчивое инвестирование в сельское развитие; и</a:t>
            </a:r>
          </a:p>
          <a:p>
            <a:pPr fontAlgn="base"/>
            <a:r>
              <a:rPr lang="ru-RU" dirty="0"/>
              <a:t>проведение экономической и социальной политики, направленной на решение проблем изменения климата и других аспектов деградации окружающей среды с учетом вопросов справедливости в отношении здоровья.</a:t>
            </a:r>
          </a:p>
          <a:p>
            <a:pPr fontAlgn="base"/>
            <a:r>
              <a:rPr lang="ru-RU" b="1" dirty="0"/>
              <a:t>Справедливые условия найма и достойная работа</a:t>
            </a:r>
          </a:p>
          <a:p>
            <a:pPr fontAlgn="base"/>
            <a:r>
              <a:rPr lang="ru-RU" dirty="0"/>
              <a:t>Условия найма и работы имеют значительное воздействие на справедливость в отношении здоровья. Если эти условия благоприятны, они могут обеспечить устойчивое финансовое положение, социальный статус, личностное развитие, социальные отношения и чувство собственного достоинства, а также защиту от физических и психосоциальных болезней. Комиссия призывает:</a:t>
            </a:r>
          </a:p>
          <a:p>
            <a:pPr fontAlgn="base"/>
            <a:r>
              <a:rPr lang="ru-RU" dirty="0"/>
              <a:t>сделать так, чтобы полная занятость, справедливые условия найма и достойная работа стали главной целью при формировании социальной и экономической политики на национальном и международном уровне;</a:t>
            </a:r>
          </a:p>
          <a:p>
            <a:pPr fontAlgn="base"/>
            <a:r>
              <a:rPr lang="ru-RU" dirty="0"/>
              <a:t>провести экономическую и социальную политику, направленную на обеспечение гарантированной работы для мужчин и женщин с таким размером заработной платы, которая учитывает реальную текущую стоимость здоровой жизни;</a:t>
            </a:r>
          </a:p>
          <a:p>
            <a:pPr fontAlgn="base"/>
            <a:r>
              <a:rPr lang="ru-RU" dirty="0"/>
              <a:t>обеспечить защиту всех работников на основе международных ключевых трудовых стандартов и политики; и</a:t>
            </a:r>
          </a:p>
          <a:p>
            <a:pPr fontAlgn="base"/>
            <a:r>
              <a:rPr lang="ru-RU" dirty="0"/>
              <a:t>улучшить условия работы для всех работников.</a:t>
            </a:r>
          </a:p>
          <a:p>
            <a:pPr fontAlgn="base"/>
            <a:r>
              <a:rPr lang="ru-RU" b="1" dirty="0"/>
              <a:t>Социальная защита в течение всей жизни</a:t>
            </a:r>
          </a:p>
          <a:p>
            <a:pPr fontAlgn="base"/>
            <a:r>
              <a:rPr lang="ru-RU" dirty="0"/>
              <a:t>Все люди нуждаются в социальной защите в течение всей своей жизни - в раннем детстве, в трудовые годы и в старости. Людям также нужна защита в особых ситуациях, таких как болезнь, инвалидность и потеря дохода или работы. Четыре пятых населения мира лишены поддержки со стороны базового социального обеспечения. Распространение социальной защиты на все население каждой отдельной страны и в глобальном масштабе явится серьезным шагом на пути обеспечения справедливости в отношении здоровья в течение жизни одного поколения. Комиссия призывает:</a:t>
            </a:r>
          </a:p>
          <a:p>
            <a:pPr fontAlgn="base"/>
            <a:r>
              <a:rPr lang="ru-RU" dirty="0"/>
              <a:t>создать и укрепить политику всеобщей всесторонней социальной защиты;</a:t>
            </a:r>
          </a:p>
          <a:p>
            <a:pPr fontAlgn="base"/>
            <a:r>
              <a:rPr lang="ru-RU" dirty="0"/>
              <a:t>обеспечить охват системами социальной защиты тех, кто имеет ненадежную работу, включая неформальный труд и работу по дому и уходу за людьми.</a:t>
            </a:r>
          </a:p>
          <a:p>
            <a:pPr fontAlgn="base"/>
            <a:r>
              <a:rPr lang="ru-RU" b="1" dirty="0"/>
              <a:t>Всеобщий доступ к медицинской помощи</a:t>
            </a:r>
          </a:p>
          <a:p>
            <a:pPr fontAlgn="base"/>
            <a:r>
              <a:rPr lang="ru-RU" dirty="0"/>
              <a:t>Для достижения хорошего здоровья и справедливости в отношении здоровья крайне важно обеспечить доступ к медицинской помощи. При отсутствии медицинской помощи многие возможности для фундаментального улучшения здоровья упускаются. Свыше 100 миллионов человек ежегодно ввергаются в нищету в результате катастрофических семейных расходов на здоровье. Комиссия призывает:</a:t>
            </a:r>
          </a:p>
          <a:p>
            <a:pPr fontAlgn="base"/>
            <a:r>
              <a:rPr lang="ru-RU" dirty="0"/>
              <a:t>создать систему оказания медицинской помощи на основе принципов справедливости, профилактики болезней и укрепления здоровья с охватом всего населения, ориентированных на первичную медико-санитарную помощь вне зависимости от платежеспособности.</a:t>
            </a:r>
          </a:p>
          <a:p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4C7A5-1356-469C-BE86-B39D0AF60CDD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198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b="1" dirty="0"/>
              <a:t>Улучшить условия повседневной жизни</a:t>
            </a:r>
          </a:p>
          <a:p>
            <a:pPr fontAlgn="base"/>
            <a:r>
              <a:rPr lang="ru-RU" b="1" dirty="0"/>
              <a:t>Справедливость с самого начала</a:t>
            </a:r>
          </a:p>
          <a:p>
            <a:pPr fontAlgn="base"/>
            <a:r>
              <a:rPr lang="ru-RU" dirty="0"/>
              <a:t>По меньшей мере, 200 миллионов детей во всем мире не реализуют полностью свой потенциал. Это имеет огромные последствия для их здоровья и общества в целом. Инвестирование в ранние годы жизни обеспечивает значительную часть потенциала для уменьшения несправедливости в отношении здоровья. Комиссия призывает:</a:t>
            </a:r>
          </a:p>
          <a:p>
            <a:pPr fontAlgn="base"/>
            <a:r>
              <a:rPr lang="ru-RU" dirty="0"/>
              <a:t>создать </a:t>
            </a:r>
            <a:r>
              <a:rPr lang="ru-RU" dirty="0" err="1"/>
              <a:t>межучрежденческий</a:t>
            </a:r>
            <a:r>
              <a:rPr lang="ru-RU" dirty="0"/>
              <a:t> механизм обеспечения согласованной политики для раннего развития детей;</a:t>
            </a:r>
          </a:p>
          <a:p>
            <a:pPr fontAlgn="base"/>
            <a:r>
              <a:rPr lang="ru-RU" dirty="0"/>
              <a:t>создать всеобъемлющий пакет качественных программ для всех детей, матерей и лиц, осуществляющих уход; и</a:t>
            </a:r>
          </a:p>
          <a:p>
            <a:pPr fontAlgn="base"/>
            <a:r>
              <a:rPr lang="ru-RU" dirty="0"/>
              <a:t>обеспечить качественное обязательное начальное и среднее образование для всех детей.</a:t>
            </a:r>
          </a:p>
          <a:p>
            <a:pPr fontAlgn="base"/>
            <a:r>
              <a:rPr lang="ru-RU" b="1" dirty="0"/>
              <a:t>Здоровые места - здоровые люди</a:t>
            </a:r>
          </a:p>
          <a:p>
            <a:pPr fontAlgn="base"/>
            <a:r>
              <a:rPr lang="ru-RU" dirty="0"/>
              <a:t>Место, где мы живем, оказывает воздействие на наше здоровье и возможности вести преуспевающую жизнь. В 2007 г. впервые в истории было отмечено, что большинство людей живет в городских условиях. Почти один миллиард людей живет в трущобах. Условия повседневной жизни людей оказывают сильное воздействие на справедливость в отношении здоровья. Доступ к качественному жилью, чистой воде и санитарии является правом человека. Комиссия призывает:</a:t>
            </a:r>
          </a:p>
          <a:p>
            <a:pPr fontAlgn="base"/>
            <a:r>
              <a:rPr lang="ru-RU" dirty="0"/>
              <a:t>обеспечить большее количество доступного по стоимости жилья с помощью инвестирования в модернизацию городских трущоб, в том числе, в </a:t>
            </a:r>
            <a:r>
              <a:rPr lang="ru-RU" dirty="0" err="1"/>
              <a:t>приоритные</a:t>
            </a:r>
            <a:r>
              <a:rPr lang="ru-RU" dirty="0"/>
              <a:t> задачи входит водоснабжение, улучшение санитарных условий и проведение электричества;</a:t>
            </a:r>
          </a:p>
          <a:p>
            <a:pPr fontAlgn="base"/>
            <a:r>
              <a:rPr lang="ru-RU" dirty="0"/>
              <a:t>создание справедливых возможностей для здорового и безопасного образа жизни, включая стимулирование физической активности и правильного питания, а также уменьшение масштабов насилия и преступности с помощью надлежащего планирования окружающей среды и нормативного регулирования, в том числе установление контроля за местами продажи алкоголя;</a:t>
            </a:r>
          </a:p>
          <a:p>
            <a:pPr fontAlgn="base"/>
            <a:r>
              <a:rPr lang="ru-RU" dirty="0"/>
              <a:t>устойчивое инвестирование в сельское развитие; и</a:t>
            </a:r>
          </a:p>
          <a:p>
            <a:pPr fontAlgn="base"/>
            <a:r>
              <a:rPr lang="ru-RU" dirty="0"/>
              <a:t>проведение экономической и социальной политики, направленной на решение проблем изменения климата и других аспектов деградации окружающей среды с учетом вопросов справедливости в отношении здоровья.</a:t>
            </a:r>
          </a:p>
          <a:p>
            <a:pPr fontAlgn="base"/>
            <a:r>
              <a:rPr lang="ru-RU" b="1" dirty="0"/>
              <a:t>Справедливые условия найма и достойная работа</a:t>
            </a:r>
          </a:p>
          <a:p>
            <a:pPr fontAlgn="base"/>
            <a:r>
              <a:rPr lang="ru-RU" dirty="0"/>
              <a:t>Условия найма и работы имеют значительное воздействие на справедливость в отношении здоровья. Если эти условия благоприятны, они могут обеспечить устойчивое финансовое положение, социальный статус, личностное развитие, социальные отношения и чувство собственного достоинства, а также защиту от физических и психосоциальных болезней. Комиссия призывает:</a:t>
            </a:r>
          </a:p>
          <a:p>
            <a:pPr fontAlgn="base"/>
            <a:r>
              <a:rPr lang="ru-RU" dirty="0"/>
              <a:t>сделать так, чтобы полная занятость, справедливые условия найма и достойная работа стали главной целью при формировании социальной и экономической политики на национальном и международном уровне;</a:t>
            </a:r>
          </a:p>
          <a:p>
            <a:pPr fontAlgn="base"/>
            <a:r>
              <a:rPr lang="ru-RU" dirty="0"/>
              <a:t>провести экономическую и социальную политику, направленную на обеспечение гарантированной работы для мужчин и женщин с таким размером заработной платы, которая учитывает реальную текущую стоимость здоровой жизни;</a:t>
            </a:r>
          </a:p>
          <a:p>
            <a:pPr fontAlgn="base"/>
            <a:r>
              <a:rPr lang="ru-RU" dirty="0"/>
              <a:t>обеспечить защиту всех работников на основе международных ключевых трудовых стандартов и политики; и</a:t>
            </a:r>
          </a:p>
          <a:p>
            <a:pPr fontAlgn="base"/>
            <a:r>
              <a:rPr lang="ru-RU" dirty="0"/>
              <a:t>улучшить условия работы для всех работников.</a:t>
            </a:r>
          </a:p>
          <a:p>
            <a:pPr fontAlgn="base"/>
            <a:r>
              <a:rPr lang="ru-RU" b="1" dirty="0"/>
              <a:t>Социальная защита в течение всей жизни</a:t>
            </a:r>
          </a:p>
          <a:p>
            <a:pPr fontAlgn="base"/>
            <a:r>
              <a:rPr lang="ru-RU" dirty="0"/>
              <a:t>Все люди нуждаются в социальной защите в течение всей своей жизни - в раннем детстве, в трудовые годы и в старости. Людям также нужна защита в особых ситуациях, таких как болезнь, инвалидность и потеря дохода или работы. Четыре пятых населения мира лишены поддержки со стороны базового социального обеспечения. Распространение социальной защиты на все население каждой отдельной страны и в глобальном масштабе явится серьезным шагом на пути обеспечения справедливости в отношении здоровья в течение жизни одного поколения. Комиссия призывает:</a:t>
            </a:r>
          </a:p>
          <a:p>
            <a:pPr fontAlgn="base"/>
            <a:r>
              <a:rPr lang="ru-RU" dirty="0"/>
              <a:t>создать и укрепить политику всеобщей всесторонней социальной защиты;</a:t>
            </a:r>
          </a:p>
          <a:p>
            <a:pPr fontAlgn="base"/>
            <a:r>
              <a:rPr lang="ru-RU" dirty="0"/>
              <a:t>обеспечить охват системами социальной защиты тех, кто имеет ненадежную работу, включая неформальный труд и работу по дому и уходу за людьми.</a:t>
            </a:r>
          </a:p>
          <a:p>
            <a:pPr fontAlgn="base"/>
            <a:r>
              <a:rPr lang="ru-RU" b="1" dirty="0"/>
              <a:t>Всеобщий доступ к медицинской помощи</a:t>
            </a:r>
          </a:p>
          <a:p>
            <a:pPr fontAlgn="base"/>
            <a:r>
              <a:rPr lang="ru-RU" dirty="0"/>
              <a:t>Для достижения хорошего здоровья и справедливости в отношении здоровья крайне важно обеспечить доступ к медицинской помощи. При отсутствии медицинской помощи многие возможности для фундаментального улучшения здоровья упускаются. Свыше 100 миллионов человек ежегодно ввергаются в нищету в результате катастрофических семейных расходов на здоровье. Комиссия призывает:</a:t>
            </a:r>
          </a:p>
          <a:p>
            <a:pPr fontAlgn="base"/>
            <a:r>
              <a:rPr lang="ru-RU" dirty="0"/>
              <a:t>создать систему оказания медицинской помощи на основе принципов справедливости, профилактики болезней и укрепления здоровья с охватом всего населения, ориентированных на первичную медико-санитарную помощь вне зависимости от платежеспособности.</a:t>
            </a:r>
          </a:p>
          <a:p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4C7A5-1356-469C-BE86-B39D0AF60CDD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198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4C7A5-1356-469C-BE86-B39D0AF60CDD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914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b="1" dirty="0"/>
              <a:t>Улучшить условия повседневной жизни</a:t>
            </a:r>
          </a:p>
          <a:p>
            <a:pPr fontAlgn="base"/>
            <a:r>
              <a:rPr lang="ru-RU" b="1" dirty="0"/>
              <a:t>Справедливость с самого начала</a:t>
            </a:r>
          </a:p>
          <a:p>
            <a:pPr fontAlgn="base"/>
            <a:r>
              <a:rPr lang="ru-RU" dirty="0"/>
              <a:t>По меньшей мере, 200 миллионов детей во всем мире не реализуют полностью свой потенциал. Это имеет огромные последствия для их здоровья и общества в целом. Инвестирование в ранние годы жизни обеспечивает значительную часть потенциала для уменьшения несправедливости в отношении здоровья. Комиссия призывает:</a:t>
            </a:r>
          </a:p>
          <a:p>
            <a:pPr fontAlgn="base"/>
            <a:r>
              <a:rPr lang="ru-RU" dirty="0"/>
              <a:t>создать </a:t>
            </a:r>
            <a:r>
              <a:rPr lang="ru-RU" dirty="0" err="1"/>
              <a:t>межучрежденческий</a:t>
            </a:r>
            <a:r>
              <a:rPr lang="ru-RU" dirty="0"/>
              <a:t> механизм обеспечения согласованной политики для раннего развития детей;</a:t>
            </a:r>
          </a:p>
          <a:p>
            <a:pPr fontAlgn="base"/>
            <a:r>
              <a:rPr lang="ru-RU" dirty="0"/>
              <a:t>создать всеобъемлющий пакет качественных программ для всех детей, матерей и лиц, осуществляющих уход; и</a:t>
            </a:r>
          </a:p>
          <a:p>
            <a:pPr fontAlgn="base"/>
            <a:r>
              <a:rPr lang="ru-RU" dirty="0"/>
              <a:t>обеспечить качественное обязательное начальное и среднее образование для всех детей.</a:t>
            </a:r>
          </a:p>
          <a:p>
            <a:pPr fontAlgn="base"/>
            <a:r>
              <a:rPr lang="ru-RU" b="1" dirty="0"/>
              <a:t>Здоровые места - здоровые люди</a:t>
            </a:r>
          </a:p>
          <a:p>
            <a:pPr fontAlgn="base"/>
            <a:r>
              <a:rPr lang="ru-RU" dirty="0"/>
              <a:t>Место, где мы живем, оказывает воздействие на наше здоровье и возможности вести преуспевающую жизнь. В 2007 г. впервые в истории было отмечено, что большинство людей живет в городских условиях. Почти один миллиард людей живет в трущобах. Условия повседневной жизни людей оказывают сильное воздействие на справедливость в отношении здоровья. Доступ к качественному жилью, чистой воде и санитарии является правом человека. Комиссия призывает:</a:t>
            </a:r>
          </a:p>
          <a:p>
            <a:pPr fontAlgn="base"/>
            <a:r>
              <a:rPr lang="ru-RU" dirty="0"/>
              <a:t>обеспечить большее количество доступного по стоимости жилья с помощью инвестирования в модернизацию городских трущоб, в том числе, в </a:t>
            </a:r>
            <a:r>
              <a:rPr lang="ru-RU" dirty="0" err="1"/>
              <a:t>приоритные</a:t>
            </a:r>
            <a:r>
              <a:rPr lang="ru-RU" dirty="0"/>
              <a:t> задачи входит водоснабжение, улучшение санитарных условий и проведение электричества;</a:t>
            </a:r>
          </a:p>
          <a:p>
            <a:pPr fontAlgn="base"/>
            <a:r>
              <a:rPr lang="ru-RU" dirty="0"/>
              <a:t>создание справедливых возможностей для здорового и безопасного образа жизни, включая стимулирование физической активности и правильного питания, а также уменьшение масштабов насилия и преступности с помощью надлежащего планирования окружающей среды и нормативного регулирования, в том числе установление контроля за местами продажи алкоголя;</a:t>
            </a:r>
          </a:p>
          <a:p>
            <a:pPr fontAlgn="base"/>
            <a:r>
              <a:rPr lang="ru-RU" dirty="0"/>
              <a:t>устойчивое инвестирование в сельское развитие; и</a:t>
            </a:r>
          </a:p>
          <a:p>
            <a:pPr fontAlgn="base"/>
            <a:r>
              <a:rPr lang="ru-RU" dirty="0"/>
              <a:t>проведение экономической и социальной политики, направленной на решение проблем изменения климата и других аспектов деградации окружающей среды с учетом вопросов справедливости в отношении здоровья.</a:t>
            </a:r>
          </a:p>
          <a:p>
            <a:pPr fontAlgn="base"/>
            <a:r>
              <a:rPr lang="ru-RU" b="1" dirty="0"/>
              <a:t>Справедливые условия найма и достойная работа</a:t>
            </a:r>
          </a:p>
          <a:p>
            <a:pPr fontAlgn="base"/>
            <a:r>
              <a:rPr lang="ru-RU" dirty="0"/>
              <a:t>Условия найма и работы имеют значительное воздействие на справедливость в отношении здоровья. Если эти условия благоприятны, они могут обеспечить устойчивое финансовое положение, социальный статус, личностное развитие, социальные отношения и чувство собственного достоинства, а также защиту от физических и психосоциальных болезней. Комиссия призывает:</a:t>
            </a:r>
          </a:p>
          <a:p>
            <a:pPr fontAlgn="base"/>
            <a:r>
              <a:rPr lang="ru-RU" dirty="0"/>
              <a:t>сделать так, чтобы полная занятость, справедливые условия найма и достойная работа стали главной целью при формировании социальной и экономической политики на национальном и международном уровне;</a:t>
            </a:r>
          </a:p>
          <a:p>
            <a:pPr fontAlgn="base"/>
            <a:r>
              <a:rPr lang="ru-RU" dirty="0"/>
              <a:t>провести экономическую и социальную политику, направленную на обеспечение гарантированной работы для мужчин и женщин с таким размером заработной платы, которая учитывает реальную текущую стоимость здоровой жизни;</a:t>
            </a:r>
          </a:p>
          <a:p>
            <a:pPr fontAlgn="base"/>
            <a:r>
              <a:rPr lang="ru-RU" dirty="0"/>
              <a:t>обеспечить защиту всех работников на основе международных ключевых трудовых стандартов и политики; и</a:t>
            </a:r>
          </a:p>
          <a:p>
            <a:pPr fontAlgn="base"/>
            <a:r>
              <a:rPr lang="ru-RU" dirty="0"/>
              <a:t>улучшить условия работы для всех работников.</a:t>
            </a:r>
          </a:p>
          <a:p>
            <a:pPr fontAlgn="base"/>
            <a:r>
              <a:rPr lang="ru-RU" b="1" dirty="0"/>
              <a:t>Социальная защита в течение всей жизни</a:t>
            </a:r>
          </a:p>
          <a:p>
            <a:pPr fontAlgn="base"/>
            <a:r>
              <a:rPr lang="ru-RU" dirty="0"/>
              <a:t>Все люди нуждаются в социальной защите в течение всей своей жизни - в раннем детстве, в трудовые годы и в старости. Людям также нужна защита в особых ситуациях, таких как болезнь, инвалидность и потеря дохода или работы. Четыре пятых населения мира лишены поддержки со стороны базового социального обеспечения. Распространение социальной защиты на все население каждой отдельной страны и в глобальном масштабе явится серьезным шагом на пути обеспечения справедливости в отношении здоровья в течение жизни одного поколения. Комиссия призывает:</a:t>
            </a:r>
          </a:p>
          <a:p>
            <a:pPr fontAlgn="base"/>
            <a:r>
              <a:rPr lang="ru-RU" dirty="0"/>
              <a:t>создать и укрепить политику всеобщей всесторонней социальной защиты;</a:t>
            </a:r>
          </a:p>
          <a:p>
            <a:pPr fontAlgn="base"/>
            <a:r>
              <a:rPr lang="ru-RU" dirty="0"/>
              <a:t>обеспечить охват системами социальной защиты тех, кто имеет ненадежную работу, включая неформальный труд и работу по дому и уходу за людьми.</a:t>
            </a:r>
          </a:p>
          <a:p>
            <a:pPr fontAlgn="base"/>
            <a:r>
              <a:rPr lang="ru-RU" b="1" dirty="0"/>
              <a:t>Всеобщий доступ к медицинской помощи</a:t>
            </a:r>
          </a:p>
          <a:p>
            <a:pPr fontAlgn="base"/>
            <a:r>
              <a:rPr lang="ru-RU" dirty="0"/>
              <a:t>Для достижения хорошего здоровья и справедливости в отношении здоровья крайне важно обеспечить доступ к медицинской помощи. При отсутствии медицинской помощи многие возможности для фундаментального улучшения здоровья упускаются. Свыше 100 миллионов человек ежегодно ввергаются в нищету в результате катастрофических семейных расходов на здоровье. Комиссия призывает:</a:t>
            </a:r>
          </a:p>
          <a:p>
            <a:pPr fontAlgn="base"/>
            <a:r>
              <a:rPr lang="ru-RU" dirty="0"/>
              <a:t>создать систему оказания медицинской помощи на основе принципов справедливости, профилактики болезней и укрепления здоровья с охватом всего населения, ориентированных на первичную медико-санитарную помощь вне зависимости от платежеспособности.</a:t>
            </a:r>
          </a:p>
          <a:p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4C7A5-1356-469C-BE86-B39D0AF60CDD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198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b="1" dirty="0"/>
              <a:t>Улучшить условия повседневной жизни</a:t>
            </a:r>
          </a:p>
          <a:p>
            <a:pPr fontAlgn="base"/>
            <a:r>
              <a:rPr lang="ru-RU" b="1" dirty="0"/>
              <a:t>Справедливость с самого начала</a:t>
            </a:r>
          </a:p>
          <a:p>
            <a:pPr fontAlgn="base"/>
            <a:r>
              <a:rPr lang="ru-RU" dirty="0"/>
              <a:t>По меньшей мере, 200 миллионов детей во всем мире не реализуют полностью свой потенциал. Это имеет огромные последствия для их здоровья и общества в целом. Инвестирование в ранние годы жизни обеспечивает значительную часть потенциала для уменьшения несправедливости в отношении здоровья. Комиссия призывает:</a:t>
            </a:r>
          </a:p>
          <a:p>
            <a:pPr fontAlgn="base"/>
            <a:r>
              <a:rPr lang="ru-RU" dirty="0"/>
              <a:t>создать </a:t>
            </a:r>
            <a:r>
              <a:rPr lang="ru-RU" dirty="0" err="1"/>
              <a:t>межучрежденческий</a:t>
            </a:r>
            <a:r>
              <a:rPr lang="ru-RU" dirty="0"/>
              <a:t> механизм обеспечения согласованной политики для раннего развития детей;</a:t>
            </a:r>
          </a:p>
          <a:p>
            <a:pPr fontAlgn="base"/>
            <a:r>
              <a:rPr lang="ru-RU" dirty="0"/>
              <a:t>создать всеобъемлющий пакет качественных программ для всех детей, матерей и лиц, осуществляющих уход; и</a:t>
            </a:r>
          </a:p>
          <a:p>
            <a:pPr fontAlgn="base"/>
            <a:r>
              <a:rPr lang="ru-RU" dirty="0"/>
              <a:t>обеспечить качественное обязательное начальное и среднее образование для всех детей.</a:t>
            </a:r>
          </a:p>
          <a:p>
            <a:pPr fontAlgn="base"/>
            <a:r>
              <a:rPr lang="ru-RU" b="1" dirty="0"/>
              <a:t>Здоровые места - здоровые люди</a:t>
            </a:r>
          </a:p>
          <a:p>
            <a:pPr fontAlgn="base"/>
            <a:r>
              <a:rPr lang="ru-RU" dirty="0"/>
              <a:t>Место, где мы живем, оказывает воздействие на наше здоровье и возможности вести преуспевающую жизнь. В 2007 г. впервые в истории было отмечено, что большинство людей живет в городских условиях. Почти один миллиард людей живет в трущобах. Условия повседневной жизни людей оказывают сильное воздействие на справедливость в отношении здоровья. Доступ к качественному жилью, чистой воде и санитарии является правом человека. Комиссия призывает:</a:t>
            </a:r>
          </a:p>
          <a:p>
            <a:pPr fontAlgn="base"/>
            <a:r>
              <a:rPr lang="ru-RU" dirty="0"/>
              <a:t>обеспечить большее количество доступного по стоимости жилья с помощью инвестирования в модернизацию городских трущоб, в том числе, в </a:t>
            </a:r>
            <a:r>
              <a:rPr lang="ru-RU" dirty="0" err="1"/>
              <a:t>приоритные</a:t>
            </a:r>
            <a:r>
              <a:rPr lang="ru-RU" dirty="0"/>
              <a:t> задачи входит водоснабжение, улучшение санитарных условий и проведение электричества;</a:t>
            </a:r>
          </a:p>
          <a:p>
            <a:pPr fontAlgn="base"/>
            <a:r>
              <a:rPr lang="ru-RU" dirty="0"/>
              <a:t>создание справедливых возможностей для здорового и безопасного образа жизни, включая стимулирование физической активности и правильного питания, а также уменьшение масштабов насилия и преступности с помощью надлежащего планирования окружающей среды и нормативного регулирования, в том числе установление контроля за местами продажи алкоголя;</a:t>
            </a:r>
          </a:p>
          <a:p>
            <a:pPr fontAlgn="base"/>
            <a:r>
              <a:rPr lang="ru-RU" dirty="0"/>
              <a:t>устойчивое инвестирование в сельское развитие; и</a:t>
            </a:r>
          </a:p>
          <a:p>
            <a:pPr fontAlgn="base"/>
            <a:r>
              <a:rPr lang="ru-RU" dirty="0"/>
              <a:t>проведение экономической и социальной политики, направленной на решение проблем изменения климата и других аспектов деградации окружающей среды с учетом вопросов справедливости в отношении здоровья.</a:t>
            </a:r>
          </a:p>
          <a:p>
            <a:pPr fontAlgn="base"/>
            <a:r>
              <a:rPr lang="ru-RU" b="1" dirty="0"/>
              <a:t>Справедливые условия найма и достойная работа</a:t>
            </a:r>
          </a:p>
          <a:p>
            <a:pPr fontAlgn="base"/>
            <a:r>
              <a:rPr lang="ru-RU" dirty="0"/>
              <a:t>Условия найма и работы имеют значительное воздействие на справедливость в отношении здоровья. Если эти условия благоприятны, они могут обеспечить устойчивое финансовое положение, социальный статус, личностное развитие, социальные отношения и чувство собственного достоинства, а также защиту от физических и психосоциальных болезней. Комиссия призывает:</a:t>
            </a:r>
          </a:p>
          <a:p>
            <a:pPr fontAlgn="base"/>
            <a:r>
              <a:rPr lang="ru-RU" dirty="0"/>
              <a:t>сделать так, чтобы полная занятость, справедливые условия найма и достойная работа стали главной целью при формировании социальной и экономической политики на национальном и международном уровне;</a:t>
            </a:r>
          </a:p>
          <a:p>
            <a:pPr fontAlgn="base"/>
            <a:r>
              <a:rPr lang="ru-RU" dirty="0"/>
              <a:t>провести экономическую и социальную политику, направленную на обеспечение гарантированной работы для мужчин и женщин с таким размером заработной платы, которая учитывает реальную текущую стоимость здоровой жизни;</a:t>
            </a:r>
          </a:p>
          <a:p>
            <a:pPr fontAlgn="base"/>
            <a:r>
              <a:rPr lang="ru-RU" dirty="0"/>
              <a:t>обеспечить защиту всех работников на основе международных ключевых трудовых стандартов и политики; и</a:t>
            </a:r>
          </a:p>
          <a:p>
            <a:pPr fontAlgn="base"/>
            <a:r>
              <a:rPr lang="ru-RU" dirty="0"/>
              <a:t>улучшить условия работы для всех работников.</a:t>
            </a:r>
          </a:p>
          <a:p>
            <a:pPr fontAlgn="base"/>
            <a:r>
              <a:rPr lang="ru-RU" b="1" dirty="0"/>
              <a:t>Социальная защита в течение всей жизни</a:t>
            </a:r>
          </a:p>
          <a:p>
            <a:pPr fontAlgn="base"/>
            <a:r>
              <a:rPr lang="ru-RU" dirty="0"/>
              <a:t>Все люди нуждаются в социальной защите в течение всей своей жизни - в раннем детстве, в трудовые годы и в старости. Людям также нужна защита в особых ситуациях, таких как болезнь, инвалидность и потеря дохода или работы. Четыре пятых населения мира лишены поддержки со стороны базового социального обеспечения. Распространение социальной защиты на все население каждой отдельной страны и в глобальном масштабе явится серьезным шагом на пути обеспечения справедливости в отношении здоровья в течение жизни одного поколения. Комиссия призывает:</a:t>
            </a:r>
          </a:p>
          <a:p>
            <a:pPr fontAlgn="base"/>
            <a:r>
              <a:rPr lang="ru-RU" dirty="0"/>
              <a:t>создать и укрепить политику всеобщей всесторонней социальной защиты;</a:t>
            </a:r>
          </a:p>
          <a:p>
            <a:pPr fontAlgn="base"/>
            <a:r>
              <a:rPr lang="ru-RU" dirty="0"/>
              <a:t>обеспечить охват системами социальной защиты тех, кто имеет ненадежную работу, включая неформальный труд и работу по дому и уходу за людьми.</a:t>
            </a:r>
          </a:p>
          <a:p>
            <a:pPr fontAlgn="base"/>
            <a:r>
              <a:rPr lang="ru-RU" b="1" dirty="0"/>
              <a:t>Всеобщий доступ к медицинской помощи</a:t>
            </a:r>
          </a:p>
          <a:p>
            <a:pPr fontAlgn="base"/>
            <a:r>
              <a:rPr lang="ru-RU" dirty="0"/>
              <a:t>Для достижения хорошего здоровья и справедливости в отношении здоровья крайне важно обеспечить доступ к медицинской помощи. При отсутствии медицинской помощи многие возможности для фундаментального улучшения здоровья упускаются. Свыше 100 миллионов человек ежегодно ввергаются в нищету в результате катастрофических семейных расходов на здоровье. Комиссия призывает:</a:t>
            </a:r>
          </a:p>
          <a:p>
            <a:pPr fontAlgn="base"/>
            <a:r>
              <a:rPr lang="ru-RU" dirty="0"/>
              <a:t>создать систему оказания медицинской помощи на основе принципов справедливости, профилактики болезней и укрепления здоровья с охватом всего населения, ориентированных на первичную медико-санитарную помощь вне зависимости от платежеспособности.</a:t>
            </a:r>
          </a:p>
          <a:p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4C7A5-1356-469C-BE86-B39D0AF60CDD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198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b="1" dirty="0"/>
              <a:t>Улучшить условия повседневной жизни</a:t>
            </a:r>
          </a:p>
          <a:p>
            <a:pPr fontAlgn="base"/>
            <a:r>
              <a:rPr lang="ru-RU" b="1" dirty="0"/>
              <a:t>Справедливость с самого начала</a:t>
            </a:r>
          </a:p>
          <a:p>
            <a:pPr fontAlgn="base"/>
            <a:r>
              <a:rPr lang="ru-RU" dirty="0"/>
              <a:t>По меньшей мере, 200 миллионов детей во всем мире не реализуют полностью свой потенциал. Это имеет огромные последствия для их здоровья и общества в целом. Инвестирование в ранние годы жизни обеспечивает значительную часть потенциала для уменьшения несправедливости в отношении здоровья. Комиссия призывает:</a:t>
            </a:r>
          </a:p>
          <a:p>
            <a:pPr fontAlgn="base"/>
            <a:r>
              <a:rPr lang="ru-RU" dirty="0"/>
              <a:t>создать </a:t>
            </a:r>
            <a:r>
              <a:rPr lang="ru-RU" dirty="0" err="1"/>
              <a:t>межучрежденческий</a:t>
            </a:r>
            <a:r>
              <a:rPr lang="ru-RU" dirty="0"/>
              <a:t> механизм обеспечения согласованной политики для раннего развития детей;</a:t>
            </a:r>
          </a:p>
          <a:p>
            <a:pPr fontAlgn="base"/>
            <a:r>
              <a:rPr lang="ru-RU" dirty="0"/>
              <a:t>создать всеобъемлющий пакет качественных программ для всех детей, матерей и лиц, осуществляющих уход; и</a:t>
            </a:r>
          </a:p>
          <a:p>
            <a:pPr fontAlgn="base"/>
            <a:r>
              <a:rPr lang="ru-RU" dirty="0"/>
              <a:t>обеспечить качественное обязательное начальное и среднее образование для всех детей.</a:t>
            </a:r>
          </a:p>
          <a:p>
            <a:pPr fontAlgn="base"/>
            <a:r>
              <a:rPr lang="ru-RU" b="1" dirty="0"/>
              <a:t>Здоровые места - здоровые люди</a:t>
            </a:r>
          </a:p>
          <a:p>
            <a:pPr fontAlgn="base"/>
            <a:r>
              <a:rPr lang="ru-RU" dirty="0"/>
              <a:t>Место, где мы живем, оказывает воздействие на наше здоровье и возможности вести преуспевающую жизнь. В 2007 г. впервые в истории было отмечено, что большинство людей живет в городских условиях. Почти один миллиард людей живет в трущобах. Условия повседневной жизни людей оказывают сильное воздействие на справедливость в отношении здоровья. Доступ к качественному жилью, чистой воде и санитарии является правом человека. Комиссия призывает:</a:t>
            </a:r>
          </a:p>
          <a:p>
            <a:pPr fontAlgn="base"/>
            <a:r>
              <a:rPr lang="ru-RU" dirty="0"/>
              <a:t>обеспечить большее количество доступного по стоимости жилья с помощью инвестирования в модернизацию городских трущоб, в том числе, в </a:t>
            </a:r>
            <a:r>
              <a:rPr lang="ru-RU" dirty="0" err="1"/>
              <a:t>приоритные</a:t>
            </a:r>
            <a:r>
              <a:rPr lang="ru-RU" dirty="0"/>
              <a:t> задачи входит водоснабжение, улучшение санитарных условий и проведение электричества;</a:t>
            </a:r>
          </a:p>
          <a:p>
            <a:pPr fontAlgn="base"/>
            <a:r>
              <a:rPr lang="ru-RU" dirty="0"/>
              <a:t>создание справедливых возможностей для здорового и безопасного образа жизни, включая стимулирование физической активности и правильного питания, а также уменьшение масштабов насилия и преступности с помощью надлежащего планирования окружающей среды и нормативного регулирования, в том числе установление контроля за местами продажи алкоголя;</a:t>
            </a:r>
          </a:p>
          <a:p>
            <a:pPr fontAlgn="base"/>
            <a:r>
              <a:rPr lang="ru-RU" dirty="0"/>
              <a:t>устойчивое инвестирование в сельское развитие; и</a:t>
            </a:r>
          </a:p>
          <a:p>
            <a:pPr fontAlgn="base"/>
            <a:r>
              <a:rPr lang="ru-RU" dirty="0"/>
              <a:t>проведение экономической и социальной политики, направленной на решение проблем изменения климата и других аспектов деградации окружающей среды с учетом вопросов справедливости в отношении здоровья.</a:t>
            </a:r>
          </a:p>
          <a:p>
            <a:pPr fontAlgn="base"/>
            <a:r>
              <a:rPr lang="ru-RU" b="1" dirty="0"/>
              <a:t>Справедливые условия найма и достойная работа</a:t>
            </a:r>
          </a:p>
          <a:p>
            <a:pPr fontAlgn="base"/>
            <a:r>
              <a:rPr lang="ru-RU" dirty="0"/>
              <a:t>Условия найма и работы имеют значительное воздействие на справедливость в отношении здоровья. Если эти условия благоприятны, они могут обеспечить устойчивое финансовое положение, социальный статус, личностное развитие, социальные отношения и чувство собственного достоинства, а также защиту от физических и психосоциальных болезней. Комиссия призывает:</a:t>
            </a:r>
          </a:p>
          <a:p>
            <a:pPr fontAlgn="base"/>
            <a:r>
              <a:rPr lang="ru-RU" dirty="0"/>
              <a:t>сделать так, чтобы полная занятость, справедливые условия найма и достойная работа стали главной целью при формировании социальной и экономической политики на национальном и международном уровне;</a:t>
            </a:r>
          </a:p>
          <a:p>
            <a:pPr fontAlgn="base"/>
            <a:r>
              <a:rPr lang="ru-RU" dirty="0"/>
              <a:t>провести экономическую и социальную политику, направленную на обеспечение гарантированной работы для мужчин и женщин с таким размером заработной платы, которая учитывает реальную текущую стоимость здоровой жизни;</a:t>
            </a:r>
          </a:p>
          <a:p>
            <a:pPr fontAlgn="base"/>
            <a:r>
              <a:rPr lang="ru-RU" dirty="0"/>
              <a:t>обеспечить защиту всех работников на основе международных ключевых трудовых стандартов и политики; и</a:t>
            </a:r>
          </a:p>
          <a:p>
            <a:pPr fontAlgn="base"/>
            <a:r>
              <a:rPr lang="ru-RU" dirty="0"/>
              <a:t>улучшить условия работы для всех работников.</a:t>
            </a:r>
          </a:p>
          <a:p>
            <a:pPr fontAlgn="base"/>
            <a:r>
              <a:rPr lang="ru-RU" b="1" dirty="0"/>
              <a:t>Социальная защита в течение всей жизни</a:t>
            </a:r>
          </a:p>
          <a:p>
            <a:pPr fontAlgn="base"/>
            <a:r>
              <a:rPr lang="ru-RU" dirty="0"/>
              <a:t>Все люди нуждаются в социальной защите в течение всей своей жизни - в раннем детстве, в трудовые годы и в старости. Людям также нужна защита в особых ситуациях, таких как болезнь, инвалидность и потеря дохода или работы. Четыре пятых населения мира лишены поддержки со стороны базового социального обеспечения. Распространение социальной защиты на все население каждой отдельной страны и в глобальном масштабе явится серьезным шагом на пути обеспечения справедливости в отношении здоровья в течение жизни одного поколения. Комиссия призывает:</a:t>
            </a:r>
          </a:p>
          <a:p>
            <a:pPr fontAlgn="base"/>
            <a:r>
              <a:rPr lang="ru-RU" dirty="0"/>
              <a:t>создать и укрепить политику всеобщей всесторонней социальной защиты;</a:t>
            </a:r>
          </a:p>
          <a:p>
            <a:pPr fontAlgn="base"/>
            <a:r>
              <a:rPr lang="ru-RU" dirty="0"/>
              <a:t>обеспечить охват системами социальной защиты тех, кто имеет ненадежную работу, включая неформальный труд и работу по дому и уходу за людьми.</a:t>
            </a:r>
          </a:p>
          <a:p>
            <a:pPr fontAlgn="base"/>
            <a:r>
              <a:rPr lang="ru-RU" b="1" dirty="0"/>
              <a:t>Всеобщий доступ к медицинской помощи</a:t>
            </a:r>
          </a:p>
          <a:p>
            <a:pPr fontAlgn="base"/>
            <a:r>
              <a:rPr lang="ru-RU" dirty="0"/>
              <a:t>Для достижения хорошего здоровья и справедливости в отношении здоровья крайне важно обеспечить доступ к медицинской помощи. При отсутствии медицинской помощи многие возможности для фундаментального улучшения здоровья упускаются. Свыше 100 миллионов человек ежегодно ввергаются в нищету в результате катастрофических семейных расходов на здоровье. Комиссия призывает:</a:t>
            </a:r>
          </a:p>
          <a:p>
            <a:pPr fontAlgn="base"/>
            <a:r>
              <a:rPr lang="ru-RU" dirty="0"/>
              <a:t>создать систему оказания медицинской помощи на основе принципов справедливости, профилактики болезней и укрепления здоровья с охватом всего населения, ориентированных на первичную медико-санитарную помощь вне зависимости от платежеспособности.</a:t>
            </a:r>
          </a:p>
          <a:p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4C7A5-1356-469C-BE86-B39D0AF60CDD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1986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E8CF65-50D3-4CE0-99F1-45AF51F4B130}" type="slidenum">
              <a:rPr lang="ru-RU" smtClean="0">
                <a:solidFill>
                  <a:prstClr val="black"/>
                </a:solidFill>
              </a:rPr>
              <a:pPr/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9C2014-8D9B-4D3F-8C5E-53FDF92DB4E7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B00C8B-7A71-4932-80A0-8AEAB2190F8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1A5456-AE0B-4720-81F8-748ED808BBE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E6B23B-BF4D-4693-94AB-1663C29B225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4033C3-51B9-4DCB-8F7B-710C9D26E86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B1BFB0-BF56-4DF4-BB95-CD090A01C4C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C3B236-5BF5-4B7D-A6EB-ED38FD5E3A1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FCB4F1-D88C-4C08-BCFF-34247D5251A4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676452-FEC4-44CE-9DE1-9030AF6DE6A6}" type="slidenum">
              <a:rPr lang="ru-RU" smtClean="0"/>
              <a:pPr>
                <a:defRPr/>
              </a:pPr>
              <a:t>39</a:t>
            </a:fld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959AE4-3153-4333-9E60-B2A0A172663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53D80-BECC-44FA-A0F4-CA4359DE97B9}" type="datetimeFigureOut">
              <a:rPr lang="ru-RU"/>
              <a:pPr>
                <a:defRPr/>
              </a:pPr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FA0DD-58C9-4CDE-8A8F-D712787BB7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ABE24-EE4F-495D-A606-332DAD65B8F4}" type="datetimeFigureOut">
              <a:rPr lang="ru-RU"/>
              <a:pPr>
                <a:defRPr/>
              </a:pPr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21EDF-C232-4286-B327-DA2B8C9D1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B5D04-264F-4A2E-A796-8D0E004766AF}" type="datetimeFigureOut">
              <a:rPr lang="ru-RU"/>
              <a:pPr>
                <a:defRPr/>
              </a:pPr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CE9F3-B18D-451A-AC38-A8158C8547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EF012-FE65-42D6-A14A-F53840F1972D}" type="datetimeFigureOut">
              <a:rPr lang="ru-RU"/>
              <a:pPr>
                <a:defRPr/>
              </a:pPr>
              <a:t>24.12.2014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D6987-07C7-4EC9-8A8E-44F9807DC4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552A1-5135-4FF4-BB16-53EAFA8B3705}" type="datetimeFigureOut">
              <a:rPr lang="ru-RU"/>
              <a:pPr>
                <a:defRPr/>
              </a:pPr>
              <a:t>24.12.2014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3F1F1-7BFA-4BE1-96DF-474B44BEA8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CF352-E4F1-4862-9402-DF912E4AA2CE}" type="datetimeFigureOut">
              <a:rPr lang="ru-RU"/>
              <a:pPr>
                <a:defRPr/>
              </a:pPr>
              <a:t>24.12.2014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EBBA9-C237-4C87-A13E-BA92018B08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1B020-2116-44A9-9228-DCD4CCF5BE62}" type="datetimeFigureOut">
              <a:rPr lang="ru-RU"/>
              <a:pPr>
                <a:defRPr/>
              </a:pPr>
              <a:t>24.12.2014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6BD2C-ABF8-495C-9802-8EF4FAA150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EE215-0A5C-418B-92A7-BD45F17DA462}" type="datetimeFigureOut">
              <a:rPr lang="ru-RU"/>
              <a:pPr>
                <a:defRPr/>
              </a:pPr>
              <a:t>24.12.2014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CC912-9D70-47BC-A87D-87E6126BA5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C0C35-B488-48FD-A5A7-666D65BD2E4E}" type="datetimeFigureOut">
              <a:rPr lang="ru-RU"/>
              <a:pPr>
                <a:defRPr/>
              </a:pPr>
              <a:t>24.12.2014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C2298-BA35-4996-83AC-DC805F9105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63C6C-AE62-46AC-8115-AED9AB304397}" type="datetimeFigureOut">
              <a:rPr lang="ru-RU"/>
              <a:pPr>
                <a:defRPr/>
              </a:pPr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7A3D4-BAA7-4FCB-B2FD-3ADCA6DEC5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8A7A9-79FC-4A76-A5AC-2FC228525A63}" type="datetimeFigureOut">
              <a:rPr lang="ru-RU"/>
              <a:pPr>
                <a:defRPr/>
              </a:pPr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82CAE-6A0A-4E61-8097-A817F0DE7D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BBBB8-BF60-4B5C-B130-6BF73C87D77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258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3AA8-058C-44C5-A0F0-815FF52317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579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310BB-9ED0-4EA5-B21C-B284EED1320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592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3C43D-E1A0-457C-9608-3859C688474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224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C60A9-0A46-4D0E-8D2B-9287DB970A4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4042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961D-E832-4F7E-BB0A-69FAEBCD37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14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9819A-6AB1-46F2-A72C-D61B3BB7EB3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264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7D646-9C15-40A7-9EC6-6D433539973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8117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61159-A018-4301-87E0-B9258770A7A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806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F6609-64D2-4F37-8531-0918DC3514A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4710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EE956-A61D-40D1-BCCB-BD2E7DAE90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4635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0815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9369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3821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9160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2412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723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3308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8995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1205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753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39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4CC6D64-7E4E-4883-B0A8-264F246EAAD2}" type="datetimeFigureOut">
              <a:rPr lang="ru-RU"/>
              <a:pPr>
                <a:defRPr/>
              </a:pPr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2B00927-7499-4078-B74C-407BADBB76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7840C60-FB58-4478-9250-1CF9A7A5DA08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24.12.2014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488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12/24/2014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7887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wmf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Worksheet2.xls"/><Relationship Id="rId3" Type="http://schemas.openxmlformats.org/officeDocument/2006/relationships/image" Target="../media/image33.png"/><Relationship Id="rId7" Type="http://schemas.openxmlformats.org/officeDocument/2006/relationships/image" Target="../media/image3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6.wmf"/><Relationship Id="rId5" Type="http://schemas.openxmlformats.org/officeDocument/2006/relationships/image" Target="../media/image35.emf"/><Relationship Id="rId4" Type="http://schemas.openxmlformats.org/officeDocument/2006/relationships/image" Target="../media/image34.emf"/><Relationship Id="rId9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-974725" y="2163763"/>
            <a:ext cx="185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-974725" y="2163763"/>
            <a:ext cx="185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graphicFrame>
        <p:nvGraphicFramePr>
          <p:cNvPr id="80917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110409"/>
              </p:ext>
            </p:extLst>
          </p:nvPr>
        </p:nvGraphicFramePr>
        <p:xfrm>
          <a:off x="1275144" y="125248"/>
          <a:ext cx="7868855" cy="823913"/>
        </p:xfrm>
        <a:graphic>
          <a:graphicData uri="http://schemas.openxmlformats.org/drawingml/2006/table">
            <a:tbl>
              <a:tblPr/>
              <a:tblGrid>
                <a:gridCol w="228379"/>
                <a:gridCol w="7383655"/>
                <a:gridCol w="256821"/>
              </a:tblGrid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1435" marR="91435" marT="45774" marB="4577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Высшая школа общественного здравоохранения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5" marR="91435" marT="45774" marB="4577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91435" marR="91435" marT="45774" marB="4577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0918" name="Rectangle 22"/>
          <p:cNvSpPr>
            <a:spLocks noChangeArrowheads="1"/>
          </p:cNvSpPr>
          <p:nvPr/>
        </p:nvSpPr>
        <p:spPr bwMode="auto">
          <a:xfrm>
            <a:off x="4386263" y="3140075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600" b="1" dirty="0">
              <a:solidFill>
                <a:srgbClr val="0000FF"/>
              </a:solidFill>
              <a:latin typeface="+mn-lt"/>
              <a:ea typeface="Times New Roman" pitchFamily="18" charset="0"/>
              <a:cs typeface="+mn-cs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ea typeface="Times New Roman" pitchFamily="18" charset="0"/>
              <a:cs typeface="+mn-cs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406780" y="2131733"/>
            <a:ext cx="8557833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708688"/>
            </a:prstShdw>
          </a:effectLst>
        </p:spPr>
        <p:txBody>
          <a:bodyPr wrap="square" anchor="ctr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002060"/>
                </a:solidFill>
              </a:rPr>
              <a:t>Освещение </a:t>
            </a:r>
            <a:r>
              <a:rPr lang="kk-KZ" sz="2800" b="1" dirty="0" smtClean="0">
                <a:solidFill>
                  <a:srgbClr val="002060"/>
                </a:solidFill>
              </a:rPr>
              <a:t>послания Президента Республики Казахстан «Нұрлы жол – </a:t>
            </a:r>
            <a:r>
              <a:rPr lang="kk-KZ" sz="2800" b="1" dirty="0">
                <a:solidFill>
                  <a:srgbClr val="002060"/>
                </a:solidFill>
              </a:rPr>
              <a:t>П</a:t>
            </a:r>
            <a:r>
              <a:rPr lang="kk-KZ" sz="2800" b="1" dirty="0" smtClean="0">
                <a:solidFill>
                  <a:srgbClr val="002060"/>
                </a:solidFill>
              </a:rPr>
              <a:t>уть в будущее» </a:t>
            </a:r>
          </a:p>
          <a:p>
            <a:pPr algn="ctr"/>
            <a:r>
              <a:rPr lang="kk-KZ" sz="2800" b="1" dirty="0" smtClean="0">
                <a:solidFill>
                  <a:srgbClr val="002060"/>
                </a:solidFill>
              </a:rPr>
              <a:t>с позиции общественного здравоохранения</a:t>
            </a:r>
            <a:endParaRPr lang="kk-KZ" sz="2800" dirty="0" smtClean="0">
              <a:solidFill>
                <a:srgbClr val="002060"/>
              </a:solidFill>
            </a:endParaRPr>
          </a:p>
          <a:p>
            <a:pPr algn="ctr" eaLnBrk="0" hangingPunct="0"/>
            <a:endParaRPr lang="ru-RU" altLang="ru-RU" sz="3200" b="1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167640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01646" y="5316016"/>
            <a:ext cx="6662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Подготовила: </a:t>
            </a:r>
            <a:r>
              <a:rPr lang="ru-RU" sz="2400" dirty="0" err="1" smtClean="0">
                <a:solidFill>
                  <a:srgbClr val="002060"/>
                </a:solidFill>
              </a:rPr>
              <a:t>Жолдасбекова</a:t>
            </a:r>
            <a:r>
              <a:rPr lang="ru-RU" sz="2400" dirty="0" smtClean="0">
                <a:solidFill>
                  <a:srgbClr val="002060"/>
                </a:solidFill>
              </a:rPr>
              <a:t> А.С</a:t>
            </a:r>
            <a:r>
              <a:rPr lang="ru-RU" sz="2400" dirty="0">
                <a:solidFill>
                  <a:srgbClr val="002060"/>
                </a:solidFill>
              </a:rPr>
              <a:t>. 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докторант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en-US" sz="2400" dirty="0" smtClean="0">
                <a:solidFill>
                  <a:srgbClr val="002060"/>
                </a:solidFill>
              </a:rPr>
              <a:t>PhD</a:t>
            </a:r>
            <a:r>
              <a:rPr lang="ru-RU" sz="2400" dirty="0" smtClean="0">
                <a:solidFill>
                  <a:srgbClr val="002060"/>
                </a:solidFill>
              </a:rPr>
              <a:t>, старший преподаватель кафедры «</a:t>
            </a:r>
            <a:r>
              <a:rPr lang="ru-RU" sz="2400" dirty="0" err="1" smtClean="0">
                <a:solidFill>
                  <a:srgbClr val="002060"/>
                </a:solidFill>
              </a:rPr>
              <a:t>МЗиФ</a:t>
            </a:r>
            <a:r>
              <a:rPr lang="ru-RU" sz="2400" dirty="0" smtClean="0">
                <a:solidFill>
                  <a:srgbClr val="002060"/>
                </a:solidFill>
              </a:rPr>
              <a:t>». </a:t>
            </a:r>
            <a:endParaRPr lang="kk-KZ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12FFA4-C7A2-4C83-8E92-0F6F899EEFC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147" name="Rectangle 5"/>
          <p:cNvSpPr txBox="1">
            <a:spLocks noChangeArrowheads="1"/>
          </p:cNvSpPr>
          <p:nvPr/>
        </p:nvSpPr>
        <p:spPr bwMode="auto">
          <a:xfrm>
            <a:off x="179511" y="2996951"/>
            <a:ext cx="8678739" cy="3744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just"/>
            <a:endParaRPr lang="kk-KZ" b="1" dirty="0" smtClean="0"/>
          </a:p>
          <a:p>
            <a:pPr algn="just"/>
            <a:endParaRPr lang="kk-KZ" b="1" dirty="0"/>
          </a:p>
          <a:p>
            <a:pPr algn="just"/>
            <a:r>
              <a:rPr lang="kk-KZ" b="1" dirty="0" smtClean="0"/>
              <a:t>Первое.</a:t>
            </a:r>
            <a:r>
              <a:rPr lang="kk-KZ" dirty="0" smtClean="0"/>
              <a:t> Развитие транспортно-­логистической инфраструктуры.</a:t>
            </a:r>
          </a:p>
          <a:p>
            <a:pPr algn="just"/>
            <a:r>
              <a:rPr lang="kk-KZ" b="1" dirty="0" smtClean="0"/>
              <a:t>Второе.</a:t>
            </a:r>
            <a:r>
              <a:rPr lang="kk-KZ" dirty="0" smtClean="0"/>
              <a:t> Развитие индустриальной инфраструктуры. </a:t>
            </a:r>
          </a:p>
          <a:p>
            <a:pPr algn="just"/>
            <a:r>
              <a:rPr lang="kk-KZ" b="1" dirty="0"/>
              <a:t>Третье.</a:t>
            </a:r>
            <a:r>
              <a:rPr lang="kk-KZ" dirty="0"/>
              <a:t> Развитие энергетической </a:t>
            </a:r>
            <a:r>
              <a:rPr lang="kk-KZ" dirty="0" smtClean="0"/>
              <a:t>инфраструктуры.</a:t>
            </a:r>
          </a:p>
          <a:p>
            <a:pPr algn="just"/>
            <a:r>
              <a:rPr lang="kk-KZ" b="1" dirty="0" smtClean="0"/>
              <a:t>Четвертое.</a:t>
            </a:r>
            <a:r>
              <a:rPr lang="kk-KZ" dirty="0" smtClean="0"/>
              <a:t>Модернизация </a:t>
            </a:r>
            <a:r>
              <a:rPr lang="kk-KZ" dirty="0"/>
              <a:t>инфраструктуры ЖКХ и сетей водо- и теплоснабжения</a:t>
            </a:r>
            <a:r>
              <a:rPr lang="kk-KZ" dirty="0" smtClean="0"/>
              <a:t>.</a:t>
            </a:r>
          </a:p>
          <a:p>
            <a:pPr algn="just"/>
            <a:r>
              <a:rPr lang="kk-KZ" b="1" dirty="0"/>
              <a:t>Пятое. </a:t>
            </a:r>
            <a:r>
              <a:rPr lang="kk-KZ" dirty="0"/>
              <a:t>Укрепление жилищной инфраструктуры</a:t>
            </a:r>
            <a:r>
              <a:rPr lang="kk-KZ" dirty="0" smtClean="0"/>
              <a:t>.</a:t>
            </a:r>
          </a:p>
          <a:p>
            <a:pPr algn="just"/>
            <a:r>
              <a:rPr lang="kk-KZ" b="1" dirty="0"/>
              <a:t>Шестое.</a:t>
            </a:r>
            <a:r>
              <a:rPr lang="kk-KZ" dirty="0"/>
              <a:t> Развитие социальной инфраструктуры. Прежде всего, это решение проблем аварийных школ и трёхсменного обучения</a:t>
            </a:r>
            <a:r>
              <a:rPr lang="kk-KZ" dirty="0" smtClean="0"/>
              <a:t>.</a:t>
            </a:r>
          </a:p>
          <a:p>
            <a:pPr algn="just"/>
            <a:r>
              <a:rPr lang="kk-KZ" b="1" dirty="0"/>
              <a:t>Седьмое.</a:t>
            </a:r>
            <a:r>
              <a:rPr lang="kk-KZ" dirty="0"/>
              <a:t> Необходимо продолжить работу по поддержке малого и среднего бизнеса и деловой активности</a:t>
            </a:r>
            <a:r>
              <a:rPr lang="kk-KZ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kk-KZ" b="1" dirty="0"/>
              <a:t>Наши программы развития образования, здравоохранения, сельского хозяйства будут продолжены.</a:t>
            </a:r>
            <a:endParaRPr lang="kk-KZ" b="1" dirty="0" smtClean="0"/>
          </a:p>
          <a:p>
            <a:pPr algn="just"/>
            <a:endParaRPr lang="ru-RU" b="1" dirty="0" smtClean="0">
              <a:solidFill>
                <a:prstClr val="black"/>
              </a:solidFill>
            </a:endParaRPr>
          </a:p>
          <a:p>
            <a:pPr algn="just"/>
            <a:r>
              <a:rPr lang="ru-RU" dirty="0" smtClean="0">
                <a:solidFill>
                  <a:prstClr val="black"/>
                </a:solidFill>
              </a:rPr>
              <a:t>      </a:t>
            </a:r>
            <a:endParaRPr lang="ru-RU" i="1" dirty="0">
              <a:solidFill>
                <a:srgbClr val="10253F"/>
              </a:solidFill>
            </a:endParaRPr>
          </a:p>
        </p:txBody>
      </p:sp>
      <p:pic>
        <p:nvPicPr>
          <p:cNvPr id="6148" name="Picture 4" descr="prezid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142875"/>
            <a:ext cx="2236788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3214688" y="406400"/>
            <a:ext cx="5643562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Послание Президента Республики Казахстан – Лидера Нации Н.А. Назарбаева народу Казахстан</a:t>
            </a:r>
          </a:p>
          <a:p>
            <a:pPr algn="ctr"/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«Н</a:t>
            </a:r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ұрлы жол-Путь в будущее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i="1" dirty="0" smtClean="0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Астана</a:t>
            </a:r>
            <a:r>
              <a:rPr lang="ru-RU" i="1" dirty="0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smtClean="0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11 ноября 2014 </a:t>
            </a:r>
            <a:r>
              <a:rPr lang="ru-RU" i="1" dirty="0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82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r>
              <a:rPr lang="ru-RU" sz="2800" dirty="0" smtClean="0"/>
              <a:t>«Человек и человеческий капитал стали ключевым моментом новых экономических теорий. На первый план выходит не мощь государства как таковая(размер ВВП, правительственные  активы), а </a:t>
            </a:r>
            <a:r>
              <a:rPr lang="ru-RU" sz="2800" dirty="0" smtClean="0">
                <a:solidFill>
                  <a:srgbClr val="C00000"/>
                </a:solidFill>
              </a:rPr>
              <a:t>качество жизни населения.</a:t>
            </a:r>
            <a:r>
              <a:rPr lang="ru-RU" sz="2800" dirty="0" smtClean="0"/>
              <a:t> «Для вывода человеческого ресурса на качественно новый уровень необходима смена экономического курса»</a:t>
            </a:r>
          </a:p>
          <a:p>
            <a:pPr marL="0" indent="0">
              <a:buNone/>
            </a:pPr>
            <a:r>
              <a:rPr lang="ru-RU" sz="2800" i="1" dirty="0"/>
              <a:t> </a:t>
            </a:r>
            <a:r>
              <a:rPr lang="ru-RU" sz="2800" i="1" dirty="0" smtClean="0"/>
              <a:t>                                                           </a:t>
            </a:r>
            <a:r>
              <a:rPr lang="ru-RU" sz="2800" i="1" dirty="0" err="1" smtClean="0"/>
              <a:t>Сабит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Жусупов</a:t>
            </a:r>
            <a:r>
              <a:rPr lang="ru-RU" sz="2800" i="1" dirty="0" smtClean="0"/>
              <a:t>.</a:t>
            </a:r>
            <a:endParaRPr lang="kk-KZ" sz="2800" i="1" dirty="0"/>
          </a:p>
        </p:txBody>
      </p:sp>
    </p:spTree>
    <p:extLst>
      <p:ext uri="{BB962C8B-B14F-4D97-AF65-F5344CB8AC3E}">
        <p14:creationId xmlns:p14="http://schemas.microsoft.com/office/powerpoint/2010/main" val="151348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2800" b="1" dirty="0" smtClean="0"/>
              <a:t>Схематичная связь уровня</a:t>
            </a:r>
            <a:r>
              <a:rPr lang="ru-RU" sz="2800" b="1" dirty="0" smtClean="0"/>
              <a:t>, образа и качества жизни</a:t>
            </a:r>
            <a:endParaRPr lang="kk-KZ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830042"/>
            <a:ext cx="2520280" cy="10801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/>
              <a:t>Уровень здоровья и продолжительность </a:t>
            </a:r>
          </a:p>
          <a:p>
            <a:pPr algn="ctr"/>
            <a:r>
              <a:rPr lang="kk-KZ" sz="2000" b="1" dirty="0" smtClean="0"/>
              <a:t>жизни</a:t>
            </a:r>
            <a:endParaRPr lang="kk-KZ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25981" y="1794038"/>
            <a:ext cx="2016224" cy="10801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/>
              <a:t>Уровень жизни</a:t>
            </a:r>
            <a:endParaRPr lang="kk-KZ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228184" y="1758034"/>
            <a:ext cx="2448272" cy="11521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/>
              <a:t>Образ жизни</a:t>
            </a:r>
            <a:endParaRPr lang="kk-KZ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339752" y="4077072"/>
            <a:ext cx="4608512" cy="914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/>
              <a:t>Качество жизни</a:t>
            </a:r>
            <a:endParaRPr lang="kk-KZ" sz="2400" b="1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2843810" y="2168937"/>
            <a:ext cx="582171" cy="0"/>
          </a:xfrm>
          <a:prstGeom prst="straightConnector1">
            <a:avLst/>
          </a:prstGeom>
          <a:ln w="285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442205" y="2435498"/>
            <a:ext cx="720078" cy="0"/>
          </a:xfrm>
          <a:prstGeom prst="straightConnector1">
            <a:avLst/>
          </a:prstGeom>
          <a:ln w="285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2843810" y="2435498"/>
            <a:ext cx="582171" cy="0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442205" y="2132856"/>
            <a:ext cx="720078" cy="0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7" idx="2"/>
          </p:cNvCxnSpPr>
          <p:nvPr/>
        </p:nvCxnSpPr>
        <p:spPr>
          <a:xfrm>
            <a:off x="1583668" y="2910162"/>
            <a:ext cx="756084" cy="1166910"/>
          </a:xfrm>
          <a:prstGeom prst="straightConnector1">
            <a:avLst/>
          </a:prstGeom>
          <a:ln w="25400">
            <a:solidFill>
              <a:schemeClr val="tx1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6948264" y="2910162"/>
            <a:ext cx="648072" cy="1166910"/>
          </a:xfrm>
          <a:prstGeom prst="straightConnector1">
            <a:avLst/>
          </a:prstGeom>
          <a:ln w="25400">
            <a:solidFill>
              <a:schemeClr val="tx1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8" idx="2"/>
          </p:cNvCxnSpPr>
          <p:nvPr/>
        </p:nvCxnSpPr>
        <p:spPr>
          <a:xfrm>
            <a:off x="4434093" y="2874158"/>
            <a:ext cx="0" cy="1202914"/>
          </a:xfrm>
          <a:prstGeom prst="straightConnector1">
            <a:avLst/>
          </a:prstGeom>
          <a:ln w="25400">
            <a:solidFill>
              <a:schemeClr val="tx1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265305" y="6165304"/>
            <a:ext cx="68974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Источник: Анализ индикаторов, характеризующих качество жизни населения РК.</a:t>
            </a:r>
            <a:endParaRPr lang="kk-KZ" sz="1400" dirty="0"/>
          </a:p>
        </p:txBody>
      </p:sp>
    </p:spTree>
    <p:extLst>
      <p:ext uri="{BB962C8B-B14F-4D97-AF65-F5344CB8AC3E}">
        <p14:creationId xmlns:p14="http://schemas.microsoft.com/office/powerpoint/2010/main" val="57991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3" t="8898" r="16808" b="5156"/>
          <a:stretch/>
        </p:blipFill>
        <p:spPr bwMode="auto">
          <a:xfrm>
            <a:off x="107504" y="548680"/>
            <a:ext cx="9036496" cy="630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81498"/>
            <a:ext cx="7056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Здоровье-основа качества жизни!</a:t>
            </a:r>
            <a:endParaRPr lang="kk-KZ" sz="2800" dirty="0"/>
          </a:p>
          <a:p>
            <a:pPr algn="ctr"/>
            <a:endParaRPr lang="kk-KZ" sz="2800" dirty="0"/>
          </a:p>
        </p:txBody>
      </p:sp>
    </p:spTree>
    <p:extLst>
      <p:ext uri="{BB962C8B-B14F-4D97-AF65-F5344CB8AC3E}">
        <p14:creationId xmlns:p14="http://schemas.microsoft.com/office/powerpoint/2010/main" val="92247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/>
          <a:lstStyle/>
          <a:p>
            <a:endParaRPr lang="kk-KZ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20688"/>
            <a:ext cx="8507288" cy="5505475"/>
          </a:xfrm>
        </p:spPr>
        <p:txBody>
          <a:bodyPr/>
          <a:lstStyle/>
          <a:p>
            <a: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Социальные детерминанты здоровья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это условия, в которых люди рождаются, растут, живут, работают и стареют, включая системы здравоохранения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 обстоятельства формируются под воздействием распределения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денег</a:t>
            </a:r>
            <a:r>
              <a:rPr lang="ru-RU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власти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800" dirty="0">
                <a:solidFill>
                  <a:srgbClr val="1753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ресурсов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глобальном, национальном и местном уровне, на которые, в свою очередь, оказывает воздействие проводимая </a:t>
            </a:r>
            <a:r>
              <a:rPr lang="ru-RU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политика</a:t>
            </a:r>
            <a:r>
              <a:rPr lang="ru-RU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ru-RU" sz="1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Источник:</a:t>
            </a:r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http://www.who.int/social_determinants/</a:t>
            </a:r>
            <a:endParaRPr lang="kk-KZ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14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7132677"/>
              </p:ext>
            </p:extLst>
          </p:nvPr>
        </p:nvGraphicFramePr>
        <p:xfrm>
          <a:off x="251520" y="188640"/>
          <a:ext cx="8712968" cy="66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422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kk-KZ" sz="2400" b="1" dirty="0">
                <a:solidFill>
                  <a:srgbClr val="002060"/>
                </a:solidFill>
              </a:rPr>
              <a:t>Факторы</a:t>
            </a:r>
            <a:r>
              <a:rPr lang="ru-RU" sz="2400" b="1" dirty="0">
                <a:solidFill>
                  <a:srgbClr val="002060"/>
                </a:solidFill>
              </a:rPr>
              <a:t>, способствующие укреплению здоровья:</a:t>
            </a:r>
            <a:r>
              <a:rPr lang="kk-KZ" sz="2400" b="1" dirty="0">
                <a:solidFill>
                  <a:srgbClr val="002060"/>
                </a:solidFill>
              </a:rPr>
              <a:t/>
            </a:r>
            <a:br>
              <a:rPr lang="kk-KZ" sz="2400" b="1" dirty="0">
                <a:solidFill>
                  <a:srgbClr val="002060"/>
                </a:solidFill>
              </a:rPr>
            </a:br>
            <a:endParaRPr lang="kk-KZ" sz="2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568952" cy="540060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Социальные </a:t>
            </a:r>
            <a:r>
              <a:rPr lang="ru-RU" sz="2400" dirty="0">
                <a:solidFill>
                  <a:srgbClr val="FF0000"/>
                </a:solidFill>
              </a:rPr>
              <a:t>детерминанты здоровья.</a:t>
            </a:r>
            <a:endParaRPr lang="kk-KZ" sz="2400" dirty="0">
              <a:solidFill>
                <a:srgbClr val="FF0000"/>
              </a:solidFill>
            </a:endParaRPr>
          </a:p>
          <a:p>
            <a:pPr lvl="0"/>
            <a:r>
              <a:rPr lang="ru-RU" sz="2400" smtClean="0"/>
              <a:t>Экономический </a:t>
            </a:r>
            <a:r>
              <a:rPr lang="ru-RU" sz="2400" dirty="0"/>
              <a:t>потенциал страны</a:t>
            </a:r>
            <a:endParaRPr lang="kk-KZ" sz="2400" dirty="0"/>
          </a:p>
          <a:p>
            <a:pPr lvl="0"/>
            <a:r>
              <a:rPr lang="ru-RU" sz="2400" dirty="0"/>
              <a:t>Уровень благосостояния граждан</a:t>
            </a:r>
            <a:endParaRPr lang="kk-KZ" sz="2400" dirty="0"/>
          </a:p>
          <a:p>
            <a:pPr lvl="0"/>
            <a:r>
              <a:rPr lang="ru-RU" sz="2400" dirty="0"/>
              <a:t>Занятость населения</a:t>
            </a:r>
            <a:endParaRPr lang="kk-KZ" sz="2400" dirty="0"/>
          </a:p>
          <a:p>
            <a:pPr lvl="0"/>
            <a:r>
              <a:rPr lang="ru-RU" sz="2400" dirty="0"/>
              <a:t>Условия жизни населения. Жилищные условия.</a:t>
            </a:r>
            <a:endParaRPr lang="kk-KZ" sz="2400" dirty="0"/>
          </a:p>
          <a:p>
            <a:pPr lvl="0"/>
            <a:r>
              <a:rPr lang="ru-RU" sz="2400" dirty="0"/>
              <a:t>Благоустройство населенных пунктов. Доступная среда.</a:t>
            </a:r>
            <a:endParaRPr lang="kk-KZ" sz="2400" dirty="0"/>
          </a:p>
          <a:p>
            <a:pPr lvl="0"/>
            <a:r>
              <a:rPr lang="ru-RU" sz="2400" dirty="0"/>
              <a:t>Дорожно-транспортная инфраструктура. Безопасность на дорогах.</a:t>
            </a:r>
            <a:endParaRPr lang="kk-KZ" sz="2400" dirty="0"/>
          </a:p>
          <a:p>
            <a:pPr lvl="0"/>
            <a:r>
              <a:rPr lang="ru-RU" sz="2400" dirty="0"/>
              <a:t>Экологическая безопасность и состояние окружающей среды.</a:t>
            </a:r>
            <a:endParaRPr lang="kk-KZ" sz="2400" dirty="0"/>
          </a:p>
          <a:p>
            <a:pPr lvl="0"/>
            <a:r>
              <a:rPr lang="ru-RU" sz="2400" dirty="0"/>
              <a:t>Состояние среды обитания человека и ее влияние на здоровье.</a:t>
            </a:r>
            <a:endParaRPr lang="kk-KZ" sz="2400" dirty="0"/>
          </a:p>
          <a:p>
            <a:pPr lvl="0"/>
            <a:r>
              <a:rPr lang="ru-RU" sz="2400" dirty="0"/>
              <a:t>Безопасность на рабочем месте.</a:t>
            </a:r>
            <a:endParaRPr lang="kk-KZ" sz="2400" dirty="0"/>
          </a:p>
          <a:p>
            <a:endParaRPr lang="kk-KZ" sz="2400" dirty="0"/>
          </a:p>
        </p:txBody>
      </p:sp>
    </p:spTree>
    <p:extLst>
      <p:ext uri="{BB962C8B-B14F-4D97-AF65-F5344CB8AC3E}">
        <p14:creationId xmlns:p14="http://schemas.microsoft.com/office/powerpoint/2010/main" val="239646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kk-KZ" sz="2400" b="1" dirty="0">
                <a:solidFill>
                  <a:srgbClr val="002060"/>
                </a:solidFill>
              </a:rPr>
              <a:t>Факторы</a:t>
            </a:r>
            <a:r>
              <a:rPr lang="ru-RU" sz="2400" b="1" dirty="0">
                <a:solidFill>
                  <a:srgbClr val="002060"/>
                </a:solidFill>
              </a:rPr>
              <a:t>, способствующие укреплению здоровья:</a:t>
            </a:r>
            <a:r>
              <a:rPr lang="kk-KZ" sz="2400" b="1" dirty="0">
                <a:solidFill>
                  <a:srgbClr val="002060"/>
                </a:solidFill>
              </a:rPr>
              <a:t/>
            </a:r>
            <a:br>
              <a:rPr lang="kk-KZ" sz="2400" b="1" dirty="0">
                <a:solidFill>
                  <a:srgbClr val="002060"/>
                </a:solidFill>
              </a:rPr>
            </a:br>
            <a:endParaRPr lang="kk-KZ" sz="2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568952" cy="540060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Социальные </a:t>
            </a:r>
            <a:r>
              <a:rPr lang="ru-RU" sz="2400" dirty="0">
                <a:solidFill>
                  <a:srgbClr val="FF0000"/>
                </a:solidFill>
              </a:rPr>
              <a:t>детерминанты здоровья.</a:t>
            </a:r>
            <a:endParaRPr lang="kk-KZ" sz="2400" dirty="0">
              <a:solidFill>
                <a:srgbClr val="FF0000"/>
              </a:solidFill>
            </a:endParaRPr>
          </a:p>
          <a:p>
            <a:pPr lvl="0"/>
            <a:r>
              <a:rPr lang="ru-RU" sz="2400" dirty="0"/>
              <a:t>Образование. Охрана здоровья школьников.</a:t>
            </a:r>
            <a:endParaRPr lang="kk-KZ" sz="2400" dirty="0"/>
          </a:p>
          <a:p>
            <a:pPr lvl="0"/>
            <a:r>
              <a:rPr lang="ru-RU" sz="2400" dirty="0"/>
              <a:t>Общественное здравоохранение.</a:t>
            </a:r>
            <a:endParaRPr lang="kk-KZ" sz="2400" dirty="0"/>
          </a:p>
          <a:p>
            <a:pPr lvl="0"/>
            <a:r>
              <a:rPr lang="ru-RU" sz="2400" dirty="0"/>
              <a:t>Социальная поддержка населения.</a:t>
            </a:r>
            <a:endParaRPr lang="kk-KZ" sz="2400" dirty="0"/>
          </a:p>
          <a:p>
            <a:pPr lvl="0"/>
            <a:r>
              <a:rPr lang="ru-RU" sz="2400" dirty="0"/>
              <a:t>Духовно нравственное развитие.</a:t>
            </a:r>
            <a:endParaRPr lang="kk-KZ" sz="2400" dirty="0"/>
          </a:p>
          <a:p>
            <a:pPr lvl="0"/>
            <a:r>
              <a:rPr lang="ru-RU" sz="2400" dirty="0"/>
              <a:t>Физическая культура и спорт.</a:t>
            </a:r>
            <a:endParaRPr lang="kk-KZ" sz="2400" dirty="0"/>
          </a:p>
          <a:p>
            <a:pPr lvl="0"/>
            <a:r>
              <a:rPr lang="ru-RU" sz="2400" dirty="0"/>
              <a:t>Формирование здорового образа жизни.</a:t>
            </a:r>
            <a:endParaRPr lang="kk-KZ" sz="2400" dirty="0"/>
          </a:p>
          <a:p>
            <a:pPr marL="0" indent="0">
              <a:buNone/>
            </a:pPr>
            <a:endParaRPr lang="kk-KZ" sz="2400" dirty="0"/>
          </a:p>
        </p:txBody>
      </p:sp>
    </p:spTree>
    <p:extLst>
      <p:ext uri="{BB962C8B-B14F-4D97-AF65-F5344CB8AC3E}">
        <p14:creationId xmlns:p14="http://schemas.microsoft.com/office/powerpoint/2010/main" val="122304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FFFF00"/>
          </a:solidFill>
        </p:spPr>
        <p:txBody>
          <a:bodyPr/>
          <a:lstStyle/>
          <a:p>
            <a:pPr algn="l"/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Принимая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внимание растущую обеспокоенность по поводу такой стойкой и растущей несправедливости, ВОЗ создала в 2005 г. Комиссию по социальным детерминантам здоровья (КСДЗ) для предоставления информации о способах уменьшения масштабов этой проблемы. В августе 2008 г. был выпущен заключительный доклад Комиссии, содержащий три общие рекомендации:</a:t>
            </a:r>
            <a:b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kk-KZ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4548828"/>
              </p:ext>
            </p:extLst>
          </p:nvPr>
        </p:nvGraphicFramePr>
        <p:xfrm>
          <a:off x="251520" y="1600200"/>
          <a:ext cx="8435280" cy="485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043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kk-KZ" sz="2800" b="1" dirty="0">
                <a:solidFill>
                  <a:srgbClr val="002060"/>
                </a:solidFill>
              </a:rPr>
              <a:t>Улучшить условия повседневной жизни</a:t>
            </a:r>
            <a:br>
              <a:rPr lang="kk-KZ" sz="2800" b="1" dirty="0">
                <a:solidFill>
                  <a:srgbClr val="002060"/>
                </a:solidFill>
              </a:rPr>
            </a:br>
            <a:endParaRPr lang="kk-KZ" sz="2800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9629256"/>
              </p:ext>
            </p:extLst>
          </p:nvPr>
        </p:nvGraphicFramePr>
        <p:xfrm>
          <a:off x="251520" y="620688"/>
          <a:ext cx="8640960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Стрелка вправо 8"/>
          <p:cNvSpPr/>
          <p:nvPr/>
        </p:nvSpPr>
        <p:spPr>
          <a:xfrm>
            <a:off x="467544" y="4869160"/>
            <a:ext cx="8136904" cy="151216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Всеобщий доступ к медицинской помощи</a:t>
            </a:r>
            <a:endParaRPr lang="kk-KZ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36912"/>
            <a:ext cx="439737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842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63272" cy="1512168"/>
          </a:xfrm>
          <a:solidFill>
            <a:srgbClr val="FFFF00"/>
          </a:solidFill>
        </p:spPr>
        <p:txBody>
          <a:bodyPr/>
          <a:lstStyle/>
          <a:p>
            <a:pPr algn="l"/>
            <a:r>
              <a:rPr lang="kk-K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k-K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2400" b="1" dirty="0" smtClean="0">
                <a:latin typeface="+mn-lt"/>
                <a:cs typeface="Arial" panose="020B0604020202020204" pitchFamily="34" charset="0"/>
              </a:rPr>
              <a:t>Шестое</a:t>
            </a:r>
            <a:r>
              <a:rPr lang="kk-KZ" sz="2400" b="1" dirty="0">
                <a:latin typeface="+mn-lt"/>
                <a:cs typeface="Arial" panose="020B0604020202020204" pitchFamily="34" charset="0"/>
              </a:rPr>
              <a:t>. </a:t>
            </a:r>
            <a:r>
              <a:rPr lang="kk-KZ" sz="2400" dirty="0">
                <a:latin typeface="+mn-lt"/>
                <a:cs typeface="Arial" panose="020B0604020202020204" pitchFamily="34" charset="0"/>
              </a:rPr>
              <a:t>Развитие социальной инфраструктуры. Прежде всего, это решение проблем аварийных школ и трёхсменного </a:t>
            </a:r>
            <a:r>
              <a:rPr lang="kk-KZ" sz="2400" dirty="0" smtClean="0">
                <a:latin typeface="+mn-lt"/>
                <a:cs typeface="Arial" panose="020B0604020202020204" pitchFamily="34" charset="0"/>
              </a:rPr>
              <a:t>обучения.</a:t>
            </a:r>
            <a:r>
              <a:rPr lang="kk-KZ" sz="2400" dirty="0">
                <a:latin typeface="+mn-lt"/>
                <a:cs typeface="Arial" panose="020B0604020202020204" pitchFamily="34" charset="0"/>
              </a:rPr>
              <a:t/>
            </a:r>
            <a:br>
              <a:rPr lang="kk-KZ" sz="2400" dirty="0">
                <a:latin typeface="+mn-lt"/>
                <a:cs typeface="Arial" panose="020B0604020202020204" pitchFamily="34" charset="0"/>
              </a:rPr>
            </a:br>
            <a:r>
              <a:rPr lang="kk-KZ" sz="2400" dirty="0" smtClean="0">
                <a:latin typeface="+mn-lt"/>
                <a:cs typeface="Arial" panose="020B0604020202020204" pitchFamily="34" charset="0"/>
              </a:rPr>
              <a:t>                                        </a:t>
            </a:r>
            <a:r>
              <a:rPr lang="kk-KZ" sz="1800" b="1" dirty="0" smtClean="0">
                <a:latin typeface="+mn-lt"/>
                <a:cs typeface="Arial" panose="020B0604020202020204" pitchFamily="34" charset="0"/>
              </a:rPr>
              <a:t>Послание </a:t>
            </a:r>
            <a:r>
              <a:rPr lang="kk-KZ" sz="1800" b="1" dirty="0">
                <a:latin typeface="+mn-lt"/>
                <a:cs typeface="Arial" panose="020B0604020202020204" pitchFamily="34" charset="0"/>
              </a:rPr>
              <a:t>пезидента РК 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«</a:t>
            </a:r>
            <a:r>
              <a:rPr lang="kk-KZ" sz="1800" b="1" dirty="0">
                <a:latin typeface="+mn-lt"/>
                <a:cs typeface="Arial" panose="020B0604020202020204" pitchFamily="34" charset="0"/>
              </a:rPr>
              <a:t>Нұрлы жол-Путь в будущее».</a:t>
            </a:r>
            <a:br>
              <a:rPr lang="kk-KZ" sz="1800" b="1" dirty="0">
                <a:latin typeface="+mn-lt"/>
                <a:cs typeface="Arial" panose="020B0604020202020204" pitchFamily="34" charset="0"/>
              </a:rPr>
            </a:br>
            <a:endParaRPr lang="kk-KZ" sz="18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525963"/>
          </a:xfrm>
        </p:spPr>
        <p:txBody>
          <a:bodyPr/>
          <a:lstStyle/>
          <a:p>
            <a:r>
              <a:rPr lang="kk-KZ" sz="2500" b="1" dirty="0">
                <a:solidFill>
                  <a:srgbClr val="002060"/>
                </a:solidFill>
                <a:cs typeface="Arial" panose="020B0604020202020204" pitchFamily="34" charset="0"/>
              </a:rPr>
              <a:t>Справедливость с самого начала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rgbClr val="002060"/>
                </a:solidFill>
                <a:cs typeface="Arial" panose="020B0604020202020204" pitchFamily="34" charset="0"/>
              </a:rPr>
              <a:t>Инвестирование в ранние годы жизни обеспечивает значительную часть потенциала для уменьшения несправедливости в отношении здоровья. </a:t>
            </a:r>
            <a:endParaRPr lang="ru-RU" sz="25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rgbClr val="002060"/>
                </a:solidFill>
                <a:cs typeface="Arial" panose="020B0604020202020204" pitchFamily="34" charset="0"/>
              </a:rPr>
              <a:t>О</a:t>
            </a:r>
            <a:r>
              <a:rPr lang="ru-RU" sz="2500" dirty="0" smtClean="0">
                <a:solidFill>
                  <a:srgbClr val="002060"/>
                </a:solidFill>
                <a:cs typeface="Arial" panose="020B0604020202020204" pitchFamily="34" charset="0"/>
              </a:rPr>
              <a:t>беспечить </a:t>
            </a:r>
            <a:r>
              <a:rPr lang="ru-RU" sz="2500" dirty="0">
                <a:solidFill>
                  <a:srgbClr val="002060"/>
                </a:solidFill>
                <a:cs typeface="Arial" panose="020B0604020202020204" pitchFamily="34" charset="0"/>
              </a:rPr>
              <a:t>качественное обязательное начальное и среднее образование для всех детей.</a:t>
            </a:r>
          </a:p>
          <a:p>
            <a:pPr marL="0" indent="0" algn="just">
              <a:buNone/>
            </a:pPr>
            <a:endParaRPr lang="kk-KZ" sz="2400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653136"/>
            <a:ext cx="3698354" cy="1945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53136"/>
            <a:ext cx="3096344" cy="206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69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38487458"/>
              </p:ext>
            </p:extLst>
          </p:nvPr>
        </p:nvGraphicFramePr>
        <p:xfrm>
          <a:off x="0" y="0"/>
          <a:ext cx="9144000" cy="6742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181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7920655"/>
              </p:ext>
            </p:extLst>
          </p:nvPr>
        </p:nvGraphicFramePr>
        <p:xfrm>
          <a:off x="0" y="332656"/>
          <a:ext cx="9036496" cy="6336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7854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kk-KZ" sz="2800" b="1" dirty="0">
                <a:solidFill>
                  <a:srgbClr val="002060"/>
                </a:solidFill>
              </a:rPr>
              <a:t>Улучшить условия повседневной жизни</a:t>
            </a:r>
            <a:br>
              <a:rPr lang="kk-KZ" sz="2800" b="1" dirty="0">
                <a:solidFill>
                  <a:srgbClr val="002060"/>
                </a:solidFill>
              </a:rPr>
            </a:br>
            <a:endParaRPr lang="kk-KZ" sz="2800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6860908"/>
              </p:ext>
            </p:extLst>
          </p:nvPr>
        </p:nvGraphicFramePr>
        <p:xfrm>
          <a:off x="485145" y="620688"/>
          <a:ext cx="82296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Стрелка вправо 8"/>
          <p:cNvSpPr/>
          <p:nvPr/>
        </p:nvSpPr>
        <p:spPr>
          <a:xfrm>
            <a:off x="467544" y="4869160"/>
            <a:ext cx="8136904" cy="151216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Всеобщий доступ к медицинской помощи</a:t>
            </a:r>
            <a:endParaRPr lang="kk-KZ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3347864" y="1916832"/>
            <a:ext cx="0" cy="792088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14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440160"/>
          </a:xfrm>
          <a:solidFill>
            <a:srgbClr val="FFFF00"/>
          </a:solidFill>
        </p:spPr>
        <p:txBody>
          <a:bodyPr/>
          <a:lstStyle/>
          <a:p>
            <a:pPr algn="l"/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2400" b="1" dirty="0" smtClean="0">
                <a:latin typeface="+mn-lt"/>
                <a:cs typeface="Arial" panose="020B0604020202020204" pitchFamily="34" charset="0"/>
              </a:rPr>
              <a:t>Четвертое.</a:t>
            </a:r>
            <a:r>
              <a:rPr lang="kk-KZ" sz="2400" dirty="0" smtClean="0">
                <a:latin typeface="+mn-lt"/>
                <a:cs typeface="Arial" panose="020B0604020202020204" pitchFamily="34" charset="0"/>
              </a:rPr>
              <a:t>Модернизация </a:t>
            </a:r>
            <a:r>
              <a:rPr lang="kk-KZ" sz="2400" dirty="0">
                <a:latin typeface="+mn-lt"/>
                <a:cs typeface="Arial" panose="020B0604020202020204" pitchFamily="34" charset="0"/>
              </a:rPr>
              <a:t>инфраструктуры ЖКХ и сетей водо- и теплоснабжения.</a:t>
            </a:r>
            <a:br>
              <a:rPr lang="kk-KZ" sz="2400" dirty="0">
                <a:latin typeface="+mn-lt"/>
                <a:cs typeface="Arial" panose="020B0604020202020204" pitchFamily="34" charset="0"/>
              </a:rPr>
            </a:br>
            <a:r>
              <a:rPr lang="kk-KZ" sz="2400" b="1" dirty="0">
                <a:latin typeface="+mn-lt"/>
                <a:cs typeface="Arial" panose="020B0604020202020204" pitchFamily="34" charset="0"/>
              </a:rPr>
              <a:t>Пятое. </a:t>
            </a:r>
            <a:r>
              <a:rPr lang="kk-KZ" sz="2400" dirty="0">
                <a:latin typeface="+mn-lt"/>
                <a:cs typeface="Arial" panose="020B0604020202020204" pitchFamily="34" charset="0"/>
              </a:rPr>
              <a:t>Укрепление жилищной инфраструктуры</a:t>
            </a:r>
            <a:r>
              <a:rPr lang="kk-KZ" sz="2400" dirty="0" smtClean="0">
                <a:latin typeface="+mn-lt"/>
                <a:cs typeface="Arial" panose="020B0604020202020204" pitchFamily="34" charset="0"/>
              </a:rPr>
              <a:t>.</a:t>
            </a:r>
            <a:br>
              <a:rPr lang="kk-KZ" sz="2400" dirty="0" smtClean="0">
                <a:latin typeface="+mn-lt"/>
                <a:cs typeface="Arial" panose="020B0604020202020204" pitchFamily="34" charset="0"/>
              </a:rPr>
            </a:br>
            <a:r>
              <a:rPr lang="kk-KZ" sz="2400" dirty="0" smtClean="0">
                <a:latin typeface="+mn-lt"/>
                <a:cs typeface="Arial" panose="020B0604020202020204" pitchFamily="34" charset="0"/>
              </a:rPr>
              <a:t>                                             </a:t>
            </a:r>
            <a:r>
              <a:rPr lang="kk-KZ" sz="1800" b="1" dirty="0" smtClean="0">
                <a:latin typeface="+mn-lt"/>
                <a:cs typeface="Arial" panose="020B0604020202020204" pitchFamily="34" charset="0"/>
              </a:rPr>
              <a:t>Послание пезидента РК </a:t>
            </a:r>
            <a:r>
              <a:rPr lang="ru-RU" sz="1800" b="1" dirty="0" smtClean="0">
                <a:latin typeface="+mn-lt"/>
                <a:cs typeface="Arial" panose="020B0604020202020204" pitchFamily="34" charset="0"/>
              </a:rPr>
              <a:t>«</a:t>
            </a:r>
            <a:r>
              <a:rPr lang="kk-KZ" sz="1800" b="1" dirty="0" smtClean="0">
                <a:latin typeface="+mn-lt"/>
                <a:cs typeface="Arial" panose="020B0604020202020204" pitchFamily="34" charset="0"/>
              </a:rPr>
              <a:t>Нұрлы жол-Путь в будущее».</a:t>
            </a:r>
            <a:br>
              <a:rPr lang="kk-KZ" sz="1800" b="1" dirty="0" smtClean="0">
                <a:latin typeface="+mn-lt"/>
                <a:cs typeface="Arial" panose="020B0604020202020204" pitchFamily="34" charset="0"/>
              </a:rPr>
            </a:br>
            <a:endParaRPr lang="kk-KZ" sz="18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44824"/>
            <a:ext cx="8435280" cy="4281339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Здоровые места - здоровые </a:t>
            </a:r>
            <a:r>
              <a:rPr lang="ru-RU" b="1" dirty="0" smtClean="0">
                <a:solidFill>
                  <a:srgbClr val="002060"/>
                </a:solidFill>
              </a:rPr>
              <a:t>люди!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Место, где мы живем, оказывает воздействие на наше здоровье и возможности вести преуспевающую жизнь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 </a:t>
            </a:r>
          </a:p>
          <a:p>
            <a:endParaRPr lang="kk-KZ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365104"/>
            <a:ext cx="3240360" cy="212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09120"/>
            <a:ext cx="2952328" cy="213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123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Средняя обеспеченность населения жильем.</a:t>
            </a:r>
            <a:endParaRPr lang="kk-KZ" sz="2800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433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kk-KZ" sz="2800" b="1" dirty="0">
                <a:solidFill>
                  <a:srgbClr val="002060"/>
                </a:solidFill>
              </a:rPr>
              <a:t>Улучшить условия повседневной жизни</a:t>
            </a:r>
            <a:br>
              <a:rPr lang="kk-KZ" sz="2800" b="1" dirty="0">
                <a:solidFill>
                  <a:srgbClr val="002060"/>
                </a:solidFill>
              </a:rPr>
            </a:br>
            <a:endParaRPr lang="kk-KZ" sz="2800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6575301"/>
              </p:ext>
            </p:extLst>
          </p:nvPr>
        </p:nvGraphicFramePr>
        <p:xfrm>
          <a:off x="485145" y="620688"/>
          <a:ext cx="82296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Стрелка вправо 8"/>
          <p:cNvSpPr/>
          <p:nvPr/>
        </p:nvSpPr>
        <p:spPr>
          <a:xfrm>
            <a:off x="467544" y="4869160"/>
            <a:ext cx="8136904" cy="151216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Всеобщий доступ к медицинской помощи</a:t>
            </a:r>
            <a:endParaRPr lang="kk-KZ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12776"/>
            <a:ext cx="439737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191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2376264"/>
          </a:xfrm>
          <a:solidFill>
            <a:srgbClr val="FFFF00"/>
          </a:solidFill>
        </p:spPr>
        <p:txBody>
          <a:bodyPr/>
          <a:lstStyle/>
          <a:p>
            <a:pPr algn="l"/>
            <a:r>
              <a:rPr lang="kk-KZ" sz="2400" b="1" dirty="0" smtClean="0"/>
              <a:t/>
            </a:r>
            <a:br>
              <a:rPr lang="kk-KZ" sz="2400" b="1" dirty="0" smtClean="0"/>
            </a:br>
            <a:r>
              <a:rPr lang="kk-KZ" sz="2000" dirty="0"/>
              <a:t>Новая Экономическая политика «Нұрлы Жол» станет двигателем роста нашей экономики на ближайшие годы. Только за счёт строительства дорог будут </a:t>
            </a:r>
            <a:r>
              <a:rPr lang="kk-KZ" sz="2000" b="1" dirty="0"/>
              <a:t>созданы новые 200 тысяч рабочих мест. </a:t>
            </a:r>
            <a:r>
              <a:rPr lang="kk-KZ" sz="2000" dirty="0"/>
              <a:t>А это означает занятость и рост доходов населения. </a:t>
            </a:r>
            <a:r>
              <a:rPr lang="kk-KZ" sz="2000" b="1" dirty="0" smtClean="0"/>
              <a:t>В </a:t>
            </a:r>
            <a:r>
              <a:rPr lang="kk-KZ" sz="2000" b="1" dirty="0"/>
              <a:t>рамках программы индустриализации определены 10 вузов, на базе которых будет обеспечиваться связь науки с отраслями экономики и подготовка кадров.</a:t>
            </a:r>
            <a:r>
              <a:rPr lang="kk-KZ" sz="2000" b="1" dirty="0" smtClean="0"/>
              <a:t/>
            </a:r>
            <a:br>
              <a:rPr lang="kk-KZ" sz="2000" b="1" dirty="0" smtClean="0"/>
            </a:br>
            <a:r>
              <a:rPr lang="kk-KZ" sz="1800" dirty="0">
                <a:cs typeface="Arial" panose="020B0604020202020204" pitchFamily="34" charset="0"/>
              </a:rPr>
              <a:t> </a:t>
            </a:r>
            <a:r>
              <a:rPr lang="kk-KZ" sz="1800" dirty="0" smtClean="0">
                <a:cs typeface="Arial" panose="020B0604020202020204" pitchFamily="34" charset="0"/>
              </a:rPr>
              <a:t>                                                          </a:t>
            </a:r>
            <a:r>
              <a:rPr lang="kk-KZ" sz="1800" b="1" dirty="0" smtClean="0">
                <a:cs typeface="Arial" panose="020B0604020202020204" pitchFamily="34" charset="0"/>
              </a:rPr>
              <a:t>Послание </a:t>
            </a:r>
            <a:r>
              <a:rPr lang="kk-KZ" sz="1800" b="1" dirty="0">
                <a:cs typeface="Arial" panose="020B0604020202020204" pitchFamily="34" charset="0"/>
              </a:rPr>
              <a:t>пезидента РК </a:t>
            </a:r>
            <a:r>
              <a:rPr lang="ru-RU" sz="1800" b="1" dirty="0">
                <a:cs typeface="Arial" panose="020B0604020202020204" pitchFamily="34" charset="0"/>
              </a:rPr>
              <a:t>«</a:t>
            </a:r>
            <a:r>
              <a:rPr lang="kk-KZ" sz="1800" b="1" dirty="0">
                <a:cs typeface="Arial" panose="020B0604020202020204" pitchFamily="34" charset="0"/>
              </a:rPr>
              <a:t>Нұрлы жол-Путь в будущее».</a:t>
            </a:r>
            <a:br>
              <a:rPr lang="kk-KZ" sz="1800" b="1" dirty="0">
                <a:cs typeface="Arial" panose="020B0604020202020204" pitchFamily="34" charset="0"/>
              </a:rPr>
            </a:br>
            <a:endParaRPr lang="kk-K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564904"/>
            <a:ext cx="8856984" cy="4293096"/>
          </a:xfrm>
        </p:spPr>
        <p:txBody>
          <a:bodyPr/>
          <a:lstStyle/>
          <a:p>
            <a:r>
              <a:rPr lang="ru-RU" sz="2400" b="1" dirty="0">
                <a:solidFill>
                  <a:srgbClr val="002060"/>
                </a:solidFill>
              </a:rPr>
              <a:t>Справедливые условия найма и достойная работа</a:t>
            </a:r>
          </a:p>
          <a:p>
            <a:r>
              <a:rPr lang="ru-RU" sz="2400" dirty="0">
                <a:solidFill>
                  <a:srgbClr val="002060"/>
                </a:solidFill>
              </a:rPr>
              <a:t>Условия найма и работы имеют значительное воздействие на справедливость в отношении здоровья. Если эти условия благоприятны, они могут обеспечить устойчивое финансовое положение, социальный статус, личностное развитие, социальные отношения и чувство собственного достоинства, а также защиту от физических и психосоциальных болезней.</a:t>
            </a:r>
          </a:p>
          <a:p>
            <a:endParaRPr lang="kk-KZ" sz="24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315910"/>
            <a:ext cx="2016224" cy="1267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31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5183607"/>
              </p:ext>
            </p:extLst>
          </p:nvPr>
        </p:nvGraphicFramePr>
        <p:xfrm>
          <a:off x="107504" y="0"/>
          <a:ext cx="8784976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357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4" t="21552" r="24823" b="16793"/>
          <a:stretch/>
        </p:blipFill>
        <p:spPr bwMode="auto">
          <a:xfrm>
            <a:off x="-1" y="188640"/>
            <a:ext cx="9144001" cy="658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472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kk-KZ" sz="2800" b="1" dirty="0">
                <a:solidFill>
                  <a:srgbClr val="002060"/>
                </a:solidFill>
              </a:rPr>
              <a:t>Улучшить условия повседневной жизни</a:t>
            </a:r>
            <a:br>
              <a:rPr lang="kk-KZ" sz="2800" b="1" dirty="0">
                <a:solidFill>
                  <a:srgbClr val="002060"/>
                </a:solidFill>
              </a:rPr>
            </a:br>
            <a:endParaRPr lang="kk-KZ" sz="2800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7729478"/>
              </p:ext>
            </p:extLst>
          </p:nvPr>
        </p:nvGraphicFramePr>
        <p:xfrm>
          <a:off x="251520" y="620688"/>
          <a:ext cx="8640959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Стрелка вправо 8"/>
          <p:cNvSpPr/>
          <p:nvPr/>
        </p:nvSpPr>
        <p:spPr>
          <a:xfrm>
            <a:off x="467544" y="4869160"/>
            <a:ext cx="8136904" cy="151216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Всеобщий доступ к медицинской помощи</a:t>
            </a:r>
            <a:endParaRPr lang="kk-KZ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7884368" y="836712"/>
            <a:ext cx="0" cy="792088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63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2520280"/>
          </a:xfrm>
          <a:solidFill>
            <a:srgbClr val="FFFF00"/>
          </a:solidFill>
        </p:spPr>
        <p:txBody>
          <a:bodyPr/>
          <a:lstStyle/>
          <a:p>
            <a:pPr algn="l"/>
            <a:r>
              <a:rPr lang="kk-KZ" sz="2000" dirty="0" smtClean="0"/>
              <a:t/>
            </a:r>
            <a:br>
              <a:rPr lang="kk-KZ" sz="2000" dirty="0" smtClean="0"/>
            </a:br>
            <a:r>
              <a:rPr lang="kk-KZ" sz="2000" dirty="0" smtClean="0"/>
              <a:t>Новые </a:t>
            </a:r>
            <a:r>
              <a:rPr lang="kk-KZ" sz="2000" dirty="0"/>
              <a:t>магистрали, которые построят казахстанцы, обновят нашу экономику и общество. Наши граждане будут ездить по современным и качественным автомагистралям, смогут безопасно и быстро добираться в любой регион. Улучшится социальная инфраструктура, новые и современные школы и больницы будут оказывать высококачественные услуги. В итоге это отразится на благосостоянии и качестве жизни каждого казахстанца. А самое главное - всё это останется на нашей земле как  богатство наших будущих поколений</a:t>
            </a:r>
            <a:r>
              <a:rPr lang="kk-KZ" sz="2000" dirty="0" smtClean="0"/>
              <a:t>.</a:t>
            </a:r>
            <a:br>
              <a:rPr lang="kk-KZ" sz="2000" dirty="0" smtClean="0"/>
            </a:br>
            <a:r>
              <a:rPr lang="kk-KZ" sz="2000" dirty="0" smtClean="0"/>
              <a:t>                                                     </a:t>
            </a:r>
            <a:r>
              <a:rPr lang="kk-KZ" sz="1800" b="1" dirty="0" smtClean="0">
                <a:cs typeface="Arial" panose="020B0604020202020204" pitchFamily="34" charset="0"/>
              </a:rPr>
              <a:t>Послание </a:t>
            </a:r>
            <a:r>
              <a:rPr lang="kk-KZ" sz="1800" b="1" dirty="0">
                <a:cs typeface="Arial" panose="020B0604020202020204" pitchFamily="34" charset="0"/>
              </a:rPr>
              <a:t>пезидента РК </a:t>
            </a:r>
            <a:r>
              <a:rPr lang="ru-RU" sz="1800" b="1" dirty="0">
                <a:cs typeface="Arial" panose="020B0604020202020204" pitchFamily="34" charset="0"/>
              </a:rPr>
              <a:t>«</a:t>
            </a:r>
            <a:r>
              <a:rPr lang="kk-KZ" sz="1800" b="1" dirty="0">
                <a:cs typeface="Arial" panose="020B0604020202020204" pitchFamily="34" charset="0"/>
              </a:rPr>
              <a:t>Нұрлы жол-Путь в будущее</a:t>
            </a:r>
            <a:r>
              <a:rPr lang="kk-KZ" sz="1800" b="1" dirty="0" smtClean="0">
                <a:cs typeface="Arial" panose="020B0604020202020204" pitchFamily="34" charset="0"/>
              </a:rPr>
              <a:t>».</a:t>
            </a:r>
            <a:r>
              <a:rPr lang="kk-KZ" sz="1800" dirty="0"/>
              <a:t/>
            </a:r>
            <a:br>
              <a:rPr lang="kk-KZ" sz="1800" dirty="0"/>
            </a:br>
            <a:endParaRPr lang="kk-KZ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708920"/>
            <a:ext cx="8784976" cy="4149080"/>
          </a:xfrm>
        </p:spPr>
        <p:txBody>
          <a:bodyPr/>
          <a:lstStyle/>
          <a:p>
            <a:r>
              <a:rPr lang="ru-RU" sz="2400" b="1" dirty="0">
                <a:solidFill>
                  <a:srgbClr val="002060"/>
                </a:solidFill>
              </a:rPr>
              <a:t>Социальная защита в течение всей жизни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</a:rPr>
              <a:t>Все люди нуждаются в социальной защите в течение всей своей жизни - в раннем детстве, в трудовые годы и в старости. Людям также нужна защита в особых ситуациях, таких как </a:t>
            </a:r>
            <a:r>
              <a:rPr lang="ru-RU" sz="2400" dirty="0">
                <a:solidFill>
                  <a:srgbClr val="FF0000"/>
                </a:solidFill>
              </a:rPr>
              <a:t>болезнь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dirty="0">
                <a:solidFill>
                  <a:srgbClr val="7030A0"/>
                </a:solidFill>
              </a:rPr>
              <a:t>инвалидность</a:t>
            </a:r>
            <a:r>
              <a:rPr lang="ru-RU" sz="2400" dirty="0">
                <a:solidFill>
                  <a:srgbClr val="002060"/>
                </a:solidFill>
              </a:rPr>
              <a:t> и </a:t>
            </a:r>
            <a:r>
              <a:rPr lang="ru-RU" sz="2400" dirty="0">
                <a:solidFill>
                  <a:srgbClr val="0E944E"/>
                </a:solidFill>
              </a:rPr>
              <a:t>потеря дохода или работы</a:t>
            </a:r>
            <a:r>
              <a:rPr lang="ru-RU" sz="2400" dirty="0">
                <a:solidFill>
                  <a:srgbClr val="002060"/>
                </a:solidFill>
              </a:rPr>
              <a:t>. </a:t>
            </a:r>
            <a:endParaRPr lang="kk-K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365104"/>
            <a:ext cx="2652911" cy="249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445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kk-KZ" sz="2800" b="1" dirty="0">
                <a:solidFill>
                  <a:srgbClr val="002060"/>
                </a:solidFill>
              </a:rPr>
              <a:t>Улучшить условия повседневной жизни</a:t>
            </a:r>
            <a:br>
              <a:rPr lang="kk-KZ" sz="2800" b="1" dirty="0">
                <a:solidFill>
                  <a:srgbClr val="002060"/>
                </a:solidFill>
              </a:rPr>
            </a:br>
            <a:endParaRPr lang="kk-KZ" sz="2800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0509069"/>
              </p:ext>
            </p:extLst>
          </p:nvPr>
        </p:nvGraphicFramePr>
        <p:xfrm>
          <a:off x="251520" y="620688"/>
          <a:ext cx="8640959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Стрелка вправо 8"/>
          <p:cNvSpPr/>
          <p:nvPr/>
        </p:nvSpPr>
        <p:spPr>
          <a:xfrm>
            <a:off x="467544" y="4869160"/>
            <a:ext cx="8136904" cy="151216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Всеобщий доступ к медицинской помощи</a:t>
            </a:r>
            <a:endParaRPr lang="kk-KZ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7884368" y="836712"/>
            <a:ext cx="0" cy="792088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84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1772816"/>
          </a:xfrm>
          <a:solidFill>
            <a:srgbClr val="FFFF00"/>
          </a:solidFill>
        </p:spPr>
        <p:txBody>
          <a:bodyPr/>
          <a:lstStyle/>
          <a:p>
            <a:pPr algn="l"/>
            <a:r>
              <a:rPr lang="kk-KZ" sz="2000" dirty="0" smtClean="0"/>
              <a:t/>
            </a:r>
            <a:br>
              <a:rPr lang="kk-KZ" sz="2000" dirty="0" smtClean="0"/>
            </a:br>
            <a:r>
              <a:rPr lang="kk-KZ" sz="2000" dirty="0" smtClean="0"/>
              <a:t>Дороги </a:t>
            </a:r>
            <a:r>
              <a:rPr lang="kk-KZ" sz="2000" dirty="0"/>
              <a:t>- это линии жизни для Казахстана. </a:t>
            </a:r>
            <a:r>
              <a:rPr lang="kk-KZ" sz="2000" dirty="0" smtClean="0"/>
              <a:t>Улучшится </a:t>
            </a:r>
            <a:r>
              <a:rPr lang="kk-KZ" sz="2000" dirty="0"/>
              <a:t>социальная инфраструктура, новые и современные школы и больницы будут оказывать высококачественные услуги</a:t>
            </a:r>
            <a:r>
              <a:rPr lang="kk-KZ" sz="2000" dirty="0" smtClean="0"/>
              <a:t>.</a:t>
            </a:r>
            <a:r>
              <a:rPr lang="kk-KZ" sz="2000" dirty="0"/>
              <a:t> Наши программы развития образования, </a:t>
            </a:r>
            <a:r>
              <a:rPr lang="kk-KZ" sz="2000" dirty="0" smtClean="0"/>
              <a:t>здравоохранения будут </a:t>
            </a:r>
            <a:r>
              <a:rPr lang="kk-KZ" sz="2000" dirty="0"/>
              <a:t>продолжены. </a:t>
            </a:r>
            <a:r>
              <a:rPr lang="kk-KZ" sz="1800" dirty="0" smtClean="0"/>
              <a:t/>
            </a:r>
            <a:br>
              <a:rPr lang="kk-KZ" sz="1800" dirty="0" smtClean="0"/>
            </a:br>
            <a:r>
              <a:rPr lang="kk-KZ" sz="2000" dirty="0">
                <a:cs typeface="Arial" panose="020B0604020202020204" pitchFamily="34" charset="0"/>
              </a:rPr>
              <a:t> </a:t>
            </a:r>
            <a:r>
              <a:rPr lang="kk-KZ" sz="2000" dirty="0" smtClean="0">
                <a:cs typeface="Arial" panose="020B0604020202020204" pitchFamily="34" charset="0"/>
              </a:rPr>
              <a:t>                                                     </a:t>
            </a:r>
            <a:r>
              <a:rPr lang="kk-KZ" sz="1800" b="1" dirty="0" smtClean="0">
                <a:cs typeface="Arial" panose="020B0604020202020204" pitchFamily="34" charset="0"/>
              </a:rPr>
              <a:t>Послание </a:t>
            </a:r>
            <a:r>
              <a:rPr lang="kk-KZ" sz="1800" b="1" dirty="0">
                <a:cs typeface="Arial" panose="020B0604020202020204" pitchFamily="34" charset="0"/>
              </a:rPr>
              <a:t>пезидента РК </a:t>
            </a:r>
            <a:r>
              <a:rPr lang="ru-RU" sz="1800" b="1" dirty="0">
                <a:cs typeface="Arial" panose="020B0604020202020204" pitchFamily="34" charset="0"/>
              </a:rPr>
              <a:t>«</a:t>
            </a:r>
            <a:r>
              <a:rPr lang="kk-KZ" sz="1800" b="1" dirty="0">
                <a:cs typeface="Arial" panose="020B0604020202020204" pitchFamily="34" charset="0"/>
              </a:rPr>
              <a:t>Нұрлы жол-Путь в будущее».</a:t>
            </a:r>
            <a:br>
              <a:rPr lang="kk-KZ" sz="1800" b="1" dirty="0">
                <a:cs typeface="Arial" panose="020B0604020202020204" pitchFamily="34" charset="0"/>
              </a:rPr>
            </a:br>
            <a:endParaRPr lang="kk-KZ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060848"/>
            <a:ext cx="8640960" cy="4392488"/>
          </a:xfrm>
        </p:spPr>
        <p:txBody>
          <a:bodyPr/>
          <a:lstStyle/>
          <a:p>
            <a:r>
              <a:rPr lang="ru-RU" sz="2400" b="1" dirty="0">
                <a:solidFill>
                  <a:srgbClr val="002060"/>
                </a:solidFill>
              </a:rPr>
              <a:t>Всеобщий доступ к медицинской помощи</a:t>
            </a:r>
          </a:p>
          <a:p>
            <a:r>
              <a:rPr lang="ru-RU" sz="2400" dirty="0">
                <a:solidFill>
                  <a:srgbClr val="002060"/>
                </a:solidFill>
              </a:rPr>
              <a:t>Для достижения хорошего здоровья и справедливости в отношении здоровья крайне важно обеспечить доступ к медицинской помощи. При отсутствии медицинской помощи многие возможности для фундаментального улучшения здоровья упускаются.</a:t>
            </a:r>
          </a:p>
          <a:p>
            <a:endParaRPr lang="kk-KZ" sz="2400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653136"/>
            <a:ext cx="3384376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560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5"/>
          <p:cNvSpPr>
            <a:spLocks noGrp="1" noChangeArrowheads="1"/>
          </p:cNvSpPr>
          <p:nvPr>
            <p:ph type="body" idx="4294967295"/>
          </p:nvPr>
        </p:nvSpPr>
        <p:spPr>
          <a:xfrm>
            <a:off x="73025" y="2476500"/>
            <a:ext cx="3960813" cy="4265613"/>
          </a:xfrm>
        </p:spPr>
        <p:txBody>
          <a:bodyPr/>
          <a:lstStyle/>
          <a:p>
            <a:pPr marL="179388" indent="-179388" algn="just" eaLnBrk="1" hangingPunct="1">
              <a:buClr>
                <a:schemeClr val="accent2"/>
              </a:buClr>
              <a:buFont typeface="Wingdings" pitchFamily="2" charset="2"/>
              <a:buChar char="Ø"/>
            </a:pPr>
            <a:r>
              <a:rPr lang="ru-RU" altLang="ru-RU" sz="1600" smtClean="0"/>
              <a:t>Усиление межсекторального и межведомственного взаимодействия по вопросам охраны здоровья граждан и обеспечения санитарно-эпидемиологического благополучия</a:t>
            </a:r>
            <a:endParaRPr lang="ru-RU" altLang="ru-RU" sz="4000" b="1" smtClean="0"/>
          </a:p>
          <a:p>
            <a:pPr marL="179388" indent="-179388" algn="just" eaLnBrk="1" hangingPunct="1">
              <a:buClr>
                <a:schemeClr val="accent2"/>
              </a:buClr>
              <a:buFont typeface="Wingdings" pitchFamily="2" charset="2"/>
              <a:buChar char="Ø"/>
            </a:pPr>
            <a:endParaRPr lang="ru-RU" altLang="ru-RU" sz="400" smtClean="0"/>
          </a:p>
          <a:p>
            <a:pPr marL="179388" indent="-179388" algn="just" eaLnBrk="1" hangingPunct="1">
              <a:buClr>
                <a:schemeClr val="accent2"/>
              </a:buClr>
              <a:buFont typeface="Wingdings" pitchFamily="2" charset="2"/>
              <a:buChar char="Ø"/>
            </a:pPr>
            <a:endParaRPr lang="ru-RU" altLang="ru-RU" sz="1400" smtClean="0"/>
          </a:p>
          <a:p>
            <a:pPr marL="179388" indent="-179388" algn="just" eaLnBrk="1" hangingPunct="1">
              <a:buClr>
                <a:schemeClr val="accent2"/>
              </a:buClr>
              <a:buFont typeface="Wingdings" pitchFamily="2" charset="2"/>
              <a:buChar char="Ø"/>
            </a:pPr>
            <a:endParaRPr lang="ru-RU" altLang="ru-RU" sz="1400" smtClean="0"/>
          </a:p>
          <a:p>
            <a:pPr marL="179388" indent="-179388" algn="just" eaLnBrk="1" hangingPunct="1">
              <a:buClr>
                <a:schemeClr val="accent2"/>
              </a:buClr>
              <a:buFont typeface="Wingdings" pitchFamily="2" charset="2"/>
              <a:buChar char="Ø"/>
            </a:pPr>
            <a:r>
              <a:rPr lang="ru-RU" altLang="ru-RU" sz="1600" smtClean="0"/>
              <a:t>Развитие и совершенствование  Единой национальной системы здравоохранения</a:t>
            </a:r>
          </a:p>
          <a:p>
            <a:pPr marL="179388" indent="-179388" algn="just" eaLnBrk="1" hangingPunct="1">
              <a:buClr>
                <a:schemeClr val="accent2"/>
              </a:buClr>
              <a:buFont typeface="Wingdings" pitchFamily="2" charset="2"/>
              <a:buChar char="Ø"/>
            </a:pPr>
            <a:endParaRPr lang="ru-RU" altLang="ru-RU" sz="1400" smtClean="0"/>
          </a:p>
          <a:p>
            <a:pPr marL="179388" indent="-179388" algn="just" eaLnBrk="1" hangingPunct="1">
              <a:buClr>
                <a:schemeClr val="accent2"/>
              </a:buClr>
              <a:buFont typeface="Wingdings" pitchFamily="2" charset="2"/>
              <a:buChar char="Ø"/>
            </a:pPr>
            <a:r>
              <a:rPr lang="ru-RU" altLang="ru-RU" sz="1600" smtClean="0"/>
              <a:t>Совершенствование медицинского и фармацевтического образования, развитие медицинской науки</a:t>
            </a:r>
          </a:p>
        </p:txBody>
      </p:sp>
      <p:sp>
        <p:nvSpPr>
          <p:cNvPr id="4099" name="Text Box 36"/>
          <p:cNvSpPr txBox="1">
            <a:spLocks noChangeArrowheads="1"/>
          </p:cNvSpPr>
          <p:nvPr/>
        </p:nvSpPr>
        <p:spPr bwMode="auto">
          <a:xfrm>
            <a:off x="188913" y="1250950"/>
            <a:ext cx="1296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>
                <a:solidFill>
                  <a:srgbClr val="000066"/>
                </a:solidFill>
              </a:rPr>
              <a:t>Цель:</a:t>
            </a:r>
          </a:p>
        </p:txBody>
      </p:sp>
      <p:sp>
        <p:nvSpPr>
          <p:cNvPr id="4100" name="Text Box 38"/>
          <p:cNvSpPr txBox="1">
            <a:spLocks noChangeArrowheads="1"/>
          </p:cNvSpPr>
          <p:nvPr/>
        </p:nvSpPr>
        <p:spPr bwMode="auto">
          <a:xfrm>
            <a:off x="1179513" y="1270000"/>
            <a:ext cx="8001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>
                <a:solidFill>
                  <a:srgbClr val="A50021"/>
                </a:solidFill>
              </a:rPr>
              <a:t>Улучшение здоровья граждан Казахстана для обеспечения устойчивого социально-демографического развития страны</a:t>
            </a:r>
          </a:p>
        </p:txBody>
      </p:sp>
      <p:sp>
        <p:nvSpPr>
          <p:cNvPr id="4101" name="Text Box 39"/>
          <p:cNvSpPr txBox="1">
            <a:spLocks noChangeArrowheads="1"/>
          </p:cNvSpPr>
          <p:nvPr/>
        </p:nvSpPr>
        <p:spPr bwMode="auto">
          <a:xfrm>
            <a:off x="1063625" y="2027238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 b="1">
                <a:solidFill>
                  <a:srgbClr val="000066"/>
                </a:solidFill>
              </a:rPr>
              <a:t>Задачи</a:t>
            </a:r>
          </a:p>
        </p:txBody>
      </p:sp>
      <p:sp>
        <p:nvSpPr>
          <p:cNvPr id="4102" name="Rectangle 37"/>
          <p:cNvSpPr>
            <a:spLocks noChangeArrowheads="1"/>
          </p:cNvSpPr>
          <p:nvPr/>
        </p:nvSpPr>
        <p:spPr bwMode="auto">
          <a:xfrm>
            <a:off x="4340225" y="2116138"/>
            <a:ext cx="4608513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80000"/>
              </a:lnSpc>
              <a:spcBef>
                <a:spcPct val="20000"/>
              </a:spcBef>
            </a:pPr>
            <a:r>
              <a:rPr lang="ru-RU" altLang="ru-RU" sz="1200"/>
              <a:t>	 </a:t>
            </a:r>
            <a:r>
              <a:rPr lang="ru-RU" altLang="ru-RU" sz="2000" b="1">
                <a:solidFill>
                  <a:srgbClr val="000066"/>
                </a:solidFill>
              </a:rPr>
              <a:t>Основные направления</a:t>
            </a:r>
            <a:r>
              <a:rPr lang="ru-RU" altLang="ru-RU" sz="1200"/>
              <a:t> </a:t>
            </a:r>
          </a:p>
          <a:p>
            <a:pPr marL="228600" indent="-228600" algn="ctr">
              <a:lnSpc>
                <a:spcPct val="80000"/>
              </a:lnSpc>
              <a:spcBef>
                <a:spcPct val="20000"/>
              </a:spcBef>
            </a:pPr>
            <a:endParaRPr lang="ru-RU" altLang="ru-RU" sz="1200"/>
          </a:p>
          <a:p>
            <a:pPr marL="228600" indent="-228600">
              <a:lnSpc>
                <a:spcPct val="80000"/>
              </a:lnSpc>
              <a:spcBef>
                <a:spcPct val="20000"/>
              </a:spcBef>
            </a:pPr>
            <a:r>
              <a:rPr lang="ru-RU" altLang="ru-RU" sz="1200"/>
              <a:t>	1. Повышение эффективности межсекторального и межведомственного взаимодействия  по вопросам охраны здоровья граждан </a:t>
            </a:r>
          </a:p>
          <a:p>
            <a:pPr marL="228600" indent="-228600">
              <a:lnSpc>
                <a:spcPct val="80000"/>
              </a:lnSpc>
              <a:spcBef>
                <a:spcPct val="20000"/>
              </a:spcBef>
            </a:pPr>
            <a:endParaRPr lang="ru-RU" altLang="ru-RU" sz="400"/>
          </a:p>
          <a:p>
            <a:pPr marL="228600" indent="-228600">
              <a:lnSpc>
                <a:spcPct val="80000"/>
              </a:lnSpc>
              <a:spcBef>
                <a:spcPct val="20000"/>
              </a:spcBef>
            </a:pPr>
            <a:endParaRPr lang="ru-RU" altLang="ru-RU" sz="400"/>
          </a:p>
          <a:p>
            <a:pPr marL="228600" indent="-228600" algn="just">
              <a:spcBef>
                <a:spcPct val="20000"/>
              </a:spcBef>
            </a:pPr>
            <a:r>
              <a:rPr lang="ru-RU" altLang="ru-RU" sz="1200"/>
              <a:t>	2. Усиление профилактических мероприятий, скрининговых исследований, совершенствование диагностики, лечения и реабилитации основных социально-значимых заболеваний</a:t>
            </a:r>
          </a:p>
          <a:p>
            <a:pPr marL="228600" indent="-228600" algn="just">
              <a:spcBef>
                <a:spcPct val="20000"/>
              </a:spcBef>
            </a:pPr>
            <a:endParaRPr lang="ru-RU" altLang="ru-RU" sz="400"/>
          </a:p>
          <a:p>
            <a:pPr marL="228600" indent="-228600" algn="just">
              <a:spcBef>
                <a:spcPct val="20000"/>
              </a:spcBef>
            </a:pPr>
            <a:r>
              <a:rPr lang="ru-RU" altLang="ru-RU" sz="1200"/>
              <a:t>	3. Совершенствование санитарно-эпидемиологической службы</a:t>
            </a:r>
          </a:p>
          <a:p>
            <a:pPr marL="228600" indent="-228600" algn="just">
              <a:spcBef>
                <a:spcPct val="20000"/>
              </a:spcBef>
              <a:buFontTx/>
              <a:buChar char="•"/>
            </a:pPr>
            <a:endParaRPr lang="ru-RU" altLang="ru-RU" sz="400"/>
          </a:p>
          <a:p>
            <a:pPr marL="228600" indent="-228600" algn="just">
              <a:spcBef>
                <a:spcPct val="20000"/>
              </a:spcBef>
            </a:pPr>
            <a:r>
              <a:rPr lang="ru-RU" altLang="ru-RU" sz="1200"/>
              <a:t>	4. Совершенствование организации, управления и финансирования медицинской помощи в Единой национальной системе здравоохранения</a:t>
            </a:r>
          </a:p>
          <a:p>
            <a:pPr marL="228600" indent="-228600" algn="just">
              <a:spcBef>
                <a:spcPct val="20000"/>
              </a:spcBef>
              <a:buFontTx/>
              <a:buChar char="•"/>
            </a:pPr>
            <a:endParaRPr lang="ru-RU" altLang="ru-RU" sz="400"/>
          </a:p>
          <a:p>
            <a:pPr marL="228600" indent="-228600" algn="just">
              <a:spcBef>
                <a:spcPct val="20000"/>
              </a:spcBef>
            </a:pPr>
            <a:r>
              <a:rPr lang="ru-RU" altLang="ru-RU" sz="1200"/>
              <a:t>	5. Совершенствование медицинского, фармацевтического образования; развитие и внедрение инновационных технологий в медицине</a:t>
            </a:r>
          </a:p>
          <a:p>
            <a:pPr marL="228600" indent="-228600" algn="just">
              <a:spcBef>
                <a:spcPct val="20000"/>
              </a:spcBef>
              <a:buFontTx/>
              <a:buChar char="•"/>
            </a:pPr>
            <a:endParaRPr lang="ru-RU" altLang="ru-RU" sz="400"/>
          </a:p>
          <a:p>
            <a:pPr marL="228600" indent="-228600" algn="just">
              <a:spcBef>
                <a:spcPct val="20000"/>
              </a:spcBef>
            </a:pPr>
            <a:r>
              <a:rPr lang="ru-RU" altLang="ru-RU" sz="1200"/>
              <a:t>	6. Повышение доступности и качества лекарственных средств для населения, улучшение оснащения организаций здравоохранения медицинской техникой</a:t>
            </a:r>
          </a:p>
        </p:txBody>
      </p:sp>
      <p:sp>
        <p:nvSpPr>
          <p:cNvPr id="4103" name="AutoShape 13"/>
          <p:cNvSpPr>
            <a:spLocks noChangeArrowheads="1"/>
          </p:cNvSpPr>
          <p:nvPr/>
        </p:nvSpPr>
        <p:spPr bwMode="auto">
          <a:xfrm>
            <a:off x="4113213" y="2922588"/>
            <a:ext cx="360362" cy="2889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4" name="AutoShape 14"/>
          <p:cNvSpPr>
            <a:spLocks noChangeArrowheads="1"/>
          </p:cNvSpPr>
          <p:nvPr/>
        </p:nvSpPr>
        <p:spPr bwMode="auto">
          <a:xfrm>
            <a:off x="4110038" y="4292600"/>
            <a:ext cx="360362" cy="2889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AutoShape 15"/>
          <p:cNvSpPr>
            <a:spLocks noChangeArrowheads="1"/>
          </p:cNvSpPr>
          <p:nvPr/>
        </p:nvSpPr>
        <p:spPr bwMode="auto">
          <a:xfrm>
            <a:off x="4108450" y="5730875"/>
            <a:ext cx="360363" cy="2889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6" name="Rectangle 16"/>
          <p:cNvSpPr>
            <a:spLocks noChangeArrowheads="1"/>
          </p:cNvSpPr>
          <p:nvPr/>
        </p:nvSpPr>
        <p:spPr bwMode="auto">
          <a:xfrm>
            <a:off x="1447800" y="115888"/>
            <a:ext cx="7696200" cy="99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>
                <a:solidFill>
                  <a:srgbClr val="0000FF"/>
                </a:solidFill>
              </a:rPr>
              <a:t>Государственная программа </a:t>
            </a:r>
          </a:p>
          <a:p>
            <a:pPr algn="ctr"/>
            <a:r>
              <a:rPr lang="ru-RU" altLang="ru-RU" b="1">
                <a:solidFill>
                  <a:srgbClr val="0000FF"/>
                </a:solidFill>
              </a:rPr>
              <a:t>развития здравоохранения Республики Казахстан </a:t>
            </a:r>
          </a:p>
          <a:p>
            <a:pPr algn="ctr"/>
            <a:r>
              <a:rPr lang="ru-RU" altLang="ru-RU" b="1">
                <a:solidFill>
                  <a:srgbClr val="0000FF"/>
                </a:solidFill>
              </a:rPr>
              <a:t>на 2011-2015 годы  «</a:t>
            </a:r>
            <a:r>
              <a:rPr lang="kk-KZ" altLang="ru-RU" b="1">
                <a:solidFill>
                  <a:srgbClr val="0000FF"/>
                </a:solidFill>
              </a:rPr>
              <a:t>Саламатты Қазақстан</a:t>
            </a:r>
            <a:r>
              <a:rPr lang="ru-RU" altLang="ru-RU" b="1">
                <a:solidFill>
                  <a:srgbClr val="0000FF"/>
                </a:solidFill>
              </a:rPr>
              <a:t>» (Здоровый Казахстан)</a:t>
            </a:r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47813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4098925" y="2636838"/>
            <a:ext cx="0" cy="3529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99475" y="6453188"/>
            <a:ext cx="392113" cy="365125"/>
          </a:xfrm>
        </p:spPr>
        <p:txBody>
          <a:bodyPr/>
          <a:lstStyle/>
          <a:p>
            <a:pPr>
              <a:defRPr/>
            </a:pPr>
            <a:fld id="{A015B9AA-F279-43A0-8081-BD8721F9F4C0}" type="slidenum">
              <a:rPr lang="ru-RU" sz="1400"/>
              <a:pPr>
                <a:defRPr/>
              </a:pPr>
              <a:t>26</a:t>
            </a:fld>
            <a:endParaRPr lang="ru-RU" sz="1400" dirty="0"/>
          </a:p>
        </p:txBody>
      </p:sp>
    </p:spTree>
  </p:cSld>
  <p:clrMapOvr>
    <a:masterClrMapping/>
  </p:clrMapOvr>
  <p:transition advTm="26754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pPr eaLnBrk="1" hangingPunct="1"/>
            <a:r>
              <a:rPr lang="kk-KZ" altLang="ru-RU" sz="3200" b="1" dirty="0" smtClean="0">
                <a:solidFill>
                  <a:srgbClr val="002060"/>
                </a:solidFill>
              </a:rPr>
              <a:t>Единая национальная система здравоохранения (внедрена с 2010 года)</a:t>
            </a:r>
            <a:endParaRPr lang="ru-RU" altLang="ru-RU" sz="3200" b="1" dirty="0" smtClean="0">
              <a:solidFill>
                <a:srgbClr val="002060"/>
              </a:solidFill>
            </a:endParaRPr>
          </a:p>
        </p:txBody>
      </p:sp>
      <p:sp>
        <p:nvSpPr>
          <p:cNvPr id="75779" name="Rectangle 3"/>
          <p:cNvSpPr>
            <a:spLocks noGrp="1"/>
          </p:cNvSpPr>
          <p:nvPr>
            <p:ph type="body" idx="1"/>
          </p:nvPr>
        </p:nvSpPr>
        <p:spPr>
          <a:xfrm>
            <a:off x="52388" y="1196975"/>
            <a:ext cx="8958262" cy="532765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kk-KZ" sz="2000" b="1" dirty="0" smtClean="0">
                <a:solidFill>
                  <a:srgbClr val="C00000"/>
                </a:solidFill>
              </a:rPr>
              <a:t>Единая –</a:t>
            </a:r>
            <a:r>
              <a:rPr lang="kk-KZ" sz="2000" b="1" dirty="0" smtClean="0"/>
              <a:t> </a:t>
            </a:r>
            <a:r>
              <a:rPr lang="kk-KZ" sz="2000" dirty="0" smtClean="0"/>
              <a:t>создан единый в стране плательщик для больниц по оплате за пролеченных больных.</a:t>
            </a:r>
            <a:endParaRPr lang="kk-KZ" sz="1000" dirty="0" smtClean="0"/>
          </a:p>
          <a:p>
            <a:pPr algn="just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kk-KZ" sz="1000" dirty="0" smtClean="0"/>
          </a:p>
          <a:p>
            <a:pPr algn="just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kk-KZ" sz="2000" dirty="0" smtClean="0"/>
              <a:t>      </a:t>
            </a:r>
            <a:r>
              <a:rPr lang="kk-KZ" sz="2000" b="1" dirty="0" smtClean="0">
                <a:solidFill>
                  <a:srgbClr val="C00000"/>
                </a:solidFill>
              </a:rPr>
              <a:t>Внедрены рыночные отношения: </a:t>
            </a:r>
          </a:p>
          <a:p>
            <a:pPr marL="627063" indent="-271463" algn="just"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kk-KZ" sz="2000" dirty="0" smtClean="0"/>
              <a:t>увеличение доли частного сектора </a:t>
            </a:r>
          </a:p>
          <a:p>
            <a:pPr marL="627063" indent="-271463" algn="just"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kk-KZ" sz="2000" dirty="0" smtClean="0"/>
              <a:t>конкуренция за пациентов между больницами  - “деньги следуют за пациентом”;</a:t>
            </a:r>
          </a:p>
          <a:p>
            <a:pPr marL="627063" indent="-271463" algn="just"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kk-KZ" sz="2000" dirty="0" smtClean="0"/>
              <a:t>оплата за результат по единому тарифу с учетом каждого заболевания  при экспертизе качества лечения;</a:t>
            </a:r>
          </a:p>
          <a:p>
            <a:pPr marL="627063" indent="-271463" algn="just"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kk-KZ" sz="2000" dirty="0" smtClean="0"/>
              <a:t>автономность и самостоятельность больниц (истинная децентрализация);</a:t>
            </a:r>
          </a:p>
          <a:p>
            <a:pPr marL="627063" indent="-271463" algn="just"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kk-KZ" sz="2000" dirty="0" smtClean="0"/>
              <a:t> коллегиальность в принятии решения (создаются наблюдательные советы);</a:t>
            </a:r>
          </a:p>
          <a:p>
            <a:pPr marL="627063" indent="-271463" algn="just"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kk-KZ" sz="2000" dirty="0" smtClean="0"/>
              <a:t>прозрачность и устранение коррупционной составляющей (лизинг+ </a:t>
            </a:r>
            <a:r>
              <a:rPr lang="ru-RU" sz="2000" dirty="0" smtClean="0"/>
              <a:t>оборудование закупается исходя из истинной потребности, а не «сверху вниз»</a:t>
            </a:r>
            <a:r>
              <a:rPr lang="kk-KZ" sz="2000" dirty="0" smtClean="0"/>
              <a:t>).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ru-RU" sz="20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99475" y="6448425"/>
            <a:ext cx="392113" cy="365125"/>
          </a:xfrm>
        </p:spPr>
        <p:txBody>
          <a:bodyPr/>
          <a:lstStyle/>
          <a:p>
            <a:pPr>
              <a:defRPr/>
            </a:pPr>
            <a:fld id="{C79EAD67-1FEE-46E5-A184-CA4FE8550A47}" type="slidenum">
              <a:rPr lang="ru-RU" sz="1400"/>
              <a:pPr>
                <a:defRPr/>
              </a:pPr>
              <a:t>27</a:t>
            </a:fld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7901" y="87015"/>
            <a:ext cx="78218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0070C0"/>
                </a:solidFill>
              </a:rPr>
              <a:t>Внедрение ЕНСЗ на амбулаторном уровне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692696"/>
            <a:ext cx="18806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2400" b="1" u="sng" dirty="0" smtClean="0">
                <a:solidFill>
                  <a:srgbClr val="0070C0"/>
                </a:solidFill>
              </a:rPr>
              <a:t>Принципы</a:t>
            </a:r>
            <a:r>
              <a:rPr lang="ru-RU" sz="2000" b="1" u="sng" dirty="0" smtClean="0">
                <a:solidFill>
                  <a:srgbClr val="0070C0"/>
                </a:solidFill>
              </a:rPr>
              <a:t>:</a:t>
            </a:r>
            <a:endParaRPr lang="ru-RU" sz="2000" b="1" u="sng" dirty="0">
              <a:solidFill>
                <a:srgbClr val="0070C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75104063"/>
              </p:ext>
            </p:extLst>
          </p:nvPr>
        </p:nvGraphicFramePr>
        <p:xfrm>
          <a:off x="587896" y="1154361"/>
          <a:ext cx="7440488" cy="5226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00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08112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Целевые индикаторы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2014 год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696422"/>
              </p:ext>
            </p:extLst>
          </p:nvPr>
        </p:nvGraphicFramePr>
        <p:xfrm>
          <a:off x="300609" y="836712"/>
          <a:ext cx="8519863" cy="554461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05665"/>
                <a:gridCol w="7814198"/>
              </a:tblGrid>
              <a:tr h="83778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Наименования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индикаторов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0981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ru-RU" sz="2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Материнская смертность, предотвратимая на уровне </a:t>
                      </a:r>
                      <a:r>
                        <a:rPr lang="ru-RU" sz="20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ПМСП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865459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ru-RU" sz="2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Детская смертность  в возрасте от 7 дней до 5 лет, предотвратимая на уровне ПМСП (от </a:t>
                      </a:r>
                      <a:r>
                        <a:rPr lang="ru-RU" sz="20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ОКИ, ОРИ)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90806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ru-RU" sz="2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Количество впервые выявленных случаев с диагнозом </a:t>
                      </a:r>
                      <a:r>
                        <a:rPr lang="ru-RU" sz="20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ЗНВЛ 3-4 </a:t>
                      </a:r>
                      <a:r>
                        <a:rPr lang="ru-RU" sz="2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стадии среди прикрепленного </a:t>
                      </a:r>
                      <a:r>
                        <a:rPr lang="ru-RU" sz="20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населения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69807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ru-RU" sz="2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Количество запущенных случаев среди впервые выявленных больных с туберкулезом </a:t>
                      </a:r>
                      <a:r>
                        <a:rPr lang="ru-RU" sz="20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легких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92734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ru-RU" sz="2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Уровень госпитализации больных из числа прикрепленного населения госпитализированных с осложнением болезней системы </a:t>
                      </a:r>
                      <a:r>
                        <a:rPr lang="ru-RU" sz="20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кровообращения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69807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ru-RU" sz="2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Общее количество обоснованных жалоб по сравнению с предыдущим отчетным </a:t>
                      </a:r>
                      <a:r>
                        <a:rPr lang="ru-RU" sz="20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периодом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423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arat_m\Pictures\бг1.pn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900" y="838200"/>
            <a:ext cx="8748713" cy="5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574800" y="115888"/>
            <a:ext cx="6127750" cy="6477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Портал бюро госпитализации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84438" y="6308725"/>
            <a:ext cx="3527425" cy="431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Лист учета свободных коек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99475" y="6448425"/>
            <a:ext cx="392113" cy="365125"/>
          </a:xfrm>
        </p:spPr>
        <p:txBody>
          <a:bodyPr/>
          <a:lstStyle/>
          <a:p>
            <a:pPr>
              <a:defRPr/>
            </a:pPr>
            <a:fld id="{8BD6BE8D-C63A-45B6-BA97-63C236F1173F}" type="slidenum">
              <a:rPr lang="ru-RU" sz="1400"/>
              <a:pPr>
                <a:defRPr/>
              </a:pPr>
              <a:t>30</a:t>
            </a:fld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0" y="44450"/>
            <a:ext cx="9144000" cy="706438"/>
          </a:xfrm>
        </p:spPr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rgbClr val="002060"/>
                </a:solidFill>
                <a:latin typeface="Calibri (Заголовки)"/>
                <a:cs typeface="Times New Roman" pitchFamily="18" charset="0"/>
              </a:rPr>
              <a:t>Электронный регистр стационарных больных</a:t>
            </a:r>
          </a:p>
        </p:txBody>
      </p:sp>
      <p:pic>
        <p:nvPicPr>
          <p:cNvPr id="7171" name="Picture 2" descr="C:\Users\marat_m\Pictures\эрсб3.png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765175"/>
            <a:ext cx="9005888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915988" y="6381750"/>
            <a:ext cx="7470775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200" b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Журнал учета приема больных и отказов в госпитализации</a:t>
            </a: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99475" y="6448425"/>
            <a:ext cx="392113" cy="365125"/>
          </a:xfrm>
        </p:spPr>
        <p:txBody>
          <a:bodyPr/>
          <a:lstStyle/>
          <a:p>
            <a:pPr>
              <a:defRPr/>
            </a:pPr>
            <a:fld id="{5C84A912-7F70-4C6D-92FC-0D27A942B829}" type="slidenum">
              <a:rPr lang="ru-RU" sz="1400"/>
              <a:pPr>
                <a:defRPr/>
              </a:pPr>
              <a:t>31</a:t>
            </a:fld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/>
          <p:cNvSpPr txBox="1">
            <a:spLocks noChangeArrowheads="1"/>
          </p:cNvSpPr>
          <p:nvPr/>
        </p:nvSpPr>
        <p:spPr bwMode="auto">
          <a:xfrm>
            <a:off x="0" y="44450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Система управления качеством медицинских услуг</a:t>
            </a:r>
          </a:p>
        </p:txBody>
      </p:sp>
      <p:pic>
        <p:nvPicPr>
          <p:cNvPr id="8195" name="Рисунок 4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620713"/>
            <a:ext cx="901065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extBox 5"/>
          <p:cNvSpPr txBox="1">
            <a:spLocks noChangeArrowheads="1"/>
          </p:cNvSpPr>
          <p:nvPr/>
        </p:nvSpPr>
        <p:spPr bwMode="auto">
          <a:xfrm>
            <a:off x="1979613" y="6308725"/>
            <a:ext cx="55578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200" b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Единый плательщик. Модуль «Экспертиза»</a:t>
            </a: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99475" y="6448425"/>
            <a:ext cx="392113" cy="365125"/>
          </a:xfrm>
        </p:spPr>
        <p:txBody>
          <a:bodyPr/>
          <a:lstStyle/>
          <a:p>
            <a:pPr>
              <a:defRPr/>
            </a:pPr>
            <a:fld id="{696612A3-8458-49AF-8A7F-0E8D427E9166}" type="slidenum">
              <a:rPr lang="ru-RU" sz="1400"/>
              <a:pPr>
                <a:defRPr/>
              </a:pPr>
              <a:t>32</a:t>
            </a:fld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184150" y="188913"/>
            <a:ext cx="8778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002060"/>
                </a:solidFill>
                <a:latin typeface="Calibri" pitchFamily="34" charset="0"/>
              </a:rPr>
              <a:t>Доступность высоких технологий в рамках ЕНСЗ</a:t>
            </a:r>
          </a:p>
        </p:txBody>
      </p:sp>
      <p:graphicFrame>
        <p:nvGraphicFramePr>
          <p:cNvPr id="9219" name="Диаграмма 13"/>
          <p:cNvGraphicFramePr>
            <a:graphicFrameLocks/>
          </p:cNvGraphicFramePr>
          <p:nvPr/>
        </p:nvGraphicFramePr>
        <p:xfrm>
          <a:off x="-161925" y="692150"/>
          <a:ext cx="8440738" cy="360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93" name="Worksheet" r:id="rId3" imgW="6504996" imgH="2408129" progId="Excel.Sheet.8">
                  <p:embed/>
                </p:oleObj>
              </mc:Choice>
              <mc:Fallback>
                <p:oleObj name="Worksheet" r:id="rId3" imgW="6504996" imgH="2408129" progId="Excel.Sheet.8">
                  <p:embed/>
                  <p:pic>
                    <p:nvPicPr>
                      <p:cNvPr id="0" name="Picture 13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61925" y="692150"/>
                        <a:ext cx="8440738" cy="3600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220" name="Прямая со стрелкой 12"/>
          <p:cNvCxnSpPr>
            <a:cxnSpLocks noChangeShapeType="1"/>
          </p:cNvCxnSpPr>
          <p:nvPr/>
        </p:nvCxnSpPr>
        <p:spPr bwMode="auto">
          <a:xfrm flipV="1">
            <a:off x="2098675" y="1268413"/>
            <a:ext cx="5318125" cy="1655762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prstDash val="dash"/>
            <a:round/>
            <a:headEnd/>
            <a:tailEnd type="arrow" w="med" len="med"/>
          </a:ln>
        </p:spPr>
      </p:cxnSp>
      <p:graphicFrame>
        <p:nvGraphicFramePr>
          <p:cNvPr id="50" name="Таблица 49"/>
          <p:cNvGraphicFramePr>
            <a:graphicFrameLocks noGrp="1"/>
          </p:cNvGraphicFramePr>
          <p:nvPr/>
        </p:nvGraphicFramePr>
        <p:xfrm>
          <a:off x="1433513" y="3573463"/>
          <a:ext cx="5848350" cy="906693"/>
        </p:xfrm>
        <a:graphic>
          <a:graphicData uri="http://schemas.openxmlformats.org/drawingml/2006/table">
            <a:tbl>
              <a:tblPr/>
              <a:tblGrid>
                <a:gridCol w="949395"/>
                <a:gridCol w="1143808"/>
                <a:gridCol w="1143810"/>
                <a:gridCol w="1208554"/>
                <a:gridCol w="1402783"/>
              </a:tblGrid>
              <a:tr h="5413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2009 г.</a:t>
                      </a:r>
                    </a:p>
                  </a:txBody>
                  <a:tcPr marL="68578" marR="68578" marT="26966" marB="26966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68578" marR="68578" marT="26966" marB="26966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2011 г.</a:t>
                      </a:r>
                    </a:p>
                  </a:txBody>
                  <a:tcPr marL="68578" marR="68578" marT="26966" marB="26966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2012 г.</a:t>
                      </a:r>
                    </a:p>
                  </a:txBody>
                  <a:tcPr marL="68578" marR="68578" marT="26966" marB="26966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2013 г.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 marL="68578" marR="68578" marT="26966" marB="26966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78" marR="68578" marT="26966" marB="26966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+37</a:t>
                      </a:r>
                    </a:p>
                  </a:txBody>
                  <a:tcPr marL="68578" marR="68578" marT="26966" marB="26966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+65</a:t>
                      </a:r>
                    </a:p>
                  </a:txBody>
                  <a:tcPr marL="68578" marR="68578" marT="26966" marB="26966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+152</a:t>
                      </a:r>
                    </a:p>
                  </a:txBody>
                  <a:tcPr marL="68578" marR="68578" marT="26966" marB="26966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+167</a:t>
                      </a:r>
                    </a:p>
                  </a:txBody>
                  <a:tcPr marL="68578" marR="68578" marT="26966" marB="26966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7696200" y="3284538"/>
            <a:ext cx="1258888" cy="739775"/>
          </a:xfrm>
          <a:prstGeom prst="rect">
            <a:avLst/>
          </a:prstGeom>
          <a:solidFill>
            <a:srgbClr val="FFFF99"/>
          </a:solidFill>
          <a:ln>
            <a:solidFill>
              <a:sysClr val="window" lastClr="FFFFFF">
                <a:lumMod val="50000"/>
              </a:sys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prstClr val="black"/>
                </a:solidFill>
                <a:latin typeface="+mn-lt"/>
                <a:cs typeface="+mn-cs"/>
              </a:rPr>
              <a:t>Трансферт 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prstClr val="black"/>
                </a:solidFill>
                <a:latin typeface="+mn-lt"/>
                <a:cs typeface="+mn-cs"/>
              </a:rPr>
              <a:t>технологий в регионы</a:t>
            </a:r>
          </a:p>
        </p:txBody>
      </p:sp>
      <p:cxnSp>
        <p:nvCxnSpPr>
          <p:cNvPr id="9244" name="Прямая соединительная линия 21"/>
          <p:cNvCxnSpPr>
            <a:cxnSpLocks noChangeShapeType="1"/>
            <a:stCxn id="52" idx="2"/>
          </p:cNvCxnSpPr>
          <p:nvPr/>
        </p:nvCxnSpPr>
        <p:spPr bwMode="auto">
          <a:xfrm flipH="1">
            <a:off x="7297738" y="4024313"/>
            <a:ext cx="1027112" cy="341312"/>
          </a:xfrm>
          <a:prstGeom prst="line">
            <a:avLst/>
          </a:prstGeom>
          <a:noFill/>
          <a:ln w="9525" algn="ctr">
            <a:solidFill>
              <a:srgbClr val="7F7F7F"/>
            </a:solidFill>
            <a:round/>
            <a:headEnd/>
            <a:tailEnd/>
          </a:ln>
        </p:spPr>
      </p:cxnSp>
      <p:sp>
        <p:nvSpPr>
          <p:cNvPr id="3105" name="TextBox 44"/>
          <p:cNvSpPr txBox="1">
            <a:spLocks noChangeArrowheads="1"/>
          </p:cNvSpPr>
          <p:nvPr/>
        </p:nvSpPr>
        <p:spPr bwMode="auto">
          <a:xfrm>
            <a:off x="0" y="4606925"/>
            <a:ext cx="8893175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 algn="just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  <a:defRPr/>
            </a:pPr>
            <a:r>
              <a:rPr lang="ru-RU" dirty="0">
                <a:latin typeface="+mj-lt"/>
                <a:cs typeface="Times New Roman" pitchFamily="18" charset="0"/>
              </a:rPr>
              <a:t>Количество больных, получивших услуги ВСМП по сравнению с 2009 годом увеличилось в  7,5 раза.</a:t>
            </a:r>
          </a:p>
          <a:p>
            <a:pPr marL="266700" indent="-266700" algn="just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  <a:defRPr/>
            </a:pPr>
            <a:r>
              <a:rPr lang="ru-RU" dirty="0">
                <a:latin typeface="+mj-lt"/>
                <a:cs typeface="Times New Roman" pitchFamily="18" charset="0"/>
              </a:rPr>
              <a:t>Доля сельских жителей выросла с 9% в 2009 году до 36% в 2013 году. </a:t>
            </a:r>
          </a:p>
          <a:p>
            <a:pPr marL="266700" indent="-266700" algn="just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  <a:defRPr/>
            </a:pPr>
            <a:r>
              <a:rPr lang="ru-RU" dirty="0">
                <a:latin typeface="+mj-lt"/>
                <a:cs typeface="Times New Roman" pitchFamily="18" charset="0"/>
              </a:rPr>
              <a:t>На региональном уровне внедрены 167 технологии, что составляет 50% из технологии ВСМП внедренных в стране.</a:t>
            </a:r>
          </a:p>
          <a:p>
            <a:pPr marL="266700" indent="-266700" algn="just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  <a:defRPr/>
            </a:pPr>
            <a:r>
              <a:rPr lang="ru-RU" dirty="0">
                <a:latin typeface="+mj-lt"/>
                <a:cs typeface="Times New Roman" pitchFamily="18" charset="0"/>
              </a:rPr>
              <a:t>56% больных, получили услуги ВСМП на уровне региональных клиник.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965325" y="3068638"/>
            <a:ext cx="569913" cy="193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91%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162300" y="2924175"/>
            <a:ext cx="569913" cy="206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70%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357688" y="2852738"/>
            <a:ext cx="571500" cy="193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69%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487988" y="2565400"/>
            <a:ext cx="569912" cy="193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67%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684963" y="2133600"/>
            <a:ext cx="569912" cy="193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64%</a:t>
            </a: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8400" y="6448425"/>
            <a:ext cx="392113" cy="365125"/>
          </a:xfrm>
        </p:spPr>
        <p:txBody>
          <a:bodyPr/>
          <a:lstStyle/>
          <a:p>
            <a:pPr>
              <a:defRPr/>
            </a:pPr>
            <a:fld id="{6DBEB425-5F5F-4827-B0B0-5697F7C6C369}" type="slidenum">
              <a:rPr lang="ru-RU" sz="1400"/>
              <a:pPr>
                <a:defRPr/>
              </a:pPr>
              <a:t>33</a:t>
            </a:fld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4575" y="-26988"/>
            <a:ext cx="7361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Регистр прикрепленного населения</a:t>
            </a:r>
          </a:p>
        </p:txBody>
      </p:sp>
      <p:pic>
        <p:nvPicPr>
          <p:cNvPr id="11267" name="Рисунок 4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92150"/>
            <a:ext cx="8964613" cy="558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835150" y="6383338"/>
            <a:ext cx="6107113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Модуль «Регистр случаев рождения и смерти»</a:t>
            </a:r>
          </a:p>
        </p:txBody>
      </p:sp>
      <p:sp>
        <p:nvSpPr>
          <p:cNvPr id="5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8666163" y="6448425"/>
            <a:ext cx="442912" cy="365125"/>
          </a:xfrm>
        </p:spPr>
        <p:txBody>
          <a:bodyPr/>
          <a:lstStyle/>
          <a:p>
            <a:pPr>
              <a:defRPr/>
            </a:pPr>
            <a:fld id="{54696143-8498-4E3F-9EE9-ED1640964C4A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!Marat_M\Desktop\МАРТА\скрины от Толкын\скрины от Айнур\СКПН2.pn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713"/>
            <a:ext cx="91440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288" y="36513"/>
            <a:ext cx="85693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Дополнительный компонент к тарифу ПМСП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85725" y="5516563"/>
            <a:ext cx="2325688" cy="1063625"/>
          </a:xfrm>
          <a:prstGeom prst="homePlat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9225" y="5695950"/>
            <a:ext cx="2220913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Всего в ПМСП</a:t>
            </a:r>
          </a:p>
          <a:p>
            <a:pPr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441 организаций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27313" y="5499100"/>
            <a:ext cx="1873250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100% получают стимулирование по результатам деятельности за счет средств СКПН</a:t>
            </a:r>
            <a:endParaRPr lang="ru-RU" sz="1200" dirty="0">
              <a:latin typeface="+mj-lt"/>
              <a:cs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5338763"/>
            <a:ext cx="4500562" cy="1474787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12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Получают СКПН: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ru-RU" sz="1200" b="1" i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9,5</a:t>
            </a:r>
            <a:r>
              <a:rPr lang="ru-RU" sz="1200" i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тыс. врачей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ru-RU" sz="1200" b="1" i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26,4</a:t>
            </a:r>
            <a:r>
              <a:rPr lang="ru-RU" sz="1200" i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тыс. медсестер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ru-RU" sz="1200" b="1" i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2,7</a:t>
            </a:r>
            <a:r>
              <a:rPr lang="ru-RU" sz="1200" i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тыс. соц.работников и психологов</a:t>
            </a:r>
          </a:p>
          <a:p>
            <a:pPr eaLnBrk="0" hangingPunct="0">
              <a:defRPr/>
            </a:pPr>
            <a:r>
              <a:rPr lang="ru-RU" sz="12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Средняя сумма СКПН в квартал: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ru-RU" sz="1200" b="1" i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86,4</a:t>
            </a:r>
            <a:r>
              <a:rPr lang="ru-RU" sz="1200" i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тыс.тенге у врачей;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ru-RU" sz="1200" b="1" i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40</a:t>
            </a:r>
            <a:r>
              <a:rPr lang="ru-RU" sz="1200" i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тыс.тенге у медсестер;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ru-RU" sz="1200" b="1" i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31,3</a:t>
            </a:r>
            <a:r>
              <a:rPr lang="ru-RU" sz="1200" i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тыс.тенге у соц.работников и психологов</a:t>
            </a:r>
          </a:p>
          <a:p>
            <a:pPr eaLnBrk="0" hangingPunct="0">
              <a:defRPr/>
            </a:pPr>
            <a:endParaRPr lang="ru-RU" sz="100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84438" y="5373688"/>
            <a:ext cx="6607175" cy="1443037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600">
              <a:latin typeface="+mj-lt"/>
            </a:endParaRPr>
          </a:p>
        </p:txBody>
      </p:sp>
      <p:sp>
        <p:nvSpPr>
          <p:cNvPr id="12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809038" y="6329363"/>
            <a:ext cx="593725" cy="339725"/>
          </a:xfrm>
        </p:spPr>
        <p:txBody>
          <a:bodyPr/>
          <a:lstStyle/>
          <a:p>
            <a:pPr>
              <a:defRPr/>
            </a:pPr>
            <a:fld id="{F6B20553-9076-454C-92D2-E5DA6A59EABA}" type="slidenum">
              <a:rPr lang="ru-RU" sz="1100"/>
              <a:pPr>
                <a:defRPr/>
              </a:pPr>
              <a:t>35</a:t>
            </a:fld>
            <a:endParaRPr lang="ru-RU" sz="1100" dirty="0"/>
          </a:p>
        </p:txBody>
      </p:sp>
      <p:sp>
        <p:nvSpPr>
          <p:cNvPr id="13" name="Номер слайда 16"/>
          <p:cNvSpPr txBox="1">
            <a:spLocks/>
          </p:cNvSpPr>
          <p:nvPr/>
        </p:nvSpPr>
        <p:spPr>
          <a:xfrm>
            <a:off x="8666163" y="6448425"/>
            <a:ext cx="442912" cy="365125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1994F77-E4F9-4C19-9F0F-84031246F6AE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35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255588" y="25400"/>
            <a:ext cx="85232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2800" b="1">
                <a:solidFill>
                  <a:srgbClr val="002060"/>
                </a:solidFill>
                <a:latin typeface="Calibri (Заголовки)"/>
                <a:cs typeface="Times New Roman" pitchFamily="18" charset="0"/>
              </a:rPr>
              <a:t>Электронный регистр диспансерных больных</a:t>
            </a:r>
          </a:p>
        </p:txBody>
      </p:sp>
      <p:pic>
        <p:nvPicPr>
          <p:cNvPr id="14339" name="Picture 2" descr="C:\Users\marat_m\Pictures\1.pn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620713"/>
            <a:ext cx="8713787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268538" y="2133600"/>
            <a:ext cx="433387" cy="714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297113" y="2882900"/>
            <a:ext cx="433387" cy="7302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265363" y="3186113"/>
            <a:ext cx="433387" cy="7302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284413" y="3438525"/>
            <a:ext cx="433387" cy="714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284413" y="3328988"/>
            <a:ext cx="433387" cy="7143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279650" y="3944938"/>
            <a:ext cx="433388" cy="7143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279650" y="5468938"/>
            <a:ext cx="433388" cy="7143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555875" y="6334125"/>
            <a:ext cx="41767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Диспансеризация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741738" y="4005263"/>
            <a:ext cx="4586287" cy="1439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8666163" y="6448425"/>
            <a:ext cx="442912" cy="365125"/>
          </a:xfrm>
        </p:spPr>
        <p:txBody>
          <a:bodyPr/>
          <a:lstStyle/>
          <a:p>
            <a:pPr>
              <a:defRPr/>
            </a:pPr>
            <a:fld id="{CB2060B7-6B55-47E2-A508-934331AA1D39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4"/>
          <p:cNvSpPr>
            <a:spLocks noChangeArrowheads="1"/>
          </p:cNvSpPr>
          <p:nvPr/>
        </p:nvSpPr>
        <p:spPr bwMode="auto">
          <a:xfrm>
            <a:off x="179388" y="6445250"/>
            <a:ext cx="87503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solidFill>
                  <a:srgbClr val="254061"/>
                </a:solidFill>
                <a:latin typeface="Tahoma" pitchFamily="34" charset="0"/>
                <a:cs typeface="Tahoma" pitchFamily="34" charset="0"/>
              </a:rPr>
              <a:t>Просмотр данных карты диспансерного учета форма 030-6/у</a:t>
            </a:r>
            <a:endParaRPr lang="ru-RU" altLang="ru-RU">
              <a:latin typeface="Calibri" pitchFamily="34" charset="0"/>
            </a:endParaRPr>
          </a:p>
        </p:txBody>
      </p:sp>
      <p:grpSp>
        <p:nvGrpSpPr>
          <p:cNvPr id="15363" name="Группа 9"/>
          <p:cNvGrpSpPr>
            <a:grpSpLocks noChangeAspect="1"/>
          </p:cNvGrpSpPr>
          <p:nvPr/>
        </p:nvGrpSpPr>
        <p:grpSpPr bwMode="auto">
          <a:xfrm>
            <a:off x="174625" y="836613"/>
            <a:ext cx="8789988" cy="5465762"/>
            <a:chOff x="881695" y="1142985"/>
            <a:chExt cx="6715171" cy="4616595"/>
          </a:xfrm>
        </p:grpSpPr>
        <p:pic>
          <p:nvPicPr>
            <p:cNvPr id="15366" name="Рисунок 7" descr="001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81695" y="1170880"/>
              <a:ext cx="6715171" cy="4588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7" name="Прямоугольник 8"/>
            <p:cNvSpPr>
              <a:spLocks noChangeArrowheads="1"/>
            </p:cNvSpPr>
            <p:nvPr/>
          </p:nvSpPr>
          <p:spPr bwMode="auto">
            <a:xfrm>
              <a:off x="945513" y="1142985"/>
              <a:ext cx="192882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altLang="ru-RU" sz="1000" b="1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Фамилия Имя Отчество</a:t>
              </a:r>
              <a:endParaRPr lang="ru-RU" altLang="ru-RU" sz="10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66688" y="44450"/>
            <a:ext cx="865346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Электронный регистр онкологических больных</a:t>
            </a:r>
          </a:p>
        </p:txBody>
      </p:sp>
      <p:sp>
        <p:nvSpPr>
          <p:cNvPr id="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8666163" y="6448425"/>
            <a:ext cx="442912" cy="365125"/>
          </a:xfrm>
        </p:spPr>
        <p:txBody>
          <a:bodyPr/>
          <a:lstStyle/>
          <a:p>
            <a:pPr>
              <a:defRPr/>
            </a:pPr>
            <a:fld id="{64DC1EFD-8B8C-4879-A183-6985592AC0D5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>
            <a:grpSpLocks/>
          </p:cNvGrpSpPr>
          <p:nvPr/>
        </p:nvGrpSpPr>
        <p:grpSpPr bwMode="auto">
          <a:xfrm>
            <a:off x="900113" y="1341438"/>
            <a:ext cx="8243887" cy="5183187"/>
            <a:chOff x="214282" y="928670"/>
            <a:chExt cx="8715436" cy="5929330"/>
          </a:xfrm>
        </p:grpSpPr>
        <p:pic>
          <p:nvPicPr>
            <p:cNvPr id="16392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8203" t="19043" r="8006" b="9180"/>
            <a:stretch>
              <a:fillRect/>
            </a:stretch>
          </p:blipFill>
          <p:spPr bwMode="auto">
            <a:xfrm>
              <a:off x="214282" y="928670"/>
              <a:ext cx="8715436" cy="59293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cxnSp>
          <p:nvCxnSpPr>
            <p:cNvPr id="15" name="Прямая соединительная линия 14"/>
            <p:cNvCxnSpPr/>
            <p:nvPr/>
          </p:nvCxnSpPr>
          <p:spPr>
            <a:xfrm>
              <a:off x="356937" y="4072213"/>
              <a:ext cx="2358019" cy="181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286119" y="4143039"/>
              <a:ext cx="2358018" cy="181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0" y="188913"/>
            <a:ext cx="9290050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Информационная система «Лекарственное обеспечение»</a:t>
            </a:r>
            <a:endParaRPr lang="ru-RU" sz="28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6388" name="Picture 2"/>
          <p:cNvPicPr preferRelativeResize="0">
            <a:picLocks noChangeArrowheads="1"/>
          </p:cNvPicPr>
          <p:nvPr/>
        </p:nvPicPr>
        <p:blipFill>
          <a:blip r:embed="rId4" cstate="print"/>
          <a:srcRect t="8057" r="18768" b="32365"/>
          <a:stretch>
            <a:fillRect/>
          </a:stretch>
        </p:blipFill>
        <p:spPr bwMode="auto">
          <a:xfrm>
            <a:off x="0" y="1052513"/>
            <a:ext cx="5616575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2"/>
          <p:cNvPicPr>
            <a:picLocks noChangeAspect="1" noChangeArrowheads="1"/>
          </p:cNvPicPr>
          <p:nvPr/>
        </p:nvPicPr>
        <p:blipFill>
          <a:blip r:embed="rId4" cstate="print"/>
          <a:srcRect l="2219" t="14082" r="83858" b="68456"/>
          <a:stretch>
            <a:fillRect/>
          </a:stretch>
        </p:blipFill>
        <p:spPr bwMode="auto">
          <a:xfrm>
            <a:off x="2555875" y="2349500"/>
            <a:ext cx="2714625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 стрелкой 6"/>
          <p:cNvCxnSpPr/>
          <p:nvPr/>
        </p:nvCxnSpPr>
        <p:spPr>
          <a:xfrm>
            <a:off x="900113" y="2060575"/>
            <a:ext cx="2016125" cy="10810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8666163" y="6519863"/>
            <a:ext cx="442912" cy="365125"/>
          </a:xfrm>
        </p:spPr>
        <p:txBody>
          <a:bodyPr/>
          <a:lstStyle/>
          <a:p>
            <a:pPr>
              <a:defRPr/>
            </a:pPr>
            <a:fld id="{095E5E2F-8298-4AF3-8E55-54A0ABA2DD26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loud"/>
          <p:cNvSpPr>
            <a:spLocks noChangeAspect="1" noEditPoints="1" noChangeArrowheads="1"/>
          </p:cNvSpPr>
          <p:nvPr/>
        </p:nvSpPr>
        <p:spPr bwMode="auto">
          <a:xfrm>
            <a:off x="142875" y="1196975"/>
            <a:ext cx="8789988" cy="4732338"/>
          </a:xfrm>
          <a:custGeom>
            <a:avLst/>
            <a:gdLst>
              <a:gd name="T0" fmla="*/ 12021122 w 21600"/>
              <a:gd name="T1" fmla="*/ 489187694 h 21600"/>
              <a:gd name="T2" fmla="*/ 1937747157 w 21600"/>
              <a:gd name="T3" fmla="*/ 977333617 h 21600"/>
              <a:gd name="T4" fmla="*/ 2147483647 w 21600"/>
              <a:gd name="T5" fmla="*/ 489187694 h 21600"/>
              <a:gd name="T6" fmla="*/ 1937747157 w 21600"/>
              <a:gd name="T7" fmla="*/ 55939522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662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0825" y="26988"/>
            <a:ext cx="8435975" cy="585787"/>
          </a:xfr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002060"/>
                </a:solidFill>
                <a:ea typeface="+mn-ea"/>
                <a:cs typeface="+mn-cs"/>
              </a:rPr>
              <a:t>Развитие </a:t>
            </a:r>
            <a:r>
              <a:rPr lang="ru-RU" sz="3200" b="1" dirty="0" err="1" smtClean="0">
                <a:solidFill>
                  <a:srgbClr val="002060"/>
                </a:solidFill>
                <a:ea typeface="+mn-ea"/>
                <a:cs typeface="+mn-cs"/>
              </a:rPr>
              <a:t>телемедицины</a:t>
            </a:r>
            <a:endParaRPr lang="ru-RU" sz="3200" b="1" dirty="0" smtClean="0">
              <a:solidFill>
                <a:srgbClr val="002060"/>
              </a:solidFill>
              <a:ea typeface="+mn-ea"/>
              <a:cs typeface="+mn-cs"/>
            </a:endParaRPr>
          </a:p>
        </p:txBody>
      </p:sp>
      <p:sp>
        <p:nvSpPr>
          <p:cNvPr id="7178" name="Содержимое 2"/>
          <p:cNvSpPr>
            <a:spLocks noGrp="1"/>
          </p:cNvSpPr>
          <p:nvPr>
            <p:ph idx="4294967295"/>
          </p:nvPr>
        </p:nvSpPr>
        <p:spPr>
          <a:xfrm>
            <a:off x="211138" y="3429000"/>
            <a:ext cx="2427287" cy="285750"/>
          </a:xfrm>
        </p:spPr>
        <p:txBody>
          <a:bodyPr>
            <a:normAutofit fontScale="92500" lnSpcReduction="10000"/>
          </a:bodyPr>
          <a:lstStyle/>
          <a:p>
            <a:pPr marL="365125" indent="-255588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u-RU" sz="1700" b="1" smtClean="0"/>
              <a:t>Зарубежные клиники</a:t>
            </a:r>
          </a:p>
        </p:txBody>
      </p:sp>
      <p:pic>
        <p:nvPicPr>
          <p:cNvPr id="17413" name="Содержимое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6072188"/>
            <a:ext cx="4286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Содержимое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6072188"/>
            <a:ext cx="4286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Содержимое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5" y="6072188"/>
            <a:ext cx="4286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Содержимое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3" y="6072188"/>
            <a:ext cx="4286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Содержимое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6072188"/>
            <a:ext cx="4286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8" name="Прямая со стрелкой 87"/>
          <p:cNvCxnSpPr/>
          <p:nvPr/>
        </p:nvCxnSpPr>
        <p:spPr>
          <a:xfrm flipV="1">
            <a:off x="5649913" y="3071813"/>
            <a:ext cx="1933575" cy="1285875"/>
          </a:xfrm>
          <a:prstGeom prst="straightConnector1">
            <a:avLst/>
          </a:prstGeom>
          <a:ln w="5080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>
            <a:off x="5803900" y="2714625"/>
            <a:ext cx="1779588" cy="214313"/>
          </a:xfrm>
          <a:prstGeom prst="straightConnector1">
            <a:avLst/>
          </a:prstGeom>
          <a:ln w="5080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/>
          <p:nvPr/>
        </p:nvCxnSpPr>
        <p:spPr>
          <a:xfrm rot="5400000" flipH="1" flipV="1">
            <a:off x="4589463" y="3929063"/>
            <a:ext cx="571500" cy="0"/>
          </a:xfrm>
          <a:prstGeom prst="straightConnector1">
            <a:avLst/>
          </a:prstGeom>
          <a:ln w="5080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 rot="10800000">
            <a:off x="2209800" y="2819400"/>
            <a:ext cx="1704975" cy="1588"/>
          </a:xfrm>
          <a:prstGeom prst="straightConnector1">
            <a:avLst/>
          </a:prstGeom>
          <a:ln w="5080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 rot="5400000">
            <a:off x="3021013" y="4997450"/>
            <a:ext cx="1000125" cy="1006475"/>
          </a:xfrm>
          <a:prstGeom prst="straightConnector1">
            <a:avLst/>
          </a:prstGeom>
          <a:ln w="5080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/>
          <p:nvPr/>
        </p:nvCxnSpPr>
        <p:spPr>
          <a:xfrm rot="5400000">
            <a:off x="3896519" y="5563394"/>
            <a:ext cx="642937" cy="231775"/>
          </a:xfrm>
          <a:prstGeom prst="straightConnector1">
            <a:avLst/>
          </a:prstGeom>
          <a:ln w="5080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/>
          <p:nvPr/>
        </p:nvCxnSpPr>
        <p:spPr>
          <a:xfrm rot="16200000" flipH="1">
            <a:off x="5406232" y="5445919"/>
            <a:ext cx="641350" cy="465137"/>
          </a:xfrm>
          <a:prstGeom prst="straightConnector1">
            <a:avLst/>
          </a:prstGeom>
          <a:ln w="5080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 стрелкой 105"/>
          <p:cNvCxnSpPr/>
          <p:nvPr/>
        </p:nvCxnSpPr>
        <p:spPr>
          <a:xfrm rot="5400000">
            <a:off x="4630738" y="5678488"/>
            <a:ext cx="642937" cy="1587"/>
          </a:xfrm>
          <a:prstGeom prst="straightConnector1">
            <a:avLst/>
          </a:prstGeom>
          <a:ln w="5080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>
            <a:off x="5649913" y="4929188"/>
            <a:ext cx="1392237" cy="1071562"/>
          </a:xfrm>
          <a:prstGeom prst="straightConnector1">
            <a:avLst/>
          </a:prstGeom>
          <a:ln w="5080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7" name="Содержимое 2"/>
          <p:cNvSpPr txBox="1">
            <a:spLocks/>
          </p:cNvSpPr>
          <p:nvPr/>
        </p:nvSpPr>
        <p:spPr bwMode="auto">
          <a:xfrm>
            <a:off x="2170113" y="1341438"/>
            <a:ext cx="499427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47688" indent="-411163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None/>
            </a:pPr>
            <a:r>
              <a:rPr lang="ru-RU" altLang="ru-RU" sz="1600" b="1">
                <a:solidFill>
                  <a:srgbClr val="000000"/>
                </a:solidFill>
                <a:latin typeface="Georgia" pitchFamily="18" charset="0"/>
              </a:rPr>
              <a:t>Центр информатизации</a:t>
            </a:r>
            <a:r>
              <a:rPr lang="en-US" altLang="ru-RU" sz="1600" b="1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ru-RU" altLang="ru-RU" sz="1600" b="1">
                <a:solidFill>
                  <a:srgbClr val="000000"/>
                </a:solidFill>
                <a:latin typeface="Georgia" pitchFamily="18" charset="0"/>
              </a:rPr>
              <a:t>здравоохранения</a:t>
            </a:r>
          </a:p>
        </p:txBody>
      </p:sp>
      <p:sp>
        <p:nvSpPr>
          <p:cNvPr id="114" name="Содержимое 2"/>
          <p:cNvSpPr txBox="1">
            <a:spLocks/>
          </p:cNvSpPr>
          <p:nvPr/>
        </p:nvSpPr>
        <p:spPr bwMode="auto">
          <a:xfrm>
            <a:off x="6877050" y="4657725"/>
            <a:ext cx="234473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47688" indent="-411163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None/>
              <a:defRPr/>
            </a:pPr>
            <a:r>
              <a:rPr lang="ru-RU" sz="1600" b="1" dirty="0">
                <a:latin typeface="+mn-lt"/>
              </a:rPr>
              <a:t>Республиканские клиники</a:t>
            </a:r>
          </a:p>
        </p:txBody>
      </p:sp>
      <p:sp>
        <p:nvSpPr>
          <p:cNvPr id="115" name="Содержимое 2"/>
          <p:cNvSpPr txBox="1">
            <a:spLocks/>
          </p:cNvSpPr>
          <p:nvPr/>
        </p:nvSpPr>
        <p:spPr bwMode="auto">
          <a:xfrm>
            <a:off x="2339975" y="4508500"/>
            <a:ext cx="153511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0"/>
              </a:spcBef>
              <a:buClr>
                <a:srgbClr val="F9F9F9"/>
              </a:buClr>
              <a:buSzPct val="65000"/>
              <a:buFont typeface="Wingdings 2" pitchFamily="18" charset="2"/>
              <a:buNone/>
              <a:defRPr/>
            </a:pPr>
            <a:r>
              <a:rPr lang="ru-RU" sz="1600" b="1" dirty="0">
                <a:latin typeface="+mn-lt"/>
              </a:rPr>
              <a:t>Областная больница</a:t>
            </a:r>
          </a:p>
        </p:txBody>
      </p:sp>
      <p:sp>
        <p:nvSpPr>
          <p:cNvPr id="116" name="Содержимое 2"/>
          <p:cNvSpPr txBox="1">
            <a:spLocks/>
          </p:cNvSpPr>
          <p:nvPr/>
        </p:nvSpPr>
        <p:spPr bwMode="auto">
          <a:xfrm>
            <a:off x="1857375" y="6500813"/>
            <a:ext cx="542925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0"/>
              </a:spcBef>
              <a:buClr>
                <a:srgbClr val="F9F9F9"/>
              </a:buClr>
              <a:buSzPct val="65000"/>
              <a:buFont typeface="Wingdings 2" pitchFamily="18" charset="2"/>
              <a:buNone/>
              <a:defRPr/>
            </a:pPr>
            <a:r>
              <a:rPr lang="ru-RU" sz="1600" b="1" dirty="0">
                <a:latin typeface="+mn-lt"/>
              </a:rPr>
              <a:t>Центральные районные больницы</a:t>
            </a:r>
          </a:p>
        </p:txBody>
      </p:sp>
      <p:pic>
        <p:nvPicPr>
          <p:cNvPr id="17431" name="Picture 36" descr="Рисунок6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75" y="1857375"/>
            <a:ext cx="1743075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2" name="Рисунок 37" descr="zdanie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2425" y="1981200"/>
            <a:ext cx="1641475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3" name="Рисунок 26" descr="обл больн зко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638" y="4221163"/>
            <a:ext cx="1371600" cy="105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4" name="Рисунок 43" descr="сызганова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0288" y="3370263"/>
            <a:ext cx="1604962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5" name="Рисунок 44" descr="ННЦМиД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59650" y="1484313"/>
            <a:ext cx="1460500" cy="121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36" name="TextBox 29"/>
          <p:cNvSpPr txBox="1">
            <a:spLocks noChangeArrowheads="1"/>
          </p:cNvSpPr>
          <p:nvPr/>
        </p:nvSpPr>
        <p:spPr bwMode="auto">
          <a:xfrm>
            <a:off x="107950" y="836613"/>
            <a:ext cx="5543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 u="sng"/>
              <a:t>Создан более 190 телемедицинских центров</a:t>
            </a:r>
          </a:p>
        </p:txBody>
      </p:sp>
      <p:sp>
        <p:nvSpPr>
          <p:cNvPr id="17437" name="TextBox 30"/>
          <p:cNvSpPr txBox="1">
            <a:spLocks noChangeArrowheads="1"/>
          </p:cNvSpPr>
          <p:nvPr/>
        </p:nvSpPr>
        <p:spPr bwMode="auto">
          <a:xfrm>
            <a:off x="611188" y="3789363"/>
            <a:ext cx="3673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b="1" u="sng"/>
              <a:t>Оказано более 16 тыс. дистационных консультантов высококвалифицированными специалистами респ.центров и зарубежом</a:t>
            </a:r>
          </a:p>
        </p:txBody>
      </p:sp>
      <p:sp>
        <p:nvSpPr>
          <p:cNvPr id="33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8666163" y="6448425"/>
            <a:ext cx="442912" cy="365125"/>
          </a:xfrm>
        </p:spPr>
        <p:txBody>
          <a:bodyPr/>
          <a:lstStyle/>
          <a:p>
            <a:pPr>
              <a:defRPr/>
            </a:pPr>
            <a:fld id="{46AED8BB-350C-488A-BD90-80A1B3829F9C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 txBox="1">
            <a:spLocks/>
          </p:cNvSpPr>
          <p:nvPr/>
        </p:nvSpPr>
        <p:spPr bwMode="auto">
          <a:xfrm>
            <a:off x="1258888" y="6453188"/>
            <a:ext cx="64293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14350" indent="-514350" algn="ctr"/>
            <a:r>
              <a:rPr lang="ru-RU" altLang="ru-RU" sz="2400" b="1">
                <a:solidFill>
                  <a:schemeClr val="tx2"/>
                </a:solidFill>
                <a:latin typeface="Calibri" pitchFamily="34" charset="0"/>
              </a:rPr>
              <a:t>Запись выбранного пациента на прием</a:t>
            </a:r>
          </a:p>
        </p:txBody>
      </p:sp>
      <p:pic>
        <p:nvPicPr>
          <p:cNvPr id="22531" name="Рисунок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765175"/>
            <a:ext cx="8964613" cy="560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2"/>
                </a:solidFill>
              </a:rPr>
              <a:t>ИС «Портал амбулаторно-поликлиническая помощь»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5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8666163" y="6448425"/>
            <a:ext cx="442912" cy="365125"/>
          </a:xfrm>
        </p:spPr>
        <p:txBody>
          <a:bodyPr/>
          <a:lstStyle/>
          <a:p>
            <a:pPr>
              <a:defRPr/>
            </a:pPr>
            <a:fld id="{15A0A9A3-A68C-40FC-BE99-5CF67124E1B3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52400" y="1143000"/>
            <a:ext cx="6135688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600"/>
              </a:spcAft>
              <a:defRPr/>
            </a:pPr>
            <a:r>
              <a:rPr lang="ru-RU" sz="1600" b="1" dirty="0">
                <a:latin typeface="Arial" charset="0"/>
                <a:cs typeface="Arial" charset="0"/>
              </a:rPr>
              <a:t>Цель: </a:t>
            </a:r>
            <a:r>
              <a:rPr lang="ru-RU" sz="1600" dirty="0">
                <a:latin typeface="Arial" charset="0"/>
                <a:cs typeface="Arial" charset="0"/>
              </a:rPr>
              <a:t>повысить качество человеческого капитала через проведение политики укрепления здоровья граждан, направленной на улучшение оказания медицинской помощи и создание мотивации к ведению здорового образа жизни:</a:t>
            </a:r>
          </a:p>
          <a:p>
            <a:pPr marL="342900" indent="-342900" algn="just">
              <a:spcAft>
                <a:spcPts val="600"/>
              </a:spcAft>
              <a:buFontTx/>
              <a:buAutoNum type="arabicPeriod"/>
              <a:defRPr/>
            </a:pPr>
            <a:r>
              <a:rPr lang="ru-RU" sz="1400" dirty="0">
                <a:cs typeface="+mn-cs"/>
              </a:rPr>
              <a:t>Увеличение </a:t>
            </a:r>
            <a:r>
              <a:rPr lang="ru-RU" sz="1400" dirty="0">
                <a:latin typeface="Arial" charset="0"/>
                <a:cs typeface="Arial" charset="0"/>
              </a:rPr>
              <a:t>ожидаемой продолжительности жизни населения              </a:t>
            </a:r>
            <a:r>
              <a:rPr lang="ru-RU" sz="1400" b="1" dirty="0">
                <a:solidFill>
                  <a:srgbClr val="009A46"/>
                </a:solidFill>
                <a:latin typeface="Arial" charset="0"/>
                <a:cs typeface="Arial" charset="0"/>
              </a:rPr>
              <a:t>до 72 лет</a:t>
            </a:r>
            <a:endParaRPr lang="ru-RU" sz="1400" b="1" dirty="0">
              <a:latin typeface="Arial" charset="0"/>
              <a:cs typeface="Arial" charset="0"/>
            </a:endParaRPr>
          </a:p>
          <a:p>
            <a:pPr marL="342900" indent="-342900" algn="just">
              <a:spcAft>
                <a:spcPts val="600"/>
              </a:spcAft>
              <a:buFontTx/>
              <a:buAutoNum type="arabicPeriod"/>
              <a:defRPr/>
            </a:pPr>
            <a:r>
              <a:rPr lang="ru-RU" sz="1400" dirty="0">
                <a:cs typeface="+mn-cs"/>
              </a:rPr>
              <a:t>Снижение материнской смертности </a:t>
            </a:r>
            <a:r>
              <a:rPr lang="ru-RU" sz="1400" b="1" dirty="0">
                <a:solidFill>
                  <a:srgbClr val="009A46"/>
                </a:solidFill>
                <a:cs typeface="+mn-cs"/>
              </a:rPr>
              <a:t>в два раза</a:t>
            </a:r>
            <a:endParaRPr lang="ru-RU" sz="1400" dirty="0">
              <a:cs typeface="+mn-cs"/>
            </a:endParaRPr>
          </a:p>
          <a:p>
            <a:pPr marL="342900" indent="-342900" algn="just">
              <a:spcAft>
                <a:spcPts val="600"/>
              </a:spcAft>
              <a:buFontTx/>
              <a:buAutoNum type="arabicPeriod"/>
              <a:defRPr/>
            </a:pPr>
            <a:r>
              <a:rPr lang="ru-RU" sz="1400" dirty="0">
                <a:cs typeface="+mn-cs"/>
              </a:rPr>
              <a:t>Снижение младенческой смертности </a:t>
            </a:r>
            <a:r>
              <a:rPr lang="ru-RU" sz="1400" b="1" dirty="0">
                <a:solidFill>
                  <a:srgbClr val="009A46"/>
                </a:solidFill>
                <a:cs typeface="+mn-cs"/>
              </a:rPr>
              <a:t>в два раза</a:t>
            </a:r>
            <a:endParaRPr lang="ru-RU" sz="1400" dirty="0">
              <a:cs typeface="+mn-cs"/>
            </a:endParaRPr>
          </a:p>
          <a:p>
            <a:pPr marL="342900" indent="-342900" algn="just">
              <a:spcAft>
                <a:spcPts val="600"/>
              </a:spcAft>
              <a:buFontTx/>
              <a:buAutoNum type="arabicPeriod"/>
              <a:defRPr/>
            </a:pPr>
            <a:r>
              <a:rPr lang="ru-RU" sz="1400" dirty="0">
                <a:cs typeface="+mn-cs"/>
              </a:rPr>
              <a:t>Снижение общей смертности </a:t>
            </a:r>
            <a:r>
              <a:rPr lang="ru-RU" sz="1400" b="1" dirty="0">
                <a:solidFill>
                  <a:srgbClr val="009A46"/>
                </a:solidFill>
                <a:cs typeface="+mn-cs"/>
              </a:rPr>
              <a:t>на 30%</a:t>
            </a:r>
            <a:endParaRPr lang="ru-RU" sz="1400" b="1" dirty="0">
              <a:cs typeface="+mn-cs"/>
            </a:endParaRPr>
          </a:p>
          <a:p>
            <a:pPr marL="342900" indent="-342900" algn="just">
              <a:spcAft>
                <a:spcPts val="600"/>
              </a:spcAft>
              <a:buFontTx/>
              <a:buAutoNum type="arabicPeriod"/>
              <a:defRPr/>
            </a:pPr>
            <a:r>
              <a:rPr lang="ru-RU" sz="1400" dirty="0">
                <a:cs typeface="+mn-cs"/>
              </a:rPr>
              <a:t>Снижение заболеваемости туберкулезом </a:t>
            </a:r>
            <a:r>
              <a:rPr lang="ru-RU" sz="1400" b="1" dirty="0">
                <a:solidFill>
                  <a:srgbClr val="009A46"/>
                </a:solidFill>
                <a:cs typeface="+mn-cs"/>
              </a:rPr>
              <a:t>на 20%</a:t>
            </a:r>
          </a:p>
        </p:txBody>
      </p:sp>
      <p:sp>
        <p:nvSpPr>
          <p:cNvPr id="1028" name="Text Box 7"/>
          <p:cNvSpPr txBox="1">
            <a:spLocks noChangeArrowheads="1"/>
          </p:cNvSpPr>
          <p:nvPr/>
        </p:nvSpPr>
        <p:spPr bwMode="gray">
          <a:xfrm>
            <a:off x="6408738" y="1344613"/>
            <a:ext cx="2451100" cy="400050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  <a:miter lim="800000"/>
            <a:headEnd/>
            <a:tailEnd/>
          </a:ln>
          <a:effectLst>
            <a:prstShdw prst="shdw17" dist="17961" dir="2700000">
              <a:srgbClr val="004745"/>
            </a:prst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kk-KZ" sz="1000" b="1"/>
              <a:t>Ожидаемая продолжительность жизни</a:t>
            </a:r>
          </a:p>
        </p:txBody>
      </p:sp>
      <p:sp>
        <p:nvSpPr>
          <p:cNvPr id="1029" name="Text Box 9"/>
          <p:cNvSpPr txBox="1">
            <a:spLocks noChangeArrowheads="1"/>
          </p:cNvSpPr>
          <p:nvPr/>
        </p:nvSpPr>
        <p:spPr bwMode="gray">
          <a:xfrm>
            <a:off x="2344738" y="4005263"/>
            <a:ext cx="1998662" cy="514350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  <a:miter lim="800000"/>
            <a:headEnd/>
            <a:tailEnd/>
          </a:ln>
          <a:effectLst>
            <a:prstShdw prst="shdw17" dist="17961" dir="2700000">
              <a:srgbClr val="004745"/>
            </a:prstShdw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kk-KZ" sz="1000" b="1"/>
              <a:t>Материнская смертность,             на 100 тыс. родившихся живыми</a:t>
            </a:r>
          </a:p>
        </p:txBody>
      </p:sp>
      <p:sp>
        <p:nvSpPr>
          <p:cNvPr id="1030" name="Text Box 10"/>
          <p:cNvSpPr txBox="1">
            <a:spLocks noChangeArrowheads="1"/>
          </p:cNvSpPr>
          <p:nvPr/>
        </p:nvSpPr>
        <p:spPr bwMode="gray">
          <a:xfrm>
            <a:off x="128588" y="4005263"/>
            <a:ext cx="2073275" cy="506412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  <a:miter lim="800000"/>
            <a:headEnd/>
            <a:tailEnd/>
          </a:ln>
          <a:effectLst>
            <a:prstShdw prst="shdw17" dist="17961" dir="2700000">
              <a:srgbClr val="004745"/>
            </a:prstShdw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kk-KZ" sz="1000" b="1"/>
              <a:t>Младенческая смертность,  на 1000 родившихся живыми   </a:t>
            </a:r>
          </a:p>
        </p:txBody>
      </p:sp>
      <p:sp>
        <p:nvSpPr>
          <p:cNvPr id="1031" name="Text Box 6"/>
          <p:cNvSpPr txBox="1">
            <a:spLocks noChangeArrowheads="1"/>
          </p:cNvSpPr>
          <p:nvPr/>
        </p:nvSpPr>
        <p:spPr bwMode="gray">
          <a:xfrm>
            <a:off x="4484688" y="3995738"/>
            <a:ext cx="1982787" cy="522287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  <a:miter lim="800000"/>
            <a:headEnd/>
            <a:tailEnd/>
          </a:ln>
          <a:effectLst>
            <a:prstShdw prst="shdw17" dist="17961" dir="2700000">
              <a:srgbClr val="004745"/>
            </a:prst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kk-KZ" sz="1000" b="1"/>
              <a:t>Общая смертность,                       на 1000 населения</a:t>
            </a:r>
          </a:p>
        </p:txBody>
      </p:sp>
      <p:sp>
        <p:nvSpPr>
          <p:cNvPr id="1032" name="Text Box 7"/>
          <p:cNvSpPr txBox="1">
            <a:spLocks noChangeArrowheads="1"/>
          </p:cNvSpPr>
          <p:nvPr/>
        </p:nvSpPr>
        <p:spPr bwMode="gray">
          <a:xfrm>
            <a:off x="6659563" y="4000500"/>
            <a:ext cx="2179637" cy="504825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  <a:miter lim="800000"/>
            <a:headEnd/>
            <a:tailEnd/>
          </a:ln>
          <a:effectLst>
            <a:prstShdw prst="shdw17" dist="17961" dir="2700000">
              <a:srgbClr val="004745"/>
            </a:prstShdw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kk-KZ" sz="1000" b="1"/>
              <a:t>Заболеваемость туберкулезом,   на 100 тыс. населения</a:t>
            </a:r>
          </a:p>
        </p:txBody>
      </p:sp>
      <p:sp>
        <p:nvSpPr>
          <p:cNvPr id="16" name="Text Box 22"/>
          <p:cNvSpPr txBox="1">
            <a:spLocks noChangeArrowheads="1"/>
          </p:cNvSpPr>
          <p:nvPr/>
        </p:nvSpPr>
        <p:spPr bwMode="gray">
          <a:xfrm>
            <a:off x="2286000" y="152400"/>
            <a:ext cx="6248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0000FF"/>
                </a:solidFill>
                <a:latin typeface="Arial" charset="0"/>
                <a:cs typeface="Arial" charset="0"/>
              </a:rPr>
              <a:t>Стратегический план развития Республики  Казахстан до 2020 года</a:t>
            </a:r>
          </a:p>
        </p:txBody>
      </p:sp>
      <p:pic>
        <p:nvPicPr>
          <p:cNvPr id="103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1981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Номер слайда 6"/>
          <p:cNvSpPr txBox="1">
            <a:spLocks noGrp="1"/>
          </p:cNvSpPr>
          <p:nvPr/>
        </p:nvSpPr>
        <p:spPr bwMode="gray">
          <a:xfrm>
            <a:off x="8382000" y="6550025"/>
            <a:ext cx="762000" cy="3079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5F5AF60-1A9D-426C-9053-CEA18B51D584}" type="slidenum">
              <a:rPr lang="en-US" sz="1400">
                <a:solidFill>
                  <a:srgbClr val="000000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41</a:t>
            </a:fld>
            <a:endParaRPr lang="en-US" sz="1400" dirty="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392988" y="4903788"/>
            <a:ext cx="293687" cy="134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37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1828800"/>
            <a:ext cx="25622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4572000"/>
            <a:ext cx="2176463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572000"/>
            <a:ext cx="2133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572000"/>
            <a:ext cx="2133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ct 16"/>
          <p:cNvGraphicFramePr>
            <a:graphicFrameLocks noChangeAspect="1"/>
          </p:cNvGraphicFramePr>
          <p:nvPr/>
        </p:nvGraphicFramePr>
        <p:xfrm>
          <a:off x="6629400" y="4619625"/>
          <a:ext cx="22098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0" r:id="rId8" imgW="2121592" imgH="1652159" progId="Excel.Sheet.8">
                  <p:embed/>
                </p:oleObj>
              </mc:Choice>
              <mc:Fallback>
                <p:oleObj r:id="rId8" imgW="2121592" imgH="1652159" progId="Excel.Sheet.8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4619625"/>
                        <a:ext cx="2209800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009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Здравоохранение – единственная сфера, которая сопровождает человека от его рождения до глубокой старости, поэтому она играет важную роль в развитии человеческого капитала, повышении уровня человеческого потенциала. Безусловно, нам предстоит еще многое сделать для достойного будущего следующих поколений. Совместными усилиями государства, работодателя, гражданина, общества в целом, мы сможем обеспечить высокие стандарты жизни, основой которых является здоровье нации. Это главное в нашей работе. </a:t>
            </a:r>
          </a:p>
          <a:p>
            <a:r>
              <a:rPr lang="ru-RU" sz="2400" dirty="0"/>
              <a:t> </a:t>
            </a:r>
          </a:p>
          <a:p>
            <a:endParaRPr lang="kk-KZ" sz="2400" dirty="0"/>
          </a:p>
        </p:txBody>
      </p:sp>
    </p:spTree>
    <p:extLst>
      <p:ext uri="{BB962C8B-B14F-4D97-AF65-F5344CB8AC3E}">
        <p14:creationId xmlns:p14="http://schemas.microsoft.com/office/powerpoint/2010/main" val="2578826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6"/>
          <p:cNvSpPr txBox="1">
            <a:spLocks noGrp="1"/>
          </p:cNvSpPr>
          <p:nvPr/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0D095C1-F6C4-45BA-8045-5168B1D63A5A}" type="slidenum">
              <a:rPr lang="en-US" sz="1400">
                <a:solidFill>
                  <a:srgbClr val="000000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43</a:t>
            </a:fld>
            <a:endParaRPr lang="en-US" sz="140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571500" y="857250"/>
            <a:ext cx="4214813" cy="200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449263">
              <a:buClr>
                <a:srgbClr val="000000"/>
              </a:buClr>
              <a:buFont typeface="Arial" pitchFamily="34" charset="0"/>
              <a:buNone/>
            </a:pPr>
            <a:r>
              <a:rPr lang="ru-RU" altLang="ru-RU" sz="3600" b="1" dirty="0" smtClean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Построим будущее вместе!</a:t>
            </a:r>
            <a:endParaRPr lang="ru-RU" altLang="ru-RU" sz="3600" b="1" dirty="0">
              <a:solidFill>
                <a:srgbClr val="0000FF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3557" name="Рисунок 7" descr="kazakh44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3352800"/>
            <a:ext cx="4389437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2" descr="http://tourkz.com/image.html?format=raw&amp;id=70&amp;type=im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457200"/>
            <a:ext cx="39941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838707" y="4249027"/>
            <a:ext cx="4118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Спасибо за внимание</a:t>
            </a:r>
            <a:r>
              <a:rPr lang="ru-RU" sz="2800" dirty="0">
                <a:solidFill>
                  <a:srgbClr val="C00000"/>
                </a:solidFill>
              </a:rPr>
              <a:t>!</a:t>
            </a:r>
            <a:endParaRPr lang="kk-KZ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1eb94c7b3be8fe3b3d88058163e2f5c74ace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</TotalTime>
  <Words>5044</Words>
  <Application>Microsoft Office PowerPoint</Application>
  <PresentationFormat>Экран (4:3)</PresentationFormat>
  <Paragraphs>423</Paragraphs>
  <Slides>43</Slides>
  <Notes>21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43</vt:i4>
      </vt:variant>
    </vt:vector>
  </HeadingPairs>
  <TitlesOfParts>
    <vt:vector size="48" baseType="lpstr">
      <vt:lpstr>Тема Office</vt:lpstr>
      <vt:lpstr>2_Тема Office</vt:lpstr>
      <vt:lpstr>5_Тема Office</vt:lpstr>
      <vt:lpstr>Worksheet</vt:lpstr>
      <vt:lpstr>Лист Microsoft Excel 97-2003</vt:lpstr>
      <vt:lpstr>Презентация PowerPoint</vt:lpstr>
      <vt:lpstr>Презентация PowerPoint</vt:lpstr>
      <vt:lpstr>Презентация PowerPoint</vt:lpstr>
      <vt:lpstr>Схематичная связь уровня, образа и качества жизни</vt:lpstr>
      <vt:lpstr>Презентация PowerPoint</vt:lpstr>
      <vt:lpstr>Презентация PowerPoint</vt:lpstr>
      <vt:lpstr>Презентация PowerPoint</vt:lpstr>
      <vt:lpstr>Факторы, способствующие укреплению здоровья: </vt:lpstr>
      <vt:lpstr>Факторы, способствующие укреплению здоровья: </vt:lpstr>
      <vt:lpstr> Принимая во внимание растущую обеспокоенность по поводу такой стойкой и растущей несправедливости, ВОЗ создала в 2005 г. Комиссию по социальным детерминантам здоровья (КСДЗ) для предоставления информации о способах уменьшения масштабов этой проблемы. В августе 2008 г. был выпущен заключительный доклад Комиссии, содержащий три общие рекомендации: </vt:lpstr>
      <vt:lpstr>Улучшить условия повседневной жизни </vt:lpstr>
      <vt:lpstr> Шестое. Развитие социальной инфраструктуры. Прежде всего, это решение проблем аварийных школ и трёхсменного обучения.                                         Послание пезидента РК «Нұрлы жол-Путь в будущее». </vt:lpstr>
      <vt:lpstr>Презентация PowerPoint</vt:lpstr>
      <vt:lpstr>Презентация PowerPoint</vt:lpstr>
      <vt:lpstr>Улучшить условия повседневной жизни </vt:lpstr>
      <vt:lpstr> Четвертое.Модернизация инфраструктуры ЖКХ и сетей водо- и теплоснабжения. Пятое. Укрепление жилищной инфраструктуры.                                              Послание пезидента РК «Нұрлы жол-Путь в будущее». </vt:lpstr>
      <vt:lpstr>Средняя обеспеченность населения жильем.</vt:lpstr>
      <vt:lpstr>Улучшить условия повседневной жизни </vt:lpstr>
      <vt:lpstr> Новая Экономическая политика «Нұрлы Жол» станет двигателем роста нашей экономики на ближайшие годы. Только за счёт строительства дорог будут созданы новые 200 тысяч рабочих мест. А это означает занятость и рост доходов населения. В рамках программы индустриализации определены 10 вузов, на базе которых будет обеспечиваться связь науки с отраслями экономики и подготовка кадров.                                                            Послание пезидента РК «Нұрлы жол-Путь в будущее». </vt:lpstr>
      <vt:lpstr>Презентация PowerPoint</vt:lpstr>
      <vt:lpstr>Презентация PowerPoint</vt:lpstr>
      <vt:lpstr>Улучшить условия повседневной жизни </vt:lpstr>
      <vt:lpstr> Новые магистрали, которые построят казахстанцы, обновят нашу экономику и общество. Наши граждане будут ездить по современным и качественным автомагистралям, смогут безопасно и быстро добираться в любой регион. Улучшится социальная инфраструктура, новые и современные школы и больницы будут оказывать высококачественные услуги. В итоге это отразится на благосостоянии и качестве жизни каждого казахстанца. А самое главное - всё это останется на нашей земле как  богатство наших будущих поколений.                                                      Послание пезидента РК «Нұрлы жол-Путь в будущее». </vt:lpstr>
      <vt:lpstr>Улучшить условия повседневной жизни </vt:lpstr>
      <vt:lpstr> Дороги - это линии жизни для Казахстана. Улучшится социальная инфраструктура, новые и современные школы и больницы будут оказывать высококачественные услуги. Наши программы развития образования, здравоохранения будут продолжены.                                                        Послание пезидента РК «Нұрлы жол-Путь в будущее». </vt:lpstr>
      <vt:lpstr>Презентация PowerPoint</vt:lpstr>
      <vt:lpstr>Единая национальная система здравоохранения (внедрена с 2010 года)</vt:lpstr>
      <vt:lpstr>Презентация PowerPoint</vt:lpstr>
      <vt:lpstr>Целевые индикаторы  на 2014 год </vt:lpstr>
      <vt:lpstr>Презентация PowerPoint</vt:lpstr>
      <vt:lpstr>Электронный регистр стационарных больных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Развитие телемедицины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МЗ РК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Бейбут Есенбаев</dc:creator>
  <cp:lastModifiedBy>A.Zholdasbekova</cp:lastModifiedBy>
  <cp:revision>128</cp:revision>
  <cp:lastPrinted>2014-11-14T08:10:07Z</cp:lastPrinted>
  <dcterms:created xsi:type="dcterms:W3CDTF">2013-11-04T05:37:45Z</dcterms:created>
  <dcterms:modified xsi:type="dcterms:W3CDTF">2014-12-24T07:27:20Z</dcterms:modified>
</cp:coreProperties>
</file>