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60"/>
  </p:notesMasterIdLst>
  <p:sldIdLst>
    <p:sldId id="256" r:id="rId2"/>
    <p:sldId id="257" r:id="rId3"/>
    <p:sldId id="263" r:id="rId4"/>
    <p:sldId id="264" r:id="rId5"/>
    <p:sldId id="258" r:id="rId6"/>
    <p:sldId id="259" r:id="rId7"/>
    <p:sldId id="260" r:id="rId8"/>
    <p:sldId id="265" r:id="rId9"/>
    <p:sldId id="261" r:id="rId10"/>
    <p:sldId id="283" r:id="rId11"/>
    <p:sldId id="269" r:id="rId12"/>
    <p:sldId id="287" r:id="rId13"/>
    <p:sldId id="266" r:id="rId14"/>
    <p:sldId id="284" r:id="rId15"/>
    <p:sldId id="280" r:id="rId16"/>
    <p:sldId id="281" r:id="rId17"/>
    <p:sldId id="268" r:id="rId18"/>
    <p:sldId id="282" r:id="rId19"/>
    <p:sldId id="285" r:id="rId20"/>
    <p:sldId id="286" r:id="rId21"/>
    <p:sldId id="267" r:id="rId22"/>
    <p:sldId id="271" r:id="rId23"/>
    <p:sldId id="322" r:id="rId24"/>
    <p:sldId id="323" r:id="rId25"/>
    <p:sldId id="303" r:id="rId26"/>
    <p:sldId id="305" r:id="rId27"/>
    <p:sldId id="289" r:id="rId28"/>
    <p:sldId id="290" r:id="rId29"/>
    <p:sldId id="288" r:id="rId30"/>
    <p:sldId id="304" r:id="rId31"/>
    <p:sldId id="292" r:id="rId32"/>
    <p:sldId id="294" r:id="rId33"/>
    <p:sldId id="297" r:id="rId34"/>
    <p:sldId id="306" r:id="rId35"/>
    <p:sldId id="299" r:id="rId36"/>
    <p:sldId id="293" r:id="rId37"/>
    <p:sldId id="325" r:id="rId38"/>
    <p:sldId id="326" r:id="rId39"/>
    <p:sldId id="300" r:id="rId40"/>
    <p:sldId id="307" r:id="rId41"/>
    <p:sldId id="308" r:id="rId42"/>
    <p:sldId id="301" r:id="rId43"/>
    <p:sldId id="298" r:id="rId44"/>
    <p:sldId id="302" r:id="rId45"/>
    <p:sldId id="309" r:id="rId46"/>
    <p:sldId id="310" r:id="rId47"/>
    <p:sldId id="311" r:id="rId48"/>
    <p:sldId id="312" r:id="rId49"/>
    <p:sldId id="313" r:id="rId50"/>
    <p:sldId id="314" r:id="rId51"/>
    <p:sldId id="315" r:id="rId52"/>
    <p:sldId id="316" r:id="rId53"/>
    <p:sldId id="317" r:id="rId54"/>
    <p:sldId id="318" r:id="rId55"/>
    <p:sldId id="319" r:id="rId56"/>
    <p:sldId id="320" r:id="rId57"/>
    <p:sldId id="324" r:id="rId58"/>
    <p:sldId id="279" r:id="rId59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84E427A-3D55-4303-BF80-6455036E1DE7}" styleName="Стиль из темы 1 - акцент 2">
    <a:tblBg>
      <a:fillRef idx="2">
        <a:schemeClr val="accent2"/>
      </a:fillRef>
      <a:effectRef idx="1">
        <a:schemeClr val="accent2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Ref idx="1">
              <a:schemeClr val="accent2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  <a:fill>
          <a:solidFill>
            <a:schemeClr val="accent2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2"/>
            </a:lnRef>
          </a:left>
          <a:right>
            <a:lnRef idx="2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2">
              <a:schemeClr val="accent2"/>
            </a:lnRef>
          </a:top>
          <a:bottom>
            <a:lnRef idx="2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2"/>
          </a:solidFill>
        </a:fill>
      </a:tcStyle>
    </a:firstRow>
  </a:tblStyle>
  <a:tblStyle styleId="{3C2FFA5D-87B4-456A-9821-1D502468CF0F}" styleName="Стиль из темы 1 - акцент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>
        <p:scale>
          <a:sx n="60" d="100"/>
          <a:sy n="60" d="100"/>
        </p:scale>
        <p:origin x="-786" y="-27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63" Type="http://schemas.openxmlformats.org/officeDocument/2006/relationships/theme" Target="theme/theme1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5" Type="http://schemas.openxmlformats.org/officeDocument/2006/relationships/slide" Target="slides/slide4.xml"/><Relationship Id="rId61" Type="http://schemas.openxmlformats.org/officeDocument/2006/relationships/presProps" Target="presProps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tableStyles" Target="tableStyles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4325CED-5BAF-4C0A-A4FC-FFBA73E83EC4}" type="datetimeFigureOut">
              <a:rPr lang="ru-RU" smtClean="0"/>
              <a:t>11.10.2014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23DF320-8BBA-4E1B-AF0A-558A8D7B376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8165497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23DF320-8BBA-4E1B-AF0A-558A8D7B3767}" type="slidenum">
              <a:rPr lang="ru-RU" smtClean="0"/>
              <a:t>2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82646934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23DF320-8BBA-4E1B-AF0A-558A8D7B3767}" type="slidenum">
              <a:rPr lang="ru-RU" smtClean="0"/>
              <a:t>43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1695229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11.10.2014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11.10.2014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11.10.2014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11.10.2014</a:t>
            </a:fld>
            <a:endParaRPr lang="ru-RU" dirty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11.10.2014</a:t>
            </a:fld>
            <a:endParaRPr lang="ru-RU" dirty="0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11.10.2014</a:t>
            </a:fld>
            <a:endParaRPr lang="ru-RU" dirty="0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11.10.2014</a:t>
            </a:fld>
            <a:endParaRPr lang="ru-RU" dirty="0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11.10.2014</a:t>
            </a:fld>
            <a:endParaRPr lang="ru-RU" dirty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11.10.2014</a:t>
            </a:fld>
            <a:endParaRPr lang="ru-RU" dirty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11.10.2014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11.10.2014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4C71EC6-210F-42DE-9C53-41977AD35B3D}" type="datetimeFigureOut">
              <a:rPr lang="ru-RU" smtClean="0"/>
              <a:t>11.10.2014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19B0651-EE4F-4900-A07F-96A6BFA9D0F0}" type="slidenum">
              <a:rPr lang="ru-RU" smtClean="0"/>
              <a:t>‹#›</a:t>
            </a:fld>
            <a:endParaRPr lang="ru-RU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hyperlink" Target="http://www.ncbi.nlm.nih.gov/pubmed" TargetMode="Externa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9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hyperlink" Target="http://www.ncbi.nlm.nih.gov/pubmed/24572643" TargetMode="External"/><Relationship Id="rId7" Type="http://schemas.openxmlformats.org/officeDocument/2006/relationships/hyperlink" Target="http://www.ncbi.nlm.nih.gov/pubmed/22978722" TargetMode="External"/><Relationship Id="rId2" Type="http://schemas.openxmlformats.org/officeDocument/2006/relationships/hyperlink" Target="http://www.ncbi.nlm.nih.gov/pubmed/24809257" TargetMode="External"/><Relationship Id="rId1" Type="http://schemas.openxmlformats.org/officeDocument/2006/relationships/slideLayout" Target="../slideLayouts/slideLayout2.xml"/><Relationship Id="rId6" Type="http://schemas.openxmlformats.org/officeDocument/2006/relationships/hyperlink" Target="http://www.ncbi.nlm.nih.gov/pubmed/18556606" TargetMode="External"/><Relationship Id="rId5" Type="http://schemas.openxmlformats.org/officeDocument/2006/relationships/hyperlink" Target="http://www.ncbi.nlm.nih.gov/pubmed/24889816" TargetMode="External"/><Relationship Id="rId4" Type="http://schemas.openxmlformats.org/officeDocument/2006/relationships/hyperlink" Target="http://www.ncbi.nlm.nih.gov/pubmed/24107409" TargetMode="Externa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g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ctrTitle"/>
          </p:nvPr>
        </p:nvSpPr>
        <p:spPr>
          <a:xfrm>
            <a:off x="1547664" y="188641"/>
            <a:ext cx="7596336" cy="1656184"/>
          </a:xfrm>
        </p:spPr>
        <p:txBody>
          <a:bodyPr>
            <a:normAutofit/>
          </a:bodyPr>
          <a:lstStyle/>
          <a:p>
            <a:r>
              <a:rPr lang="ru-RU" sz="1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МИНИСТЕРСТВ</a:t>
            </a:r>
            <a:r>
              <a:rPr lang="ru-RU" sz="1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</a:t>
            </a:r>
            <a:r>
              <a:rPr lang="ru-RU" sz="1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ЗДРАВООХРАНЕНИЯ </a:t>
            </a:r>
            <a:r>
              <a:rPr lang="ru-RU" sz="1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РЕСПУБЛИКИ КАЗАХСТАН</a:t>
            </a:r>
            <a:r>
              <a:rPr lang="en-US" sz="1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en-US" sz="1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ВЫСШАЯ ШКОЛА ОБЩЕСТВЕННОГО ЗДРАВООХРАНЕНИЯ</a:t>
            </a:r>
            <a:endParaRPr lang="ru-RU" sz="18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Подзаголовок 4"/>
          <p:cNvSpPr>
            <a:spLocks noGrp="1"/>
          </p:cNvSpPr>
          <p:nvPr>
            <p:ph type="subTitle" idx="1"/>
          </p:nvPr>
        </p:nvSpPr>
        <p:spPr>
          <a:xfrm>
            <a:off x="1371600" y="4509120"/>
            <a:ext cx="7160840" cy="2232248"/>
          </a:xfrm>
        </p:spPr>
        <p:txBody>
          <a:bodyPr>
            <a:noAutofit/>
          </a:bodyPr>
          <a:lstStyle/>
          <a:p>
            <a:pPr algn="r"/>
            <a:r>
              <a:rPr lang="ru-RU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Выполнил:</a:t>
            </a:r>
          </a:p>
          <a:p>
            <a:pPr algn="r"/>
            <a:r>
              <a:rPr lang="ru-RU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магистрант </a:t>
            </a:r>
            <a:r>
              <a:rPr lang="ru-RU" sz="20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ru-RU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</a:t>
            </a:r>
            <a:r>
              <a:rPr lang="ru-RU" sz="20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года</a:t>
            </a:r>
            <a:endParaRPr lang="ru-RU" sz="20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r"/>
            <a:r>
              <a:rPr lang="ru-RU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научно-педагогического направления </a:t>
            </a:r>
          </a:p>
          <a:p>
            <a:pPr algn="r"/>
            <a:r>
              <a:rPr lang="ru-RU" sz="20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Сактапов Акылбек </a:t>
            </a:r>
            <a:r>
              <a:rPr lang="ru-RU" sz="20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Кенгесович</a:t>
            </a:r>
            <a:endParaRPr lang="ru-RU" sz="20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2" y="188640"/>
            <a:ext cx="1712913" cy="13843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7" name="Прямоугольник 6"/>
          <p:cNvSpPr/>
          <p:nvPr/>
        </p:nvSpPr>
        <p:spPr>
          <a:xfrm>
            <a:off x="683568" y="2204864"/>
            <a:ext cx="7848872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Журнальный клуб №11</a:t>
            </a:r>
          </a:p>
          <a:p>
            <a:pPr algn="ctr"/>
            <a:endParaRPr lang="ru-RU" sz="24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ru-RU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ГИГИЕНА РУК КАК ЭФФЕКТИВНАЯ МЕРА СОХРАНЕНИЯ БЕЗОПАСНОСТИ ПАЦИЕНТОВ</a:t>
            </a:r>
            <a:endParaRPr lang="ru-RU" sz="2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347041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1052736"/>
            <a:ext cx="8229600" cy="5184576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 «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Больницы предназначены для того, </a:t>
            </a:r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чтобы излечивать 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больных, но в то же время </a:t>
            </a:r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они являются 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источниками инфекции. Как </a:t>
            </a:r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ни удивительно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прогресс в медицине </a:t>
            </a:r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частично является 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причиной того, что </a:t>
            </a:r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сегодня внутрибольничные 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инфекции в </a:t>
            </a:r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некоторых частях 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мира являются ведущей </a:t>
            </a:r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причиной смерти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».</a:t>
            </a:r>
          </a:p>
          <a:p>
            <a:pPr marL="0" indent="0">
              <a:buNone/>
            </a:pPr>
            <a:endParaRPr lang="ru-RU" sz="28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ru-RU" sz="28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r">
              <a:buNone/>
            </a:pP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Доклад 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 состоянии здравоохранения в</a:t>
            </a:r>
          </a:p>
          <a:p>
            <a:pPr marL="0" indent="0" algn="r">
              <a:buNone/>
            </a:pP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мире, 1996 г. – «Борьба с болезнями –</a:t>
            </a:r>
          </a:p>
          <a:p>
            <a:pPr marL="0" indent="0" algn="r">
              <a:buNone/>
            </a:pP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содействие развитию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»</a:t>
            </a:r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376567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908720"/>
            <a:ext cx="8229600" cy="5217443"/>
          </a:xfrm>
        </p:spPr>
        <p:txBody>
          <a:bodyPr>
            <a:noAutofit/>
          </a:bodyPr>
          <a:lstStyle/>
          <a:p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Инфекции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связанные с </a:t>
            </a:r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медико-санитарной 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помощью, возникают во всем </a:t>
            </a:r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мире, как 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 развитых странах, так и в странах с недостаточными </a:t>
            </a:r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ресурсами.</a:t>
            </a:r>
          </a:p>
          <a:p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Инфекции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приобретаемые в </a:t>
            </a:r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медико-санитарных 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учреждениях, относятся к главным </a:t>
            </a:r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причинам 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смерти и увеличения заболеваемости среди госпитализированных </a:t>
            </a:r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пациентов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Они представляют 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значительное бремя как </a:t>
            </a:r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для пациентов 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 их </a:t>
            </a:r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семей, так 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 для общественного здравоохранения. </a:t>
            </a:r>
          </a:p>
        </p:txBody>
      </p:sp>
    </p:spTree>
    <p:extLst>
      <p:ext uri="{BB962C8B-B14F-4D97-AF65-F5344CB8AC3E}">
        <p14:creationId xmlns:p14="http://schemas.microsoft.com/office/powerpoint/2010/main" val="31798150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39552" y="1052736"/>
            <a:ext cx="8085584" cy="5102027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В 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развитых странах около </a:t>
            </a:r>
            <a:r>
              <a:rPr lang="ru-RU" sz="28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5–10% пациентов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поступивших в больницы </a:t>
            </a:r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неотложной 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помощи, приобретают инфекцию, которая отсутствовала во время </a:t>
            </a:r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поступления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Такие приобретенные в больнице инфекции увеличивают </a:t>
            </a:r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заболеваемость 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 смертность, а также расходы, </a:t>
            </a:r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которые предполагались 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 связи лишь </a:t>
            </a:r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 основным 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заболеванием.</a:t>
            </a:r>
          </a:p>
        </p:txBody>
      </p:sp>
    </p:spTree>
    <p:extLst>
      <p:ext uri="{BB962C8B-B14F-4D97-AF65-F5344CB8AC3E}">
        <p14:creationId xmlns:p14="http://schemas.microsoft.com/office/powerpoint/2010/main" val="18211989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692696"/>
            <a:ext cx="8229600" cy="5832648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Ежегодно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по меньшей мере, 2 000 </a:t>
            </a:r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000</a:t>
            </a: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человек 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 США и свыше 320 000 </a:t>
            </a:r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пациентов</a:t>
            </a: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 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Соединенном Королевстве во </a:t>
            </a:r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время</a:t>
            </a: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пребывания 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 больнице приобретают </a:t>
            </a:r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одну</a:t>
            </a: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или 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более инфекций, связанных с </a:t>
            </a:r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медико-санитарной 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помощью</a:t>
            </a:r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marL="0" indent="0">
              <a:buNone/>
            </a:pPr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Ежедневно 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 США 247 человек умирают </a:t>
            </a:r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 результате 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инфекции, </a:t>
            </a:r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связанных с медико-санитарной 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помощью</a:t>
            </a:r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ru-RU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Во 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всем мире по меньшей мере 1 из </a:t>
            </a:r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4 пациентов 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интенсивной помощи </a:t>
            </a:r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приобретет инфекцию 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во время пребывания в </a:t>
            </a:r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больнице. </a:t>
            </a:r>
            <a:r>
              <a:rPr lang="ru-RU" sz="2800" u="sng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 </a:t>
            </a:r>
            <a:r>
              <a:rPr lang="ru-RU" sz="2800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развивающихся странах эту оценку </a:t>
            </a:r>
            <a:r>
              <a:rPr lang="ru-RU" sz="2800" u="sng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можно удвоить</a:t>
            </a:r>
            <a:r>
              <a:rPr lang="ru-RU" sz="2800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7402561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620688"/>
            <a:ext cx="8435280" cy="5760640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ИСМП, 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помимо того, что они в </a:t>
            </a:r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значительной 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мере способствуют обнищанию людей, оказывают сильное </a:t>
            </a:r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воздействие на 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экономику. </a:t>
            </a:r>
            <a:endParaRPr lang="ru-RU" sz="28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В 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США за последнее десятилетие риски приобретения этих </a:t>
            </a:r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инфекций постоянно 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увеличивались, </a:t>
            </a:r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что сопровождалось 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дополнительными расходами, </a:t>
            </a:r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которые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по оценкам, составляли 4500–5700 </a:t>
            </a:r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млн </a:t>
            </a: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$ </a:t>
            </a:r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 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год. </a:t>
            </a:r>
            <a:endParaRPr lang="ru-RU" sz="28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В 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Англии </a:t>
            </a:r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расходы 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национальной службы </a:t>
            </a:r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здравоохранения, вызываемые 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инфекциями, </a:t>
            </a:r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связанными 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 </a:t>
            </a:r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медико-санитарной 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помощью, согласно оценке, составляют 1000 млн </a:t>
            </a:r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£ 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 год.</a:t>
            </a:r>
          </a:p>
        </p:txBody>
      </p:sp>
    </p:spTree>
    <p:extLst>
      <p:ext uri="{BB962C8B-B14F-4D97-AF65-F5344CB8AC3E}">
        <p14:creationId xmlns:p14="http://schemas.microsoft.com/office/powerpoint/2010/main" val="8518489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908720"/>
            <a:ext cx="8229600" cy="521744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ru-RU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Практические меры </a:t>
            </a:r>
            <a:r>
              <a:rPr lang="ru-RU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существуют, но </a:t>
            </a:r>
            <a:r>
              <a:rPr lang="ru-RU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не </a:t>
            </a:r>
            <a:r>
              <a:rPr lang="ru-RU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применяются</a:t>
            </a:r>
          </a:p>
          <a:p>
            <a:pPr marL="0" indent="0" algn="ctr">
              <a:buNone/>
            </a:pPr>
            <a:endParaRPr lang="ru-RU" sz="28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Большинство 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случаев смерти пациентов и страданий, вызываемых </a:t>
            </a:r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инфекциями, связанными 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 </a:t>
            </a:r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медико-санитарной 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помощью, можно предупредить. </a:t>
            </a:r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Недорогостоящие 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 простые </a:t>
            </a:r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практические процедуры 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для предотвращения таких инфекций </a:t>
            </a:r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уже существуют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</a:p>
        </p:txBody>
      </p:sp>
    </p:spTree>
    <p:extLst>
      <p:ext uri="{BB962C8B-B14F-4D97-AF65-F5344CB8AC3E}">
        <p14:creationId xmlns:p14="http://schemas.microsoft.com/office/powerpoint/2010/main" val="40984423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одзаголовок 4"/>
          <p:cNvSpPr>
            <a:spLocks noGrp="1"/>
          </p:cNvSpPr>
          <p:nvPr>
            <p:ph type="subTitle" idx="1"/>
          </p:nvPr>
        </p:nvSpPr>
        <p:spPr>
          <a:xfrm>
            <a:off x="467544" y="548680"/>
            <a:ext cx="8136904" cy="5832648"/>
          </a:xfrm>
        </p:spPr>
        <p:txBody>
          <a:bodyPr/>
          <a:lstStyle/>
          <a:p>
            <a:pPr algn="l"/>
            <a:endParaRPr lang="ru-RU" dirty="0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4294967295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5680" y="3345540"/>
            <a:ext cx="3960000" cy="2996523"/>
          </a:xfrm>
        </p:spPr>
      </p:pic>
      <p:pic>
        <p:nvPicPr>
          <p:cNvPr id="3076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9552" y="548681"/>
            <a:ext cx="3960000" cy="252157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77" name="Picture 5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75679" y="548681"/>
            <a:ext cx="3960000" cy="252157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78" name="Picture 6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4129" y="3573016"/>
            <a:ext cx="3750563" cy="28083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8837298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692696"/>
            <a:ext cx="8229600" cy="5832648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Гигиена </a:t>
            </a:r>
            <a:r>
              <a:rPr lang="ru-RU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рук 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– очень простая процедура – </a:t>
            </a:r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по-прежнему 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является </a:t>
            </a:r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главной 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мерой сокращения распространенности инфекций, связанных с </a:t>
            </a:r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медико-санитарной 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помощью, и устойчивости к противомикробным препаратам, и </a:t>
            </a:r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усиливает 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безопасность пациентов во всех местах. </a:t>
            </a:r>
            <a:endParaRPr lang="ru-RU" sz="28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ru-RU" sz="28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Однако 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во всем мире соблюдение </a:t>
            </a:r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гигиены 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рук является очень низким, и правительствам, для того чтобы добиться </a:t>
            </a:r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успеха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800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необходимо обеспечить достаточное внимание и финансирование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1461810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8194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59632" y="476672"/>
            <a:ext cx="6670985" cy="579350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9223450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9552" y="21359"/>
            <a:ext cx="8064896" cy="657599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9862557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35696" y="1268760"/>
            <a:ext cx="5241135" cy="367240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6653569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634082"/>
          </a:xfrm>
        </p:spPr>
        <p:txBody>
          <a:bodyPr>
            <a:normAutofit/>
          </a:bodyPr>
          <a:lstStyle/>
          <a:p>
            <a:r>
              <a:rPr lang="ru-RU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АНТИСЕПТИЧЕСКАЯ ОБРАБОТКА РУК</a:t>
            </a:r>
            <a:endParaRPr lang="ru-RU" sz="3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1520" y="836711"/>
            <a:ext cx="8892480" cy="6041287"/>
          </a:xfrm>
        </p:spPr>
      </p:pic>
    </p:spTree>
    <p:extLst>
      <p:ext uri="{BB962C8B-B14F-4D97-AF65-F5344CB8AC3E}">
        <p14:creationId xmlns:p14="http://schemas.microsoft.com/office/powerpoint/2010/main" val="34698330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9218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00010" y="0"/>
            <a:ext cx="5564278" cy="686167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2424520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5122" name="Picture 2"/>
          <p:cNvPicPr>
            <a:picLocks noGrp="1" noChangeAspect="1" noChangeArrowheads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391" r="12341"/>
          <a:stretch/>
        </p:blipFill>
        <p:spPr bwMode="auto">
          <a:xfrm>
            <a:off x="0" y="0"/>
            <a:ext cx="9143999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9708962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6146" name="Picture 2"/>
          <p:cNvPicPr>
            <a:picLocks noGrp="1" noChangeAspect="1" noChangeArrowheads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654" r="13514"/>
          <a:stretch/>
        </p:blipFill>
        <p:spPr bwMode="auto">
          <a:xfrm>
            <a:off x="0" y="0"/>
            <a:ext cx="9173732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4851381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8" name="Picture 4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05468" y="0"/>
            <a:ext cx="9457988" cy="694923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9190774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/>
          <p:cNvPicPr>
            <a:picLocks noGrp="1" noChangeAspect="1" noChangeArrowheads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653" r="13755" b="2384"/>
          <a:stretch/>
        </p:blipFill>
        <p:spPr bwMode="auto">
          <a:xfrm>
            <a:off x="17658" y="332656"/>
            <a:ext cx="9126342" cy="65253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0902022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Picture 2"/>
          <p:cNvPicPr>
            <a:picLocks noGrp="1" noChangeAspect="1" noChangeArrowheads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202" t="10867" r="14720"/>
          <a:stretch/>
        </p:blipFill>
        <p:spPr bwMode="auto">
          <a:xfrm>
            <a:off x="179512" y="404664"/>
            <a:ext cx="8964488" cy="641938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2707535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206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38" name="Picture 2"/>
          <p:cNvPicPr>
            <a:picLocks noGrp="1" noChangeAspect="1" noChangeArrowheads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0380" r="30208"/>
          <a:stretch/>
        </p:blipFill>
        <p:spPr bwMode="auto">
          <a:xfrm>
            <a:off x="395536" y="332656"/>
            <a:ext cx="3816424" cy="61926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4339" name="Picture 3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0301" r="30301"/>
          <a:stretch/>
        </p:blipFill>
        <p:spPr bwMode="auto">
          <a:xfrm>
            <a:off x="4788024" y="332656"/>
            <a:ext cx="3931243" cy="61926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0015099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95536" y="476672"/>
            <a:ext cx="8496944" cy="6120680"/>
          </a:xfrm>
        </p:spPr>
        <p:txBody>
          <a:bodyPr>
            <a:noAutofit/>
          </a:bodyPr>
          <a:lstStyle/>
          <a:p>
            <a:pPr marL="0" indent="0" algn="ctr">
              <a:buNone/>
            </a:pPr>
            <a:r>
              <a:rPr lang="ru-RU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Стратегия </a:t>
            </a:r>
            <a:r>
              <a:rPr lang="ru-RU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ВОЗ по соблюдению гигиены рук состоит из пяти основных компонентов</a:t>
            </a:r>
            <a:r>
              <a:rPr lang="ru-RU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  <a:endParaRPr lang="ru-RU" sz="28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обеспечение доступа работников здравоохранения к спиртосодержащему средству для протирания рук в местах оказания медицинской помощи пациентам;</a:t>
            </a:r>
          </a:p>
          <a:p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подготовка и обучение работников здравоохранения в отношении самых важных моментов для гигиены рук при оказании медицинской помощи пациентам;</a:t>
            </a:r>
          </a:p>
          <a:p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мониторинг за соблюдением и обратная связь;</a:t>
            </a:r>
          </a:p>
          <a:p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визуальные напоминания в местах оказания медицинской помощи;</a:t>
            </a:r>
          </a:p>
          <a:p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формирование внимательного отношения к безопасности пациентов и работников здравоохранения в учреждениях.</a:t>
            </a:r>
          </a:p>
        </p:txBody>
      </p:sp>
    </p:spTree>
    <p:extLst>
      <p:ext uri="{BB962C8B-B14F-4D97-AF65-F5344CB8AC3E}">
        <p14:creationId xmlns:p14="http://schemas.microsoft.com/office/powerpoint/2010/main" val="24761173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755576" y="332656"/>
            <a:ext cx="7772400" cy="1470025"/>
          </a:xfrm>
        </p:spPr>
        <p:txBody>
          <a:bodyPr>
            <a:noAutofit/>
          </a:bodyPr>
          <a:lstStyle/>
          <a:p>
            <a:r>
              <a:rPr lang="ru-RU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Проект в г. Турку, Финляндия</a:t>
            </a:r>
            <a:br>
              <a:rPr lang="ru-RU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(центральная клиника университета и входящие к ее структуру 4 региональных ЛПУ) </a:t>
            </a:r>
            <a:b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Подзаголовок 4"/>
          <p:cNvSpPr>
            <a:spLocks noGrp="1"/>
          </p:cNvSpPr>
          <p:nvPr>
            <p:ph type="subTitle" idx="1"/>
          </p:nvPr>
        </p:nvSpPr>
        <p:spPr>
          <a:xfrm>
            <a:off x="539552" y="1916832"/>
            <a:ext cx="8208912" cy="4608512"/>
          </a:xfrm>
        </p:spPr>
        <p:txBody>
          <a:bodyPr>
            <a:normAutofit fontScale="77500" lnSpcReduction="20000"/>
          </a:bodyPr>
          <a:lstStyle/>
          <a:p>
            <a:pPr marL="457200" indent="-457200" algn="l">
              <a:buFont typeface="Arial" panose="020B0604020202020204" pitchFamily="34" charset="0"/>
              <a:buChar char="•"/>
            </a:pPr>
            <a:r>
              <a:rPr lang="ru-RU" sz="3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Период </a:t>
            </a:r>
            <a:r>
              <a:rPr lang="ru-RU" sz="34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2001-2003</a:t>
            </a:r>
          </a:p>
          <a:p>
            <a:pPr marL="457200" indent="-457200" algn="l">
              <a:buFont typeface="Arial" panose="020B0604020202020204" pitchFamily="34" charset="0"/>
              <a:buChar char="•"/>
            </a:pPr>
            <a:r>
              <a:rPr lang="ru-RU" sz="34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Расходы </a:t>
            </a:r>
            <a:r>
              <a:rPr lang="ru-RU" sz="3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 лечение инфицированных больных до начала проекта составляли более 8 </a:t>
            </a:r>
            <a:r>
              <a:rPr lang="ru-RU" sz="34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млн.евро</a:t>
            </a:r>
            <a:r>
              <a:rPr lang="ru-RU" sz="3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4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год</a:t>
            </a:r>
          </a:p>
          <a:p>
            <a:pPr marL="457200" indent="-457200" algn="l">
              <a:buFont typeface="Arial" panose="020B0604020202020204" pitchFamily="34" charset="0"/>
              <a:buChar char="•"/>
            </a:pPr>
            <a:r>
              <a:rPr lang="ru-RU" sz="34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Итог - количество </a:t>
            </a:r>
            <a:r>
              <a:rPr lang="ru-RU" sz="3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ВБИ снизились на </a:t>
            </a:r>
            <a:r>
              <a:rPr lang="ru-RU" sz="34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34,6</a:t>
            </a:r>
            <a:r>
              <a:rPr lang="en-US" sz="34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% </a:t>
            </a:r>
            <a:r>
              <a:rPr lang="en-US" sz="34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(c 9,7% </a:t>
            </a:r>
            <a:r>
              <a:rPr lang="ru-RU" sz="34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 6,3</a:t>
            </a:r>
            <a:r>
              <a:rPr lang="en-US" sz="34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%)</a:t>
            </a:r>
            <a:endParaRPr lang="ru-RU" sz="3400" b="1" dirty="0" smtClean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57200" indent="-457200" algn="l">
              <a:buFont typeface="Arial" panose="020B0604020202020204" pitchFamily="34" charset="0"/>
              <a:buChar char="•"/>
            </a:pPr>
            <a:r>
              <a:rPr lang="ru-RU" sz="34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Расход </a:t>
            </a:r>
            <a:r>
              <a:rPr lang="ru-RU" sz="3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антисептиков увеличился на </a:t>
            </a:r>
            <a:r>
              <a:rPr lang="ru-RU" sz="34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38,4 %</a:t>
            </a:r>
            <a:r>
              <a:rPr lang="ru-RU" sz="3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и составил, в среднем, </a:t>
            </a:r>
            <a:r>
              <a:rPr lang="ru-RU" sz="34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 </a:t>
            </a:r>
            <a:r>
              <a:rPr lang="ru-RU" sz="3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терапевтических отделениях на 1000 </a:t>
            </a:r>
            <a:r>
              <a:rPr lang="ru-RU" sz="34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коек/день-24,9 литра</a:t>
            </a:r>
          </a:p>
          <a:p>
            <a:pPr marL="457200" indent="-457200" algn="l">
              <a:buFont typeface="Arial" panose="020B0604020202020204" pitchFamily="34" charset="0"/>
              <a:buChar char="•"/>
            </a:pPr>
            <a:r>
              <a:rPr lang="ru-RU" sz="34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Расходы </a:t>
            </a:r>
            <a:r>
              <a:rPr lang="ru-RU" sz="3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 проект составили – 234 </a:t>
            </a:r>
            <a:r>
              <a:rPr lang="ru-RU" sz="34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тыс. </a:t>
            </a:r>
            <a:r>
              <a:rPr lang="ru-RU" sz="3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евро и полностью окупились уже при снижении ВБИ на </a:t>
            </a:r>
            <a:r>
              <a:rPr lang="ru-RU" sz="34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5%</a:t>
            </a:r>
            <a:r>
              <a:rPr lang="en-US" sz="3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en-US" sz="3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2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ru-RU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100073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51520" y="260648"/>
            <a:ext cx="8640960" cy="6480720"/>
          </a:xfrm>
        </p:spPr>
        <p:txBody>
          <a:bodyPr>
            <a:normAutofit fontScale="85000" lnSpcReduction="20000"/>
          </a:bodyPr>
          <a:lstStyle/>
          <a:p>
            <a:pPr marL="0" indent="0" algn="ctr">
              <a:buNone/>
            </a:pPr>
            <a:r>
              <a:rPr lang="ru-RU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Проект в Индонезии</a:t>
            </a:r>
          </a:p>
          <a:p>
            <a:pPr marL="0" indent="0" algn="ctr">
              <a:buNone/>
            </a:pPr>
            <a:r>
              <a:rPr lang="ru-RU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(три больницы </a:t>
            </a: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</a:t>
            </a:r>
            <a:r>
              <a:rPr lang="ru-RU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мени </a:t>
            </a:r>
            <a:r>
              <a:rPr lang="en-US" sz="24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Romsey</a:t>
            </a:r>
            <a:r>
              <a:rPr lang="ru-RU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endParaRPr lang="ru-RU" sz="24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ru-RU" sz="24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Период: 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2007-2009</a:t>
            </a:r>
          </a:p>
          <a:p>
            <a:pPr marL="0" indent="0">
              <a:buNone/>
            </a:pPr>
            <a:r>
              <a:rPr lang="ru-RU" sz="24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Цели:</a:t>
            </a:r>
            <a:endParaRPr lang="ru-RU" sz="2400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 определить уровень персонала 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соблюдения 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гигиены рук; </a:t>
            </a:r>
          </a:p>
          <a:p>
            <a:pPr marL="0" indent="0">
              <a:buNone/>
            </a:pP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 оценить использование 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средств для 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гигиены рук, так как это также имеет финансовые последствия; </a:t>
            </a:r>
          </a:p>
          <a:p>
            <a:pPr marL="0" indent="0">
              <a:buNone/>
            </a:pP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 оценить эффективность образования, которая была 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получена, по гигиене 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рук; </a:t>
            </a:r>
          </a:p>
          <a:p>
            <a:pPr marL="0" indent="0">
              <a:buNone/>
            </a:pP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 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поощрить средний медперсонал при соблюдении гигиены рук 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 повысить осведомленность; </a:t>
            </a:r>
          </a:p>
          <a:p>
            <a:pPr marL="0" indent="0">
              <a:buNone/>
            </a:pP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- уменьшить уровень 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заболеваемости, связанные с 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несоблюдением 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гигиены рук; </a:t>
            </a:r>
            <a:endParaRPr lang="ru-RU" sz="24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ru-RU" sz="24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Действия:</a:t>
            </a:r>
          </a:p>
          <a:p>
            <a:pPr marL="0" indent="0">
              <a:buNone/>
            </a:pP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- Были 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разработаны и внедрены анкеты по гигиене 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рук; </a:t>
            </a:r>
          </a:p>
          <a:p>
            <a:pPr marL="0" indent="0">
              <a:buNone/>
            </a:pP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- 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Использовались анкеты ВОЗ в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Bahasa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языке, а также наблюдение и проверка; </a:t>
            </a:r>
          </a:p>
          <a:p>
            <a:pPr marL="0" indent="0">
              <a:buNone/>
            </a:pP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 Проведены учебные занятия в аудиториях; </a:t>
            </a:r>
          </a:p>
          <a:p>
            <a:pPr marL="0" indent="0">
              <a:buNone/>
            </a:pP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 Предоставление антисептиков на каждой кровати в зонах высокого 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риска;</a:t>
            </a:r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 Плакат ВОЗ по 5 компонентам 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по соблюдению гигиены 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рук в каждой станции медсестры и у входа, а также информация о гигиене рук 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на 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каждом компьютере вместо заставки на </a:t>
            </a:r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Bahasa 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языке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marL="0" indent="0">
              <a:buNone/>
            </a:pPr>
            <a:endParaRPr lang="ru-RU" sz="24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ru-RU" sz="24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89113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23528" y="476672"/>
            <a:ext cx="8424936" cy="6048672"/>
          </a:xfrm>
        </p:spPr>
        <p:txBody>
          <a:bodyPr>
            <a:normAutofit/>
          </a:bodyPr>
          <a:lstStyle/>
          <a:p>
            <a:pPr marL="0" lvl="0" indent="0">
              <a:buNone/>
            </a:pPr>
            <a:endParaRPr lang="ru-RU" sz="2000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lvl="0" indent="0">
              <a:buNone/>
            </a:pPr>
            <a:r>
              <a:rPr lang="ru-RU" sz="20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Результаты</a:t>
            </a:r>
            <a:r>
              <a:rPr lang="ru-RU" sz="20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endParaRPr lang="en-US" sz="2000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/>
            <a:r>
              <a:rPr lang="ru-RU" sz="20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Повышение соблюдения гигиены рук среди медсестер от 40 до 88%</a:t>
            </a:r>
          </a:p>
          <a:p>
            <a:pPr lvl="0"/>
            <a:r>
              <a:rPr lang="ru-RU" sz="20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Использование бумажных салфеток повысилось на 20%</a:t>
            </a:r>
          </a:p>
          <a:p>
            <a:pPr lvl="0"/>
            <a:r>
              <a:rPr lang="ru-RU" sz="20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Применение спиртосодержащих </a:t>
            </a:r>
            <a:r>
              <a:rPr lang="ru-RU" sz="20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средств </a:t>
            </a:r>
            <a:r>
              <a:rPr lang="ru-RU" sz="20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 мыла увеличилось </a:t>
            </a:r>
            <a:r>
              <a:rPr lang="ru-RU" sz="20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 ≤100%</a:t>
            </a:r>
          </a:p>
          <a:p>
            <a:pPr marL="0" lvl="0" indent="0">
              <a:buNone/>
            </a:pPr>
            <a:endParaRPr lang="en-US" sz="20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lvl="0" indent="0">
              <a:buNone/>
            </a:pPr>
            <a:r>
              <a:rPr lang="ru-RU" sz="20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Снижение инфекции с 2007 - август 2009: </a:t>
            </a:r>
          </a:p>
          <a:p>
            <a:pPr lvl="0"/>
            <a:r>
              <a:rPr lang="ru-RU" sz="20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Хирургические инфекции от 12 до 3 случаев, </a:t>
            </a:r>
            <a:endParaRPr lang="en-US" sz="20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/>
            <a:r>
              <a:rPr lang="ru-RU" sz="20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Инфекции мочевыводящих путей от 4 до 2 случаев, </a:t>
            </a:r>
            <a:endParaRPr lang="en-US" sz="20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/>
            <a:r>
              <a:rPr lang="ru-RU" sz="20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Флебит от 57 до 13 случаев </a:t>
            </a:r>
            <a:endParaRPr lang="en-US" sz="20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/>
            <a:r>
              <a:rPr lang="ru-RU" sz="20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Бактериемия от 31 до 2-х случаях и</a:t>
            </a:r>
            <a:endParaRPr lang="en-US" sz="20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/>
            <a:r>
              <a:rPr lang="ru-RU" sz="20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Внутрибольничная пневмония с 9 до 3 случаев </a:t>
            </a:r>
          </a:p>
          <a:p>
            <a:endParaRPr lang="ru-RU" sz="2000" dirty="0"/>
          </a:p>
        </p:txBody>
      </p:sp>
    </p:spTree>
    <p:extLst>
      <p:ext uri="{BB962C8B-B14F-4D97-AF65-F5344CB8AC3E}">
        <p14:creationId xmlns:p14="http://schemas.microsoft.com/office/powerpoint/2010/main" val="15817197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lvl="0" defTabSz="457200" fontAlgn="base">
              <a:spcAft>
                <a:spcPct val="0"/>
              </a:spcAft>
            </a:pPr>
            <a:r>
              <a:rPr kumimoji="1" lang="ru-RU" altLang="ru-RU" sz="3600" b="1" dirty="0">
                <a:solidFill>
                  <a:prstClr val="black"/>
                </a:solidFill>
                <a:latin typeface="Times New Roman" pitchFamily="18" charset="0"/>
                <a:ea typeface="+mn-ea"/>
                <a:cs typeface="Times New Roman" pitchFamily="18" charset="0"/>
              </a:rPr>
              <a:t>Матрица формулировки вопроса </a:t>
            </a:r>
            <a:r>
              <a:rPr kumimoji="1" lang="en-US" altLang="ru-RU" sz="3600" b="1" dirty="0">
                <a:solidFill>
                  <a:prstClr val="black"/>
                </a:solidFill>
                <a:latin typeface="Times New Roman" pitchFamily="18" charset="0"/>
                <a:ea typeface="+mn-ea"/>
                <a:cs typeface="Times New Roman" pitchFamily="18" charset="0"/>
              </a:rPr>
              <a:t>PICO</a:t>
            </a:r>
            <a:r>
              <a:rPr kumimoji="1" lang="ru-RU" altLang="ru-RU" sz="3600" b="1" dirty="0">
                <a:solidFill>
                  <a:prstClr val="black"/>
                </a:solidFill>
                <a:latin typeface="Times New Roman" pitchFamily="18" charset="0"/>
                <a:ea typeface="+mn-ea"/>
                <a:cs typeface="Times New Roman" pitchFamily="18" charset="0"/>
              </a:rPr>
              <a:t/>
            </a:r>
            <a:br>
              <a:rPr kumimoji="1" lang="ru-RU" altLang="ru-RU" sz="3600" b="1" dirty="0">
                <a:solidFill>
                  <a:prstClr val="black"/>
                </a:solidFill>
                <a:latin typeface="Times New Roman" pitchFamily="18" charset="0"/>
                <a:ea typeface="+mn-ea"/>
                <a:cs typeface="Times New Roman" pitchFamily="18" charset="0"/>
              </a:rPr>
            </a:br>
            <a:endParaRPr lang="ru-RU" dirty="0"/>
          </a:p>
        </p:txBody>
      </p:sp>
      <p:graphicFrame>
        <p:nvGraphicFramePr>
          <p:cNvPr id="4" name="Объект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604763243"/>
              </p:ext>
            </p:extLst>
          </p:nvPr>
        </p:nvGraphicFramePr>
        <p:xfrm>
          <a:off x="467544" y="1124744"/>
          <a:ext cx="8229600" cy="547260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4800"/>
                <a:gridCol w="4114800"/>
              </a:tblGrid>
              <a:tr h="1644426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pitchFamily="34" charset="0"/>
                        <a:defRPr kumimoji="1" sz="2800">
                          <a:solidFill>
                            <a:schemeClr val="tx1"/>
                          </a:solidFill>
                          <a:latin typeface="Calibri" pitchFamily="34" charset="0"/>
                          <a:cs typeface="Arial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Arial" pitchFamily="34" charset="0"/>
                        <a:defRPr kumimoji="1" sz="2400">
                          <a:solidFill>
                            <a:schemeClr val="tx1"/>
                          </a:solidFill>
                          <a:latin typeface="Calibri" pitchFamily="34" charset="0"/>
                          <a:cs typeface="Arial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 kumimoji="1" sz="2000">
                          <a:solidFill>
                            <a:schemeClr val="tx1"/>
                          </a:solidFill>
                          <a:latin typeface="Calibri" pitchFamily="34" charset="0"/>
                          <a:cs typeface="Arial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 kumimoji="1">
                          <a:solidFill>
                            <a:schemeClr val="tx1"/>
                          </a:solidFill>
                          <a:latin typeface="Calibri" pitchFamily="34" charset="0"/>
                          <a:cs typeface="Arial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 kumimoji="1">
                          <a:solidFill>
                            <a:schemeClr val="tx1"/>
                          </a:solidFill>
                          <a:latin typeface="Calibri" pitchFamily="34" charset="0"/>
                          <a:cs typeface="Arial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 kumimoji="1">
                          <a:solidFill>
                            <a:schemeClr val="tx1"/>
                          </a:solidFill>
                          <a:latin typeface="Calibri" pitchFamily="34" charset="0"/>
                          <a:cs typeface="Arial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 kumimoji="1">
                          <a:solidFill>
                            <a:schemeClr val="tx1"/>
                          </a:solidFill>
                          <a:latin typeface="Calibri" pitchFamily="34" charset="0"/>
                          <a:cs typeface="Arial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 kumimoji="1">
                          <a:solidFill>
                            <a:schemeClr val="tx1"/>
                          </a:solidFill>
                          <a:latin typeface="Calibri" pitchFamily="34" charset="0"/>
                          <a:cs typeface="Arial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 kumimoji="1">
                          <a:solidFill>
                            <a:schemeClr val="tx1"/>
                          </a:solidFill>
                          <a:latin typeface="Calibri" pitchFamily="34" charset="0"/>
                          <a:cs typeface="Arial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ru-RU" sz="2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MS Mincho" pitchFamily="49" charset="-128"/>
                          <a:cs typeface="Times New Roman" panose="02020603050405020304" pitchFamily="18" charset="0"/>
                        </a:rPr>
                        <a:t>Patient </a:t>
                      </a:r>
                      <a:r>
                        <a:rPr kumimoji="0" lang="ru-RU" altLang="ru-RU" sz="2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MS Mincho" pitchFamily="49" charset="-128"/>
                          <a:cs typeface="Times New Roman" panose="02020603050405020304" pitchFamily="18" charset="0"/>
                        </a:rPr>
                        <a:t>(</a:t>
                      </a:r>
                      <a:r>
                        <a:rPr kumimoji="0" lang="en-US" altLang="ru-RU" sz="2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MS Mincho" pitchFamily="49" charset="-128"/>
                          <a:cs typeface="Times New Roman" panose="02020603050405020304" pitchFamily="18" charset="0"/>
                        </a:rPr>
                        <a:t>problem, population) – </a:t>
                      </a:r>
                      <a:r>
                        <a:rPr kumimoji="0" lang="ru-RU" altLang="ru-RU" sz="2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MS Mincho" pitchFamily="49" charset="-128"/>
                          <a:cs typeface="Times New Roman" panose="02020603050405020304" pitchFamily="18" charset="0"/>
                        </a:rPr>
                        <a:t>пациент</a:t>
                      </a:r>
                      <a:r>
                        <a:rPr kumimoji="0" lang="en-US" altLang="ru-RU" sz="2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MS Mincho" pitchFamily="49" charset="-128"/>
                          <a:cs typeface="Times New Roman" panose="02020603050405020304" pitchFamily="18" charset="0"/>
                        </a:rPr>
                        <a:t> (</a:t>
                      </a:r>
                      <a:r>
                        <a:rPr kumimoji="0" lang="ru-RU" altLang="ru-RU" sz="2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MS Mincho" pitchFamily="49" charset="-128"/>
                          <a:cs typeface="Times New Roman" panose="02020603050405020304" pitchFamily="18" charset="0"/>
                        </a:rPr>
                        <a:t>проблема, население)</a:t>
                      </a:r>
                    </a:p>
                  </a:txBody>
                  <a:tcPr marL="68576" marR="68576" marT="0" marB="0" horzOverflow="overflow"/>
                </a:tc>
                <a:tc>
                  <a:txBody>
                    <a:bodyPr/>
                    <a:lstStyle/>
                    <a:p>
                      <a:r>
                        <a:rPr lang="ru-RU" sz="28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Врачи,</a:t>
                      </a:r>
                      <a:r>
                        <a:rPr lang="ru-RU" sz="2800" baseline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медсестры и другие медработники</a:t>
                      </a:r>
                      <a:endParaRPr lang="ru-RU" sz="28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76" marR="68576" marT="0" marB="0" horzOverflow="overflow"/>
                </a:tc>
              </a:tr>
              <a:tr h="1297431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pitchFamily="34" charset="0"/>
                        <a:defRPr kumimoji="1" sz="2800">
                          <a:solidFill>
                            <a:schemeClr val="tx1"/>
                          </a:solidFill>
                          <a:latin typeface="Calibri" pitchFamily="34" charset="0"/>
                          <a:cs typeface="Arial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Arial" pitchFamily="34" charset="0"/>
                        <a:defRPr kumimoji="1" sz="2400">
                          <a:solidFill>
                            <a:schemeClr val="tx1"/>
                          </a:solidFill>
                          <a:latin typeface="Calibri" pitchFamily="34" charset="0"/>
                          <a:cs typeface="Arial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 kumimoji="1" sz="2000">
                          <a:solidFill>
                            <a:schemeClr val="tx1"/>
                          </a:solidFill>
                          <a:latin typeface="Calibri" pitchFamily="34" charset="0"/>
                          <a:cs typeface="Arial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 kumimoji="1">
                          <a:solidFill>
                            <a:schemeClr val="tx1"/>
                          </a:solidFill>
                          <a:latin typeface="Calibri" pitchFamily="34" charset="0"/>
                          <a:cs typeface="Arial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 kumimoji="1">
                          <a:solidFill>
                            <a:schemeClr val="tx1"/>
                          </a:solidFill>
                          <a:latin typeface="Calibri" pitchFamily="34" charset="0"/>
                          <a:cs typeface="Arial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 kumimoji="1">
                          <a:solidFill>
                            <a:schemeClr val="tx1"/>
                          </a:solidFill>
                          <a:latin typeface="Calibri" pitchFamily="34" charset="0"/>
                          <a:cs typeface="Arial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 kumimoji="1">
                          <a:solidFill>
                            <a:schemeClr val="tx1"/>
                          </a:solidFill>
                          <a:latin typeface="Calibri" pitchFamily="34" charset="0"/>
                          <a:cs typeface="Arial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 kumimoji="1">
                          <a:solidFill>
                            <a:schemeClr val="tx1"/>
                          </a:solidFill>
                          <a:latin typeface="Calibri" pitchFamily="34" charset="0"/>
                          <a:cs typeface="Arial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 kumimoji="1">
                          <a:solidFill>
                            <a:schemeClr val="tx1"/>
                          </a:solidFill>
                          <a:latin typeface="Calibri" pitchFamily="34" charset="0"/>
                          <a:cs typeface="Arial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ru-RU" sz="2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MS Mincho" pitchFamily="49" charset="-128"/>
                          <a:cs typeface="Times New Roman" panose="02020603050405020304" pitchFamily="18" charset="0"/>
                        </a:rPr>
                        <a:t>Intervention – </a:t>
                      </a:r>
                      <a:r>
                        <a:rPr kumimoji="0" lang="ru-RU" altLang="ru-RU" sz="2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MS Mincho" pitchFamily="49" charset="-128"/>
                          <a:cs typeface="Times New Roman" panose="02020603050405020304" pitchFamily="18" charset="0"/>
                        </a:rPr>
                        <a:t>вмешательство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2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MS Mincho" pitchFamily="49" charset="-128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68576" marR="68576" marT="0" marB="0" horzOverflow="overflow"/>
                </a:tc>
                <a:tc>
                  <a:txBody>
                    <a:bodyPr/>
                    <a:lstStyle/>
                    <a:p>
                      <a:r>
                        <a:rPr lang="ru-RU" sz="28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Стратегии, направленные на улучшение поведения гигиены рук</a:t>
                      </a:r>
                      <a:endParaRPr lang="ru-RU" sz="28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76" marR="68576" marT="0" marB="0" horzOverflow="overflow"/>
                </a:tc>
              </a:tr>
              <a:tr h="1297431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pitchFamily="34" charset="0"/>
                        <a:defRPr kumimoji="1" sz="2800">
                          <a:solidFill>
                            <a:schemeClr val="tx1"/>
                          </a:solidFill>
                          <a:latin typeface="Calibri" pitchFamily="34" charset="0"/>
                          <a:cs typeface="Arial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Arial" pitchFamily="34" charset="0"/>
                        <a:defRPr kumimoji="1" sz="2400">
                          <a:solidFill>
                            <a:schemeClr val="tx1"/>
                          </a:solidFill>
                          <a:latin typeface="Calibri" pitchFamily="34" charset="0"/>
                          <a:cs typeface="Arial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 kumimoji="1" sz="2000">
                          <a:solidFill>
                            <a:schemeClr val="tx1"/>
                          </a:solidFill>
                          <a:latin typeface="Calibri" pitchFamily="34" charset="0"/>
                          <a:cs typeface="Arial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 kumimoji="1">
                          <a:solidFill>
                            <a:schemeClr val="tx1"/>
                          </a:solidFill>
                          <a:latin typeface="Calibri" pitchFamily="34" charset="0"/>
                          <a:cs typeface="Arial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 kumimoji="1">
                          <a:solidFill>
                            <a:schemeClr val="tx1"/>
                          </a:solidFill>
                          <a:latin typeface="Calibri" pitchFamily="34" charset="0"/>
                          <a:cs typeface="Arial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 kumimoji="1">
                          <a:solidFill>
                            <a:schemeClr val="tx1"/>
                          </a:solidFill>
                          <a:latin typeface="Calibri" pitchFamily="34" charset="0"/>
                          <a:cs typeface="Arial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 kumimoji="1">
                          <a:solidFill>
                            <a:schemeClr val="tx1"/>
                          </a:solidFill>
                          <a:latin typeface="Calibri" pitchFamily="34" charset="0"/>
                          <a:cs typeface="Arial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 kumimoji="1">
                          <a:solidFill>
                            <a:schemeClr val="tx1"/>
                          </a:solidFill>
                          <a:latin typeface="Calibri" pitchFamily="34" charset="0"/>
                          <a:cs typeface="Arial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 kumimoji="1">
                          <a:solidFill>
                            <a:schemeClr val="tx1"/>
                          </a:solidFill>
                          <a:latin typeface="Calibri" pitchFamily="34" charset="0"/>
                          <a:cs typeface="Arial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ru-RU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MS Mincho" pitchFamily="49" charset="-128"/>
                          <a:cs typeface="Times New Roman" panose="02020603050405020304" pitchFamily="18" charset="0"/>
                        </a:rPr>
                        <a:t>Comparison – </a:t>
                      </a:r>
                      <a:r>
                        <a:rPr kumimoji="0" lang="ru-RU" altLang="ru-RU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MS Mincho" pitchFamily="49" charset="-128"/>
                          <a:cs typeface="Times New Roman" panose="02020603050405020304" pitchFamily="18" charset="0"/>
                        </a:rPr>
                        <a:t>вмешательство сравнения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MS Mincho" pitchFamily="49" charset="-128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68576" marR="68576" marT="0" marB="0" horzOverflow="overflow"/>
                </a:tc>
                <a:tc>
                  <a:txBody>
                    <a:bodyPr/>
                    <a:lstStyle/>
                    <a:p>
                      <a:r>
                        <a:rPr lang="ru-RU" sz="28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Обычный уход</a:t>
                      </a:r>
                      <a:endParaRPr lang="ru-RU" sz="28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76" marR="68576" marT="0" marB="0" horzOverflow="overflow"/>
                </a:tc>
              </a:tr>
              <a:tr h="1233320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pitchFamily="34" charset="0"/>
                        <a:defRPr kumimoji="1" sz="2800">
                          <a:solidFill>
                            <a:schemeClr val="tx1"/>
                          </a:solidFill>
                          <a:latin typeface="Calibri" pitchFamily="34" charset="0"/>
                          <a:cs typeface="Arial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Arial" pitchFamily="34" charset="0"/>
                        <a:defRPr kumimoji="1" sz="2400">
                          <a:solidFill>
                            <a:schemeClr val="tx1"/>
                          </a:solidFill>
                          <a:latin typeface="Calibri" pitchFamily="34" charset="0"/>
                          <a:cs typeface="Arial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 kumimoji="1" sz="2000">
                          <a:solidFill>
                            <a:schemeClr val="tx1"/>
                          </a:solidFill>
                          <a:latin typeface="Calibri" pitchFamily="34" charset="0"/>
                          <a:cs typeface="Arial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 kumimoji="1">
                          <a:solidFill>
                            <a:schemeClr val="tx1"/>
                          </a:solidFill>
                          <a:latin typeface="Calibri" pitchFamily="34" charset="0"/>
                          <a:cs typeface="Arial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 kumimoji="1">
                          <a:solidFill>
                            <a:schemeClr val="tx1"/>
                          </a:solidFill>
                          <a:latin typeface="Calibri" pitchFamily="34" charset="0"/>
                          <a:cs typeface="Arial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 kumimoji="1">
                          <a:solidFill>
                            <a:schemeClr val="tx1"/>
                          </a:solidFill>
                          <a:latin typeface="Calibri" pitchFamily="34" charset="0"/>
                          <a:cs typeface="Arial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 kumimoji="1">
                          <a:solidFill>
                            <a:schemeClr val="tx1"/>
                          </a:solidFill>
                          <a:latin typeface="Calibri" pitchFamily="34" charset="0"/>
                          <a:cs typeface="Arial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 kumimoji="1">
                          <a:solidFill>
                            <a:schemeClr val="tx1"/>
                          </a:solidFill>
                          <a:latin typeface="Calibri" pitchFamily="34" charset="0"/>
                          <a:cs typeface="Arial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 kumimoji="1">
                          <a:solidFill>
                            <a:schemeClr val="tx1"/>
                          </a:solidFill>
                          <a:latin typeface="Calibri" pitchFamily="34" charset="0"/>
                          <a:cs typeface="Arial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ru-RU" sz="2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MS Mincho" pitchFamily="49" charset="-128"/>
                          <a:cs typeface="Times New Roman" panose="02020603050405020304" pitchFamily="18" charset="0"/>
                        </a:rPr>
                        <a:t>Outcome – </a:t>
                      </a:r>
                      <a:r>
                        <a:rPr kumimoji="0" lang="ru-RU" altLang="ru-RU" sz="2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MS Mincho" pitchFamily="49" charset="-128"/>
                          <a:cs typeface="Times New Roman" panose="02020603050405020304" pitchFamily="18" charset="0"/>
                        </a:rPr>
                        <a:t>исход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2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MS Mincho" pitchFamily="49" charset="-128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68576" marR="68576" marT="0" marB="0" horzOverflow="overflow"/>
                </a:tc>
                <a:tc>
                  <a:txBody>
                    <a:bodyPr/>
                    <a:lstStyle/>
                    <a:p>
                      <a:r>
                        <a:rPr lang="ru-RU" sz="28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Снижение частоты ВБИ</a:t>
                      </a:r>
                      <a:endParaRPr lang="ru-RU" sz="28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76" marR="68576" marT="0" marB="0" horzOverflow="overflow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3671029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764704"/>
            <a:ext cx="8229600" cy="5544616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ru-RU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Сформулированный вопрос:</a:t>
            </a:r>
          </a:p>
          <a:p>
            <a:pPr marL="0" indent="0" algn="ctr">
              <a:buNone/>
            </a:pPr>
            <a:endParaRPr lang="ru-RU" b="1" dirty="0" smtClean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ctr">
              <a:buNone/>
            </a:pPr>
            <a:r>
              <a:rPr lang="ru-RU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Приводит ли к снижению частоты внутрибольничных инфекций </a:t>
            </a:r>
            <a:r>
              <a:rPr lang="ru-RU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внедрение изменяющих поведение стратегий </a:t>
            </a:r>
            <a:r>
              <a:rPr lang="ru-RU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 улучшению гигиены рук среди медицинских работников по сравнению с обычным уходом?</a:t>
            </a:r>
            <a:endParaRPr lang="ru-RU" b="1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ctr">
              <a:buNone/>
            </a:pPr>
            <a:endParaRPr lang="ru-RU" sz="28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445451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23528" y="404664"/>
            <a:ext cx="8496944" cy="6192688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ru-RU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Стратегия поиска</a:t>
            </a:r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ru-RU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Источник</a:t>
            </a:r>
            <a:r>
              <a:rPr lang="en-US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информации:</a:t>
            </a:r>
            <a:r>
              <a:rPr lang="en-US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  <a:hlinkClick r:id="rId2"/>
              </a:rPr>
              <a:t>http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  <a:hlinkClick r:id="rId2"/>
              </a:rPr>
              <a:t>://</a:t>
            </a:r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  <a:hlinkClick r:id="rId2"/>
              </a:rPr>
              <a:t>www.ncbi.nlm.nih.gov/pubmed</a:t>
            </a:r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ru-RU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Ключевые слова:</a:t>
            </a:r>
            <a:r>
              <a:rPr lang="en-US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Hand hygiene, healthcare-associated 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infection, </a:t>
            </a:r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effectiveness, improvement</a:t>
            </a:r>
          </a:p>
          <a:p>
            <a:pPr marL="0" indent="0">
              <a:buNone/>
            </a:pPr>
            <a:r>
              <a:rPr lang="en-US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Results: 7530                  Results: 78</a:t>
            </a:r>
          </a:p>
          <a:p>
            <a:pPr marL="0" indent="0">
              <a:buNone/>
            </a:pPr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5743"/>
          <a:stretch/>
        </p:blipFill>
        <p:spPr bwMode="auto">
          <a:xfrm>
            <a:off x="467544" y="2636912"/>
            <a:ext cx="2232248" cy="4025401"/>
          </a:xfrm>
          <a:prstGeom prst="rect">
            <a:avLst/>
          </a:prstGeom>
          <a:noFill/>
          <a:ln w="9525">
            <a:solidFill>
              <a:schemeClr val="bg1">
                <a:lumMod val="85000"/>
              </a:schemeClr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8" name="Picture 4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416" t="10452" r="46469" b="34300"/>
          <a:stretch/>
        </p:blipFill>
        <p:spPr bwMode="auto">
          <a:xfrm>
            <a:off x="3491880" y="2599366"/>
            <a:ext cx="4361110" cy="4041425"/>
          </a:xfrm>
          <a:prstGeom prst="rect">
            <a:avLst/>
          </a:prstGeom>
          <a:noFill/>
          <a:ln w="9525">
            <a:solidFill>
              <a:schemeClr val="bg1">
                <a:lumMod val="85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2391521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260648"/>
            <a:ext cx="8363272" cy="6480720"/>
          </a:xfrm>
        </p:spPr>
        <p:txBody>
          <a:bodyPr>
            <a:normAutofit fontScale="77500" lnSpcReduction="20000"/>
          </a:bodyPr>
          <a:lstStyle/>
          <a:p>
            <a:pPr marL="0" indent="0" algn="ctr">
              <a:buNone/>
            </a:pPr>
            <a:r>
              <a:rPr lang="ru-RU" sz="31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Результаты поиска</a:t>
            </a:r>
            <a:endParaRPr lang="en-US" sz="31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buFont typeface="Wingdings" panose="05000000000000000000" pitchFamily="2" charset="2"/>
              <a:buChar char="ü"/>
            </a:pPr>
            <a:r>
              <a:rPr lang="en-US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 meta analysis of the effect of enhanced hand hygiene on the morbidity of ventilator-associated </a:t>
            </a:r>
            <a:r>
              <a:rPr lang="en-US" sz="2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pneumonia </a:t>
            </a:r>
            <a:r>
              <a:rPr lang="en-US" sz="2600" u="sng" dirty="0" smtClean="0">
                <a:latin typeface="Times New Roman" panose="02020603050405020304" pitchFamily="18" charset="0"/>
                <a:cs typeface="Times New Roman" panose="02020603050405020304" pitchFamily="18" charset="0"/>
                <a:hlinkClick r:id="rId2"/>
              </a:rPr>
              <a:t>http</a:t>
            </a:r>
            <a:r>
              <a:rPr lang="en-US" sz="2600" u="sng" dirty="0">
                <a:latin typeface="Times New Roman" panose="02020603050405020304" pitchFamily="18" charset="0"/>
                <a:cs typeface="Times New Roman" panose="02020603050405020304" pitchFamily="18" charset="0"/>
                <a:hlinkClick r:id="rId2"/>
              </a:rPr>
              <a:t>://</a:t>
            </a:r>
            <a:r>
              <a:rPr lang="en-US" sz="2600" u="sng" dirty="0" smtClean="0">
                <a:latin typeface="Times New Roman" panose="02020603050405020304" pitchFamily="18" charset="0"/>
                <a:cs typeface="Times New Roman" panose="02020603050405020304" pitchFamily="18" charset="0"/>
                <a:hlinkClick r:id="rId2"/>
              </a:rPr>
              <a:t>www.ncbi.nlm.nih.gov/pubmed/24809257</a:t>
            </a:r>
            <a:r>
              <a:rPr lang="en-US" sz="2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</a:t>
            </a:r>
            <a:r>
              <a:rPr lang="en-US" sz="2600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(Chinese)</a:t>
            </a:r>
          </a:p>
          <a:p>
            <a:pPr marL="0" indent="0">
              <a:buNone/>
            </a:pPr>
            <a:endParaRPr lang="en-US" sz="2600" u="sng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buFont typeface="Wingdings" panose="05000000000000000000" pitchFamily="2" charset="2"/>
              <a:buChar char="ü"/>
            </a:pPr>
            <a:r>
              <a:rPr lang="en-US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Hand hygiene and risk of influenza virus infections in the community: a systematic review and </a:t>
            </a:r>
            <a:r>
              <a:rPr lang="en-US" sz="2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meta-analysis </a:t>
            </a:r>
            <a:r>
              <a:rPr lang="en-US" sz="2600" dirty="0" smtClean="0">
                <a:latin typeface="Times New Roman" panose="02020603050405020304" pitchFamily="18" charset="0"/>
                <a:cs typeface="Times New Roman" panose="02020603050405020304" pitchFamily="18" charset="0"/>
                <a:hlinkClick r:id="rId3"/>
              </a:rPr>
              <a:t>http</a:t>
            </a:r>
            <a:r>
              <a:rPr lang="en-US" sz="2600" dirty="0">
                <a:latin typeface="Times New Roman" panose="02020603050405020304" pitchFamily="18" charset="0"/>
                <a:cs typeface="Times New Roman" panose="02020603050405020304" pitchFamily="18" charset="0"/>
                <a:hlinkClick r:id="rId3"/>
              </a:rPr>
              <a:t>://</a:t>
            </a:r>
            <a:r>
              <a:rPr lang="en-US" sz="2600" dirty="0" smtClean="0">
                <a:latin typeface="Times New Roman" panose="02020603050405020304" pitchFamily="18" charset="0"/>
                <a:cs typeface="Times New Roman" panose="02020603050405020304" pitchFamily="18" charset="0"/>
                <a:hlinkClick r:id="rId3"/>
              </a:rPr>
              <a:t>www.ncbi.nlm.nih.gov/pubmed/24572643</a:t>
            </a:r>
            <a:r>
              <a:rPr lang="en-US" sz="2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$$$</a:t>
            </a:r>
          </a:p>
          <a:p>
            <a:pPr>
              <a:buFont typeface="Wingdings" panose="05000000000000000000" pitchFamily="2" charset="2"/>
              <a:buChar char="ü"/>
            </a:pPr>
            <a:endParaRPr lang="en-US" sz="26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buFont typeface="Wingdings" panose="05000000000000000000" pitchFamily="2" charset="2"/>
              <a:buChar char="ü"/>
            </a:pPr>
            <a:r>
              <a:rPr lang="en-US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Searching for an optimal hand hygiene bundle: a meta-analysis </a:t>
            </a:r>
            <a:r>
              <a:rPr lang="en-US" sz="2600" dirty="0">
                <a:latin typeface="Times New Roman" panose="02020603050405020304" pitchFamily="18" charset="0"/>
                <a:cs typeface="Times New Roman" panose="02020603050405020304" pitchFamily="18" charset="0"/>
                <a:hlinkClick r:id="rId4"/>
              </a:rPr>
              <a:t>http://</a:t>
            </a:r>
            <a:r>
              <a:rPr lang="en-US" sz="2600" dirty="0" smtClean="0">
                <a:latin typeface="Times New Roman" panose="02020603050405020304" pitchFamily="18" charset="0"/>
                <a:cs typeface="Times New Roman" panose="02020603050405020304" pitchFamily="18" charset="0"/>
                <a:hlinkClick r:id="rId4"/>
              </a:rPr>
              <a:t>www.ncbi.nlm.nih.gov/pubmed/24107409</a:t>
            </a:r>
            <a:r>
              <a:rPr lang="en-US" sz="2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$$$</a:t>
            </a:r>
          </a:p>
          <a:p>
            <a:pPr>
              <a:buFont typeface="Wingdings" panose="05000000000000000000" pitchFamily="2" charset="2"/>
              <a:buChar char="ü"/>
            </a:pPr>
            <a:endParaRPr lang="en-US" sz="26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buFont typeface="Wingdings" panose="05000000000000000000" pitchFamily="2" charset="2"/>
              <a:buChar char="ü"/>
            </a:pPr>
            <a:r>
              <a:rPr lang="en-US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Hygiene and health: systematic review of </a:t>
            </a:r>
            <a:r>
              <a:rPr lang="en-US" sz="2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handwashing</a:t>
            </a:r>
            <a:r>
              <a:rPr lang="en-US" sz="2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practices </a:t>
            </a:r>
            <a:r>
              <a:rPr lang="en-US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worldwide and update of health </a:t>
            </a:r>
            <a:r>
              <a:rPr lang="en-US" sz="2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effects   </a:t>
            </a:r>
            <a:r>
              <a:rPr lang="en-US" sz="2600" dirty="0" smtClean="0">
                <a:latin typeface="Times New Roman" panose="02020603050405020304" pitchFamily="18" charset="0"/>
                <a:cs typeface="Times New Roman" panose="02020603050405020304" pitchFamily="18" charset="0"/>
                <a:hlinkClick r:id="rId5"/>
              </a:rPr>
              <a:t>http</a:t>
            </a:r>
            <a:r>
              <a:rPr lang="en-US" sz="2600" dirty="0">
                <a:latin typeface="Times New Roman" panose="02020603050405020304" pitchFamily="18" charset="0"/>
                <a:cs typeface="Times New Roman" panose="02020603050405020304" pitchFamily="18" charset="0"/>
                <a:hlinkClick r:id="rId5"/>
              </a:rPr>
              <a:t>://</a:t>
            </a:r>
            <a:r>
              <a:rPr lang="en-US" sz="2600" dirty="0" smtClean="0">
                <a:latin typeface="Times New Roman" panose="02020603050405020304" pitchFamily="18" charset="0"/>
                <a:cs typeface="Times New Roman" panose="02020603050405020304" pitchFamily="18" charset="0"/>
                <a:hlinkClick r:id="rId5"/>
              </a:rPr>
              <a:t>www.ncbi.nlm.nih.gov/pubmed/24889816</a:t>
            </a:r>
            <a:endParaRPr lang="en-US" sz="26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buFont typeface="Wingdings" panose="05000000000000000000" pitchFamily="2" charset="2"/>
              <a:buChar char="ü"/>
            </a:pPr>
            <a:endParaRPr lang="en-US" sz="2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buFont typeface="Wingdings" panose="05000000000000000000" pitchFamily="2" charset="2"/>
              <a:buChar char="ü"/>
            </a:pPr>
            <a:r>
              <a:rPr lang="en-US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Effect of Hand Hygiene on Infectious Disease Risk in the Community Setting: A Meta-Analysis      </a:t>
            </a:r>
            <a:r>
              <a:rPr lang="en-US" sz="2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           </a:t>
            </a:r>
            <a:r>
              <a:rPr lang="en-US" sz="2600" dirty="0" smtClean="0">
                <a:latin typeface="Times New Roman" panose="02020603050405020304" pitchFamily="18" charset="0"/>
                <a:cs typeface="Times New Roman" panose="02020603050405020304" pitchFamily="18" charset="0"/>
                <a:hlinkClick r:id="rId6"/>
              </a:rPr>
              <a:t>http</a:t>
            </a:r>
            <a:r>
              <a:rPr lang="en-US" sz="2600" dirty="0">
                <a:latin typeface="Times New Roman" panose="02020603050405020304" pitchFamily="18" charset="0"/>
                <a:cs typeface="Times New Roman" panose="02020603050405020304" pitchFamily="18" charset="0"/>
                <a:hlinkClick r:id="rId6"/>
              </a:rPr>
              <a:t>://</a:t>
            </a:r>
            <a:r>
              <a:rPr lang="en-US" sz="2600" dirty="0" smtClean="0">
                <a:latin typeface="Times New Roman" panose="02020603050405020304" pitchFamily="18" charset="0"/>
                <a:cs typeface="Times New Roman" panose="02020603050405020304" pitchFamily="18" charset="0"/>
                <a:hlinkClick r:id="rId6"/>
              </a:rPr>
              <a:t>www.ncbi.nlm.nih.gov/pubmed/18556606</a:t>
            </a:r>
            <a:endParaRPr lang="en-US" sz="26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buFont typeface="Wingdings" panose="05000000000000000000" pitchFamily="2" charset="2"/>
              <a:buChar char="ü"/>
            </a:pPr>
            <a:endParaRPr lang="en-US" sz="26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buFont typeface="Wingdings" panose="05000000000000000000" pitchFamily="2" charset="2"/>
              <a:buChar char="ü"/>
            </a:pPr>
            <a:r>
              <a:rPr lang="en-US" sz="26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 systematic review of hand </a:t>
            </a:r>
            <a:r>
              <a:rPr lang="en-US" sz="26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hygiene improvement </a:t>
            </a:r>
            <a:r>
              <a:rPr lang="en-US" sz="26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strategies: a </a:t>
            </a:r>
            <a:r>
              <a:rPr lang="en-US" sz="2600" b="1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behavioural</a:t>
            </a:r>
            <a:r>
              <a:rPr lang="en-US" sz="26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6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approach                                         </a:t>
            </a:r>
            <a:r>
              <a:rPr lang="en-US" sz="26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  <a:hlinkClick r:id="rId7"/>
              </a:rPr>
              <a:t>http</a:t>
            </a:r>
            <a:r>
              <a:rPr lang="en-US" sz="26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  <a:hlinkClick r:id="rId7"/>
              </a:rPr>
              <a:t>://</a:t>
            </a:r>
            <a:r>
              <a:rPr lang="en-US" sz="26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  <a:hlinkClick r:id="rId7"/>
              </a:rPr>
              <a:t>www.ncbi.nlm.nih.gov/pubmed/22978722</a:t>
            </a:r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493488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Grp="1" noChangeAspect="1" noChangeArrowheads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769" t="1916" r="13573" b="46530"/>
          <a:stretch/>
        </p:blipFill>
        <p:spPr bwMode="auto">
          <a:xfrm>
            <a:off x="179512" y="836712"/>
            <a:ext cx="8784976" cy="4104456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8540832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692696"/>
            <a:ext cx="8229600" cy="5616624"/>
          </a:xfrm>
        </p:spPr>
        <p:txBody>
          <a:bodyPr/>
          <a:lstStyle/>
          <a:p>
            <a:pPr marL="0" indent="0" algn="ctr">
              <a:buNone/>
            </a:pPr>
            <a:r>
              <a:rPr lang="en-US" dirty="0" smtClean="0">
                <a:latin typeface="Times New Roman"/>
                <a:ea typeface="Calibri"/>
              </a:rPr>
              <a:t> </a:t>
            </a:r>
            <a:r>
              <a:rPr lang="ru-RU" dirty="0" smtClean="0">
                <a:latin typeface="Times New Roman"/>
                <a:ea typeface="Calibri"/>
              </a:rPr>
              <a:t>Цель </a:t>
            </a:r>
            <a:r>
              <a:rPr lang="ru-RU" dirty="0">
                <a:latin typeface="Times New Roman"/>
                <a:ea typeface="Calibri"/>
              </a:rPr>
              <a:t>исследования </a:t>
            </a:r>
            <a:endParaRPr lang="en-US" dirty="0" smtClean="0">
              <a:latin typeface="Times New Roman"/>
              <a:ea typeface="Calibri"/>
            </a:endParaRPr>
          </a:p>
          <a:p>
            <a:pPr marL="0" indent="0">
              <a:buNone/>
            </a:pPr>
            <a:r>
              <a:rPr lang="en-US" dirty="0">
                <a:latin typeface="Times New Roman"/>
                <a:ea typeface="Calibri"/>
              </a:rPr>
              <a:t> </a:t>
            </a:r>
            <a:endParaRPr lang="ru-RU" dirty="0" smtClean="0">
              <a:latin typeface="Times New Roman"/>
              <a:ea typeface="Calibri"/>
            </a:endParaRPr>
          </a:p>
          <a:p>
            <a:pPr marL="0" indent="0">
              <a:buNone/>
            </a:pPr>
            <a:r>
              <a:rPr lang="ru-RU" dirty="0" smtClean="0">
                <a:latin typeface="Times New Roman"/>
                <a:ea typeface="Calibri"/>
              </a:rPr>
              <a:t>Дать четкую концепцию по стратегиям </a:t>
            </a:r>
            <a:r>
              <a:rPr lang="ru-RU" dirty="0">
                <a:latin typeface="Times New Roman"/>
                <a:ea typeface="Calibri"/>
              </a:rPr>
              <a:t>улучшения гигиены </a:t>
            </a:r>
            <a:r>
              <a:rPr lang="ru-RU" dirty="0" smtClean="0">
                <a:latin typeface="Times New Roman"/>
                <a:ea typeface="Calibri"/>
              </a:rPr>
              <a:t>рук в зависимости от влияния различных детерминантов на изменение поведения.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9399802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692696"/>
            <a:ext cx="8229600" cy="5688632"/>
          </a:xfrm>
        </p:spPr>
        <p:txBody>
          <a:bodyPr>
            <a:normAutofit fontScale="92500"/>
          </a:bodyPr>
          <a:lstStyle/>
          <a:p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Было выбрано 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21 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исследование, 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которые рассмотрели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Naikoba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Хейворд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endParaRPr lang="en-US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 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базах данных 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MEDLINE, CINAHL, EMBASE, the </a:t>
            </a:r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Cochrane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Central 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Register of Controlled Trials (CENTRAL</a:t>
            </a:r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),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Cochrane 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Database of Systematic Reviews, Database </a:t>
            </a:r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of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Abstract 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of Reviews of Effects (DARE)</a:t>
            </a:r>
            <a:endParaRPr lang="en-US" sz="24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 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января 2000 п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 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ноября 2009 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года,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ru-RU" sz="24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А 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также 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Current Controlled Trials, ClinicalTrials.gov, National Health Service Centre for Reviews and Dissemination (NHS-CRD): National Health Service Economic Evaluation Database (NHSEED</a:t>
            </a:r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и</a:t>
            </a:r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National Health Service Centre for Reviews and Dissemination Health Technology Assessment (NHSCRD:HTA). </a:t>
            </a:r>
            <a:endParaRPr lang="ru-RU" sz="24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sz="24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Поиск 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был ограничен 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исследованиями людей, никаких 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языковых ограничений не 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было.</a:t>
            </a:r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3020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95536" y="404664"/>
            <a:ext cx="8229600" cy="6120680"/>
          </a:xfrm>
        </p:spPr>
        <p:txBody>
          <a:bodyPr>
            <a:noAutofit/>
          </a:bodyPr>
          <a:lstStyle/>
          <a:p>
            <a:pPr marL="0" indent="0" algn="ctr">
              <a:buNone/>
            </a:pPr>
            <a:r>
              <a:rPr lang="ru-RU" sz="2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Критерии отбора</a:t>
            </a:r>
          </a:p>
          <a:p>
            <a:pPr marL="0" indent="0">
              <a:buNone/>
            </a:pPr>
            <a:r>
              <a:rPr lang="ru-RU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 обзор были включены </a:t>
            </a:r>
            <a:r>
              <a:rPr lang="ru-RU" sz="22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рандомизированные</a:t>
            </a:r>
            <a:r>
              <a:rPr lang="ru-RU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контролируемые испытания,  </a:t>
            </a:r>
            <a:r>
              <a:rPr lang="ru-RU" sz="22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квазирандомизированные</a:t>
            </a:r>
            <a:r>
              <a:rPr lang="ru-RU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контролируемые и неконтролируемые исследования. </a:t>
            </a:r>
            <a:endParaRPr lang="ru-RU" sz="2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ctr">
              <a:buNone/>
            </a:pPr>
            <a:r>
              <a:rPr lang="ru-RU" sz="2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Другие критерии</a:t>
            </a:r>
            <a:endParaRPr lang="ru-RU" sz="22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1. </a:t>
            </a:r>
            <a:r>
              <a:rPr lang="ru-RU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Популяция: </a:t>
            </a:r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Медработники в условиях стационара</a:t>
            </a:r>
          </a:p>
          <a:p>
            <a:pPr marL="0" indent="0">
              <a:buNone/>
            </a:pPr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2. Вмешательства: стратегии, направленные на улучшение поведения гигиены рук</a:t>
            </a:r>
          </a:p>
          <a:p>
            <a:pPr marL="0" indent="0">
              <a:buNone/>
            </a:pPr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3. Сравнение: поведение гигиены рук до введения программы или стратегии, или поведения гигиены в группе сравнения, где была реализована </a:t>
            </a:r>
            <a:r>
              <a:rPr lang="ru-RU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еще одна программа или </a:t>
            </a:r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без программы (обычный уход)</a:t>
            </a:r>
          </a:p>
          <a:p>
            <a:pPr marL="0" indent="0">
              <a:buNone/>
            </a:pPr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4. Итог: </a:t>
            </a:r>
            <a:r>
              <a:rPr lang="ru-RU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внедренные компоненты изменения поведения по улучшению гигиены </a:t>
            </a:r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рук </a:t>
            </a:r>
            <a:r>
              <a:rPr lang="ru-RU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у медработников</a:t>
            </a:r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marL="0" indent="0">
              <a:buNone/>
            </a:pPr>
            <a:endParaRPr lang="ru-RU" sz="2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503406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Скругленный прямоугольник 3"/>
          <p:cNvSpPr/>
          <p:nvPr/>
        </p:nvSpPr>
        <p:spPr>
          <a:xfrm>
            <a:off x="395536" y="332656"/>
            <a:ext cx="8280920" cy="1872208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Два автора (AH и TVA) независимо сделали обзор названий и тезисов цитатами 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поиска 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для оценки их приемлемости для дальнейшего рассмотрения на основе критериев отбора, и выбрали соответствующие статьи для возможного включения</a:t>
            </a:r>
          </a:p>
        </p:txBody>
      </p:sp>
      <p:sp>
        <p:nvSpPr>
          <p:cNvPr id="5" name="Скругленный прямоугольник 4"/>
          <p:cNvSpPr/>
          <p:nvPr/>
        </p:nvSpPr>
        <p:spPr>
          <a:xfrm>
            <a:off x="395536" y="2348880"/>
            <a:ext cx="8280920" cy="1944216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Различия в выборе были решены на основе консенсуса или консультации с третьим рецензентом (MH или LS) в сомнительных случаях. 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Полный 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текст 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приемлемых статей 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были подвергнуты той же стратегии оценки</a:t>
            </a:r>
          </a:p>
        </p:txBody>
      </p:sp>
      <p:sp>
        <p:nvSpPr>
          <p:cNvPr id="6" name="Скругленный прямоугольник 5"/>
          <p:cNvSpPr/>
          <p:nvPr/>
        </p:nvSpPr>
        <p:spPr>
          <a:xfrm>
            <a:off x="395536" y="4437112"/>
            <a:ext cx="8280920" cy="216024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Вместо 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того, чтобы исключить исследования, которые считались плохого качества, 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было принято 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решение включить такие исследования и эмпирически оценить уровень качества. 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Они использовали 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систему оценки 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Андерсона 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 Шарпа, которые оценивали влияние различных видов мероприятий по изменению поведения, направленного либо на больных или медработников.</a:t>
            </a:r>
          </a:p>
        </p:txBody>
      </p:sp>
    </p:spTree>
    <p:extLst>
      <p:ext uri="{BB962C8B-B14F-4D97-AF65-F5344CB8AC3E}">
        <p14:creationId xmlns:p14="http://schemas.microsoft.com/office/powerpoint/2010/main" val="42308405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23528" y="332656"/>
            <a:ext cx="8712968" cy="6192688"/>
          </a:xfrm>
        </p:spPr>
        <p:txBody>
          <a:bodyPr>
            <a:normAutofit fontScale="55000" lnSpcReduction="20000"/>
          </a:bodyPr>
          <a:lstStyle/>
          <a:p>
            <a:pPr marL="0" indent="0" algn="ctr">
              <a:buNone/>
            </a:pPr>
            <a:r>
              <a:rPr lang="ru-RU" sz="4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Методологическая оценка </a:t>
            </a:r>
            <a:r>
              <a:rPr lang="ru-RU" sz="4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качества</a:t>
            </a:r>
            <a:endParaRPr lang="ru-RU" sz="4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en-US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Design </a:t>
            </a:r>
            <a:r>
              <a:rPr 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of study or assignment rating</a:t>
            </a:r>
          </a:p>
          <a:p>
            <a:pPr marL="0" indent="0">
              <a:buNone/>
            </a:pP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Experimental: RCT, random allocation; CCT, quasi-random allocation; three data collection points before and after the intervention	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            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Quasi-experimental: CBA, comparable control sites	1</a:t>
            </a:r>
          </a:p>
          <a:p>
            <a:pPr marL="0" indent="0">
              <a:buNone/>
            </a:pP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Quasi-experimental: nonequivalent control sites	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0</a:t>
            </a: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Single group before-after tests with baseline measurement	0</a:t>
            </a:r>
          </a:p>
          <a:p>
            <a:pPr marL="0" indent="0">
              <a:buNone/>
            </a:pPr>
            <a:r>
              <a:rPr 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Content</a:t>
            </a:r>
          </a:p>
          <a:p>
            <a:pPr marL="0" indent="0">
              <a:buNone/>
            </a:pP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Intervention is clearly described	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Sample size</a:t>
            </a:r>
          </a:p>
          <a:p>
            <a:pPr marL="0" indent="0">
              <a:buNone/>
            </a:pP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Described and justified. An n per group sufficient to detect a significant effect (p &lt; 0.05) with a power of 0.80 or reported calculation of power	1</a:t>
            </a:r>
          </a:p>
          <a:p>
            <a:pPr marL="0" indent="0">
              <a:buNone/>
            </a:pPr>
            <a:r>
              <a:rPr 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Validity and reliability of instruments</a:t>
            </a:r>
          </a:p>
          <a:p>
            <a:pPr marL="0" indent="0">
              <a:buNone/>
            </a:pP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Unobtrusive observations, rater procedure described and r &gt; 0.80	2</a:t>
            </a:r>
          </a:p>
          <a:p>
            <a:pPr marL="0" indent="0">
              <a:buNone/>
            </a:pP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Unobtrusive observations, rater procedure not described or r &lt; 0.80	1</a:t>
            </a:r>
          </a:p>
          <a:p>
            <a:pPr marL="0" indent="0">
              <a:buNone/>
            </a:pP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Obtrusive observations, rater procedure described and r &gt; 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0.80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	1</a:t>
            </a:r>
          </a:p>
          <a:p>
            <a:pPr marL="0" indent="0">
              <a:buNone/>
            </a:pP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Obtrusive observations, rater procedure not described or r &lt; 0.80	0</a:t>
            </a:r>
          </a:p>
          <a:p>
            <a:pPr marL="0" indent="0">
              <a:buNone/>
            </a:pP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Volume of soap or hand alcohol used	0</a:t>
            </a:r>
          </a:p>
          <a:p>
            <a:pPr marL="0" indent="0">
              <a:buNone/>
            </a:pPr>
            <a:r>
              <a:rPr 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Test statistics</a:t>
            </a:r>
          </a:p>
          <a:p>
            <a:pPr marL="0" indent="0">
              <a:buNone/>
            </a:pP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Test statistics are 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described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	1</a:t>
            </a:r>
          </a:p>
          <a:p>
            <a:pPr marL="0" indent="0">
              <a:buNone/>
            </a:pP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Significance</a:t>
            </a:r>
          </a:p>
          <a:p>
            <a:pPr marL="0" indent="0">
              <a:buNone/>
            </a:pP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p Value or confidence interval is given	1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99871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95536" y="620688"/>
            <a:ext cx="8291264" cy="5904656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Два 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автора (AH и TVA) независимо определяли 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соответствие 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исследования критериям, установленным для методологического качества, и разногласия снова разрешались путем обсуждения. </a:t>
            </a:r>
            <a:endParaRPr lang="ru-RU" sz="24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ru-RU" sz="24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Исследования получившие 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менее 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3х 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из 7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очков были сняты. 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</a:t>
            </a:r>
          </a:p>
          <a:p>
            <a:pPr marL="0" indent="0">
              <a:buNone/>
            </a:pP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Исследования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которые оценили 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 3 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очка, но не имеющие положительную оценку для «используемый 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инструмент» 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были удалены. </a:t>
            </a:r>
            <a:endParaRPr lang="ru-RU" sz="24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Исследования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которые оценили 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от 3 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(с положительным балла за «используемый 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инструмент») 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до 5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очков 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были классифицированы как среднего качества, и те, 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 6 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или 7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очков были классифицированы как исследования высокого качества.</a:t>
            </a:r>
          </a:p>
        </p:txBody>
      </p:sp>
    </p:spTree>
    <p:extLst>
      <p:ext uri="{BB962C8B-B14F-4D97-AF65-F5344CB8AC3E}">
        <p14:creationId xmlns:p14="http://schemas.microsoft.com/office/powerpoint/2010/main" val="28976263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544" y="332656"/>
            <a:ext cx="8208912" cy="6120680"/>
          </a:xfrm>
        </p:spPr>
      </p:pic>
    </p:spTree>
    <p:extLst>
      <p:ext uri="{BB962C8B-B14F-4D97-AF65-F5344CB8AC3E}">
        <p14:creationId xmlns:p14="http://schemas.microsoft.com/office/powerpoint/2010/main" val="12331885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graphicFrame>
        <p:nvGraphicFramePr>
          <p:cNvPr id="4" name="Объект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777383243"/>
              </p:ext>
            </p:extLst>
          </p:nvPr>
        </p:nvGraphicFramePr>
        <p:xfrm>
          <a:off x="0" y="0"/>
          <a:ext cx="9144000" cy="6858001"/>
        </p:xfrm>
        <a:graphic>
          <a:graphicData uri="http://schemas.openxmlformats.org/drawingml/2006/table">
            <a:tbl>
              <a:tblPr/>
              <a:tblGrid>
                <a:gridCol w="1406770"/>
                <a:gridCol w="4064000"/>
                <a:gridCol w="3673230"/>
              </a:tblGrid>
              <a:tr h="414670">
                <a:tc gridSpan="3">
                  <a:txBody>
                    <a:bodyPr/>
                    <a:lstStyle/>
                    <a:p>
                      <a:pPr algn="l" fontAlgn="base"/>
                      <a:r>
                        <a:rPr lang="en-US" sz="1400" b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Selection* of the most relevant techniques and their determinant with this overview</a:t>
                      </a:r>
                      <a:endParaRPr lang="en-US" sz="1400" b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0241" marR="40483" marT="20241" marB="20241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414670">
                <a:tc>
                  <a:txBody>
                    <a:bodyPr/>
                    <a:lstStyle/>
                    <a:p>
                      <a:pPr fontAlgn="t"/>
                      <a:r>
                        <a:rPr lang="en-US" sz="1400" b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Determinant</a:t>
                      </a:r>
                      <a:endParaRPr lang="en-US" sz="1400" b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0241" marR="40483" marT="20241" marB="20241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fontAlgn="base"/>
                      <a:r>
                        <a:rPr lang="en-US" sz="1400" b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Behaviour change technique</a:t>
                      </a:r>
                      <a:endParaRPr lang="en-US" sz="1400" b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0241" marR="40483" marT="20241" marB="20241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fontAlgn="base"/>
                      <a:r>
                        <a:rPr lang="en-US" sz="1400" b="1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Description of the activity in studies</a:t>
                      </a:r>
                      <a:endParaRPr lang="en-US" sz="1400" b="0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0241" marR="40483" marT="20241" marB="20241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414670">
                <a:tc rowSpan="2">
                  <a:txBody>
                    <a:bodyPr/>
                    <a:lstStyle/>
                    <a:p>
                      <a:pPr fontAlgn="t"/>
                      <a:r>
                        <a:rPr lang="en-US" sz="1400" b="1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Knowledge</a:t>
                      </a:r>
                      <a:endParaRPr lang="en-US" sz="1400" b="0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0241" marR="40483" marT="20241" marB="20241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fontAlgn="base"/>
                      <a:r>
                        <a:rPr lang="en-US" sz="1400" b="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Provide general information</a:t>
                      </a:r>
                    </a:p>
                  </a:txBody>
                  <a:tcPr marL="20241" marR="40483" marT="20241" marB="20241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fontAlgn="base"/>
                      <a:r>
                        <a:rPr lang="en-US" sz="1400" b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Educational sessions or educational materials</a:t>
                      </a:r>
                    </a:p>
                  </a:txBody>
                  <a:tcPr marL="20241" marR="40483" marT="20241" marB="20241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</a:tr>
              <a:tr h="591333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fontAlgn="base"/>
                      <a:r>
                        <a:rPr lang="en-US" sz="1400" b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Increase memory or understanding of information</a:t>
                      </a:r>
                    </a:p>
                  </a:txBody>
                  <a:tcPr marL="20241" marR="40483" marT="20241" marB="20241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fontAlgn="base"/>
                      <a:r>
                        <a:rPr lang="en-US" sz="1400" b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Group discussion, answering questions, clarification</a:t>
                      </a:r>
                    </a:p>
                  </a:txBody>
                  <a:tcPr marL="20241" marR="40483" marT="20241" marB="20241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</a:tr>
              <a:tr h="767999">
                <a:tc rowSpan="4">
                  <a:txBody>
                    <a:bodyPr/>
                    <a:lstStyle/>
                    <a:p>
                      <a:pPr fontAlgn="t"/>
                      <a:r>
                        <a:rPr lang="en-US" sz="1400" b="1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Awareness</a:t>
                      </a:r>
                      <a:endParaRPr lang="en-US" sz="1400" b="0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0241" marR="40483" marT="20241" marB="20241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fontAlgn="base"/>
                      <a:r>
                        <a:rPr lang="en-US" sz="1400" b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Risk communication</a:t>
                      </a:r>
                    </a:p>
                  </a:txBody>
                  <a:tcPr marL="20241" marR="40483" marT="20241" marB="20241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fontAlgn="base"/>
                      <a:r>
                        <a:rPr lang="en-US" sz="1400" b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Information about risks of non adherence or inadequate hand hygiene (infection rates, costs)</a:t>
                      </a:r>
                    </a:p>
                  </a:txBody>
                  <a:tcPr marL="20241" marR="40483" marT="20241" marB="20241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</a:tr>
              <a:tr h="414670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fontAlgn="base"/>
                      <a:r>
                        <a:rPr lang="en-US" sz="1400" b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Delayed feedback of behaviour</a:t>
                      </a:r>
                    </a:p>
                  </a:txBody>
                  <a:tcPr marL="20241" marR="40483" marT="20241" marB="20241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fontAlgn="base"/>
                      <a:r>
                        <a:rPr lang="en-US" sz="1400" b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Overview of recorded hand hygiene behaviour</a:t>
                      </a:r>
                    </a:p>
                  </a:txBody>
                  <a:tcPr marL="20241" marR="40483" marT="20241" marB="20241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</a:tr>
              <a:tr h="944662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fontAlgn="base"/>
                      <a:r>
                        <a:rPr lang="en-US" sz="1400" b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Direct feedback of behaviour</a:t>
                      </a:r>
                    </a:p>
                  </a:txBody>
                  <a:tcPr marL="20241" marR="40483" marT="20241" marB="20241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fontAlgn="base"/>
                      <a:r>
                        <a:rPr lang="en-US" sz="1400" b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Using a system to make professionals aware of their hand hygiene behaviour soon after planned execution</a:t>
                      </a:r>
                    </a:p>
                  </a:txBody>
                  <a:tcPr marL="20241" marR="40483" marT="20241" marB="20241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</a:tr>
              <a:tr h="414670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fontAlgn="base"/>
                      <a:r>
                        <a:rPr lang="en-US" sz="1400" b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Feedback of clinical outcomes</a:t>
                      </a:r>
                    </a:p>
                  </a:txBody>
                  <a:tcPr marL="20241" marR="40483" marT="20241" marB="20241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fontAlgn="base"/>
                      <a:r>
                        <a:rPr lang="en-US" sz="1400" b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Overview of nosocomial infections</a:t>
                      </a:r>
                    </a:p>
                  </a:txBody>
                  <a:tcPr marL="20241" marR="40483" marT="20241" marB="20241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</a:tr>
              <a:tr h="591333">
                <a:tc rowSpan="3">
                  <a:txBody>
                    <a:bodyPr/>
                    <a:lstStyle/>
                    <a:p>
                      <a:pPr fontAlgn="t"/>
                      <a:r>
                        <a:rPr lang="en-US" sz="1400" b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Social influence</a:t>
                      </a:r>
                      <a:endParaRPr lang="en-US" sz="1400" b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0241" marR="40483" marT="20241" marB="20241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fontAlgn="base"/>
                      <a:r>
                        <a:rPr lang="en-US" sz="1400" b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Provide information about peer behaviour</a:t>
                      </a:r>
                    </a:p>
                  </a:txBody>
                  <a:tcPr marL="20241" marR="40483" marT="20241" marB="20241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fontAlgn="base"/>
                      <a:r>
                        <a:rPr lang="en-US" sz="1400" b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Information about peers’ opinions of correct hand hygiene</a:t>
                      </a:r>
                    </a:p>
                  </a:txBody>
                  <a:tcPr marL="20241" marR="40483" marT="20241" marB="20241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</a:tr>
              <a:tr h="944662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fontAlgn="base"/>
                      <a:r>
                        <a:rPr lang="en-US" sz="1400" b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Provide opportunities for social comparison</a:t>
                      </a:r>
                    </a:p>
                  </a:txBody>
                  <a:tcPr marL="20241" marR="40483" marT="20241" marB="20241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fontAlgn="base"/>
                      <a:r>
                        <a:rPr lang="en-US" sz="1400" b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Group sessions with peers in which discussion and social comparison of hand hygiene practices can occur</a:t>
                      </a:r>
                    </a:p>
                  </a:txBody>
                  <a:tcPr marL="20241" marR="40483" marT="20241" marB="20241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</a:tr>
              <a:tr h="944662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fontAlgn="base"/>
                      <a:r>
                        <a:rPr lang="en-US" sz="1400" b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Mobilise social norm:</a:t>
                      </a:r>
                    </a:p>
                  </a:txBody>
                  <a:tcPr marL="20241" marR="40483" marT="20241" marB="20241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fontAlgn="base"/>
                      <a:r>
                        <a:rPr lang="en-US" sz="1400" b="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Exposing the professional to the social norm of important others (not peers) such as opinion leaders</a:t>
                      </a:r>
                    </a:p>
                  </a:txBody>
                  <a:tcPr marL="20241" marR="40483" marT="20241" marB="20241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1667235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graphicFrame>
        <p:nvGraphicFramePr>
          <p:cNvPr id="4" name="Объект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214225922"/>
              </p:ext>
            </p:extLst>
          </p:nvPr>
        </p:nvGraphicFramePr>
        <p:xfrm>
          <a:off x="179511" y="260648"/>
          <a:ext cx="8964489" cy="6336704"/>
        </p:xfrm>
        <a:graphic>
          <a:graphicData uri="http://schemas.openxmlformats.org/drawingml/2006/table">
            <a:tbl>
              <a:tblPr/>
              <a:tblGrid>
                <a:gridCol w="1944217"/>
                <a:gridCol w="3168352"/>
                <a:gridCol w="3851920"/>
              </a:tblGrid>
              <a:tr h="272632">
                <a:tc rowSpan="2">
                  <a:txBody>
                    <a:bodyPr/>
                    <a:lstStyle/>
                    <a:p>
                      <a:pPr fontAlgn="t"/>
                      <a:r>
                        <a:rPr lang="en-US" sz="1400" b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Attitude</a:t>
                      </a:r>
                      <a:endParaRPr lang="en-US" sz="1400" b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7264" marR="34528" marT="17264" marB="17264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fontAlgn="base"/>
                      <a:r>
                        <a:rPr lang="en-US" sz="1400" b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Persuasive communication</a:t>
                      </a:r>
                    </a:p>
                  </a:txBody>
                  <a:tcPr marL="17264" marR="34528" marT="17264" marB="17264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fontAlgn="base"/>
                      <a:r>
                        <a:rPr lang="en-US" sz="1400" b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Positive consequences of proper hand hygiene</a:t>
                      </a:r>
                    </a:p>
                  </a:txBody>
                  <a:tcPr marL="17264" marR="34528" marT="17264" marB="17264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</a:tr>
              <a:tr h="453815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fontAlgn="base"/>
                      <a:r>
                        <a:rPr lang="en-US" sz="1400" b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Reinforcement of behavioural progress</a:t>
                      </a:r>
                    </a:p>
                  </a:txBody>
                  <a:tcPr marL="17264" marR="34528" marT="17264" marB="17264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fontAlgn="base"/>
                      <a:r>
                        <a:rPr lang="en-US" sz="1400" b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Praise, encouragement, or material rewards</a:t>
                      </a:r>
                    </a:p>
                  </a:txBody>
                  <a:tcPr marL="17264" marR="34528" marT="17264" marB="17264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</a:tr>
              <a:tr h="663736">
                <a:tc rowSpan="5">
                  <a:txBody>
                    <a:bodyPr/>
                    <a:lstStyle/>
                    <a:p>
                      <a:pPr fontAlgn="t"/>
                      <a:r>
                        <a:rPr lang="en-US" sz="1400" b="1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Self-efficacy</a:t>
                      </a:r>
                      <a:endParaRPr lang="en-US" sz="1400" b="0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7264" marR="34528" marT="17264" marB="17264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fontAlgn="base"/>
                      <a:r>
                        <a:rPr lang="en-US" sz="1400" b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Modeling</a:t>
                      </a:r>
                    </a:p>
                  </a:txBody>
                  <a:tcPr marL="17264" marR="34528" marT="17264" marB="17264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fontAlgn="base"/>
                      <a:r>
                        <a:rPr lang="en-US" sz="1400" b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Use of a role model. Demonstration of proper hand hygiene behaviour in group, class, or team</a:t>
                      </a:r>
                    </a:p>
                  </a:txBody>
                  <a:tcPr marL="17264" marR="34528" marT="17264" marB="17264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</a:tr>
              <a:tr h="626041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fontAlgn="base"/>
                      <a:r>
                        <a:rPr lang="en-US" sz="1400" b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Verbal persuasion</a:t>
                      </a:r>
                    </a:p>
                  </a:txBody>
                  <a:tcPr marL="17264" marR="34528" marT="17264" marB="17264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fontAlgn="base"/>
                      <a:r>
                        <a:rPr lang="en-US" sz="1400" b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Messages designed to strengthen control beliefs about the way of performing correct hand hygiene</a:t>
                      </a:r>
                    </a:p>
                  </a:txBody>
                  <a:tcPr marL="17264" marR="34528" marT="17264" marB="17264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</a:tr>
              <a:tr h="576064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fontAlgn="base"/>
                      <a:r>
                        <a:rPr lang="en-US" sz="1400" b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Guided practice</a:t>
                      </a:r>
                    </a:p>
                  </a:txBody>
                  <a:tcPr marL="17264" marR="34528" marT="17264" marB="17264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fontAlgn="base"/>
                      <a:r>
                        <a:rPr lang="en-US" sz="1400" b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Teaching skills and providing feedback. Specific instruction for correct hand hygiene behaviour</a:t>
                      </a:r>
                    </a:p>
                  </a:txBody>
                  <a:tcPr marL="17264" marR="34528" marT="17264" marB="17264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</a:tr>
              <a:tr h="453815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fontAlgn="base"/>
                      <a:r>
                        <a:rPr lang="en-US" sz="1400" b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Plan coping responses</a:t>
                      </a:r>
                    </a:p>
                  </a:txBody>
                  <a:tcPr marL="17264" marR="34528" marT="17264" marB="17264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fontAlgn="base"/>
                      <a:r>
                        <a:rPr lang="en-US" sz="1400" b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Identification and coping with potential barriers</a:t>
                      </a:r>
                    </a:p>
                  </a:txBody>
                  <a:tcPr marL="17264" marR="34528" marT="17264" marB="17264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</a:tr>
              <a:tr h="495436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fontAlgn="base"/>
                      <a:r>
                        <a:rPr lang="en-US" sz="1400" b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Set graded tasks, goal setting:</a:t>
                      </a:r>
                    </a:p>
                  </a:txBody>
                  <a:tcPr marL="17264" marR="34528" marT="17264" marB="17264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fontAlgn="base"/>
                      <a:r>
                        <a:rPr lang="en-US" sz="1400" b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Desired hand hygiene behaviour is achieved with a stepwise model</a:t>
                      </a:r>
                    </a:p>
                  </a:txBody>
                  <a:tcPr marL="17264" marR="34528" marT="17264" marB="17264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</a:tr>
              <a:tr h="495436">
                <a:tc rowSpan="2">
                  <a:txBody>
                    <a:bodyPr/>
                    <a:lstStyle/>
                    <a:p>
                      <a:pPr fontAlgn="t"/>
                      <a:r>
                        <a:rPr lang="en-US" sz="1400" b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Intention</a:t>
                      </a:r>
                      <a:endParaRPr lang="en-US" sz="1400" b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7264" marR="34528" marT="17264" marB="17264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fontAlgn="base"/>
                      <a:r>
                        <a:rPr lang="en-US" sz="1400" b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General intention information</a:t>
                      </a:r>
                    </a:p>
                  </a:txBody>
                  <a:tcPr marL="17264" marR="34528" marT="17264" marB="17264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fontAlgn="base"/>
                      <a:r>
                        <a:rPr lang="en-US" sz="1400" b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Explanation of the goals and targets concerning hand hygiene</a:t>
                      </a:r>
                    </a:p>
                  </a:txBody>
                  <a:tcPr marL="17264" marR="34528" marT="17264" marB="17264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</a:tr>
              <a:tr h="495436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fontAlgn="base"/>
                      <a:r>
                        <a:rPr lang="en-US" sz="1400" b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Agree to behavioural contract</a:t>
                      </a:r>
                    </a:p>
                  </a:txBody>
                  <a:tcPr marL="17264" marR="34528" marT="17264" marB="17264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fontAlgn="base"/>
                      <a:r>
                        <a:rPr lang="en-US" sz="1400" b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Contract or commitment with formulated goals of hand hygiene behaviour</a:t>
                      </a:r>
                    </a:p>
                  </a:txBody>
                  <a:tcPr marL="17264" marR="34528" marT="17264" marB="17264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</a:tr>
              <a:tr h="243893">
                <a:tc>
                  <a:txBody>
                    <a:bodyPr/>
                    <a:lstStyle/>
                    <a:p>
                      <a:pPr fontAlgn="t"/>
                      <a:r>
                        <a:rPr lang="en-US" sz="1400" b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Action control</a:t>
                      </a:r>
                      <a:endParaRPr lang="en-US" sz="1400" b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7264" marR="34528" marT="17264" marB="17264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fontAlgn="base"/>
                      <a:r>
                        <a:rPr lang="en-US" sz="1400" b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Use of cues</a:t>
                      </a:r>
                    </a:p>
                  </a:txBody>
                  <a:tcPr marL="17264" marR="34528" marT="17264" marB="17264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fontAlgn="base"/>
                      <a:r>
                        <a:rPr lang="en-US" sz="1400" b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Reminders</a:t>
                      </a:r>
                    </a:p>
                  </a:txBody>
                  <a:tcPr marL="17264" marR="34528" marT="17264" marB="17264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</a:tr>
              <a:tr h="347423">
                <a:tc>
                  <a:txBody>
                    <a:bodyPr/>
                    <a:lstStyle/>
                    <a:p>
                      <a:pPr fontAlgn="t"/>
                      <a:r>
                        <a:rPr lang="en-US" sz="1400" b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Maintenance</a:t>
                      </a:r>
                      <a:endParaRPr lang="en-US" sz="1400" b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7264" marR="34528" marT="17264" marB="17264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fontAlgn="base"/>
                      <a:r>
                        <a:rPr lang="en-US" sz="1400" b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Following behavioural change</a:t>
                      </a:r>
                    </a:p>
                  </a:txBody>
                  <a:tcPr marL="17264" marR="34528" marT="17264" marB="17264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fontAlgn="base"/>
                      <a:r>
                        <a:rPr lang="en-US" sz="1400" b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Not addressed</a:t>
                      </a:r>
                    </a:p>
                  </a:txBody>
                  <a:tcPr marL="17264" marR="34528" marT="17264" marB="17264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</a:tr>
              <a:tr h="495436">
                <a:tc>
                  <a:txBody>
                    <a:bodyPr/>
                    <a:lstStyle/>
                    <a:p>
                      <a:pPr fontAlgn="t"/>
                      <a:r>
                        <a:rPr lang="en-US" sz="1400" b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Facilitation of behaviour</a:t>
                      </a:r>
                      <a:endParaRPr lang="en-US" sz="1400" b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7264" marR="34528" marT="17264" marB="17264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fontAlgn="base"/>
                      <a:r>
                        <a:rPr lang="en-US" sz="1400" b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Provide materials to facilitate behaviour</a:t>
                      </a:r>
                    </a:p>
                  </a:txBody>
                  <a:tcPr marL="17264" marR="34528" marT="17264" marB="17264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fontAlgn="base"/>
                      <a:r>
                        <a:rPr lang="en-US" sz="1400" b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Supportive materials are provided for the healthcare workers</a:t>
                      </a:r>
                    </a:p>
                  </a:txBody>
                  <a:tcPr marL="17264" marR="34528" marT="17264" marB="17264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</a:tr>
              <a:tr h="713546">
                <a:tc>
                  <a:txBody>
                    <a:bodyPr/>
                    <a:lstStyle/>
                    <a:p>
                      <a:pPr fontAlgn="base"/>
                      <a:endParaRPr lang="ru-RU" sz="1400" b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7264" marR="34528" marT="17264" marB="17264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fontAlgn="base"/>
                      <a:r>
                        <a:rPr lang="en-US" sz="1400" b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Continuous professional support</a:t>
                      </a:r>
                    </a:p>
                  </a:txBody>
                  <a:tcPr marL="17264" marR="34528" marT="17264" marB="17264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fontAlgn="base"/>
                      <a:r>
                        <a:rPr lang="en-US" sz="1400" b="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Involves service provided by infection control team or working group, and/or an additional nurse who attends the implementation</a:t>
                      </a:r>
                    </a:p>
                  </a:txBody>
                  <a:tcPr marL="17264" marR="34528" marT="17264" marB="17264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6088751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2051" name="Picture 3"/>
          <p:cNvPicPr>
            <a:picLocks noGrp="1" noChangeAspect="1" noChangeArrowheads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321" t="5051" r="10480" b="5297"/>
          <a:stretch/>
        </p:blipFill>
        <p:spPr bwMode="auto">
          <a:xfrm>
            <a:off x="10615" y="0"/>
            <a:ext cx="9133385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0935695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908720"/>
            <a:ext cx="8229600" cy="5544616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Отделение интенсивной терапии = 25</a:t>
            </a:r>
          </a:p>
          <a:p>
            <a:pPr marL="0" indent="0">
              <a:buNone/>
            </a:pP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Медицинские/Хирургические отделения = 10</a:t>
            </a:r>
          </a:p>
          <a:p>
            <a:pPr marL="0" indent="0">
              <a:buNone/>
            </a:pP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Отделения 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неотложной 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помощи 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= 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4 </a:t>
            </a:r>
          </a:p>
          <a:p>
            <a:pPr marL="0" indent="0">
              <a:buNone/>
            </a:pP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Все 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больничные 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палаты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= 2</a:t>
            </a:r>
          </a:p>
          <a:p>
            <a:pPr marL="0" indent="0">
              <a:buNone/>
            </a:pPr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buFont typeface="Wingdings" panose="05000000000000000000" pitchFamily="2" charset="2"/>
              <a:buChar char="Ø"/>
            </a:pP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Целевые группы:</a:t>
            </a:r>
            <a:endParaRPr lang="en-US" sz="24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 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28 исследованиях, целевая группа 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- медсестры, врачи 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 других 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медицинские работники. </a:t>
            </a:r>
          </a:p>
          <a:p>
            <a:pPr marL="0" indent="0">
              <a:buNone/>
            </a:pP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6 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исследований направлены только 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на медсестер, </a:t>
            </a:r>
          </a:p>
          <a:p>
            <a:pPr marL="0" indent="0">
              <a:buNone/>
            </a:pP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 7 исследованиях 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не 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указано какие именно медицинские работники участвовали. </a:t>
            </a:r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983639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764704"/>
            <a:ext cx="8229600" cy="5472608"/>
          </a:xfrm>
        </p:spPr>
        <p:txBody>
          <a:bodyPr>
            <a:normAutofit/>
          </a:bodyPr>
          <a:lstStyle/>
          <a:p>
            <a:pPr marL="0" indent="0">
              <a:buNone/>
            </a:pPr>
            <a:endParaRPr lang="ru-RU" sz="24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ctr">
              <a:buNone/>
            </a:pP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Рейтинг 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оценки качества 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исследования</a:t>
            </a:r>
          </a:p>
          <a:p>
            <a:pPr marL="0" indent="0">
              <a:buNone/>
            </a:pPr>
            <a:endParaRPr lang="ru-RU" sz="24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6 исследований – высокого качества по 6 баллов</a:t>
            </a:r>
          </a:p>
          <a:p>
            <a:pPr marL="0" indent="0">
              <a:buNone/>
            </a:pP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5 исследований – среднего качества по 5 балла</a:t>
            </a:r>
          </a:p>
          <a:p>
            <a:pPr marL="0" indent="0">
              <a:buNone/>
            </a:pP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28 исследований – среднего качества по 4 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балла</a:t>
            </a:r>
          </a:p>
          <a:p>
            <a:pPr marL="0" indent="0">
              <a:buNone/>
            </a:pP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 исследования – среднего качества по 3 балла</a:t>
            </a:r>
          </a:p>
          <a:p>
            <a:pPr marL="0" indent="0">
              <a:buNone/>
            </a:pPr>
            <a:endParaRPr lang="ru-RU" sz="24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437341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Grp="1" noChangeAspect="1" noChangeArrowheads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083" t="15412" r="11899" b="3192"/>
          <a:stretch/>
        </p:blipFill>
        <p:spPr bwMode="auto">
          <a:xfrm>
            <a:off x="0" y="836712"/>
            <a:ext cx="9144000" cy="602128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Овал 8"/>
          <p:cNvSpPr/>
          <p:nvPr/>
        </p:nvSpPr>
        <p:spPr>
          <a:xfrm>
            <a:off x="251520" y="3717032"/>
            <a:ext cx="2448272" cy="720080"/>
          </a:xfrm>
          <a:prstGeom prst="ellipse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7200" b="1" i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831403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7544" y="692696"/>
            <a:ext cx="8064896" cy="56886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9476782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" name="Объект 6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115950318"/>
              </p:ext>
            </p:extLst>
          </p:nvPr>
        </p:nvGraphicFramePr>
        <p:xfrm>
          <a:off x="179512" y="260648"/>
          <a:ext cx="3816424" cy="6338701"/>
        </p:xfrm>
        <a:graphic>
          <a:graphicData uri="http://schemas.openxmlformats.org/drawingml/2006/table">
            <a:tbl>
              <a:tblPr>
                <a:tableStyleId>{284E427A-3D55-4303-BF80-6455036E1DE7}</a:tableStyleId>
              </a:tblPr>
              <a:tblGrid>
                <a:gridCol w="749471"/>
                <a:gridCol w="3066953"/>
              </a:tblGrid>
              <a:tr h="597590">
                <a:tc>
                  <a:txBody>
                    <a:bodyPr/>
                    <a:lstStyle/>
                    <a:p>
                      <a:pPr fontAlgn="base"/>
                      <a:r>
                        <a:rPr lang="en-US" sz="1600" b="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Studies n = 41</a:t>
                      </a:r>
                      <a:endParaRPr lang="en-US" sz="1600" b="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9646" marR="79292" marT="39646" marB="39646" anchor="ctr"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fontAlgn="base"/>
                      <a:r>
                        <a:rPr lang="en-US" sz="1600" b="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Determinants of </a:t>
                      </a:r>
                      <a:r>
                        <a:rPr lang="en-US" sz="1600" b="0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behaviour</a:t>
                      </a:r>
                      <a:r>
                        <a:rPr lang="en-US" sz="1600" b="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change [studies]</a:t>
                      </a:r>
                      <a:endParaRPr lang="en-US" sz="1600" b="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9646" marR="79292" marT="39646" marB="39646" anchor="ctr">
                    <a:solidFill>
                      <a:srgbClr val="FF0000"/>
                    </a:solidFill>
                  </a:tcPr>
                </a:tc>
              </a:tr>
              <a:tr h="1062067">
                <a:tc>
                  <a:txBody>
                    <a:bodyPr/>
                    <a:lstStyle/>
                    <a:p>
                      <a:pPr algn="ctr" fontAlgn="base"/>
                      <a:r>
                        <a:rPr lang="ru-RU" sz="16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</a:t>
                      </a:r>
                      <a:endParaRPr lang="ru-RU" sz="1600" b="1" dirty="0">
                        <a:solidFill>
                          <a:srgbClr val="FF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9646" marR="79292" marT="39646" marB="39646" anchor="ctr"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fontAlgn="base"/>
                      <a:r>
                        <a:rPr lang="en-US" sz="16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Studies addressing one determinant (3 controlled and 6 uncontrolled studies)</a:t>
                      </a:r>
                      <a:endParaRPr lang="en-US" sz="1600" b="1" dirty="0">
                        <a:solidFill>
                          <a:srgbClr val="FF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9646" marR="79292" marT="39646" marB="39646" anchor="ctr">
                    <a:solidFill>
                      <a:srgbClr val="92D050"/>
                    </a:solidFill>
                  </a:tcPr>
                </a:tc>
              </a:tr>
              <a:tr h="516711">
                <a:tc>
                  <a:txBody>
                    <a:bodyPr/>
                    <a:lstStyle/>
                    <a:p>
                      <a:pPr algn="ctr" fontAlgn="base"/>
                      <a:r>
                        <a:rPr lang="ru-RU" sz="16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  <a:endParaRPr lang="ru-RU" sz="1600" b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9646" marR="79292" marT="39646" marB="39646" anchor="ctr"/>
                </a:tc>
                <a:tc>
                  <a:txBody>
                    <a:bodyPr/>
                    <a:lstStyle/>
                    <a:p>
                      <a:pPr fontAlgn="base"/>
                      <a:r>
                        <a:rPr lang="en-US" sz="16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Action </a:t>
                      </a:r>
                      <a:r>
                        <a:rPr lang="en-US" sz="160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control</a:t>
                      </a:r>
                      <a:endParaRPr lang="en-US" sz="1600" b="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9646" marR="79292" marT="39646" marB="39646" anchor="ctr"/>
                </a:tc>
              </a:tr>
              <a:tr h="516711">
                <a:tc>
                  <a:txBody>
                    <a:bodyPr/>
                    <a:lstStyle/>
                    <a:p>
                      <a:pPr algn="ctr" fontAlgn="base"/>
                      <a:r>
                        <a:rPr lang="ru-RU" sz="16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  <a:endParaRPr lang="ru-RU" sz="1600" b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9646" marR="79292" marT="39646" marB="39646" anchor="ctr"/>
                </a:tc>
                <a:tc>
                  <a:txBody>
                    <a:bodyPr/>
                    <a:lstStyle/>
                    <a:p>
                      <a:pPr fontAlgn="base"/>
                      <a:r>
                        <a:rPr lang="en-US" sz="160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Awareness</a:t>
                      </a:r>
                      <a:endParaRPr lang="en-US" sz="1600" b="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9646" marR="79292" marT="39646" marB="39646" anchor="ctr"/>
                </a:tc>
              </a:tr>
              <a:tr h="516711">
                <a:tc>
                  <a:txBody>
                    <a:bodyPr/>
                    <a:lstStyle/>
                    <a:p>
                      <a:pPr algn="ctr" fontAlgn="base"/>
                      <a:r>
                        <a:rPr lang="ru-RU" sz="16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</a:t>
                      </a:r>
                      <a:endParaRPr lang="ru-RU" sz="1600" b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9646" marR="79292" marT="39646" marB="39646" anchor="ctr"/>
                </a:tc>
                <a:tc>
                  <a:txBody>
                    <a:bodyPr/>
                    <a:lstStyle/>
                    <a:p>
                      <a:pPr fontAlgn="base"/>
                      <a:r>
                        <a:rPr lang="en-US" sz="160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Facilities</a:t>
                      </a:r>
                      <a:endParaRPr lang="en-US" sz="1600" b="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9646" marR="79292" marT="39646" marB="39646" anchor="ctr"/>
                </a:tc>
              </a:tr>
              <a:tr h="1062067">
                <a:tc>
                  <a:txBody>
                    <a:bodyPr/>
                    <a:lstStyle/>
                    <a:p>
                      <a:pPr algn="ctr" fontAlgn="base"/>
                      <a:r>
                        <a:rPr lang="ru-RU" sz="16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</a:t>
                      </a:r>
                      <a:endParaRPr lang="ru-RU" sz="1600" b="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9646" marR="79292" marT="39646" marB="39646" anchor="ctr"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fontAlgn="base"/>
                      <a:r>
                        <a:rPr lang="en-US" sz="16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Studies addressing two determinants (1 controlled and 4 uncontrolled studies)</a:t>
                      </a:r>
                      <a:endParaRPr lang="en-US" sz="1600" b="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9646" marR="79292" marT="39646" marB="39646" anchor="ctr">
                    <a:solidFill>
                      <a:srgbClr val="92D050"/>
                    </a:solidFill>
                  </a:tcPr>
                </a:tc>
              </a:tr>
              <a:tr h="516711">
                <a:tc>
                  <a:txBody>
                    <a:bodyPr/>
                    <a:lstStyle/>
                    <a:p>
                      <a:pPr algn="ctr" fontAlgn="base"/>
                      <a:r>
                        <a:rPr lang="ru-RU" sz="16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  <a:endParaRPr lang="ru-RU" sz="1600" b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9646" marR="79292" marT="39646" marB="39646" anchor="ctr"/>
                </a:tc>
                <a:tc>
                  <a:txBody>
                    <a:bodyPr/>
                    <a:lstStyle/>
                    <a:p>
                      <a:pPr fontAlgn="base"/>
                      <a:r>
                        <a:rPr lang="en-US" sz="16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Knowledge, Action control </a:t>
                      </a:r>
                      <a:endParaRPr lang="en-US" sz="1600" b="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9646" marR="79292" marT="39646" marB="39646" anchor="ctr"/>
                </a:tc>
              </a:tr>
              <a:tr h="516711">
                <a:tc>
                  <a:txBody>
                    <a:bodyPr/>
                    <a:lstStyle/>
                    <a:p>
                      <a:pPr algn="ctr" fontAlgn="base"/>
                      <a:r>
                        <a:rPr lang="ru-RU" sz="16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  <a:endParaRPr lang="ru-RU" sz="1600" b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9646" marR="79292" marT="39646" marB="39646" anchor="ctr"/>
                </a:tc>
                <a:tc>
                  <a:txBody>
                    <a:bodyPr/>
                    <a:lstStyle/>
                    <a:p>
                      <a:pPr fontAlgn="base"/>
                      <a:r>
                        <a:rPr lang="en-US" sz="16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Knowledge, </a:t>
                      </a:r>
                      <a:r>
                        <a:rPr lang="en-US" sz="160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Facilities</a:t>
                      </a:r>
                      <a:endParaRPr lang="en-US" sz="1600" b="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9646" marR="79292" marT="39646" marB="39646" anchor="ctr"/>
                </a:tc>
              </a:tr>
              <a:tr h="516711">
                <a:tc>
                  <a:txBody>
                    <a:bodyPr/>
                    <a:lstStyle/>
                    <a:p>
                      <a:pPr algn="ctr" fontAlgn="base"/>
                      <a:r>
                        <a:rPr lang="ru-RU" sz="16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  <a:endParaRPr lang="ru-RU" sz="1600" b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9646" marR="79292" marT="39646" marB="39646" anchor="ctr"/>
                </a:tc>
                <a:tc>
                  <a:txBody>
                    <a:bodyPr/>
                    <a:lstStyle/>
                    <a:p>
                      <a:pPr fontAlgn="base"/>
                      <a:r>
                        <a:rPr lang="en-US" sz="16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Awareness, Action control </a:t>
                      </a:r>
                      <a:endParaRPr lang="en-US" sz="1600" b="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9646" marR="79292" marT="39646" marB="39646" anchor="ctr"/>
                </a:tc>
              </a:tr>
              <a:tr h="516711">
                <a:tc>
                  <a:txBody>
                    <a:bodyPr/>
                    <a:lstStyle/>
                    <a:p>
                      <a:pPr algn="ctr" fontAlgn="base"/>
                      <a:r>
                        <a:rPr lang="ru-RU" sz="16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  <a:endParaRPr lang="ru-RU" sz="1600" b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9646" marR="79292" marT="39646" marB="39646" anchor="ctr"/>
                </a:tc>
                <a:tc>
                  <a:txBody>
                    <a:bodyPr/>
                    <a:lstStyle/>
                    <a:p>
                      <a:pPr fontAlgn="base"/>
                      <a:r>
                        <a:rPr lang="en-US" sz="16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Awareness, Social </a:t>
                      </a:r>
                      <a:r>
                        <a:rPr lang="en-US" sz="160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influence</a:t>
                      </a:r>
                      <a:endParaRPr lang="en-US" sz="1600" b="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9646" marR="79292" marT="39646" marB="39646" anchor="ctr"/>
                </a:tc>
              </a:tr>
            </a:tbl>
          </a:graphicData>
        </a:graphic>
      </p:graphicFrame>
      <p:graphicFrame>
        <p:nvGraphicFramePr>
          <p:cNvPr id="9" name="Таблица 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94691862"/>
              </p:ext>
            </p:extLst>
          </p:nvPr>
        </p:nvGraphicFramePr>
        <p:xfrm>
          <a:off x="4139952" y="260648"/>
          <a:ext cx="4824536" cy="6357454"/>
        </p:xfrm>
        <a:graphic>
          <a:graphicData uri="http://schemas.openxmlformats.org/drawingml/2006/table">
            <a:tbl>
              <a:tblPr>
                <a:tableStyleId>{284E427A-3D55-4303-BF80-6455036E1DE7}</a:tableStyleId>
              </a:tblPr>
              <a:tblGrid>
                <a:gridCol w="326276"/>
                <a:gridCol w="4498260"/>
              </a:tblGrid>
              <a:tr h="693856">
                <a:tc>
                  <a:txBody>
                    <a:bodyPr/>
                    <a:lstStyle/>
                    <a:p>
                      <a:pPr algn="ctr" fontAlgn="base"/>
                      <a:r>
                        <a:rPr lang="ru-RU" sz="16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</a:t>
                      </a:r>
                      <a:endParaRPr lang="ru-RU" sz="1600" b="0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5751" marR="51502" marT="25751" marB="25751" anchor="ctr"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fontAlgn="base"/>
                      <a:r>
                        <a:rPr lang="en-US" sz="16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Studies addressing three determinants (3 controlled and 5 uncontrolled studies)</a:t>
                      </a:r>
                      <a:endParaRPr lang="en-US" sz="1600" b="0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5751" marR="51502" marT="25751" marB="25751" anchor="ctr">
                    <a:solidFill>
                      <a:srgbClr val="92D050"/>
                    </a:solidFill>
                  </a:tcPr>
                </a:tc>
              </a:tr>
              <a:tr h="486562">
                <a:tc>
                  <a:txBody>
                    <a:bodyPr/>
                    <a:lstStyle/>
                    <a:p>
                      <a:pPr algn="ctr" fontAlgn="base"/>
                      <a:r>
                        <a:rPr lang="ru-RU" sz="16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  <a:endParaRPr lang="ru-RU" sz="1600" b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5751" marR="51502" marT="25751" marB="25751" anchor="ctr"/>
                </a:tc>
                <a:tc>
                  <a:txBody>
                    <a:bodyPr/>
                    <a:lstStyle/>
                    <a:p>
                      <a:pPr fontAlgn="base"/>
                      <a:r>
                        <a:rPr lang="en-US" sz="16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Knowledge, Awareness, Action control </a:t>
                      </a:r>
                      <a:endParaRPr lang="en-US" sz="1600" b="0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5751" marR="51502" marT="25751" marB="25751" anchor="ctr"/>
                </a:tc>
              </a:tr>
              <a:tr h="284966">
                <a:tc>
                  <a:txBody>
                    <a:bodyPr/>
                    <a:lstStyle/>
                    <a:p>
                      <a:pPr algn="ctr" fontAlgn="base"/>
                      <a:r>
                        <a:rPr lang="ru-RU" sz="16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  <a:endParaRPr lang="ru-RU" sz="1600" b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5751" marR="51502" marT="25751" marB="25751" anchor="ctr"/>
                </a:tc>
                <a:tc>
                  <a:txBody>
                    <a:bodyPr/>
                    <a:lstStyle/>
                    <a:p>
                      <a:pPr fontAlgn="base"/>
                      <a:r>
                        <a:rPr lang="en-US" sz="16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Knowledge, Awareness, Facilities </a:t>
                      </a:r>
                      <a:endParaRPr lang="en-US" sz="1600" b="0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5751" marR="51502" marT="25751" marB="25751" anchor="ctr"/>
                </a:tc>
              </a:tr>
              <a:tr h="284966">
                <a:tc>
                  <a:txBody>
                    <a:bodyPr/>
                    <a:lstStyle/>
                    <a:p>
                      <a:pPr algn="ctr" fontAlgn="base"/>
                      <a:r>
                        <a:rPr lang="ru-RU" sz="16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  <a:endParaRPr lang="ru-RU" sz="1600" b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5751" marR="51502" marT="25751" marB="25751" anchor="ctr"/>
                </a:tc>
                <a:tc>
                  <a:txBody>
                    <a:bodyPr/>
                    <a:lstStyle/>
                    <a:p>
                      <a:pPr fontAlgn="base"/>
                      <a:r>
                        <a:rPr lang="en-US" sz="16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Knowledge, Awareness, </a:t>
                      </a:r>
                      <a:r>
                        <a:rPr lang="en-US" sz="160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Attitude</a:t>
                      </a:r>
                      <a:endParaRPr lang="en-US" sz="1600" b="0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5751" marR="51502" marT="25751" marB="25751" anchor="ctr"/>
                </a:tc>
              </a:tr>
              <a:tr h="486562">
                <a:tc>
                  <a:txBody>
                    <a:bodyPr/>
                    <a:lstStyle/>
                    <a:p>
                      <a:pPr algn="ctr" fontAlgn="base"/>
                      <a:r>
                        <a:rPr lang="ru-RU" sz="16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  <a:endParaRPr lang="ru-RU" sz="1600" b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5751" marR="51502" marT="25751" marB="25751" anchor="ctr"/>
                </a:tc>
                <a:tc>
                  <a:txBody>
                    <a:bodyPr/>
                    <a:lstStyle/>
                    <a:p>
                      <a:pPr fontAlgn="base"/>
                      <a:r>
                        <a:rPr lang="en-US" sz="16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Knowledge, Awareness, Self-efficacy </a:t>
                      </a:r>
                      <a:endParaRPr lang="en-US" sz="1600" b="0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5751" marR="51502" marT="25751" marB="25751" anchor="ctr"/>
                </a:tc>
              </a:tr>
              <a:tr h="486562">
                <a:tc>
                  <a:txBody>
                    <a:bodyPr/>
                    <a:lstStyle/>
                    <a:p>
                      <a:pPr algn="ctr" fontAlgn="base"/>
                      <a:r>
                        <a:rPr lang="ru-RU" sz="16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  <a:endParaRPr lang="ru-RU" sz="1600" b="0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5751" marR="51502" marT="25751" marB="25751" anchor="ctr"/>
                </a:tc>
                <a:tc>
                  <a:txBody>
                    <a:bodyPr/>
                    <a:lstStyle/>
                    <a:p>
                      <a:pPr fontAlgn="base"/>
                      <a:r>
                        <a:rPr lang="en-US" sz="16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Knowledge, Action control, </a:t>
                      </a:r>
                      <a:r>
                        <a:rPr lang="en-US" sz="160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Facilities</a:t>
                      </a:r>
                      <a:endParaRPr lang="en-US" sz="1600" b="0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5751" marR="51502" marT="25751" marB="25751" anchor="ctr"/>
                </a:tc>
              </a:tr>
              <a:tr h="486562">
                <a:tc>
                  <a:txBody>
                    <a:bodyPr/>
                    <a:lstStyle/>
                    <a:p>
                      <a:pPr algn="ctr" fontAlgn="base"/>
                      <a:r>
                        <a:rPr lang="ru-RU" sz="16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  <a:endParaRPr lang="ru-RU" sz="1600" b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5751" marR="51502" marT="25751" marB="25751" anchor="ctr"/>
                </a:tc>
                <a:tc>
                  <a:txBody>
                    <a:bodyPr/>
                    <a:lstStyle/>
                    <a:p>
                      <a:pPr fontAlgn="base"/>
                      <a:r>
                        <a:rPr lang="en-US" sz="16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Knowledge, Action control, </a:t>
                      </a:r>
                      <a:r>
                        <a:rPr lang="en-US" sz="160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Intention</a:t>
                      </a:r>
                      <a:endParaRPr lang="en-US" sz="1600" b="0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5751" marR="51502" marT="25751" marB="25751" anchor="ctr"/>
                </a:tc>
              </a:tr>
              <a:tr h="693856">
                <a:tc>
                  <a:txBody>
                    <a:bodyPr/>
                    <a:lstStyle/>
                    <a:p>
                      <a:pPr algn="ctr" fontAlgn="base"/>
                      <a:r>
                        <a:rPr lang="ru-RU" sz="16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</a:t>
                      </a:r>
                      <a:endParaRPr lang="ru-RU" sz="1600" b="0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5751" marR="51502" marT="25751" marB="25751" anchor="ctr"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fontAlgn="base"/>
                      <a:r>
                        <a:rPr lang="en-US" sz="16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Studies addressing four determinants (2 controlled and 4 uncontrolled studies)</a:t>
                      </a:r>
                      <a:endParaRPr lang="en-US" sz="1600" b="0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5751" marR="51502" marT="25751" marB="25751" anchor="ctr">
                    <a:solidFill>
                      <a:srgbClr val="92D050"/>
                    </a:solidFill>
                  </a:tcPr>
                </a:tc>
              </a:tr>
              <a:tr h="486562">
                <a:tc>
                  <a:txBody>
                    <a:bodyPr/>
                    <a:lstStyle/>
                    <a:p>
                      <a:pPr algn="ctr" fontAlgn="base"/>
                      <a:r>
                        <a:rPr lang="ru-RU" sz="16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  <a:endParaRPr lang="ru-RU" sz="1600" b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5751" marR="51502" marT="25751" marB="25751" anchor="ctr"/>
                </a:tc>
                <a:tc>
                  <a:txBody>
                    <a:bodyPr/>
                    <a:lstStyle/>
                    <a:p>
                      <a:pPr fontAlgn="base"/>
                      <a:r>
                        <a:rPr lang="en-US" sz="16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Knowledge, Awareness, Facilities, Action </a:t>
                      </a:r>
                      <a:r>
                        <a:rPr lang="en-US" sz="160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control</a:t>
                      </a:r>
                      <a:endParaRPr lang="en-US" sz="1600" b="0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5751" marR="51502" marT="25751" marB="25751" anchor="ctr"/>
                </a:tc>
              </a:tr>
              <a:tr h="486562">
                <a:tc>
                  <a:txBody>
                    <a:bodyPr/>
                    <a:lstStyle/>
                    <a:p>
                      <a:pPr algn="ctr" fontAlgn="base"/>
                      <a:r>
                        <a:rPr lang="ru-RU" sz="16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  <a:endParaRPr lang="ru-RU" sz="1600" b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5751" marR="51502" marT="25751" marB="25751" anchor="ctr"/>
                </a:tc>
                <a:tc>
                  <a:txBody>
                    <a:bodyPr/>
                    <a:lstStyle/>
                    <a:p>
                      <a:pPr fontAlgn="base"/>
                      <a:r>
                        <a:rPr lang="en-US" sz="16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Knowledge, Awareness, Facilities, Social </a:t>
                      </a:r>
                      <a:r>
                        <a:rPr lang="en-US" sz="160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influence</a:t>
                      </a:r>
                      <a:endParaRPr lang="en-US" sz="1600" b="0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5751" marR="51502" marT="25751" marB="25751" anchor="ctr"/>
                </a:tc>
              </a:tr>
              <a:tr h="486562">
                <a:tc>
                  <a:txBody>
                    <a:bodyPr/>
                    <a:lstStyle/>
                    <a:p>
                      <a:pPr algn="ctr" fontAlgn="base"/>
                      <a:r>
                        <a:rPr lang="ru-RU" sz="16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  <a:endParaRPr lang="ru-RU" sz="1600" b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5751" marR="51502" marT="25751" marB="25751" anchor="ctr"/>
                </a:tc>
                <a:tc>
                  <a:txBody>
                    <a:bodyPr/>
                    <a:lstStyle/>
                    <a:p>
                      <a:pPr fontAlgn="base"/>
                      <a:r>
                        <a:rPr lang="en-US" sz="16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Knowledge, Self-efficacy, Action control, </a:t>
                      </a:r>
                      <a:r>
                        <a:rPr lang="en-US" sz="160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Awareness</a:t>
                      </a:r>
                      <a:endParaRPr lang="en-US" sz="1600" b="0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5751" marR="51502" marT="25751" marB="25751" anchor="ctr"/>
                </a:tc>
              </a:tr>
              <a:tr h="486562">
                <a:tc>
                  <a:txBody>
                    <a:bodyPr/>
                    <a:lstStyle/>
                    <a:p>
                      <a:pPr algn="ctr" fontAlgn="base"/>
                      <a:r>
                        <a:rPr lang="ru-RU" sz="16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  <a:endParaRPr lang="ru-RU" sz="1600" b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5751" marR="51502" marT="25751" marB="25751" anchor="ctr"/>
                </a:tc>
                <a:tc>
                  <a:txBody>
                    <a:bodyPr/>
                    <a:lstStyle/>
                    <a:p>
                      <a:pPr fontAlgn="base"/>
                      <a:r>
                        <a:rPr lang="en-US" sz="16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Knowledge, Self-efficacy, Action control, </a:t>
                      </a:r>
                      <a:r>
                        <a:rPr lang="en-US" sz="160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Facilities</a:t>
                      </a:r>
                      <a:endParaRPr lang="en-US" sz="1600" b="0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5751" marR="51502" marT="25751" marB="25751" anchor="ctr"/>
                </a:tc>
              </a:tr>
              <a:tr h="486562">
                <a:tc>
                  <a:txBody>
                    <a:bodyPr/>
                    <a:lstStyle/>
                    <a:p>
                      <a:pPr algn="ctr" fontAlgn="base"/>
                      <a:r>
                        <a:rPr lang="ru-RU" sz="16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  <a:endParaRPr lang="ru-RU" sz="1600" b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5751" marR="51502" marT="25751" marB="25751" anchor="ctr"/>
                </a:tc>
                <a:tc>
                  <a:txBody>
                    <a:bodyPr/>
                    <a:lstStyle/>
                    <a:p>
                      <a:pPr fontAlgn="base"/>
                      <a:r>
                        <a:rPr lang="en-US" sz="16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Self-efficacy, Intention, Awareness, Social </a:t>
                      </a:r>
                      <a:r>
                        <a:rPr lang="en-US" sz="160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influence</a:t>
                      </a:r>
                      <a:endParaRPr lang="en-US" sz="1600" b="0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5751" marR="51502" marT="25751" marB="25751" anchor="ctr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9088553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Объект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816094270"/>
              </p:ext>
            </p:extLst>
          </p:nvPr>
        </p:nvGraphicFramePr>
        <p:xfrm>
          <a:off x="467544" y="476674"/>
          <a:ext cx="8208912" cy="6048674"/>
        </p:xfrm>
        <a:graphic>
          <a:graphicData uri="http://schemas.openxmlformats.org/drawingml/2006/table">
            <a:tbl>
              <a:tblPr>
                <a:tableStyleId>{284E427A-3D55-4303-BF80-6455036E1DE7}</a:tableStyleId>
              </a:tblPr>
              <a:tblGrid>
                <a:gridCol w="936104"/>
                <a:gridCol w="7272808"/>
              </a:tblGrid>
              <a:tr h="536529">
                <a:tc>
                  <a:txBody>
                    <a:bodyPr/>
                    <a:lstStyle/>
                    <a:p>
                      <a:pPr algn="ctr" fontAlgn="base"/>
                      <a:r>
                        <a:rPr lang="ru-RU" sz="16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</a:t>
                      </a:r>
                      <a:endParaRPr lang="ru-RU" sz="1600" b="0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1573" marR="43145" marT="21573" marB="21573" anchor="ctr"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fontAlgn="base"/>
                      <a:r>
                        <a:rPr lang="en-US" sz="16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Studies addressing five determinants (3 controlled and 6 uncontrolled studies)</a:t>
                      </a:r>
                      <a:endParaRPr lang="en-US" sz="1600" b="0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1573" marR="43145" marT="21573" marB="20710" anchor="ctr">
                    <a:solidFill>
                      <a:srgbClr val="92D050"/>
                    </a:solidFill>
                  </a:tcPr>
                </a:tc>
              </a:tr>
              <a:tr h="375905">
                <a:tc>
                  <a:txBody>
                    <a:bodyPr/>
                    <a:lstStyle/>
                    <a:p>
                      <a:pPr algn="ctr" fontAlgn="base"/>
                      <a:r>
                        <a:rPr lang="ru-RU" sz="16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  <a:endParaRPr lang="ru-RU" sz="1600" b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1573" marR="43145" marT="21573" marB="21573" anchor="ctr"/>
                </a:tc>
                <a:tc>
                  <a:txBody>
                    <a:bodyPr/>
                    <a:lstStyle/>
                    <a:p>
                      <a:pPr fontAlgn="base"/>
                      <a:r>
                        <a:rPr lang="en-US" sz="16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Knowledge, Awareness, Action control, Social influence, Attitude </a:t>
                      </a:r>
                      <a:endParaRPr lang="en-US" sz="1600" b="0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1573" marR="43145" marT="21573" marB="20710" anchor="ctr"/>
                </a:tc>
              </a:tr>
              <a:tr h="375905">
                <a:tc>
                  <a:txBody>
                    <a:bodyPr/>
                    <a:lstStyle/>
                    <a:p>
                      <a:pPr algn="ctr" fontAlgn="base"/>
                      <a:r>
                        <a:rPr lang="ru-RU" sz="16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  <a:endParaRPr lang="ru-RU" sz="1600" b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1573" marR="43145" marT="21573" marB="21573" anchor="ctr"/>
                </a:tc>
                <a:tc>
                  <a:txBody>
                    <a:bodyPr/>
                    <a:lstStyle/>
                    <a:p>
                      <a:pPr fontAlgn="base"/>
                      <a:r>
                        <a:rPr lang="en-US" sz="16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Knowledge, Awareness, Action control, Social influence, </a:t>
                      </a:r>
                      <a:r>
                        <a:rPr lang="en-US" sz="160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Facilities</a:t>
                      </a:r>
                      <a:endParaRPr lang="en-US" sz="1600" b="0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1573" marR="43145" marT="21573" marB="20710" anchor="ctr"/>
                </a:tc>
              </a:tr>
              <a:tr h="375905">
                <a:tc>
                  <a:txBody>
                    <a:bodyPr/>
                    <a:lstStyle/>
                    <a:p>
                      <a:pPr algn="ctr" fontAlgn="base"/>
                      <a:r>
                        <a:rPr lang="ru-RU" sz="16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  <a:endParaRPr lang="ru-RU" sz="1600" b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1573" marR="43145" marT="21573" marB="21573" anchor="ctr"/>
                </a:tc>
                <a:tc>
                  <a:txBody>
                    <a:bodyPr/>
                    <a:lstStyle/>
                    <a:p>
                      <a:pPr fontAlgn="base"/>
                      <a:r>
                        <a:rPr lang="en-US" sz="16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Knowledge, Awareness, Action control, Facilities, </a:t>
                      </a:r>
                      <a:r>
                        <a:rPr lang="en-US" sz="160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Attitude</a:t>
                      </a:r>
                      <a:endParaRPr lang="en-US" sz="1600" b="0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1573" marR="43145" marT="21573" marB="20710" anchor="ctr"/>
                </a:tc>
              </a:tr>
              <a:tr h="375905">
                <a:tc>
                  <a:txBody>
                    <a:bodyPr/>
                    <a:lstStyle/>
                    <a:p>
                      <a:pPr algn="ctr" fontAlgn="base"/>
                      <a:r>
                        <a:rPr lang="ru-RU" sz="16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  <a:endParaRPr lang="ru-RU" sz="1600" b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1573" marR="43145" marT="21573" marB="21573" anchor="ctr"/>
                </a:tc>
                <a:tc>
                  <a:txBody>
                    <a:bodyPr/>
                    <a:lstStyle/>
                    <a:p>
                      <a:pPr fontAlgn="base"/>
                      <a:r>
                        <a:rPr lang="en-US" sz="16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Knowledge, Awareness, Facilities, Attitude, </a:t>
                      </a:r>
                      <a:r>
                        <a:rPr lang="en-US" sz="160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Self-efficacy</a:t>
                      </a:r>
                      <a:endParaRPr lang="en-US" sz="1600" b="0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1573" marR="43145" marT="21573" marB="20710" anchor="ctr"/>
                </a:tc>
              </a:tr>
              <a:tr h="375905">
                <a:tc>
                  <a:txBody>
                    <a:bodyPr/>
                    <a:lstStyle/>
                    <a:p>
                      <a:pPr algn="ctr" fontAlgn="base"/>
                      <a:r>
                        <a:rPr lang="ru-RU" sz="16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  <a:endParaRPr lang="ru-RU" sz="1600" b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1573" marR="43145" marT="21573" marB="21573" anchor="ctr"/>
                </a:tc>
                <a:tc>
                  <a:txBody>
                    <a:bodyPr/>
                    <a:lstStyle/>
                    <a:p>
                      <a:pPr fontAlgn="base"/>
                      <a:r>
                        <a:rPr lang="en-US" sz="16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Knowledge, Awareness, Facilities, Self-efficacy, Action control </a:t>
                      </a:r>
                      <a:endParaRPr lang="en-US" sz="1600" b="0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1573" marR="43145" marT="21573" marB="20710" anchor="ctr"/>
                </a:tc>
              </a:tr>
              <a:tr h="375905">
                <a:tc>
                  <a:txBody>
                    <a:bodyPr/>
                    <a:lstStyle/>
                    <a:p>
                      <a:pPr algn="ctr" fontAlgn="base"/>
                      <a:r>
                        <a:rPr lang="ru-RU" sz="16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  <a:endParaRPr lang="ru-RU" sz="1600" b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1573" marR="43145" marT="21573" marB="21573" anchor="ctr"/>
                </a:tc>
                <a:tc>
                  <a:txBody>
                    <a:bodyPr/>
                    <a:lstStyle/>
                    <a:p>
                      <a:pPr fontAlgn="base"/>
                      <a:r>
                        <a:rPr lang="en-US" sz="16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Knowledge, Facilities, Self-efficacy, Action control, Attitude </a:t>
                      </a:r>
                      <a:endParaRPr lang="en-US" sz="1600" b="0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1573" marR="43145" marT="21573" marB="20710" anchor="ctr"/>
                </a:tc>
              </a:tr>
              <a:tr h="375905">
                <a:tc>
                  <a:txBody>
                    <a:bodyPr/>
                    <a:lstStyle/>
                    <a:p>
                      <a:pPr algn="ctr" fontAlgn="base"/>
                      <a:r>
                        <a:rPr lang="ru-RU" sz="16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  <a:endParaRPr lang="ru-RU" sz="1600" b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1573" marR="43145" marT="21573" marB="21573" anchor="ctr"/>
                </a:tc>
                <a:tc>
                  <a:txBody>
                    <a:bodyPr/>
                    <a:lstStyle/>
                    <a:p>
                      <a:pPr fontAlgn="base"/>
                      <a:r>
                        <a:rPr lang="en-US" sz="16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Studies addressing six determinants (1 uncontrolled study)</a:t>
                      </a:r>
                      <a:endParaRPr lang="en-US" sz="1600" b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1573" marR="43145" marT="21573" marB="20710" anchor="ctr"/>
                </a:tc>
              </a:tr>
              <a:tr h="536529">
                <a:tc>
                  <a:txBody>
                    <a:bodyPr/>
                    <a:lstStyle/>
                    <a:p>
                      <a:pPr algn="ctr" fontAlgn="base"/>
                      <a:r>
                        <a:rPr lang="ru-RU" sz="16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  <a:endParaRPr lang="ru-RU" sz="1600" b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1573" marR="43145" marT="21573" marB="21573" anchor="ctr"/>
                </a:tc>
                <a:tc>
                  <a:txBody>
                    <a:bodyPr/>
                    <a:lstStyle/>
                    <a:p>
                      <a:pPr fontAlgn="base"/>
                      <a:r>
                        <a:rPr lang="en-US" sz="16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Knowledge, Awareness, Social influence, Attitude, Action control, Facilities </a:t>
                      </a:r>
                      <a:endParaRPr lang="en-US" sz="1600" b="0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1573" marR="43145" marT="21573" marB="20710" anchor="ctr"/>
                </a:tc>
              </a:tr>
              <a:tr h="536529">
                <a:tc>
                  <a:txBody>
                    <a:bodyPr/>
                    <a:lstStyle/>
                    <a:p>
                      <a:pPr algn="ctr" fontAlgn="base"/>
                      <a:r>
                        <a:rPr lang="ru-RU" sz="16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</a:t>
                      </a:r>
                      <a:endParaRPr lang="ru-RU" sz="1600" b="0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1573" marR="43145" marT="21573" marB="21573" anchor="ctr"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fontAlgn="base"/>
                      <a:r>
                        <a:rPr lang="en-US" sz="16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Studies addressing seven determinants (1 controlled and 2 uncontrolled studies)</a:t>
                      </a:r>
                      <a:endParaRPr lang="en-US" sz="1600" b="0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1573" marR="43145" marT="21573" marB="20710" anchor="ctr">
                    <a:solidFill>
                      <a:srgbClr val="92D050"/>
                    </a:solidFill>
                  </a:tcPr>
                </a:tc>
              </a:tr>
              <a:tr h="602584">
                <a:tc>
                  <a:txBody>
                    <a:bodyPr/>
                    <a:lstStyle/>
                    <a:p>
                      <a:pPr algn="ctr" fontAlgn="base"/>
                      <a:r>
                        <a:rPr lang="ru-RU" sz="16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  <a:endParaRPr lang="ru-RU" sz="1600" b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1573" marR="43145" marT="21573" marB="21573" anchor="ctr"/>
                </a:tc>
                <a:tc>
                  <a:txBody>
                    <a:bodyPr/>
                    <a:lstStyle/>
                    <a:p>
                      <a:pPr fontAlgn="base"/>
                      <a:r>
                        <a:rPr lang="en-US" sz="16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Knowledge, Awareness, Social influence, Self-efficacy, Intention, Action control, Attitude </a:t>
                      </a:r>
                      <a:endParaRPr lang="en-US" sz="1600" b="0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1573" marR="43145" marT="21573" marB="20710" anchor="ctr"/>
                </a:tc>
              </a:tr>
              <a:tr h="602584">
                <a:tc>
                  <a:txBody>
                    <a:bodyPr/>
                    <a:lstStyle/>
                    <a:p>
                      <a:pPr algn="ctr" fontAlgn="base"/>
                      <a:r>
                        <a:rPr lang="ru-RU" sz="16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  <a:endParaRPr lang="ru-RU" sz="1600" b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1573" marR="43145" marT="21573" marB="21573" anchor="ctr"/>
                </a:tc>
                <a:tc>
                  <a:txBody>
                    <a:bodyPr/>
                    <a:lstStyle/>
                    <a:p>
                      <a:pPr fontAlgn="base"/>
                      <a:r>
                        <a:rPr lang="en-US" sz="16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Knowledge, Awareness, Social influence, Self-efficacy, Intention, Action control, Facilities </a:t>
                      </a:r>
                      <a:endParaRPr lang="en-US" sz="1600" b="0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1573" marR="43145" marT="21573" marB="20710" anchor="ctr"/>
                </a:tc>
              </a:tr>
              <a:tr h="602584">
                <a:tc>
                  <a:txBody>
                    <a:bodyPr/>
                    <a:lstStyle/>
                    <a:p>
                      <a:pPr algn="ctr" fontAlgn="base"/>
                      <a:r>
                        <a:rPr lang="ru-RU" sz="16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  <a:endParaRPr lang="ru-RU" sz="1600" b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1573" marR="43145" marT="21573" marB="21573" anchor="ctr"/>
                </a:tc>
                <a:tc>
                  <a:txBody>
                    <a:bodyPr/>
                    <a:lstStyle/>
                    <a:p>
                      <a:pPr fontAlgn="base"/>
                      <a:r>
                        <a:rPr lang="en-US" sz="16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Knowledge, Awareness, Social influence, Self-efficacy, Action control, Attitude, Facilities </a:t>
                      </a:r>
                      <a:endParaRPr lang="en-US" sz="1600" b="0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1573" marR="43145" marT="21573" marB="20710" anchor="ctr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5673176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6146" name="Picture 2"/>
          <p:cNvPicPr>
            <a:picLocks noGrp="1" noChangeAspect="1" noChangeArrowheads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262" t="42442" r="13889" b="28610"/>
          <a:stretch/>
        </p:blipFill>
        <p:spPr bwMode="auto">
          <a:xfrm>
            <a:off x="251520" y="404664"/>
            <a:ext cx="8640960" cy="216024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sp>
        <p:nvSpPr>
          <p:cNvPr id="4" name="Овал 3"/>
          <p:cNvSpPr/>
          <p:nvPr/>
        </p:nvSpPr>
        <p:spPr>
          <a:xfrm>
            <a:off x="251520" y="1196752"/>
            <a:ext cx="2448272" cy="648072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rgbClr val="FF0000"/>
              </a:solidFill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323528" y="2852936"/>
            <a:ext cx="8568952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Например, 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 исследовании </a:t>
            </a:r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Huang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ориентирован на повышение знаний (образовательную программу подготовки и письменную информацию) и осведомленности (уточняющий риск воздействия возбудителя в крови), но и повысил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самоэффективность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медсестер с одного часа практической демонстрации 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мытья 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рук и с использованием перчаток. </a:t>
            </a:r>
          </a:p>
        </p:txBody>
      </p:sp>
    </p:spTree>
    <p:extLst>
      <p:ext uri="{BB962C8B-B14F-4D97-AF65-F5344CB8AC3E}">
        <p14:creationId xmlns:p14="http://schemas.microsoft.com/office/powerpoint/2010/main" val="31318028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2348880"/>
            <a:ext cx="8229600" cy="4032448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ru-RU" sz="2400" dirty="0" smtClean="0">
                <a:latin typeface="Times New Roman"/>
                <a:ea typeface="Calibri"/>
              </a:rPr>
              <a:t>В </a:t>
            </a:r>
            <a:r>
              <a:rPr lang="ru-RU" sz="2400" dirty="0">
                <a:latin typeface="Times New Roman"/>
                <a:ea typeface="Calibri"/>
              </a:rPr>
              <a:t>исследовании </a:t>
            </a:r>
            <a:r>
              <a:rPr lang="en-US" sz="2400" dirty="0" err="1" smtClean="0">
                <a:latin typeface="Times New Roman"/>
                <a:ea typeface="Calibri"/>
              </a:rPr>
              <a:t>Marra</a:t>
            </a:r>
            <a:r>
              <a:rPr lang="ru-RU" sz="2400" dirty="0" smtClean="0">
                <a:latin typeface="Times New Roman"/>
                <a:ea typeface="Calibri"/>
              </a:rPr>
              <a:t>, деятельность была </a:t>
            </a:r>
            <a:r>
              <a:rPr lang="ru-RU" sz="2400" dirty="0">
                <a:latin typeface="Times New Roman"/>
                <a:ea typeface="Calibri"/>
              </a:rPr>
              <a:t>также </a:t>
            </a:r>
            <a:r>
              <a:rPr lang="ru-RU" sz="2400" dirty="0" smtClean="0">
                <a:latin typeface="Times New Roman"/>
                <a:ea typeface="Calibri"/>
              </a:rPr>
              <a:t>направлена </a:t>
            </a:r>
            <a:r>
              <a:rPr lang="ru-RU" sz="2400" dirty="0">
                <a:latin typeface="Times New Roman"/>
                <a:ea typeface="Calibri"/>
              </a:rPr>
              <a:t>на повышение уровня информированности, обеспечивая обратную связь на уровень заболеваемости. </a:t>
            </a:r>
            <a:r>
              <a:rPr lang="ru-RU" sz="2400" dirty="0" smtClean="0">
                <a:latin typeface="Times New Roman"/>
                <a:ea typeface="Calibri"/>
              </a:rPr>
              <a:t>Старшая </a:t>
            </a:r>
            <a:r>
              <a:rPr lang="ru-RU" sz="2400" dirty="0">
                <a:latin typeface="Times New Roman"/>
                <a:ea typeface="Calibri"/>
              </a:rPr>
              <a:t>медсестра </a:t>
            </a:r>
            <a:r>
              <a:rPr lang="ru-RU" sz="2400" dirty="0" smtClean="0">
                <a:latin typeface="Times New Roman"/>
                <a:ea typeface="Calibri"/>
              </a:rPr>
              <a:t>в качестве обратной связи демонстрировала каждому медработнику сколько раз дозаторы </a:t>
            </a:r>
            <a:r>
              <a:rPr lang="ru-RU" sz="2400" dirty="0">
                <a:latin typeface="Times New Roman"/>
                <a:ea typeface="Calibri"/>
              </a:rPr>
              <a:t>были использованы в каждой </a:t>
            </a:r>
            <a:r>
              <a:rPr lang="ru-RU" sz="2400" dirty="0" smtClean="0">
                <a:latin typeface="Times New Roman"/>
                <a:ea typeface="Calibri"/>
              </a:rPr>
              <a:t>палате, </a:t>
            </a:r>
            <a:r>
              <a:rPr lang="ru-RU" sz="2400" dirty="0">
                <a:latin typeface="Times New Roman"/>
                <a:ea typeface="Calibri"/>
              </a:rPr>
              <a:t>в </a:t>
            </a:r>
            <a:r>
              <a:rPr lang="ru-RU" sz="2400" dirty="0" smtClean="0">
                <a:latin typeface="Times New Roman"/>
                <a:ea typeface="Calibri"/>
              </a:rPr>
              <a:t>которой </a:t>
            </a:r>
            <a:r>
              <a:rPr lang="ru-RU" sz="2400" dirty="0">
                <a:latin typeface="Times New Roman"/>
                <a:ea typeface="Calibri"/>
              </a:rPr>
              <a:t>медработник работал по сравнению с числом </a:t>
            </a:r>
            <a:r>
              <a:rPr lang="ru-RU" sz="2400" dirty="0" smtClean="0">
                <a:latin typeface="Times New Roman"/>
                <a:ea typeface="Calibri"/>
              </a:rPr>
              <a:t>использования диспенсеров  другими медицинскими работниками. </a:t>
            </a:r>
            <a:r>
              <a:rPr lang="ru-RU" sz="2400" dirty="0">
                <a:latin typeface="Times New Roman"/>
                <a:ea typeface="Calibri"/>
              </a:rPr>
              <a:t>Кроме того, </a:t>
            </a:r>
            <a:r>
              <a:rPr lang="ru-RU" sz="2400" dirty="0" smtClean="0">
                <a:latin typeface="Times New Roman"/>
                <a:ea typeface="Calibri"/>
              </a:rPr>
              <a:t>старшая </a:t>
            </a:r>
            <a:r>
              <a:rPr lang="ru-RU" sz="2400" dirty="0">
                <a:latin typeface="Times New Roman"/>
                <a:ea typeface="Calibri"/>
              </a:rPr>
              <a:t>медсестра объяснила цели и задачи стратегии улучшения гигиены рук два раза в неделю, тем самым укрепляя намерение и </a:t>
            </a:r>
            <a:r>
              <a:rPr lang="ru-RU" sz="2400" dirty="0" err="1" smtClean="0">
                <a:latin typeface="Times New Roman"/>
                <a:ea typeface="Calibri"/>
              </a:rPr>
              <a:t>самоэффективность</a:t>
            </a:r>
            <a:r>
              <a:rPr lang="ru-RU" sz="2400" dirty="0" smtClean="0">
                <a:latin typeface="Times New Roman"/>
                <a:ea typeface="Calibri"/>
              </a:rPr>
              <a:t>.</a:t>
            </a:r>
            <a:endParaRPr lang="ru-RU" sz="2400" dirty="0"/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936" t="34914" r="7063" b="40948"/>
          <a:stretch/>
        </p:blipFill>
        <p:spPr bwMode="auto">
          <a:xfrm>
            <a:off x="395536" y="404664"/>
            <a:ext cx="8352928" cy="1728192"/>
          </a:xfrm>
          <a:prstGeom prst="rect">
            <a:avLst/>
          </a:prstGeom>
          <a:noFill/>
          <a:ln w="9525">
            <a:solidFill>
              <a:schemeClr val="bg1">
                <a:lumMod val="85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sp>
        <p:nvSpPr>
          <p:cNvPr id="4" name="Овал 3"/>
          <p:cNvSpPr/>
          <p:nvPr/>
        </p:nvSpPr>
        <p:spPr>
          <a:xfrm>
            <a:off x="251520" y="836712"/>
            <a:ext cx="2448272" cy="648072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21611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/>
          <p:cNvPicPr>
            <a:picLocks noGrp="1" noChangeAspect="1" noChangeArrowheads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279" t="10973" r="17724" b="9259"/>
          <a:stretch/>
        </p:blipFill>
        <p:spPr bwMode="auto">
          <a:xfrm>
            <a:off x="323528" y="476672"/>
            <a:ext cx="8424936" cy="5904656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8580752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Объект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180259340"/>
              </p:ext>
            </p:extLst>
          </p:nvPr>
        </p:nvGraphicFramePr>
        <p:xfrm>
          <a:off x="323525" y="260643"/>
          <a:ext cx="8640962" cy="6336715"/>
        </p:xfrm>
        <a:graphic>
          <a:graphicData uri="http://schemas.openxmlformats.org/drawingml/2006/table">
            <a:tbl>
              <a:tblPr/>
              <a:tblGrid>
                <a:gridCol w="4320481"/>
                <a:gridCol w="4320481"/>
              </a:tblGrid>
              <a:tr h="544134">
                <a:tc gridSpan="2">
                  <a:txBody>
                    <a:bodyPr/>
                    <a:lstStyle/>
                    <a:p>
                      <a:pPr algn="l" fontAlgn="base"/>
                      <a:r>
                        <a:rPr lang="en-US" sz="1600" b="1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Effectiveness of controlled studies related to determinants of </a:t>
                      </a:r>
                      <a:r>
                        <a:rPr lang="en-US" sz="1600" b="1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behaviour</a:t>
                      </a:r>
                      <a:r>
                        <a:rPr lang="en-US" sz="1600" b="1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change</a:t>
                      </a:r>
                      <a:endParaRPr lang="en-US" sz="1600" b="0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0663" marR="41325" marT="20663" marB="20663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544134">
                <a:tc>
                  <a:txBody>
                    <a:bodyPr/>
                    <a:lstStyle/>
                    <a:p>
                      <a:pPr fontAlgn="t"/>
                      <a:r>
                        <a:rPr lang="en-US" sz="1600" b="1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Determinants of </a:t>
                      </a:r>
                      <a:r>
                        <a:rPr lang="en-US" sz="1600" b="1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behaviour</a:t>
                      </a:r>
                      <a:r>
                        <a:rPr lang="en-US" sz="1600" b="1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change [studies]</a:t>
                      </a:r>
                      <a:endParaRPr lang="en-US" sz="1600" b="0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0663" marR="41325" marT="20663" marB="20663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fontAlgn="base"/>
                      <a:r>
                        <a:rPr lang="en-US" sz="1600" b="1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Effect size</a:t>
                      </a:r>
                      <a:endParaRPr lang="en-US" sz="1600" b="0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0663" marR="41325" marT="20663" marB="20663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550257">
                <a:tc>
                  <a:txBody>
                    <a:bodyPr/>
                    <a:lstStyle/>
                    <a:p>
                      <a:pPr fontAlgn="t"/>
                      <a:r>
                        <a:rPr lang="en-US" sz="1600" b="1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All studies (n = 13)</a:t>
                      </a:r>
                      <a:endParaRPr lang="en-US" sz="1600" b="0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0663" marR="41325" marT="20663" marB="20663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fontAlgn="base"/>
                      <a:r>
                        <a:rPr lang="en-US" sz="1600" b="1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R = relative difference between intervention and </a:t>
                      </a:r>
                      <a:r>
                        <a:rPr lang="en-US" sz="1600" b="1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control</a:t>
                      </a:r>
                      <a:endParaRPr lang="en-US" sz="1600" b="0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0663" marR="41325" marT="20663" marB="20663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335585">
                <a:tc>
                  <a:txBody>
                    <a:bodyPr/>
                    <a:lstStyle/>
                    <a:p>
                      <a:pPr fontAlgn="base"/>
                      <a:endParaRPr lang="ru-RU" sz="1600" b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0663" marR="41325" marT="20663" marB="20663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fontAlgn="base"/>
                      <a:r>
                        <a:rPr lang="en-US" sz="1600" b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M = median [range]</a:t>
                      </a:r>
                      <a:endParaRPr lang="en-US" sz="1600" b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0663" marR="41325" marT="20663" marB="20663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</a:tr>
              <a:tr h="335585">
                <a:tc>
                  <a:txBody>
                    <a:bodyPr/>
                    <a:lstStyle/>
                    <a:p>
                      <a:pPr fontAlgn="base"/>
                      <a:endParaRPr lang="ru-RU" sz="1600" b="0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0663" marR="41325" marT="20663" marB="20663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fontAlgn="base"/>
                      <a:r>
                        <a:rPr lang="en-US" sz="1600" b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25.7 [-8.8 to 429]</a:t>
                      </a:r>
                      <a:endParaRPr lang="en-US" sz="1600" b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0663" marR="41325" marT="20663" marB="20663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335585">
                <a:tc rowSpan="2">
                  <a:txBody>
                    <a:bodyPr/>
                    <a:lstStyle/>
                    <a:p>
                      <a:pPr fontAlgn="t"/>
                      <a:r>
                        <a:rPr lang="en-US" sz="1600" b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Studies addressing one determinant</a:t>
                      </a:r>
                      <a:endParaRPr lang="en-US" sz="1600" b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0663" marR="41325" marT="20663" marB="20663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fontAlgn="base"/>
                      <a:r>
                        <a:rPr lang="en-US" sz="1600" b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n = 3</a:t>
                      </a:r>
                    </a:p>
                  </a:txBody>
                  <a:tcPr marL="20663" marR="41325" marT="20663" marB="20663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</a:tr>
              <a:tr h="335585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fontAlgn="base"/>
                      <a:r>
                        <a:rPr lang="en-US" sz="1600" b="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M: 17.6 [-8.8 to 61]</a:t>
                      </a:r>
                    </a:p>
                  </a:txBody>
                  <a:tcPr marL="20663" marR="41325" marT="20663" marB="20663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</a:tr>
              <a:tr h="335585">
                <a:tc rowSpan="2">
                  <a:txBody>
                    <a:bodyPr/>
                    <a:lstStyle/>
                    <a:p>
                      <a:pPr fontAlgn="t"/>
                      <a:r>
                        <a:rPr lang="en-US" sz="1600" b="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Action control </a:t>
                      </a:r>
                    </a:p>
                  </a:txBody>
                  <a:tcPr marL="20663" marR="41325" marT="20663" marB="20663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fontAlgn="base"/>
                      <a:r>
                        <a:rPr lang="en-US" sz="1600" b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n = 1</a:t>
                      </a:r>
                    </a:p>
                  </a:txBody>
                  <a:tcPr marL="20663" marR="41325" marT="20663" marB="20663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</a:tr>
              <a:tr h="335585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fontAlgn="base"/>
                      <a:r>
                        <a:rPr lang="en-US" sz="1600" b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R: -8.8</a:t>
                      </a:r>
                    </a:p>
                  </a:txBody>
                  <a:tcPr marL="20663" marR="41325" marT="20663" marB="20663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</a:tr>
              <a:tr h="335585">
                <a:tc rowSpan="2">
                  <a:txBody>
                    <a:bodyPr/>
                    <a:lstStyle/>
                    <a:p>
                      <a:pPr fontAlgn="t"/>
                      <a:r>
                        <a:rPr lang="en-US" sz="1600" b="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Awareness </a:t>
                      </a:r>
                    </a:p>
                  </a:txBody>
                  <a:tcPr marL="20663" marR="41325" marT="20663" marB="20663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fontAlgn="base"/>
                      <a:r>
                        <a:rPr lang="en-US" sz="1600" b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n = 1</a:t>
                      </a:r>
                    </a:p>
                  </a:txBody>
                  <a:tcPr marL="20663" marR="41325" marT="20663" marB="20663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</a:tr>
              <a:tr h="335585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fontAlgn="base"/>
                      <a:r>
                        <a:rPr lang="en-US" sz="1600" b="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R: 17.6</a:t>
                      </a:r>
                    </a:p>
                  </a:txBody>
                  <a:tcPr marL="20663" marR="41325" marT="20663" marB="20663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</a:tr>
              <a:tr h="335585">
                <a:tc rowSpan="2">
                  <a:txBody>
                    <a:bodyPr/>
                    <a:lstStyle/>
                    <a:p>
                      <a:pPr fontAlgn="t"/>
                      <a:r>
                        <a:rPr lang="en-US" sz="1600" b="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Facilities</a:t>
                      </a:r>
                      <a:endParaRPr lang="en-US" sz="1600" b="0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0663" marR="41325" marT="20663" marB="20663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fontAlgn="base"/>
                      <a:r>
                        <a:rPr lang="en-US" sz="1600" b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n = 1</a:t>
                      </a:r>
                    </a:p>
                  </a:txBody>
                  <a:tcPr marL="20663" marR="41325" marT="20663" marB="20663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</a:tr>
              <a:tr h="335585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fontAlgn="base"/>
                      <a:r>
                        <a:rPr lang="en-US" sz="1600" b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R: 61.0</a:t>
                      </a:r>
                    </a:p>
                  </a:txBody>
                  <a:tcPr marL="20663" marR="41325" marT="20663" marB="20663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</a:tr>
              <a:tr h="335585">
                <a:tc rowSpan="2">
                  <a:txBody>
                    <a:bodyPr/>
                    <a:lstStyle/>
                    <a:p>
                      <a:pPr fontAlgn="t"/>
                      <a:r>
                        <a:rPr lang="en-US" sz="1600" b="1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Studies addressing two determinants</a:t>
                      </a:r>
                      <a:endParaRPr lang="en-US" sz="1600" b="0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0663" marR="41325" marT="20663" marB="20663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fontAlgn="base"/>
                      <a:r>
                        <a:rPr lang="en-US" sz="1600" b="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n = 1</a:t>
                      </a:r>
                    </a:p>
                  </a:txBody>
                  <a:tcPr marL="20663" marR="41325" marT="20663" marB="20663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</a:tr>
              <a:tr h="335585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fontAlgn="base"/>
                      <a:r>
                        <a:rPr lang="en-US" sz="1600" b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M: 25.7 [25.7*]</a:t>
                      </a:r>
                    </a:p>
                  </a:txBody>
                  <a:tcPr marL="20663" marR="41325" marT="20663" marB="20663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</a:tr>
              <a:tr h="335585">
                <a:tc rowSpan="2">
                  <a:txBody>
                    <a:bodyPr/>
                    <a:lstStyle/>
                    <a:p>
                      <a:pPr fontAlgn="t"/>
                      <a:r>
                        <a:rPr lang="en-US" sz="1600" b="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Awareness, Social </a:t>
                      </a:r>
                      <a:r>
                        <a:rPr lang="en-US" sz="1600" b="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influence</a:t>
                      </a:r>
                      <a:endParaRPr lang="en-US" sz="1600" b="0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0663" marR="41325" marT="20663" marB="20663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fontAlgn="base"/>
                      <a:r>
                        <a:rPr lang="en-US" sz="1600" b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n = 1</a:t>
                      </a:r>
                    </a:p>
                  </a:txBody>
                  <a:tcPr marL="20663" marR="41325" marT="20663" marB="20663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</a:tr>
              <a:tr h="335585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fontAlgn="base"/>
                      <a:r>
                        <a:rPr lang="en-US" sz="1600" b="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R: 25.7</a:t>
                      </a:r>
                    </a:p>
                  </a:txBody>
                  <a:tcPr marL="20663" marR="41325" marT="20663" marB="20663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0710840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Объект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207729518"/>
              </p:ext>
            </p:extLst>
          </p:nvPr>
        </p:nvGraphicFramePr>
        <p:xfrm>
          <a:off x="251520" y="116623"/>
          <a:ext cx="8784975" cy="6624751"/>
        </p:xfrm>
        <a:graphic>
          <a:graphicData uri="http://schemas.openxmlformats.org/drawingml/2006/table">
            <a:tbl>
              <a:tblPr/>
              <a:tblGrid>
                <a:gridCol w="6053514"/>
                <a:gridCol w="2731461"/>
              </a:tblGrid>
              <a:tr h="252403">
                <a:tc rowSpan="2">
                  <a:txBody>
                    <a:bodyPr/>
                    <a:lstStyle/>
                    <a:p>
                      <a:pPr fontAlgn="t"/>
                      <a:r>
                        <a:rPr lang="en-US" sz="1300" b="1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Studies addressing three determinants</a:t>
                      </a:r>
                      <a:endParaRPr lang="en-US" sz="1300" b="0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1221" marR="42442" marT="21221" marB="21221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fontAlgn="base"/>
                      <a:r>
                        <a:rPr lang="en-US" sz="1300" b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n = 3</a:t>
                      </a:r>
                    </a:p>
                  </a:txBody>
                  <a:tcPr marL="21221" marR="42442" marT="21221" marB="21221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</a:tr>
              <a:tr h="252403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fontAlgn="base"/>
                      <a:r>
                        <a:rPr lang="en-US" sz="1300" b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M: 42.3 [19.5 to 82.7]</a:t>
                      </a:r>
                    </a:p>
                  </a:txBody>
                  <a:tcPr marL="21221" marR="42442" marT="21221" marB="21221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</a:tr>
              <a:tr h="252403">
                <a:tc rowSpan="2">
                  <a:txBody>
                    <a:bodyPr/>
                    <a:lstStyle/>
                    <a:p>
                      <a:pPr fontAlgn="t"/>
                      <a:r>
                        <a:rPr lang="en-US" sz="1300" b="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Knowledge, Awareness, </a:t>
                      </a:r>
                      <a:r>
                        <a:rPr lang="en-US" sz="1300" b="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Facilities</a:t>
                      </a:r>
                      <a:endParaRPr lang="en-US" sz="1300" b="0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1221" marR="42442" marT="21221" marB="21221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fontAlgn="base"/>
                      <a:r>
                        <a:rPr lang="en-US" sz="1300" b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n = 1</a:t>
                      </a:r>
                    </a:p>
                  </a:txBody>
                  <a:tcPr marL="21221" marR="42442" marT="21221" marB="21221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</a:tr>
              <a:tr h="252403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fontAlgn="base"/>
                      <a:r>
                        <a:rPr lang="en-US" sz="1300" b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R: 19.5</a:t>
                      </a:r>
                    </a:p>
                  </a:txBody>
                  <a:tcPr marL="21221" marR="42442" marT="21221" marB="21221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</a:tr>
              <a:tr h="252403">
                <a:tc rowSpan="2">
                  <a:txBody>
                    <a:bodyPr/>
                    <a:lstStyle/>
                    <a:p>
                      <a:pPr fontAlgn="t"/>
                      <a:r>
                        <a:rPr lang="en-US" sz="1300" b="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Knowledge, Awareness, </a:t>
                      </a:r>
                      <a:r>
                        <a:rPr lang="en-US" sz="1300" b="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Self-efficacy</a:t>
                      </a:r>
                      <a:endParaRPr lang="en-US" sz="1300" b="0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1221" marR="42442" marT="21221" marB="21221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fontAlgn="base"/>
                      <a:r>
                        <a:rPr lang="en-US" sz="1300" b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n = 1</a:t>
                      </a:r>
                    </a:p>
                  </a:txBody>
                  <a:tcPr marL="21221" marR="42442" marT="21221" marB="21221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</a:tr>
              <a:tr h="252403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fontAlgn="base"/>
                      <a:r>
                        <a:rPr lang="en-US" sz="1300" b="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R : 42.3</a:t>
                      </a:r>
                    </a:p>
                  </a:txBody>
                  <a:tcPr marL="21221" marR="42442" marT="21221" marB="21221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</a:tr>
              <a:tr h="252403">
                <a:tc rowSpan="2">
                  <a:txBody>
                    <a:bodyPr/>
                    <a:lstStyle/>
                    <a:p>
                      <a:pPr fontAlgn="t"/>
                      <a:r>
                        <a:rPr lang="en-US" sz="1300" b="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Knowledge, Action control, </a:t>
                      </a:r>
                      <a:r>
                        <a:rPr lang="en-US" sz="1300" b="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Facilities</a:t>
                      </a:r>
                      <a:endParaRPr lang="en-US" sz="1300" b="0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1221" marR="42442" marT="21221" marB="21221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fontAlgn="base"/>
                      <a:r>
                        <a:rPr lang="en-US" sz="1300" b="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n = 1</a:t>
                      </a:r>
                    </a:p>
                  </a:txBody>
                  <a:tcPr marL="21221" marR="42442" marT="21221" marB="21221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</a:tr>
              <a:tr h="252403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fontAlgn="base"/>
                      <a:r>
                        <a:rPr lang="en-US" sz="1300" b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R: 82.7</a:t>
                      </a:r>
                    </a:p>
                  </a:txBody>
                  <a:tcPr marL="21221" marR="42442" marT="21221" marB="21221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</a:tr>
              <a:tr h="252403">
                <a:tc rowSpan="2">
                  <a:txBody>
                    <a:bodyPr/>
                    <a:lstStyle/>
                    <a:p>
                      <a:pPr fontAlgn="t"/>
                      <a:r>
                        <a:rPr lang="en-US" sz="1300" b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Studies addressing four determinants</a:t>
                      </a:r>
                      <a:endParaRPr lang="en-US" sz="1300" b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1221" marR="42442" marT="21221" marB="21221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fontAlgn="base"/>
                      <a:r>
                        <a:rPr lang="en-US" sz="1300" b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n = 2</a:t>
                      </a:r>
                    </a:p>
                  </a:txBody>
                  <a:tcPr marL="21221" marR="42442" marT="21221" marB="21221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</a:tr>
              <a:tr h="252403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fontAlgn="base"/>
                      <a:r>
                        <a:rPr lang="en-US" sz="1300" b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M: 43.9 [14.8 to 73*]</a:t>
                      </a:r>
                    </a:p>
                  </a:txBody>
                  <a:tcPr marL="21221" marR="42442" marT="21221" marB="21221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</a:tr>
              <a:tr h="252403">
                <a:tc rowSpan="2">
                  <a:txBody>
                    <a:bodyPr/>
                    <a:lstStyle/>
                    <a:p>
                      <a:pPr fontAlgn="t"/>
                      <a:r>
                        <a:rPr lang="en-US" sz="1300" b="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Knowledge, Awareness, Facilities, Social </a:t>
                      </a:r>
                      <a:r>
                        <a:rPr lang="en-US" sz="1300" b="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influence</a:t>
                      </a:r>
                      <a:endParaRPr lang="en-US" sz="1300" b="0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1221" marR="42442" marT="21221" marB="21221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fontAlgn="base"/>
                      <a:r>
                        <a:rPr lang="en-US" sz="1300" b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n = 1</a:t>
                      </a:r>
                    </a:p>
                  </a:txBody>
                  <a:tcPr marL="21221" marR="42442" marT="21221" marB="21221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</a:tr>
              <a:tr h="252403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fontAlgn="base"/>
                      <a:r>
                        <a:rPr lang="en-US" sz="1300" b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R: 73</a:t>
                      </a:r>
                    </a:p>
                  </a:txBody>
                  <a:tcPr marL="21221" marR="42442" marT="21221" marB="21221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</a:tr>
              <a:tr h="252403">
                <a:tc rowSpan="2">
                  <a:txBody>
                    <a:bodyPr/>
                    <a:lstStyle/>
                    <a:p>
                      <a:pPr fontAlgn="t"/>
                      <a:r>
                        <a:rPr lang="en-US" sz="1300" b="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Self-efficacy, Intention, Awareness, Social </a:t>
                      </a:r>
                      <a:r>
                        <a:rPr lang="en-US" sz="1300" b="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influence</a:t>
                      </a:r>
                      <a:endParaRPr lang="en-US" sz="1300" b="0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1221" marR="42442" marT="21221" marB="21221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fontAlgn="base"/>
                      <a:r>
                        <a:rPr lang="en-US" sz="1300" b="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n = 1</a:t>
                      </a:r>
                    </a:p>
                  </a:txBody>
                  <a:tcPr marL="21221" marR="42442" marT="21221" marB="21221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</a:tr>
              <a:tr h="252403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fontAlgn="base"/>
                      <a:r>
                        <a:rPr lang="en-US" sz="1300" b="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R: 14.8</a:t>
                      </a:r>
                    </a:p>
                  </a:txBody>
                  <a:tcPr marL="21221" marR="42442" marT="21221" marB="21221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</a:tr>
              <a:tr h="252403">
                <a:tc rowSpan="2">
                  <a:txBody>
                    <a:bodyPr/>
                    <a:lstStyle/>
                    <a:p>
                      <a:pPr fontAlgn="t"/>
                      <a:r>
                        <a:rPr lang="en-US" sz="1300" b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Studies addressing five determinants</a:t>
                      </a:r>
                      <a:endParaRPr lang="en-US" sz="1300" b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1221" marR="42442" marT="21221" marB="21221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fontAlgn="base"/>
                      <a:r>
                        <a:rPr lang="en-US" sz="1300" b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n = 3</a:t>
                      </a:r>
                    </a:p>
                  </a:txBody>
                  <a:tcPr marL="21221" marR="42442" marT="21221" marB="21221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</a:tr>
              <a:tr h="252403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fontAlgn="base"/>
                      <a:r>
                        <a:rPr lang="en-US" sz="1300" b="1" i="1" u="sng" dirty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M: 49.5 [-8.6 to 429]</a:t>
                      </a:r>
                    </a:p>
                  </a:txBody>
                  <a:tcPr marL="21221" marR="42442" marT="21221" marB="21221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</a:tr>
              <a:tr h="252403">
                <a:tc rowSpan="2">
                  <a:txBody>
                    <a:bodyPr/>
                    <a:lstStyle/>
                    <a:p>
                      <a:pPr fontAlgn="t"/>
                      <a:r>
                        <a:rPr lang="en-US" sz="1300" b="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Knowledge, Awareness, Action control, Facilities, </a:t>
                      </a:r>
                      <a:r>
                        <a:rPr lang="en-US" sz="1300" b="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Attitude</a:t>
                      </a:r>
                      <a:endParaRPr lang="en-US" sz="1300" b="0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1221" marR="42442" marT="21221" marB="21221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fontAlgn="base"/>
                      <a:r>
                        <a:rPr lang="en-US" sz="1300" b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n = 1</a:t>
                      </a:r>
                    </a:p>
                  </a:txBody>
                  <a:tcPr marL="21221" marR="42442" marT="21221" marB="21221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</a:tr>
              <a:tr h="252403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fontAlgn="base"/>
                      <a:r>
                        <a:rPr lang="en-US" sz="1300" b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R: 49.5</a:t>
                      </a:r>
                    </a:p>
                  </a:txBody>
                  <a:tcPr marL="21221" marR="42442" marT="21221" marB="21221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</a:tr>
              <a:tr h="252403">
                <a:tc rowSpan="2">
                  <a:txBody>
                    <a:bodyPr/>
                    <a:lstStyle/>
                    <a:p>
                      <a:pPr fontAlgn="t"/>
                      <a:r>
                        <a:rPr lang="en-US" sz="1300" b="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Knowledge, Awareness, Facilities, Attitude, </a:t>
                      </a:r>
                      <a:r>
                        <a:rPr lang="en-US" sz="1300" b="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Self-efficacy</a:t>
                      </a:r>
                      <a:endParaRPr lang="en-US" sz="1300" b="0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1221" marR="42442" marT="21221" marB="21221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fontAlgn="base"/>
                      <a:r>
                        <a:rPr lang="en-US" sz="1300" b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n = 1</a:t>
                      </a:r>
                    </a:p>
                  </a:txBody>
                  <a:tcPr marL="21221" marR="42442" marT="21221" marB="21221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</a:tr>
              <a:tr h="252403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fontAlgn="base"/>
                      <a:r>
                        <a:rPr lang="en-US" sz="1300" b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R: -8.6</a:t>
                      </a:r>
                    </a:p>
                  </a:txBody>
                  <a:tcPr marL="21221" marR="42442" marT="21221" marB="21221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</a:tr>
              <a:tr h="252403">
                <a:tc rowSpan="2">
                  <a:txBody>
                    <a:bodyPr/>
                    <a:lstStyle/>
                    <a:p>
                      <a:pPr fontAlgn="t"/>
                      <a:r>
                        <a:rPr lang="en-US" sz="1300" b="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Knowledge, Awareness, Facilities, Self-efficacy, Action </a:t>
                      </a:r>
                      <a:r>
                        <a:rPr lang="en-US" sz="1300" b="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control</a:t>
                      </a:r>
                      <a:endParaRPr lang="en-US" sz="1300" b="0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1221" marR="42442" marT="21221" marB="21221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fontAlgn="base"/>
                      <a:r>
                        <a:rPr lang="en-US" sz="1300" b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n = 1</a:t>
                      </a:r>
                    </a:p>
                  </a:txBody>
                  <a:tcPr marL="21221" marR="42442" marT="21221" marB="21221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</a:tr>
              <a:tr h="252403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fontAlgn="base"/>
                      <a:r>
                        <a:rPr lang="en-US" sz="1300" b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R: 429</a:t>
                      </a:r>
                    </a:p>
                  </a:txBody>
                  <a:tcPr marL="21221" marR="42442" marT="21221" marB="21221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</a:tr>
              <a:tr h="252403">
                <a:tc rowSpan="2">
                  <a:txBody>
                    <a:bodyPr/>
                    <a:lstStyle/>
                    <a:p>
                      <a:pPr fontAlgn="t"/>
                      <a:r>
                        <a:rPr lang="en-US" sz="1300" b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Studies addressing seven determinants</a:t>
                      </a:r>
                      <a:endParaRPr lang="en-US" sz="1300" b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1221" marR="42442" marT="21221" marB="21221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fontAlgn="base"/>
                      <a:r>
                        <a:rPr lang="en-US" sz="1300" b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n = 1</a:t>
                      </a:r>
                    </a:p>
                  </a:txBody>
                  <a:tcPr marL="21221" marR="42442" marT="21221" marB="21221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</a:tr>
              <a:tr h="252403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fontAlgn="base"/>
                      <a:r>
                        <a:rPr lang="en-US" sz="1300" b="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M: 9.7 [9.7 *]</a:t>
                      </a:r>
                    </a:p>
                  </a:txBody>
                  <a:tcPr marL="21221" marR="42442" marT="21221" marB="21221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</a:tr>
              <a:tr h="314676">
                <a:tc>
                  <a:txBody>
                    <a:bodyPr/>
                    <a:lstStyle/>
                    <a:p>
                      <a:pPr fontAlgn="t"/>
                      <a:r>
                        <a:rPr lang="en-US" sz="1300" b="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Knowledge, Awareness, Social influence, Self-efficacy, Intention, Action control, </a:t>
                      </a:r>
                      <a:r>
                        <a:rPr lang="en-US" sz="1300" b="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Attitude</a:t>
                      </a:r>
                      <a:endParaRPr lang="en-US" sz="1300" b="0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1221" marR="42442" marT="21221" marB="21221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fontAlgn="base"/>
                      <a:r>
                        <a:rPr lang="en-US" sz="1300" b="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n = 1</a:t>
                      </a:r>
                    </a:p>
                  </a:txBody>
                  <a:tcPr marL="21221" marR="42442" marT="21221" marB="21221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</a:tr>
              <a:tr h="252403">
                <a:tc>
                  <a:txBody>
                    <a:bodyPr/>
                    <a:lstStyle/>
                    <a:p>
                      <a:pPr fontAlgn="base"/>
                      <a:endParaRPr lang="ru-RU" sz="1300" b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1221" marR="42442" marT="21221" marB="21221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fontAlgn="base"/>
                      <a:r>
                        <a:rPr lang="en-US" sz="1300" b="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R: 9.7</a:t>
                      </a:r>
                    </a:p>
                  </a:txBody>
                  <a:tcPr marL="21221" marR="42442" marT="21221" marB="21221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760094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2"/>
          <p:cNvPicPr>
            <a:picLocks noGrp="1" noChangeAspect="1" noChangeArrowheads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185" t="19827" r="21196" b="12831"/>
          <a:stretch/>
        </p:blipFill>
        <p:spPr bwMode="auto">
          <a:xfrm>
            <a:off x="323528" y="548680"/>
            <a:ext cx="8280920" cy="52925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Прямоугольник 3"/>
          <p:cNvSpPr/>
          <p:nvPr/>
        </p:nvSpPr>
        <p:spPr>
          <a:xfrm>
            <a:off x="611560" y="6021288"/>
            <a:ext cx="756084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Pearson’s correlation coefficient = 0.961, p = 0.009</a:t>
            </a:r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61563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692696"/>
            <a:ext cx="8229600" cy="5433467"/>
          </a:xfrm>
        </p:spPr>
        <p:txBody>
          <a:bodyPr>
            <a:normAutofit/>
          </a:bodyPr>
          <a:lstStyle/>
          <a:p>
            <a:pPr marL="0" indent="0">
              <a:buNone/>
            </a:pPr>
            <a:endParaRPr lang="ru-RU" sz="24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Эффективность стратегий 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существенно 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варьирует, 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но большинство контролируемых исследований показали положительные результаты. Это 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соответствует предыдущим результатам 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обзора. Если детерминанты, такие как социальное влияние, отношение, </a:t>
            </a:r>
            <a:r>
              <a:rPr lang="ru-RU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самоэффективност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ь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 намерение направлены в рамках стратегии, эффект больше, чем 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у стратегии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состоящих исключительно из комбинации детерминант, таких как знание, осведомленность, контроль 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действий 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 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удобства. </a:t>
            </a:r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05166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476672"/>
            <a:ext cx="8229600" cy="6120680"/>
          </a:xfrm>
        </p:spPr>
        <p:txBody>
          <a:bodyPr>
            <a:normAutofit fontScale="92500"/>
          </a:bodyPr>
          <a:lstStyle/>
          <a:p>
            <a:pPr marL="0" indent="0">
              <a:buNone/>
            </a:pPr>
            <a:r>
              <a:rPr lang="ru-RU" sz="2400" dirty="0" smtClean="0">
                <a:latin typeface="Times New Roman"/>
                <a:ea typeface="Calibri"/>
              </a:rPr>
              <a:t>     Хотя </a:t>
            </a:r>
            <a:r>
              <a:rPr lang="ru-RU" sz="2400" dirty="0">
                <a:latin typeface="Times New Roman"/>
                <a:ea typeface="Calibri"/>
              </a:rPr>
              <a:t>нам удалось достичь существенного понимание содержания и эффективности стратегий по улучшению гигиены рук, некоторые аспекты должны быть рассмотрены в дальнейшем.</a:t>
            </a:r>
            <a:endParaRPr lang="ru-RU" sz="24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Во-первых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методологическая слабость исследований по-прежнему вызывает серьезную озабоченность. Большинство исследований были небольшие масштабы; им не хватало контрольной группы сопоставимы в опытной группе, и ничего не сделано чтобы минимизировать ошибку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Во-вторых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наш поиск включен литература вплоть до ноября 2009 г. Таким образом, мы не можем предоставить информацию о недавно проведенных исследованиях по улучшению гигиены рук отбора и анализа результатов поиска, как сообщается в этот отзыв послужило отправной точкой для развития двух стратегий улучшения гигиены рук, которые впоследствии были испытаны в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рандомизированном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контролируемом исследовании.</a:t>
            </a:r>
          </a:p>
        </p:txBody>
      </p:sp>
    </p:spTree>
    <p:extLst>
      <p:ext uri="{BB962C8B-B14F-4D97-AF65-F5344CB8AC3E}">
        <p14:creationId xmlns:p14="http://schemas.microsoft.com/office/powerpoint/2010/main" val="41509899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404664"/>
            <a:ext cx="8435280" cy="6264696"/>
          </a:xfrm>
        </p:spPr>
        <p:txBody>
          <a:bodyPr>
            <a:noAutofit/>
          </a:bodyPr>
          <a:lstStyle/>
          <a:p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В-третьих, как и в любом систематическом обзоре литературы, может быть систематическая ошибка публикации. Большинство исследований показали положительные результаты; вполне возможно, что исследования с отрицательными результатами не были опубликованы. В нашем обзоре мы не смогли получить четыре статьи; возможно, что они содержали соответствующие данные.</a:t>
            </a:r>
          </a:p>
          <a:p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В-четвертых, критерии, 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определяющие гигиену рук варьировались в различных исследованиях и были не всегда явными. 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Это может иметь последствия для обобщения результатов исследований.</a:t>
            </a:r>
          </a:p>
          <a:p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 Пятых, 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наши 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инструкции и определения могут быть применены надежно только после краткого обучения. 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На 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всех этапах процесса рассмотрения, 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обоснованность была увеличена 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 помощью стандартизированных методов и форм, а также 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нескольких рецензентов. 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Однако, 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несмотря на то, что методы 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 целевые детерминанты хорошо подобраны, 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рассматривать 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фактическое воздействие деятельности по улучшению было проблематично. </a:t>
            </a:r>
          </a:p>
        </p:txBody>
      </p:sp>
    </p:spTree>
    <p:extLst>
      <p:ext uri="{BB962C8B-B14F-4D97-AF65-F5344CB8AC3E}">
        <p14:creationId xmlns:p14="http://schemas.microsoft.com/office/powerpoint/2010/main" val="35910700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620688"/>
            <a:ext cx="8229600" cy="5505475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Выводы</a:t>
            </a:r>
          </a:p>
          <a:p>
            <a:pPr marL="0" indent="0">
              <a:buNone/>
            </a:pP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Акцентируя 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на детерминанты изменения поведения, 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были 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обнаружили скрытые и ценные компоненты в стратегии улучшения гигиены рук. 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Направлять 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внимание только на детерминанты, такие как знание, осведомленность, контроль действий и содействие не достаточно, чтобы изменить поведение гигиены рук. Обращая 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внимания 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на различные комбинации 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детерминант, можно обеспечить 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лучшие результаты. Это означает, что мы должны быть более творческими в применении альтернативных видов деятельности в области 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детерминант, 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таких как социальное влияние, отношение, </a:t>
            </a:r>
            <a:r>
              <a:rPr lang="ru-RU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самоэффективность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или намерения.</a:t>
            </a:r>
          </a:p>
        </p:txBody>
      </p:sp>
    </p:spTree>
    <p:extLst>
      <p:ext uri="{BB962C8B-B14F-4D97-AF65-F5344CB8AC3E}">
        <p14:creationId xmlns:p14="http://schemas.microsoft.com/office/powerpoint/2010/main" val="38089480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692696"/>
            <a:ext cx="8229600" cy="5433467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ru-RU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Выводы </a:t>
            </a:r>
          </a:p>
          <a:p>
            <a:pPr marL="0" indent="0" algn="ctr">
              <a:buNone/>
            </a:pPr>
            <a:r>
              <a:rPr lang="en-US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ru-RU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продолжение</a:t>
            </a:r>
            <a:r>
              <a:rPr lang="en-US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</a:p>
          <a:p>
            <a:pPr marL="0" indent="0">
              <a:buNone/>
            </a:pP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Необходима систематически 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разработана стратегия, которая нацелена на различные проблемы и 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барьеры, изменяющие деятельность 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на различных уровнях (профессиональный, команда, и организации), 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чтобы 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добиться изменений в поведении гигиены рук. </a:t>
            </a:r>
            <a:endParaRPr lang="ru-RU" sz="24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 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настоящее время, большинство стратегий сосредоточены на личности и организации, в то время как групповые или команда-направленные стратегии используются редко. 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Команда-направленные 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методы в стратегии 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являются перспективными 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 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развитии.</a:t>
            </a:r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18392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Учитывая неоднородность исследований в отношении целевых групп, содержания и постановки стратегий и 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возможности 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для гигиены рук, никакого формального мета-анализа не проводилось. </a:t>
            </a:r>
            <a:endParaRPr lang="en-US" sz="24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Не указана продолжительность систематического обзора.</a:t>
            </a:r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466649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2292" name="Picture 4"/>
          <p:cNvPicPr>
            <a:picLocks noGrp="1" noChangeAspect="1" noChangeArrowheads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686" t="1684" r="13858" b="3116"/>
          <a:stretch/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634334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Waveform</Template>
  <TotalTime>3075</TotalTime>
  <Words>3086</Words>
  <Application>Microsoft Office PowerPoint</Application>
  <PresentationFormat>Экран (4:3)</PresentationFormat>
  <Paragraphs>377</Paragraphs>
  <Slides>58</Slides>
  <Notes>2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58</vt:i4>
      </vt:variant>
    </vt:vector>
  </HeadingPairs>
  <TitlesOfParts>
    <vt:vector size="59" baseType="lpstr">
      <vt:lpstr>Тема Office</vt:lpstr>
      <vt:lpstr>МИНИСТЕРСТВО ЗДРАВООХРАНЕНИЯ РЕСПУБЛИКИ КАЗАХСТАН ВЫСШАЯ ШКОЛА ОБЩЕСТВЕННОГО ЗДРАВООХРАНЕНИЯ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АНТИСЕПТИЧЕСКАЯ ОБРАБОТКА РУК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  Проект в г. Турку, Финляндия (центральная клиника университета и входящие к ее структуру 4 региональных ЛПУ)    </vt:lpstr>
      <vt:lpstr>Презентация PowerPoint</vt:lpstr>
      <vt:lpstr>Презентация PowerPoint</vt:lpstr>
      <vt:lpstr>Матрица формулировки вопроса PICO 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МИНИСТЕРСТВО ЗДРАВООХРАНЕНИЯ РЕСПУБЛИКИ КАЗАХСТАН ВЫСШАЯ ШКОЛА ОБЩЕСТВЕННОГО ЗДРАВООХРАНЕНИЯ</dc:title>
  <dc:creator>Akylbek Saktapov</dc:creator>
  <cp:lastModifiedBy>Prepodovatel</cp:lastModifiedBy>
  <cp:revision>123</cp:revision>
  <dcterms:created xsi:type="dcterms:W3CDTF">2014-09-04T12:43:53Z</dcterms:created>
  <dcterms:modified xsi:type="dcterms:W3CDTF">2014-10-11T10:31:49Z</dcterms:modified>
</cp:coreProperties>
</file>