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99" r:id="rId3"/>
    <p:sldId id="300" r:id="rId4"/>
    <p:sldId id="292" r:id="rId5"/>
    <p:sldId id="293" r:id="rId6"/>
    <p:sldId id="294" r:id="rId7"/>
    <p:sldId id="295" r:id="rId8"/>
    <p:sldId id="296" r:id="rId9"/>
    <p:sldId id="297" r:id="rId10"/>
    <p:sldId id="314" r:id="rId11"/>
    <p:sldId id="315" r:id="rId12"/>
    <p:sldId id="316" r:id="rId13"/>
    <p:sldId id="317" r:id="rId14"/>
    <p:sldId id="318" r:id="rId15"/>
    <p:sldId id="321" r:id="rId16"/>
    <p:sldId id="322" r:id="rId17"/>
    <p:sldId id="320" r:id="rId18"/>
    <p:sldId id="301" r:id="rId19"/>
    <p:sldId id="291" r:id="rId20"/>
    <p:sldId id="328" r:id="rId21"/>
    <p:sldId id="329" r:id="rId22"/>
    <p:sldId id="323" r:id="rId23"/>
    <p:sldId id="324" r:id="rId24"/>
    <p:sldId id="325" r:id="rId25"/>
    <p:sldId id="326" r:id="rId26"/>
    <p:sldId id="330" r:id="rId27"/>
    <p:sldId id="331" r:id="rId28"/>
    <p:sldId id="264" r:id="rId29"/>
    <p:sldId id="333" r:id="rId30"/>
    <p:sldId id="267" r:id="rId31"/>
    <p:sldId id="265" r:id="rId32"/>
    <p:sldId id="266" r:id="rId33"/>
    <p:sldId id="269" r:id="rId34"/>
    <p:sldId id="270" r:id="rId35"/>
    <p:sldId id="271" r:id="rId36"/>
    <p:sldId id="289" r:id="rId37"/>
    <p:sldId id="290" r:id="rId38"/>
    <p:sldId id="272" r:id="rId39"/>
    <p:sldId id="275" r:id="rId40"/>
    <p:sldId id="273" r:id="rId41"/>
    <p:sldId id="274" r:id="rId42"/>
    <p:sldId id="276" r:id="rId43"/>
    <p:sldId id="277" r:id="rId44"/>
    <p:sldId id="278" r:id="rId45"/>
    <p:sldId id="279" r:id="rId46"/>
    <p:sldId id="280" r:id="rId47"/>
    <p:sldId id="281" r:id="rId48"/>
    <p:sldId id="282" r:id="rId49"/>
    <p:sldId id="283" r:id="rId50"/>
    <p:sldId id="284" r:id="rId51"/>
    <p:sldId id="285" r:id="rId52"/>
    <p:sldId id="286" r:id="rId53"/>
    <p:sldId id="288" r:id="rId54"/>
    <p:sldId id="287" r:id="rId55"/>
    <p:sldId id="303" r:id="rId56"/>
    <p:sldId id="304" r:id="rId57"/>
    <p:sldId id="332" r:id="rId58"/>
    <p:sldId id="305" r:id="rId59"/>
    <p:sldId id="313" r:id="rId60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80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viewProps" Target="viewProps.xml"/><Relationship Id="rId64" Type="http://schemas.openxmlformats.org/officeDocument/2006/relationships/theme" Target="theme/theme1.xml"/><Relationship Id="rId65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printerSettings" Target="printerSettings/printerSettings1.bin"/><Relationship Id="rId62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28.09.13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ncbi.nlm.nih.gov/pmc/articles/PMC4162964/" TargetMode="External"/><Relationship Id="rId3" Type="http://schemas.openxmlformats.org/officeDocument/2006/relationships/image" Target="../media/image10.gi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ncbi.nlm.nih.gov/pmc/articles/PMC4162964/" TargetMode="External"/><Relationship Id="rId3" Type="http://schemas.openxmlformats.org/officeDocument/2006/relationships/image" Target="../media/image10.gi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ncbi.nlm.nih.gov/pmc/articles/PMC4162964/" TargetMode="Externa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ncbi.nlm.nih.gov/pmc/articles/PMC4162964/" TargetMode="Externa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ncbi.nlm.nih.gov/pmc/articles/PMC4162964/" TargetMode="Externa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ncbi.nlm.nih.gov/pmc/articles/PMC4162964/" TargetMode="Externa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ncbi.nlm.nih.gov/pmc/articles/PMC4162964/" TargetMode="Externa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www.ncbi.nlm.nih.gov/pmc/articles/PMC4162964/" TargetMode="Externa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www.ncbi.nlm.nih.gov/pmc/articles/PMC4162964/" TargetMode="Externa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www.ncbi.nlm.nih.gov/pmc/articles/PMC4162964/" TargetMode="Externa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www.ncbi.nlm.nih.gov/pmc/articles/PMC4162964/" TargetMode="Externa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www.ncbi.nlm.nih.gov/pmc/articles/PMC4162964/" TargetMode="Externa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www.ncbi.nlm.nih.gov/pmc/articles/PMC4162964/" TargetMode="Externa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www.ncbi.nlm.nih.gov/pmc/articles/PMC4162964/" TargetMode="Externa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www.ncbi.nlm.nih.gov/pmc/articles/PMC4162964/" TargetMode="Externa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www.ncbi.nlm.nih.gov/pmc/articles/PMC4162964/" TargetMode="Externa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www.ncbi.nlm.nih.gov/pmc/articles/PMC4162964/" TargetMode="Externa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www.ncbi.nlm.nih.gov/pmc/articles/PMC4162964/" TargetMode="Externa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www.ncbi.nlm.nih.gov/pmc/articles/PMC4162964/" TargetMode="Externa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www.ncbi.nlm.nih.gov/pmc/articles/PMC4162964/" TargetMode="Externa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0" y="2565400"/>
            <a:ext cx="91440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/>
          <a:p>
            <a:pPr lvl="0" algn="ctr">
              <a:spcBef>
                <a:spcPct val="0"/>
              </a:spcBef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Разработка эффективного внедрения "Электронного рабочего места врача" в больничных учреждениях. </a:t>
            </a:r>
          </a:p>
          <a:p>
            <a:pPr lvl="0" algn="ctr">
              <a:spcBef>
                <a:spcPct val="0"/>
              </a:spcBef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4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7" name="Рисунок 1"/>
          <p:cNvPicPr>
            <a:picLocks noChangeAspect="1" noChangeArrowheads="1"/>
          </p:cNvPicPr>
          <p:nvPr/>
        </p:nvPicPr>
        <p:blipFill>
          <a:blip r:embed="rId2" cstate="print"/>
          <a:srcRect b="18605"/>
          <a:stretch>
            <a:fillRect/>
          </a:stretch>
        </p:blipFill>
        <p:spPr bwMode="auto">
          <a:xfrm>
            <a:off x="171450" y="142875"/>
            <a:ext cx="1712913" cy="137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4"/>
          <p:cNvSpPr>
            <a:spLocks noChangeArrowheads="1"/>
          </p:cNvSpPr>
          <p:nvPr/>
        </p:nvSpPr>
        <p:spPr bwMode="auto">
          <a:xfrm>
            <a:off x="1884363" y="188913"/>
            <a:ext cx="664845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ҚОҒАМДЫҚ ДЕНСАУЛЫҚ САҚТАУ ЖОҒАРЫ МЕКТЕБІ </a:t>
            </a:r>
          </a:p>
          <a:p>
            <a:pPr algn="ctr"/>
            <a:r>
              <a:rPr lang="ru-RU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ВЫСШАЯ ШКОЛА ОБЩЕСТВЕННОГО ЗДРАВООХРАНЕНИЯ МЗ РК</a:t>
            </a:r>
          </a:p>
          <a:p>
            <a:pPr algn="ctr"/>
            <a:endParaRPr lang="ru-RU" b="1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5"/>
          <p:cNvSpPr>
            <a:spLocks noChangeArrowheads="1"/>
          </p:cNvSpPr>
          <p:nvPr/>
        </p:nvSpPr>
        <p:spPr bwMode="auto">
          <a:xfrm>
            <a:off x="0" y="6429375"/>
            <a:ext cx="914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г. </a:t>
            </a:r>
            <a:r>
              <a:rPr lang="ru-RU" sz="20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Алматы</a:t>
            </a:r>
            <a:r>
              <a:rPr lang="ru-RU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27 сентября </a:t>
            </a:r>
            <a:r>
              <a:rPr lang="ru-RU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2014г.</a:t>
            </a:r>
            <a:endParaRPr lang="ru-RU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6"/>
          <p:cNvSpPr txBox="1">
            <a:spLocks noChangeArrowheads="1"/>
          </p:cNvSpPr>
          <p:nvPr/>
        </p:nvSpPr>
        <p:spPr bwMode="auto">
          <a:xfrm>
            <a:off x="0" y="1700213"/>
            <a:ext cx="91440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Заседание Журнального клуба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№10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7"/>
          <p:cNvSpPr txBox="1">
            <a:spLocks noChangeArrowheads="1"/>
          </p:cNvSpPr>
          <p:nvPr/>
        </p:nvSpPr>
        <p:spPr bwMode="auto">
          <a:xfrm>
            <a:off x="3491880" y="4508500"/>
            <a:ext cx="5580683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Есжанова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Макпал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Адиловна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магистрант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года обучения научно-педагогического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направления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70628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Актуальность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Создаваемая система ведения электронной истории болезни своей конечной целью имеет оказание помощи работникам медицинских учреждений в обработки большого количества документов, протоколов обследований, в ведении множества учётных и сводных ведомостей, журналов приёма, в ежедневных вычислениях и расчётах, в составлении отчётов для руководства, вышестоящих организаций.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Актуальность (продолжение)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во-первых, ведение электронной истории пациента, возможность предоставлять информацию о различных исследованиях всем нуждающимся пользователям-врачам, обслуживающему персоналу и, во-вторых, обработка занесённых данных в систему для структуризации, составления журналов и отчётов, оперативных сводок по клинике, получения статистики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kk-KZ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Все вышеизложенное диктует необходимость разработки методологической основы внедрения электронных историй в практику здравоохранения и тем самым определяет актуальность данного исследования.</a:t>
            </a:r>
            <a:endParaRPr kumimoji="0" lang="ru-RU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ВОЗМОЖНОСТИ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Создание кабинета согласно врачебной специальности</a:t>
            </a:r>
          </a:p>
          <a:p>
            <a:r>
              <a:rPr lang="ru-RU" dirty="0" smtClean="0"/>
              <a:t>Ведение электронных медицинских карт</a:t>
            </a:r>
          </a:p>
          <a:p>
            <a:r>
              <a:rPr lang="ru-RU" dirty="0" smtClean="0"/>
              <a:t>Удобное расписание введения пациентов</a:t>
            </a:r>
          </a:p>
          <a:p>
            <a:r>
              <a:rPr lang="ru-RU" dirty="0" smtClean="0"/>
              <a:t>Хранение информации по всем манипуляциям в архиве</a:t>
            </a:r>
          </a:p>
          <a:p>
            <a:r>
              <a:rPr lang="ru-RU" dirty="0" smtClean="0"/>
              <a:t>Обмен информацией с пациентом в режиме </a:t>
            </a:r>
            <a:r>
              <a:rPr lang="ru-RU" dirty="0" err="1" smtClean="0"/>
              <a:t>онлайн</a:t>
            </a:r>
            <a:endParaRPr lang="ru-RU" dirty="0" smtClean="0"/>
          </a:p>
          <a:p>
            <a:r>
              <a:rPr lang="ru-RU" dirty="0" smtClean="0"/>
              <a:t>Быстрый поиск информации о заболеваниях, лабораторных показателях, лекарственных средствах в справочной системе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ПРЕИМУЩЕСТВА</a:t>
            </a:r>
          </a:p>
          <a:p>
            <a:r>
              <a:rPr lang="ru-RU" dirty="0" smtClean="0"/>
              <a:t>Меньше времени на бумажную работу</a:t>
            </a:r>
          </a:p>
          <a:p>
            <a:r>
              <a:rPr lang="ru-RU" dirty="0" smtClean="0"/>
              <a:t>Доступ к электронным картам пациентов в любое время, в любом месте (при наличии Интернета)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Система Электронной медицинской документации</a:t>
            </a:r>
            <a:r>
              <a:rPr lang="ru-RU" dirty="0" smtClean="0"/>
              <a:t> предусматривает комплексную автоматизацию всех внутренних процессов в ЛПУ, а также возможность автоматизации отдельных структурных подразделений.</a:t>
            </a:r>
            <a:endParaRPr lang="ru-RU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Установка системы автоматизации позволяет значительно повысить эффективность работы клиники:</a:t>
            </a:r>
          </a:p>
          <a:p>
            <a:endParaRPr lang="ru-RU" dirty="0" smtClean="0"/>
          </a:p>
          <a:p>
            <a:r>
              <a:rPr lang="ru-RU" dirty="0" smtClean="0"/>
              <a:t>Полный контроль движения денежных средств</a:t>
            </a:r>
          </a:p>
          <a:p>
            <a:r>
              <a:rPr lang="ru-RU" dirty="0" smtClean="0"/>
              <a:t>Увеличение скорости и качества обслуживания пациентов</a:t>
            </a:r>
          </a:p>
          <a:p>
            <a:r>
              <a:rPr lang="ru-RU" dirty="0" smtClean="0"/>
              <a:t>Оптимизация деятельности персонала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Модуль “РЕГИСТРАТУРА”</a:t>
            </a:r>
            <a:r>
              <a:rPr lang="ru-RU" sz="2400" dirty="0" smtClean="0"/>
              <a:t> </a:t>
            </a:r>
            <a:br>
              <a:rPr lang="ru-RU" sz="2400" dirty="0" smtClean="0"/>
            </a:br>
            <a:r>
              <a:rPr lang="ru-RU" sz="2400" dirty="0" smtClean="0"/>
              <a:t>Создание и ведение базы пациентов ЛПУ</a:t>
            </a:r>
            <a:br>
              <a:rPr lang="ru-RU" sz="2400" dirty="0" smtClean="0"/>
            </a:br>
            <a:r>
              <a:rPr lang="ru-RU" sz="2400" dirty="0" smtClean="0"/>
              <a:t>Запись на прием к специалистам</a:t>
            </a:r>
            <a:br>
              <a:rPr lang="ru-RU" sz="2400" dirty="0" smtClean="0"/>
            </a:br>
            <a:r>
              <a:rPr lang="ru-RU" sz="2400" dirty="0" smtClean="0"/>
              <a:t>Быстрый поиск и регистрация пациентов в базе</a:t>
            </a:r>
            <a:br>
              <a:rPr lang="ru-RU" sz="2400" dirty="0" smtClean="0"/>
            </a:br>
            <a:r>
              <a:rPr lang="ru-RU" sz="2400" dirty="0" smtClean="0"/>
              <a:t>Создание и печать медицинских карт</a:t>
            </a:r>
            <a:br>
              <a:rPr lang="ru-RU" sz="2400" dirty="0" smtClean="0"/>
            </a:br>
            <a:endParaRPr lang="ru-RU" sz="2400" dirty="0"/>
          </a:p>
        </p:txBody>
      </p:sp>
      <p:pic>
        <p:nvPicPr>
          <p:cNvPr id="8" name="Содержимое 7" descr="Новый рисунок1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947128"/>
            <a:ext cx="8229600" cy="4434199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724942"/>
          </a:xfrm>
        </p:spPr>
        <p:txBody>
          <a:bodyPr>
            <a:noAutofit/>
          </a:bodyPr>
          <a:lstStyle/>
          <a:p>
            <a:r>
              <a:rPr lang="ru-RU" sz="2000" b="1" dirty="0" smtClean="0"/>
              <a:t>Модуль “АВТОМАТИЗИРОВАННОЕ РАБОЧЕЕ МЕСТО ВРАЧА”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Ведение электронного расписания приемов</a:t>
            </a:r>
            <a:br>
              <a:rPr lang="ru-RU" sz="2000" dirty="0" smtClean="0"/>
            </a:br>
            <a:r>
              <a:rPr lang="ru-RU" sz="2000" dirty="0" smtClean="0"/>
              <a:t>Электронные карточки приема пациентов</a:t>
            </a:r>
            <a:br>
              <a:rPr lang="ru-RU" sz="2000" dirty="0" smtClean="0"/>
            </a:br>
            <a:r>
              <a:rPr lang="ru-RU" sz="2000" dirty="0" smtClean="0"/>
              <a:t>Запись на прием к другим специалистам, выписка направлений</a:t>
            </a:r>
            <a:br>
              <a:rPr lang="ru-RU" sz="2000" dirty="0" smtClean="0"/>
            </a:br>
            <a:r>
              <a:rPr lang="ru-RU" sz="2000" dirty="0" smtClean="0"/>
              <a:t>Оказание услуг согласно медицинской страховке</a:t>
            </a:r>
            <a:br>
              <a:rPr lang="ru-RU" sz="2000" dirty="0" smtClean="0"/>
            </a:br>
            <a:r>
              <a:rPr lang="ru-RU" sz="2000" dirty="0" smtClean="0"/>
              <a:t>Учет платных услуг</a:t>
            </a:r>
            <a:br>
              <a:rPr lang="ru-RU" sz="2000" dirty="0" smtClean="0"/>
            </a:br>
            <a:r>
              <a:rPr lang="ru-RU" sz="2000" dirty="0" smtClean="0"/>
              <a:t>Ведение стационарных пациентов</a:t>
            </a:r>
            <a:endParaRPr lang="ru-RU" sz="2000" dirty="0"/>
          </a:p>
        </p:txBody>
      </p:sp>
      <p:pic>
        <p:nvPicPr>
          <p:cNvPr id="7" name="Содержимое 6" descr="Новый рисунок (1).ть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276872"/>
            <a:ext cx="8229600" cy="4392488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40966"/>
          </a:xfrm>
        </p:spPr>
        <p:txBody>
          <a:bodyPr>
            <a:noAutofit/>
          </a:bodyPr>
          <a:lstStyle/>
          <a:p>
            <a:r>
              <a:rPr lang="ru-RU" sz="1800" b="1" dirty="0" smtClean="0"/>
              <a:t>Модуль “АДМИНИСТРАЦИЯ”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 Контроль всех внутренних процессов ЛПУ</a:t>
            </a:r>
            <a:br>
              <a:rPr lang="ru-RU" sz="1800" dirty="0" smtClean="0"/>
            </a:br>
            <a:r>
              <a:rPr lang="ru-RU" sz="1800" dirty="0" smtClean="0"/>
              <a:t>Отчеты по структурным подразделениям ЛПУ</a:t>
            </a:r>
            <a:br>
              <a:rPr lang="ru-RU" sz="1800" dirty="0" smtClean="0"/>
            </a:br>
            <a:r>
              <a:rPr lang="ru-RU" sz="1800" dirty="0" smtClean="0"/>
              <a:t>Активация систем лояльности для клиентов клиники (</a:t>
            </a:r>
            <a:r>
              <a:rPr lang="ru-RU" sz="1800" dirty="0" err="1" smtClean="0"/>
              <a:t>скидочные</a:t>
            </a:r>
            <a:r>
              <a:rPr lang="ru-RU" sz="1800" dirty="0" smtClean="0"/>
              <a:t> или бонусные системы с внедрением пластиковых или </a:t>
            </a:r>
            <a:r>
              <a:rPr lang="ru-RU" sz="1800" dirty="0" err="1" smtClean="0"/>
              <a:t>прокси-карт</a:t>
            </a:r>
            <a:r>
              <a:rPr lang="ru-RU" sz="1800" dirty="0" smtClean="0"/>
              <a:t>, карт со </a:t>
            </a:r>
            <a:r>
              <a:rPr lang="ru-RU" sz="1800" dirty="0" err="1" smtClean="0"/>
              <a:t>штрих-кодами</a:t>
            </a:r>
            <a:r>
              <a:rPr lang="ru-RU" sz="1800" dirty="0" smtClean="0"/>
              <a:t> для быстрой авторизации пользователей в системе)</a:t>
            </a:r>
            <a:br>
              <a:rPr lang="ru-RU" sz="1800" dirty="0" smtClean="0"/>
            </a:br>
            <a:endParaRPr lang="ru-RU" sz="1800" dirty="0"/>
          </a:p>
        </p:txBody>
      </p:sp>
      <p:pic>
        <p:nvPicPr>
          <p:cNvPr id="4" name="Содержимое 3" descr="Новый рисунокп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700808"/>
            <a:ext cx="8424936" cy="5157192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10146"/>
          </a:xfrm>
        </p:spPr>
        <p:txBody>
          <a:bodyPr>
            <a:noAutofit/>
          </a:bodyPr>
          <a:lstStyle/>
          <a:p>
            <a:r>
              <a:rPr lang="ru-RU" sz="2000" b="1" dirty="0" smtClean="0"/>
              <a:t>Модуль “ВНУТРИБОЛЬНИЧНАЯ АПТЕКА”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 Приход, расход, перемещение, списание медикаментов</a:t>
            </a:r>
            <a:br>
              <a:rPr lang="ru-RU" sz="2000" dirty="0" smtClean="0"/>
            </a:br>
            <a:r>
              <a:rPr lang="ru-RU" sz="2000" dirty="0" smtClean="0"/>
              <a:t>Учет и контроль остатков по медикаментам</a:t>
            </a:r>
            <a:br>
              <a:rPr lang="ru-RU" sz="2000" dirty="0" smtClean="0"/>
            </a:br>
            <a:r>
              <a:rPr lang="ru-RU" sz="2000" dirty="0" smtClean="0"/>
              <a:t>Контроль срока годности медикаментов</a:t>
            </a:r>
            <a:br>
              <a:rPr lang="ru-RU" sz="2000" dirty="0" smtClean="0"/>
            </a:br>
            <a:r>
              <a:rPr lang="ru-RU" sz="2000" dirty="0" smtClean="0"/>
              <a:t>Быстрое проведение ревизий</a:t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4" name="Содержимое 3" descr="Новый рисунока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963181"/>
            <a:ext cx="7992887" cy="4634172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Модуль “МЕДИЦИНСКИЙ ПОСТ В СТАЦИОНАРЕ”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 </a:t>
            </a:r>
          </a:p>
          <a:p>
            <a:r>
              <a:rPr lang="ru-RU" dirty="0" smtClean="0"/>
              <a:t>Автоматизация отгрузки медикаментов согласно назначений врача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b="1" dirty="0" smtClean="0"/>
              <a:t>Модуль “ВНУТРИБОЛЬНИЧНЫЙ СКЛАД”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Автоматизированный учет материальных ценностей и основных средств</a:t>
            </a:r>
            <a:br>
              <a:rPr lang="ru-RU" sz="2000" dirty="0" smtClean="0"/>
            </a:br>
            <a:r>
              <a:rPr lang="ru-RU" sz="2000" dirty="0" smtClean="0"/>
              <a:t>Быстрое проведение инвентаризации</a:t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4" name="Содержимое 3" descr="Новый рисунокв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196752"/>
            <a:ext cx="8136904" cy="5661248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Модуль “СЕТЬ МЕДИЦИНСКИХ УЧРЕЖДЕНИЙ”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r>
              <a:rPr lang="ru-RU" dirty="0" smtClean="0"/>
              <a:t>Связь процессов в учреждениях сети в режиме </a:t>
            </a:r>
            <a:r>
              <a:rPr lang="ru-RU" dirty="0" err="1" smtClean="0"/>
              <a:t>онлайн</a:t>
            </a:r>
            <a:endParaRPr lang="ru-RU" dirty="0" smtClean="0"/>
          </a:p>
          <a:p>
            <a:r>
              <a:rPr lang="ru-RU" dirty="0" smtClean="0"/>
              <a:t>Ведение единой базы пациентов</a:t>
            </a:r>
          </a:p>
          <a:p>
            <a:r>
              <a:rPr lang="ru-RU" dirty="0" smtClean="0"/>
              <a:t>Связь взаиморасчетов</a:t>
            </a:r>
          </a:p>
          <a:p>
            <a:r>
              <a:rPr lang="ru-RU" dirty="0" smtClean="0"/>
              <a:t>Объединенные отчеты по всей сети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 smtClean="0"/>
              <a:t>При работе в системе врачи клиники могут автоматически:</a:t>
            </a:r>
            <a:endParaRPr lang="ru-RU" dirty="0" smtClean="0"/>
          </a:p>
          <a:p>
            <a:r>
              <a:rPr lang="ru-RU" dirty="0" smtClean="0"/>
              <a:t>сверять методы диагностики и лечения со стандартами Минздрава;</a:t>
            </a:r>
          </a:p>
          <a:p>
            <a:r>
              <a:rPr lang="ru-RU" dirty="0" smtClean="0"/>
              <a:t>анализировать значения лабораторных показателей: процент отклонения от нормы в соответствии с полом и возрастом пациента, факторы влияния, вероятные причины отклонения;</a:t>
            </a:r>
          </a:p>
          <a:p>
            <a:r>
              <a:rPr lang="ru-RU" dirty="0" smtClean="0"/>
              <a:t>получать доступ к справочным статьям по различным заболеваниям и состояниям.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Какие результаты вы получаете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dirty="0" smtClean="0"/>
              <a:t> </a:t>
            </a:r>
          </a:p>
          <a:p>
            <a:r>
              <a:rPr lang="ru-RU" dirty="0" smtClean="0"/>
              <a:t>Сокращение финансовых потерь: все услуги и оплаты учтены в системе.</a:t>
            </a:r>
          </a:p>
          <a:p>
            <a:endParaRPr lang="ru-RU" dirty="0" smtClean="0"/>
          </a:p>
          <a:p>
            <a:r>
              <a:rPr lang="ru-RU" dirty="0" smtClean="0"/>
              <a:t>Больше довольных клиентов: регистратура работает в 2 раза быстрее, врачи уделяют основное время пациентам, а не заполнению бумаг. </a:t>
            </a:r>
          </a:p>
          <a:p>
            <a:pPr marL="0" indent="0">
              <a:buNone/>
            </a:pPr>
            <a:r>
              <a:rPr lang="ru-RU" dirty="0" smtClean="0"/>
              <a:t>​</a:t>
            </a:r>
          </a:p>
          <a:p>
            <a:r>
              <a:rPr lang="ru-RU" dirty="0" smtClean="0"/>
              <a:t>Облегчение управленческой работы: подробные отчеты по эффективности работы врачей, оказанным услугам и денежным поступлениям.</a:t>
            </a:r>
          </a:p>
          <a:p>
            <a:pPr>
              <a:buNone/>
            </a:pPr>
            <a:r>
              <a:rPr lang="ru-RU" dirty="0" smtClean="0"/>
              <a:t>​</a:t>
            </a:r>
          </a:p>
          <a:p>
            <a:r>
              <a:rPr lang="ru-RU" dirty="0" smtClean="0"/>
              <a:t>Сокращение бумажной работы для врачей: заполнение медицинских карт «в несколько кликов» мышью, использование текстовых шаблонов.</a:t>
            </a:r>
          </a:p>
          <a:p>
            <a:endParaRPr lang="ru-RU" dirty="0" smtClean="0"/>
          </a:p>
          <a:p>
            <a:r>
              <a:rPr lang="ru-RU" dirty="0" smtClean="0"/>
              <a:t>Моментальный доступ к информации по любому пациенту - электронная база медицинских карт пациентов (архив приемов, информация по всем визитам и оказанным услугам, страховой программе).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 внедрить и какие головные боли стоят при внедрении?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Установка системы автоматизации заранее вызывает «головную боль» у руководителей клиник и главных врачей.</a:t>
            </a:r>
            <a:br>
              <a:rPr lang="ru-RU" dirty="0" smtClean="0"/>
            </a:br>
            <a:r>
              <a:rPr lang="ru-RU" dirty="0" smtClean="0"/>
              <a:t> </a:t>
            </a:r>
          </a:p>
          <a:p>
            <a:r>
              <a:rPr lang="ru-RU" dirty="0" smtClean="0"/>
              <a:t>Сколько времени и денег потребуется для установки программы на каждый компьютер в клинике? А если  клиник целая сеть?</a:t>
            </a:r>
          </a:p>
          <a:p>
            <a:r>
              <a:rPr lang="ru-RU" dirty="0" smtClean="0"/>
              <a:t>Как долго придется учить врачей работать в программе, ведь многие из них с компьютером на «вы»?</a:t>
            </a:r>
          </a:p>
          <a:p>
            <a:r>
              <a:rPr lang="ru-RU" dirty="0" smtClean="0"/>
              <a:t>Кто будет настраивать программу, если возникнут сбои?</a:t>
            </a:r>
          </a:p>
          <a:p>
            <a:r>
              <a:rPr lang="ru-RU" dirty="0" smtClean="0"/>
              <a:t> </a:t>
            </a:r>
            <a:r>
              <a:rPr lang="ru-RU" b="1" dirty="0" smtClean="0"/>
              <a:t>Безопасность хранения и передачи данных</a:t>
            </a:r>
            <a:endParaRPr lang="ru-RU" dirty="0" smtClean="0"/>
          </a:p>
          <a:p>
            <a:r>
              <a:rPr lang="ru-RU" dirty="0" smtClean="0"/>
              <a:t>Эти вопросы неизбежно возникают, если вы собираетесь внедрять стандартную программу для компьютеров.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0" y="285750"/>
            <a:ext cx="8643938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МАТРИЦА ДЛЯ ФОРМУЛИРОВКИ ВОПРОСА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Group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4491340"/>
              </p:ext>
            </p:extLst>
          </p:nvPr>
        </p:nvGraphicFramePr>
        <p:xfrm>
          <a:off x="323528" y="980729"/>
          <a:ext cx="6748802" cy="5747670"/>
        </p:xfrm>
        <a:graphic>
          <a:graphicData uri="http://schemas.openxmlformats.org/drawingml/2006/table">
            <a:tbl>
              <a:tblPr/>
              <a:tblGrid>
                <a:gridCol w="1656184"/>
                <a:gridCol w="5092618"/>
              </a:tblGrid>
              <a:tr h="15240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Проблема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Внедрение системы электронной медицинской записи здоровья, вопросы документооборота  в клинике решатся или вовлекут за собой не предвиденные дополнительные ситуаций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435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Воздействие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Улучшение ситуации с документооборотом в клинике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8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Сравнение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Возникновение непредвиденных проблем с документооборотом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13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Исход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Эффективная реализация электронной медицинской записи  в больницах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69120">
                <a:tc gridSpan="2">
                  <a:txBody>
                    <a:bodyPr/>
                    <a:lstStyle/>
                    <a:p>
                      <a:pPr lvl="0" algn="ctr">
                        <a:spcBef>
                          <a:spcPct val="0"/>
                        </a:spcBef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ВОПРОС: Какие барьеры существуют для эффективного</a:t>
                      </a: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 внедрения "Электронного рабочего места врача" в больничных учреждениях,</a:t>
                      </a:r>
                      <a:r>
                        <a:rPr lang="ru-RU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которых надо решать до внедрения системы ЭМЗ?</a:t>
                      </a:r>
                      <a:endParaRPr lang="ru-RU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AutoShape 22"/>
          <p:cNvSpPr>
            <a:spLocks/>
          </p:cNvSpPr>
          <p:nvPr/>
        </p:nvSpPr>
        <p:spPr bwMode="auto">
          <a:xfrm>
            <a:off x="7143768" y="1571612"/>
            <a:ext cx="368300" cy="3816350"/>
          </a:xfrm>
          <a:prstGeom prst="rightBrace">
            <a:avLst>
              <a:gd name="adj1" fmla="val 86351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23"/>
          <p:cNvSpPr>
            <a:spLocks noChangeArrowheads="1"/>
          </p:cNvSpPr>
          <p:nvPr/>
        </p:nvSpPr>
        <p:spPr bwMode="auto">
          <a:xfrm>
            <a:off x="7524328" y="2928934"/>
            <a:ext cx="1619672" cy="6985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 dirty="0" smtClean="0"/>
              <a:t>Оценка исхода</a:t>
            </a:r>
            <a:endParaRPr lang="ru-RU" b="1" dirty="0"/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auto">
          <a:xfrm>
            <a:off x="7308304" y="5157788"/>
            <a:ext cx="1727746" cy="1295548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 dirty="0" smtClean="0"/>
              <a:t>Систематический </a:t>
            </a:r>
          </a:p>
          <a:p>
            <a:pPr algn="ctr"/>
            <a:r>
              <a:rPr lang="ru-RU" b="1" dirty="0" smtClean="0"/>
              <a:t>обзор </a:t>
            </a:r>
          </a:p>
          <a:p>
            <a:pPr algn="ctr"/>
            <a:r>
              <a:rPr lang="ru-RU" b="1" dirty="0" smtClean="0"/>
              <a:t>или </a:t>
            </a:r>
          </a:p>
          <a:p>
            <a:pPr algn="ctr"/>
            <a:r>
              <a:rPr lang="ru-RU" b="1" dirty="0" smtClean="0"/>
              <a:t>Мета- анализ</a:t>
            </a:r>
          </a:p>
        </p:txBody>
      </p:sp>
      <p:sp>
        <p:nvSpPr>
          <p:cNvPr id="8" name="AutoShape 25"/>
          <p:cNvSpPr>
            <a:spLocks noChangeArrowheads="1"/>
          </p:cNvSpPr>
          <p:nvPr/>
        </p:nvSpPr>
        <p:spPr bwMode="auto">
          <a:xfrm>
            <a:off x="8028384" y="3717032"/>
            <a:ext cx="485775" cy="1409700"/>
          </a:xfrm>
          <a:prstGeom prst="downArrow">
            <a:avLst>
              <a:gd name="adj1" fmla="val 50000"/>
              <a:gd name="adj2" fmla="val 72549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5496" y="674990"/>
          <a:ext cx="9001000" cy="6161625"/>
        </p:xfrm>
        <a:graphic>
          <a:graphicData uri="http://schemas.openxmlformats.org/drawingml/2006/table">
            <a:tbl>
              <a:tblPr/>
              <a:tblGrid>
                <a:gridCol w="1872208"/>
                <a:gridCol w="7128792"/>
              </a:tblGrid>
              <a:tr h="3010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0" cap="small" dirty="0">
                          <a:latin typeface="Times New Roman"/>
                          <a:ea typeface="Times New Roman"/>
                        </a:rPr>
                        <a:t>Степень</a:t>
                      </a:r>
                      <a:endParaRPr lang="ru-RU" sz="1600" b="1" cap="small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0" cap="small" dirty="0">
                          <a:latin typeface="Times New Roman"/>
                          <a:ea typeface="Times New Roman"/>
                        </a:rPr>
                        <a:t>Мета-анализ – степень зависит от первичных исследований, использованных  для  </a:t>
                      </a:r>
                      <a:r>
                        <a:rPr lang="ru-RU" sz="1600" b="0" cap="small" dirty="0" err="1">
                          <a:latin typeface="Times New Roman"/>
                          <a:ea typeface="Times New Roman"/>
                        </a:rPr>
                        <a:t>мета-анализа</a:t>
                      </a:r>
                      <a:endParaRPr lang="ru-RU" sz="1600" b="1" cap="small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0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0" cap="small">
                          <a:latin typeface="Times New Roman"/>
                          <a:ea typeface="Times New Roman"/>
                        </a:rPr>
                        <a:t>Исходы</a:t>
                      </a:r>
                      <a:endParaRPr lang="ru-RU" sz="1600" b="1" cap="small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lang="ru-RU" sz="1600" b="0" cap="small" dirty="0">
                          <a:latin typeface="Times New Roman"/>
                          <a:ea typeface="Times New Roman"/>
                        </a:rPr>
                        <a:t>Основной(-</a:t>
                      </a:r>
                      <a:r>
                        <a:rPr lang="ru-RU" sz="1600" b="0" cap="small" dirty="0" err="1">
                          <a:latin typeface="Times New Roman"/>
                          <a:ea typeface="Times New Roman"/>
                        </a:rPr>
                        <a:t>ые</a:t>
                      </a:r>
                      <a:r>
                        <a:rPr lang="ru-RU" sz="1600" b="0" cap="small" dirty="0">
                          <a:latin typeface="Times New Roman"/>
                          <a:ea typeface="Times New Roman"/>
                        </a:rPr>
                        <a:t>)</a:t>
                      </a:r>
                      <a:endParaRPr lang="ru-RU" sz="1600" b="1" cap="small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lang="ru-RU" sz="1600" b="0" cap="small" dirty="0">
                          <a:latin typeface="Times New Roman"/>
                          <a:ea typeface="Times New Roman"/>
                        </a:rPr>
                        <a:t>Второстепенные</a:t>
                      </a:r>
                      <a:endParaRPr lang="ru-RU" sz="1600" b="1" cap="small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31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0" cap="small" dirty="0">
                          <a:latin typeface="Times New Roman"/>
                          <a:ea typeface="Times New Roman"/>
                        </a:rPr>
                        <a:t>Дизайн</a:t>
                      </a:r>
                      <a:endParaRPr lang="ru-RU" sz="1600" b="1" cap="small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lang="ru-RU" sz="1600" b="0" cap="small" dirty="0">
                          <a:latin typeface="Times New Roman"/>
                          <a:ea typeface="Times New Roman"/>
                        </a:rPr>
                        <a:t>Сфокусирован на дискретном клиническом вопросе</a:t>
                      </a:r>
                      <a:endParaRPr lang="ru-RU" sz="1600" b="1" cap="small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lang="ru-RU" sz="1600" b="0" cap="small" dirty="0">
                          <a:latin typeface="Times New Roman"/>
                          <a:ea typeface="Times New Roman"/>
                        </a:rPr>
                        <a:t>Подробно описан литературный поиск</a:t>
                      </a:r>
                      <a:endParaRPr lang="ru-RU" sz="1600" b="1" cap="small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lang="ru-RU" sz="1600" b="0" cap="small" dirty="0">
                          <a:latin typeface="Times New Roman"/>
                          <a:ea typeface="Times New Roman"/>
                        </a:rPr>
                        <a:t>Указаны методологические стандарты, использованные при отборе исследований для включения в мета-анализ</a:t>
                      </a:r>
                      <a:endParaRPr lang="ru-RU" sz="1600" b="1" cap="small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lang="ru-RU" sz="1600" b="0" cap="small" dirty="0">
                          <a:latin typeface="Times New Roman"/>
                          <a:ea typeface="Times New Roman"/>
                        </a:rPr>
                        <a:t>Демографические показатели изучаемой популяции - возрастные, половые, национальные</a:t>
                      </a:r>
                      <a:endParaRPr lang="ru-RU" sz="1600" b="1" cap="small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36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0" cap="small">
                          <a:latin typeface="Times New Roman"/>
                          <a:ea typeface="Times New Roman"/>
                        </a:rPr>
                        <a:t>Достоверность</a:t>
                      </a:r>
                      <a:endParaRPr lang="ru-RU" sz="1600" b="1" cap="small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lang="ru-RU" sz="1600" b="0" cap="small" dirty="0">
                          <a:latin typeface="Times New Roman"/>
                          <a:ea typeface="Times New Roman"/>
                        </a:rPr>
                        <a:t>Направлено  ли  данное исследование на решение  соответствующего и чётко сформулированного вопроса?</a:t>
                      </a:r>
                      <a:endParaRPr lang="ru-RU" sz="1600" b="1" cap="small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lang="ru-RU" sz="1600" b="0" cap="small" dirty="0">
                          <a:latin typeface="Times New Roman"/>
                          <a:ea typeface="Times New Roman"/>
                        </a:rPr>
                        <a:t>Данные проверены на однородность</a:t>
                      </a:r>
                      <a:endParaRPr lang="ru-RU" sz="1600" b="1" cap="small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lang="ru-RU" sz="1600" b="0" cap="small" dirty="0">
                          <a:latin typeface="Times New Roman"/>
                          <a:ea typeface="Times New Roman"/>
                        </a:rPr>
                        <a:t>Подтверждение наличия систематической ошибки, связанной с преимущественной публикацией положительных результатов исследования</a:t>
                      </a:r>
                      <a:endParaRPr lang="ru-RU" sz="1600" b="1" cap="small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lang="ru-RU" sz="1600" b="0" cap="small" dirty="0">
                          <a:latin typeface="Times New Roman"/>
                          <a:ea typeface="Times New Roman"/>
                        </a:rPr>
                        <a:t>Резюме</a:t>
                      </a:r>
                      <a:endParaRPr lang="ru-RU" sz="1600" b="1" cap="small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31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0" cap="small" dirty="0">
                          <a:latin typeface="Times New Roman"/>
                          <a:ea typeface="Times New Roman"/>
                        </a:rPr>
                        <a:t>Результаты</a:t>
                      </a:r>
                      <a:endParaRPr lang="ru-RU" sz="1600" b="1" cap="small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lang="ru-RU" sz="1600" b="0" cap="small" dirty="0">
                          <a:latin typeface="Times New Roman"/>
                          <a:ea typeface="Times New Roman"/>
                        </a:rPr>
                        <a:t>Количественные результаты</a:t>
                      </a:r>
                      <a:endParaRPr lang="ru-RU" sz="1600" b="1" cap="small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lang="ru-RU" sz="1600" b="0" cap="small" dirty="0">
                          <a:latin typeface="Times New Roman"/>
                          <a:ea typeface="Times New Roman"/>
                        </a:rPr>
                        <a:t>Отношение шансов(ОШ) и 95% доверительный интервал(ДИ)</a:t>
                      </a:r>
                      <a:endParaRPr lang="ru-RU" sz="1600" b="1" cap="small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lang="ru-RU" sz="1600" b="0" cap="small" dirty="0">
                          <a:latin typeface="Times New Roman"/>
                          <a:ea typeface="Times New Roman"/>
                        </a:rPr>
                        <a:t>Снижение абсолютного риска</a:t>
                      </a:r>
                      <a:endParaRPr lang="ru-RU" sz="1600" b="1" cap="small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lang="ru-RU" sz="1600" b="0" cap="small" dirty="0">
                          <a:latin typeface="Times New Roman"/>
                          <a:ea typeface="Times New Roman"/>
                        </a:rPr>
                        <a:t>Число больных, которых необходимо лечить( ЧБНЛ) с 95% ДИ и  временным интервалом</a:t>
                      </a:r>
                      <a:endParaRPr lang="ru-RU" sz="1600" b="1" cap="small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lang="ru-RU" sz="1600" b="0" cap="small" dirty="0">
                          <a:latin typeface="Times New Roman"/>
                          <a:ea typeface="Times New Roman"/>
                        </a:rPr>
                        <a:t>Величина </a:t>
                      </a:r>
                      <a:r>
                        <a:rPr lang="ru-RU" sz="1600" b="0" cap="small" dirty="0" err="1">
                          <a:latin typeface="Times New Roman"/>
                          <a:ea typeface="Times New Roman"/>
                        </a:rPr>
                        <a:t>p</a:t>
                      </a:r>
                      <a:r>
                        <a:rPr lang="ru-RU" sz="1600" b="0" cap="small" dirty="0">
                          <a:latin typeface="Times New Roman"/>
                          <a:ea typeface="Times New Roman"/>
                        </a:rPr>
                        <a:t> (если возможно, точное значение)</a:t>
                      </a:r>
                      <a:endParaRPr lang="ru-RU" sz="1600" b="1" cap="small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0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 cap="small">
                          <a:latin typeface="Times New Roman"/>
                          <a:ea typeface="Times New Roman"/>
                        </a:rPr>
                        <a:t>Заключение авторов</a:t>
                      </a:r>
                      <a:endParaRPr lang="ru-RU" sz="1400" b="1" cap="small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b="0" cap="small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0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 cap="small" dirty="0">
                          <a:latin typeface="Times New Roman"/>
                          <a:ea typeface="Times New Roman"/>
                        </a:rPr>
                        <a:t>Резюме рецензентов</a:t>
                      </a:r>
                      <a:endParaRPr lang="ru-RU" sz="1400" b="1" cap="small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b="0" cap="small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0" y="18864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548680"/>
          </a:xfrm>
        </p:spPr>
        <p:txBody>
          <a:bodyPr>
            <a:noAutofit/>
          </a:bodyPr>
          <a:lstStyle/>
          <a:p>
            <a:r>
              <a:rPr lang="ru-RU" sz="2000" b="1" cap="small" dirty="0" smtClean="0"/>
              <a:t>Таблица доказательств для  </a:t>
            </a:r>
            <a:r>
              <a:rPr lang="ru-RU" sz="2000" b="1" cap="small" dirty="0" err="1" smtClean="0"/>
              <a:t>мета-анализа</a:t>
            </a:r>
            <a:r>
              <a:rPr lang="ru-RU" sz="2000" b="1" cap="small" dirty="0" smtClean="0"/>
              <a:t>:</a:t>
            </a:r>
            <a:br>
              <a:rPr lang="ru-RU" sz="2000" b="1" cap="small" dirty="0" smtClean="0"/>
            </a:br>
            <a:r>
              <a:rPr lang="ru-RU" sz="2000" b="1" cap="small" dirty="0" smtClean="0"/>
              <a:t> </a:t>
            </a:r>
            <a:r>
              <a:rPr lang="ru-RU" sz="2000" dirty="0" smtClean="0"/>
              <a:t>Клиническая область. Ключевые слова. Ссылки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5576" y="1556792"/>
            <a:ext cx="76328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9750" indent="-53975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Тип исследования: систематический обзор- мета анализ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3567" y="2060848"/>
            <a:ext cx="772291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9750" indent="-539750"/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Клиническая область: использование электронного рабочего места в больнице медицинскими персоналами</a:t>
            </a:r>
            <a:endParaRPr lang="en-US" alt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539750" indent="-539750"/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539750" indent="-53975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Источники информации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539750" indent="0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Базы данных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Pubmed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Web of knowledge.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tabLst>
                <a:tab pos="228600" algn="l"/>
              </a:tabLst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4400" b="1" i="1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Ключевое слово: </a:t>
            </a:r>
            <a:r>
              <a:rPr kumimoji="0" lang="en-US" sz="4400" b="1" i="1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en-US" sz="4400" b="1" i="1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en-US" sz="4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kk-KZ" sz="44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Электронная система записи в здравоохранений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kk-KZ" sz="3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kk-KZ" sz="3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Key Words: </a:t>
            </a:r>
            <a:endParaRPr kumimoji="0" lang="kk-KZ" sz="3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electronic health record systems  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79695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Поиск по ключевому слову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latin typeface="Calibri" pitchFamily="34" charset="0"/>
              </a:rPr>
              <a:t>Results: </a:t>
            </a:r>
            <a:r>
              <a:rPr lang="ru-RU" b="1" dirty="0" smtClean="0">
                <a:latin typeface="Calibri" pitchFamily="34" charset="0"/>
              </a:rPr>
              <a:t>18 880</a:t>
            </a:r>
            <a:br>
              <a:rPr lang="ru-RU" b="1" dirty="0" smtClean="0">
                <a:latin typeface="Calibri" pitchFamily="34" charset="0"/>
              </a:rPr>
            </a:br>
            <a:endParaRPr lang="ru-RU" dirty="0"/>
          </a:p>
        </p:txBody>
      </p:sp>
      <p:pic>
        <p:nvPicPr>
          <p:cNvPr id="4" name="Содержимое 3" descr="Новый рисунокав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92258" y="1412776"/>
            <a:ext cx="8159483" cy="4680520"/>
          </a:xfrm>
        </p:spPr>
      </p:pic>
      <p:sp>
        <p:nvSpPr>
          <p:cNvPr id="5" name="Прямоугольник 4"/>
          <p:cNvSpPr/>
          <p:nvPr/>
        </p:nvSpPr>
        <p:spPr>
          <a:xfrm>
            <a:off x="2987824" y="6237312"/>
            <a:ext cx="19442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Calibri" pitchFamily="34" charset="0"/>
              </a:rPr>
              <a:t>Results:</a:t>
            </a:r>
            <a:r>
              <a:rPr lang="ru-RU" b="1" dirty="0" smtClean="0">
                <a:latin typeface="Calibri" pitchFamily="34" charset="0"/>
              </a:rPr>
              <a:t> 5 550</a:t>
            </a:r>
            <a:r>
              <a:rPr lang="en-US" b="1" dirty="0" smtClean="0">
                <a:latin typeface="Calibri" pitchFamily="34" charset="0"/>
              </a:rPr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74242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Выбрать нужную статью: 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200" dirty="0" smtClean="0">
                <a:ln w="11430"/>
                <a:latin typeface="Times New Roman" pitchFamily="18" charset="0"/>
                <a:cs typeface="Times New Roman" pitchFamily="18" charset="0"/>
              </a:rPr>
              <a:t>Фильтрация</a:t>
            </a:r>
            <a:r>
              <a:rPr lang="kk-KZ" sz="320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20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Последние информаций за 5 лет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Поиск по дополнительным ключевым словам: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hospital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Новый рисуноки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3324" y="2780928"/>
            <a:ext cx="8217351" cy="3528392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Implementing electronic health records in</a:t>
            </a:r>
          </a:p>
          <a:p>
            <a:pPr>
              <a:buNone/>
            </a:pPr>
            <a:r>
              <a:rPr lang="en-US" dirty="0" smtClean="0"/>
              <a:t>hospitals: a systematic literature review</a:t>
            </a:r>
          </a:p>
          <a:p>
            <a:r>
              <a:rPr lang="en-US" dirty="0" smtClean="0"/>
              <a:t>Albert Boonstra1*, </a:t>
            </a:r>
            <a:r>
              <a:rPr lang="en-US" dirty="0" err="1" smtClean="0"/>
              <a:t>Arie</a:t>
            </a:r>
            <a:r>
              <a:rPr lang="en-US" dirty="0" smtClean="0"/>
              <a:t> Versluis2 and </a:t>
            </a:r>
            <a:r>
              <a:rPr lang="en-US" dirty="0" err="1" smtClean="0"/>
              <a:t>Janita</a:t>
            </a:r>
            <a:r>
              <a:rPr lang="en-US" dirty="0" smtClean="0"/>
              <a:t> F J Vos1</a:t>
            </a:r>
            <a:endParaRPr lang="ru-RU" dirty="0" smtClean="0"/>
          </a:p>
          <a:p>
            <a:r>
              <a:rPr lang="en-US" dirty="0" smtClean="0"/>
              <a:t>Received: 23 September 2013 Accepted: 11 August 2014</a:t>
            </a:r>
          </a:p>
          <a:p>
            <a:r>
              <a:rPr lang="en-US" b="1" u="sng" dirty="0" smtClean="0"/>
              <a:t>Published: 4 September 2014</a:t>
            </a:r>
            <a:endParaRPr lang="ru-RU" b="1" u="sng" dirty="0" smtClean="0"/>
          </a:p>
          <a:p>
            <a:r>
              <a:rPr lang="en-US" dirty="0" smtClean="0"/>
              <a:t>doi:10.1186/1472-6963-14-370</a:t>
            </a:r>
          </a:p>
          <a:p>
            <a:pPr>
              <a:buNone/>
            </a:pPr>
            <a:r>
              <a:rPr lang="ru-RU" dirty="0" smtClean="0"/>
              <a:t>    </a:t>
            </a:r>
            <a:r>
              <a:rPr lang="en-US" dirty="0" smtClean="0"/>
              <a:t>Cite this article as: </a:t>
            </a:r>
            <a:r>
              <a:rPr lang="en-US" dirty="0" err="1" smtClean="0"/>
              <a:t>Boonstra</a:t>
            </a:r>
            <a:r>
              <a:rPr lang="en-US" dirty="0" smtClean="0"/>
              <a:t> et al.: Implementing electronic health</a:t>
            </a:r>
            <a:r>
              <a:rPr lang="ru-RU" dirty="0" smtClean="0"/>
              <a:t> </a:t>
            </a:r>
            <a:r>
              <a:rPr lang="en-US" dirty="0" smtClean="0"/>
              <a:t>records in hospitals: a systematic literature review. BMC Health Services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 </a:t>
            </a:r>
            <a:r>
              <a:rPr lang="en-US" dirty="0" smtClean="0"/>
              <a:t>Research 2014 14:370.</a:t>
            </a:r>
            <a:endParaRPr lang="ru-RU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Анализ статьи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Цель исследования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smtClean="0"/>
              <a:t>является создание обзор существующей литературы по реализации электронных медицинских записей здоровья в больницах и определить общеприменимые выводы и извлечь уроки для выбора при внедрении системы ЭМЗ. 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Критерий оценки: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проведен систематический обзор литературы эмпирических исследований по реализации электронных медицинских записей здоровья. Использованы базы данных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Web of knowledge</a:t>
            </a:r>
            <a:r>
              <a:rPr lang="ru-RU" dirty="0" smtClean="0"/>
              <a:t>, EBSCO, и </a:t>
            </a:r>
            <a:r>
              <a:rPr lang="ru-RU" dirty="0" err="1" smtClean="0"/>
              <a:t>Cochrane</a:t>
            </a:r>
            <a:r>
              <a:rPr lang="ru-RU" dirty="0" smtClean="0"/>
              <a:t> </a:t>
            </a:r>
            <a:r>
              <a:rPr lang="ru-RU" dirty="0" err="1" smtClean="0"/>
              <a:t>Library</a:t>
            </a:r>
            <a:r>
              <a:rPr lang="ru-RU" dirty="0" smtClean="0"/>
              <a:t>. Соответствующие ссылки в выбранных статей были также проанализированы.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Критерии включения и исключения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Условия поиска включены слова электронные медицинские записи (и синонимы), реализация и больница (и синонимы). </a:t>
            </a:r>
          </a:p>
          <a:p>
            <a:pPr>
              <a:buNone/>
            </a:pPr>
            <a:r>
              <a:rPr lang="ru-RU" dirty="0" smtClean="0"/>
              <a:t>     Статьи должны были отвечать следующим требованиям: </a:t>
            </a:r>
          </a:p>
          <a:p>
            <a:pPr marL="514350" indent="-514350">
              <a:buAutoNum type="arabicParenR"/>
            </a:pPr>
            <a:r>
              <a:rPr lang="ru-RU" dirty="0" smtClean="0"/>
              <a:t>написанные на английском языке,</a:t>
            </a:r>
          </a:p>
          <a:p>
            <a:pPr marL="514350" indent="-514350">
              <a:buAutoNum type="arabicParenR"/>
            </a:pPr>
            <a:r>
              <a:rPr lang="ru-RU" dirty="0" smtClean="0"/>
              <a:t> Полный текст доступен на сайте, </a:t>
            </a:r>
          </a:p>
          <a:p>
            <a:pPr marL="514350" indent="-514350">
              <a:buAutoNum type="arabicParenR"/>
            </a:pPr>
            <a:r>
              <a:rPr lang="ru-RU" dirty="0" smtClean="0"/>
              <a:t> на основании первичных эмпирических данных,</a:t>
            </a:r>
          </a:p>
          <a:p>
            <a:pPr marL="514350" indent="-514350">
              <a:buAutoNum type="arabicParenR"/>
            </a:pPr>
            <a:r>
              <a:rPr lang="ru-RU" dirty="0" smtClean="0"/>
              <a:t> сосредоточены на больничной масштабах всей страны ЭМЗ, </a:t>
            </a:r>
          </a:p>
          <a:p>
            <a:pPr marL="514350" indent="-514350">
              <a:buAutoNum type="arabicParenR"/>
            </a:pPr>
            <a:r>
              <a:rPr lang="ru-RU" dirty="0" smtClean="0"/>
              <a:t> создана критерии качества удовлетворяющие пользователей.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0364" y="188640"/>
            <a:ext cx="8229600" cy="1143000"/>
          </a:xfrm>
        </p:spPr>
        <p:txBody>
          <a:bodyPr>
            <a:noAutofit/>
          </a:bodyPr>
          <a:lstStyle/>
          <a:p>
            <a:r>
              <a:rPr lang="kk-KZ" sz="3200" b="1" dirty="0"/>
              <a:t>Рисунок </a:t>
            </a:r>
            <a:r>
              <a:rPr lang="kk-KZ" sz="3200" b="1" dirty="0" smtClean="0"/>
              <a:t>1.</a:t>
            </a:r>
            <a:r>
              <a:rPr lang="ru-RU" sz="3200" b="1" dirty="0" smtClean="0"/>
              <a:t> Схема</a:t>
            </a:r>
            <a:r>
              <a:rPr lang="ru-RU" sz="3200" b="1" dirty="0"/>
              <a:t> и соответствующие </a:t>
            </a:r>
            <a:r>
              <a:rPr lang="ru-RU" sz="3200" b="1" dirty="0" smtClean="0"/>
              <a:t>категории </a:t>
            </a:r>
            <a:r>
              <a:rPr lang="ru-RU" sz="3200" b="1" dirty="0" err="1" smtClean="0"/>
              <a:t>Петтигрю</a:t>
            </a:r>
            <a:r>
              <a:rPr lang="ru-RU" sz="3200" b="1" dirty="0" smtClean="0"/>
              <a:t> </a:t>
            </a:r>
            <a:endParaRPr lang="kk-KZ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k-KZ" dirty="0"/>
          </a:p>
        </p:txBody>
      </p:sp>
      <p:pic>
        <p:nvPicPr>
          <p:cNvPr id="1026" name="Picture 2" descr="Внешний файл, который содержит изображения, иллюстрации и т.д. Название объекта является 12913_2013_3470_Fig1_HTM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56792"/>
            <a:ext cx="7920880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15480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3200" dirty="0" smtClean="0"/>
              <a:t>Схема </a:t>
            </a:r>
            <a:r>
              <a:rPr lang="ru-RU" sz="3200" dirty="0" err="1" smtClean="0"/>
              <a:t>Петтигрю</a:t>
            </a:r>
            <a:r>
              <a:rPr lang="ru-RU" sz="3200" dirty="0" smtClean="0"/>
              <a:t> используется для </a:t>
            </a:r>
            <a:r>
              <a:rPr lang="kk-KZ" sz="3200" dirty="0" smtClean="0"/>
              <a:t>понимания стратегических изменений работе над системой ЭМЗ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kk-KZ" dirty="0" smtClean="0"/>
              <a:t>Эта модель широко применяется в конкретных  исследованиях организационных контекстах, а также в работах по внедрению инноваций в области здравоохранения с 1987года.</a:t>
            </a:r>
          </a:p>
          <a:p>
            <a:r>
              <a:rPr lang="kk-KZ" dirty="0" smtClean="0"/>
              <a:t>Она генерирует идеи, анализируя три интерактивных категорий - </a:t>
            </a:r>
            <a:r>
              <a:rPr lang="kk-KZ" i="1" dirty="0" smtClean="0"/>
              <a:t>контекст</a:t>
            </a:r>
            <a:r>
              <a:rPr lang="kk-KZ" dirty="0" smtClean="0"/>
              <a:t> , </a:t>
            </a:r>
            <a:r>
              <a:rPr lang="kk-KZ" i="1" dirty="0" smtClean="0"/>
              <a:t>содержание</a:t>
            </a:r>
            <a:r>
              <a:rPr lang="kk-KZ" dirty="0" smtClean="0"/>
              <a:t> и </a:t>
            </a:r>
            <a:r>
              <a:rPr lang="kk-KZ" i="1" dirty="0" smtClean="0"/>
              <a:t>процесс</a:t>
            </a:r>
            <a:r>
              <a:rPr lang="kk-KZ" dirty="0" smtClean="0"/>
              <a:t> - что вместе формируют организационные изменения.</a:t>
            </a:r>
            <a:endParaRPr lang="ru-RU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fontAlgn="base">
              <a:spcAft>
                <a:spcPct val="0"/>
              </a:spcAft>
            </a:pPr>
            <a:r>
              <a:rPr lang="kk-KZ" altLang="kk-KZ" sz="27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Table 1</a:t>
            </a:r>
            <a:br>
              <a:rPr lang="kk-KZ" altLang="kk-KZ" sz="27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r>
              <a:rPr lang="kk-KZ" altLang="kk-KZ" sz="27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Overview of the search strategies</a:t>
            </a:r>
            <a:r>
              <a:rPr lang="kk-KZ" altLang="kk-KZ" sz="800" dirty="0">
                <a:latin typeface="Arial" pitchFamily="34" charset="0"/>
                <a:cs typeface="Arial" pitchFamily="34" charset="0"/>
              </a:rPr>
              <a:t/>
            </a:r>
            <a:br>
              <a:rPr lang="kk-KZ" altLang="kk-KZ" sz="800" dirty="0">
                <a:latin typeface="Arial" pitchFamily="34" charset="0"/>
                <a:cs typeface="Arial" pitchFamily="34" charset="0"/>
              </a:rPr>
            </a:br>
            <a:endParaRPr lang="kk-KZ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737139"/>
              </p:ext>
            </p:extLst>
          </p:nvPr>
        </p:nvGraphicFramePr>
        <p:xfrm>
          <a:off x="179512" y="1052736"/>
          <a:ext cx="8064896" cy="5538304"/>
        </p:xfrm>
        <a:graphic>
          <a:graphicData uri="http://schemas.openxmlformats.org/drawingml/2006/table">
            <a:tbl>
              <a:tblPr/>
              <a:tblGrid>
                <a:gridCol w="936104"/>
                <a:gridCol w="7128792"/>
              </a:tblGrid>
              <a:tr h="13926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dirty="0">
                          <a:effectLst/>
                        </a:rPr>
                        <a:t>Search strategy</a:t>
                      </a:r>
                    </a:p>
                  </a:txBody>
                  <a:tcPr marL="34815" marR="34815" marT="17408" marB="174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Terms used**</a:t>
                      </a:r>
                      <a:endParaRPr lang="en-US" sz="1600" dirty="0">
                        <a:effectLst/>
                      </a:endParaRPr>
                    </a:p>
                  </a:txBody>
                  <a:tcPr marL="34815" marR="34815" marT="17408" marB="174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706">
                <a:tc>
                  <a:txBody>
                    <a:bodyPr/>
                    <a:lstStyle/>
                    <a:p>
                      <a:pPr fontAlgn="t"/>
                      <a:r>
                        <a:rPr lang="kk-KZ" sz="1600" dirty="0">
                          <a:effectLst/>
                        </a:rPr>
                        <a:t>[</a:t>
                      </a:r>
                      <a:r>
                        <a:rPr lang="kk-KZ" sz="1600" dirty="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1</a:t>
                      </a:r>
                      <a:r>
                        <a:rPr lang="kk-KZ" sz="1600" dirty="0">
                          <a:effectLst/>
                        </a:rPr>
                        <a:t>]</a:t>
                      </a:r>
                    </a:p>
                  </a:txBody>
                  <a:tcPr marL="34815" marR="34815" marT="17408" marB="174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“Electronic Health Record*”+implement*+hospital*</a:t>
                      </a:r>
                    </a:p>
                  </a:txBody>
                  <a:tcPr marL="34815" marR="34815" marT="17408" marB="174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706">
                <a:tc>
                  <a:txBody>
                    <a:bodyPr/>
                    <a:lstStyle/>
                    <a:p>
                      <a:pPr fontAlgn="t"/>
                      <a:r>
                        <a:rPr lang="kk-KZ" sz="1600" dirty="0">
                          <a:effectLst/>
                        </a:rPr>
                        <a:t>[</a:t>
                      </a:r>
                      <a:r>
                        <a:rPr lang="kk-KZ" sz="1600" dirty="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2</a:t>
                      </a:r>
                      <a:r>
                        <a:rPr lang="kk-KZ" sz="1600" dirty="0">
                          <a:effectLst/>
                        </a:rPr>
                        <a:t>]</a:t>
                      </a:r>
                    </a:p>
                  </a:txBody>
                  <a:tcPr marL="34815" marR="34815" marT="17408" marB="174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</a:rPr>
                        <a:t>“Electronic Health Record*”+implement*+“health care”</a:t>
                      </a:r>
                    </a:p>
                  </a:txBody>
                  <a:tcPr marL="34815" marR="34815" marT="17408" marB="174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706"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</a:rPr>
                        <a:t>[</a:t>
                      </a:r>
                      <a:r>
                        <a:rPr lang="kk-KZ" sz="16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</a:t>
                      </a:r>
                      <a:r>
                        <a:rPr lang="kk-KZ" sz="1600">
                          <a:effectLst/>
                        </a:rPr>
                        <a:t>]</a:t>
                      </a:r>
                    </a:p>
                  </a:txBody>
                  <a:tcPr marL="34815" marR="34815" marT="17408" marB="174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</a:rPr>
                        <a:t>“Electronic Health Record*”+implement*+clinic*</a:t>
                      </a:r>
                    </a:p>
                  </a:txBody>
                  <a:tcPr marL="34815" marR="34815" marT="17408" marB="174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706"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</a:rPr>
                        <a:t>[</a:t>
                      </a:r>
                      <a:r>
                        <a:rPr lang="kk-KZ" sz="16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4</a:t>
                      </a:r>
                      <a:r>
                        <a:rPr lang="kk-KZ" sz="1600">
                          <a:effectLst/>
                        </a:rPr>
                        <a:t>]</a:t>
                      </a:r>
                    </a:p>
                  </a:txBody>
                  <a:tcPr marL="34815" marR="34815" marT="17408" marB="174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</a:rPr>
                        <a:t>“Electronic Patient Record*”+implement*+hospital*</a:t>
                      </a:r>
                    </a:p>
                  </a:txBody>
                  <a:tcPr marL="34815" marR="34815" marT="17408" marB="174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706"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</a:rPr>
                        <a:t>[</a:t>
                      </a:r>
                      <a:r>
                        <a:rPr lang="kk-KZ" sz="16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5</a:t>
                      </a:r>
                      <a:r>
                        <a:rPr lang="kk-KZ" sz="1600">
                          <a:effectLst/>
                        </a:rPr>
                        <a:t>]</a:t>
                      </a:r>
                    </a:p>
                  </a:txBody>
                  <a:tcPr marL="34815" marR="34815" marT="17408" marB="174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</a:rPr>
                        <a:t>“Electronic Patient Record*”+implement*+“health care”</a:t>
                      </a:r>
                    </a:p>
                  </a:txBody>
                  <a:tcPr marL="34815" marR="34815" marT="17408" marB="174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706"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</a:rPr>
                        <a:t>[</a:t>
                      </a:r>
                      <a:r>
                        <a:rPr lang="kk-KZ" sz="16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6</a:t>
                      </a:r>
                      <a:r>
                        <a:rPr lang="kk-KZ" sz="1600">
                          <a:effectLst/>
                        </a:rPr>
                        <a:t>]</a:t>
                      </a:r>
                    </a:p>
                  </a:txBody>
                  <a:tcPr marL="34815" marR="34815" marT="17408" marB="174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</a:rPr>
                        <a:t>“Electronic Patient Record*”+implement*+clinic*</a:t>
                      </a:r>
                    </a:p>
                  </a:txBody>
                  <a:tcPr marL="34815" marR="34815" marT="17408" marB="174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706"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</a:rPr>
                        <a:t>[</a:t>
                      </a:r>
                      <a:r>
                        <a:rPr lang="kk-KZ" sz="16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7</a:t>
                      </a:r>
                      <a:r>
                        <a:rPr lang="kk-KZ" sz="1600">
                          <a:effectLst/>
                        </a:rPr>
                        <a:t>]</a:t>
                      </a:r>
                    </a:p>
                  </a:txBody>
                  <a:tcPr marL="34815" marR="34815" marT="17408" marB="174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</a:rPr>
                        <a:t>“Electronic Medical Record*”+implement*+hospital*</a:t>
                      </a:r>
                    </a:p>
                  </a:txBody>
                  <a:tcPr marL="34815" marR="34815" marT="17408" marB="174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706"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</a:rPr>
                        <a:t>[</a:t>
                      </a:r>
                      <a:r>
                        <a:rPr lang="kk-KZ" sz="16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8</a:t>
                      </a:r>
                      <a:r>
                        <a:rPr lang="kk-KZ" sz="1600">
                          <a:effectLst/>
                        </a:rPr>
                        <a:t>]</a:t>
                      </a:r>
                    </a:p>
                  </a:txBody>
                  <a:tcPr marL="34815" marR="34815" marT="17408" marB="174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</a:rPr>
                        <a:t>“Electronic Medical Record*”+implement*+“health care”</a:t>
                      </a:r>
                    </a:p>
                  </a:txBody>
                  <a:tcPr marL="34815" marR="34815" marT="17408" marB="174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706"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</a:rPr>
                        <a:t>[</a:t>
                      </a:r>
                      <a:r>
                        <a:rPr lang="kk-KZ" sz="16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9</a:t>
                      </a:r>
                      <a:r>
                        <a:rPr lang="kk-KZ" sz="1600">
                          <a:effectLst/>
                        </a:rPr>
                        <a:t>]</a:t>
                      </a:r>
                    </a:p>
                  </a:txBody>
                  <a:tcPr marL="34815" marR="34815" marT="17408" marB="174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</a:rPr>
                        <a:t>“Electronic Medical Record*”+implement*+clinic*</a:t>
                      </a:r>
                    </a:p>
                  </a:txBody>
                  <a:tcPr marL="34815" marR="34815" marT="17408" marB="174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706"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</a:rPr>
                        <a:t>[</a:t>
                      </a:r>
                      <a:r>
                        <a:rPr lang="kk-KZ" sz="16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10</a:t>
                      </a:r>
                      <a:r>
                        <a:rPr lang="kk-KZ" sz="1600">
                          <a:effectLst/>
                        </a:rPr>
                        <a:t>]</a:t>
                      </a:r>
                    </a:p>
                  </a:txBody>
                  <a:tcPr marL="34815" marR="34815" marT="17408" marB="174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 smtClean="0">
                          <a:effectLst/>
                        </a:rPr>
                        <a:t>“Computerized Patient </a:t>
                      </a:r>
                      <a:r>
                        <a:rPr lang="en-US" sz="1600" dirty="0">
                          <a:effectLst/>
                        </a:rPr>
                        <a:t>Record*”+implement*+hospital*</a:t>
                      </a:r>
                    </a:p>
                  </a:txBody>
                  <a:tcPr marL="34815" marR="34815" marT="17408" marB="174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706"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</a:rPr>
                        <a:t>[</a:t>
                      </a:r>
                      <a:r>
                        <a:rPr lang="kk-KZ" sz="16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11</a:t>
                      </a:r>
                      <a:r>
                        <a:rPr lang="kk-KZ" sz="1600">
                          <a:effectLst/>
                        </a:rPr>
                        <a:t>]</a:t>
                      </a:r>
                    </a:p>
                  </a:txBody>
                  <a:tcPr marL="34815" marR="34815" marT="17408" marB="174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 smtClean="0">
                          <a:effectLst/>
                        </a:rPr>
                        <a:t>“Computerized Patient </a:t>
                      </a:r>
                      <a:r>
                        <a:rPr lang="en-US" sz="1600" dirty="0">
                          <a:effectLst/>
                        </a:rPr>
                        <a:t>Record*”+implement*+“health care”</a:t>
                      </a:r>
                    </a:p>
                  </a:txBody>
                  <a:tcPr marL="34815" marR="34815" marT="17408" marB="174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706"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</a:rPr>
                        <a:t>[</a:t>
                      </a:r>
                      <a:r>
                        <a:rPr lang="kk-KZ" sz="16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12</a:t>
                      </a:r>
                      <a:r>
                        <a:rPr lang="kk-KZ" sz="1600">
                          <a:effectLst/>
                        </a:rPr>
                        <a:t>]</a:t>
                      </a:r>
                    </a:p>
                  </a:txBody>
                  <a:tcPr marL="34815" marR="34815" marT="17408" marB="174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 smtClean="0">
                          <a:effectLst/>
                        </a:rPr>
                        <a:t>“Computerized </a:t>
                      </a:r>
                      <a:r>
                        <a:rPr lang="en-US" sz="1600" dirty="0">
                          <a:effectLst/>
                        </a:rPr>
                        <a:t>Patient Record*”+implement*+clinic*</a:t>
                      </a:r>
                    </a:p>
                  </a:txBody>
                  <a:tcPr marL="34815" marR="34815" marT="17408" marB="174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706"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</a:rPr>
                        <a:t>[</a:t>
                      </a:r>
                      <a:r>
                        <a:rPr lang="kk-KZ" sz="16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13</a:t>
                      </a:r>
                      <a:r>
                        <a:rPr lang="kk-KZ" sz="1600">
                          <a:effectLst/>
                        </a:rPr>
                        <a:t>]</a:t>
                      </a:r>
                    </a:p>
                  </a:txBody>
                  <a:tcPr marL="34815" marR="34815" marT="17408" marB="174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</a:rPr>
                        <a:t>“Electronic Health Care Record*”+implement*+hospital*</a:t>
                      </a:r>
                    </a:p>
                  </a:txBody>
                  <a:tcPr marL="34815" marR="34815" marT="17408" marB="174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706"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</a:rPr>
                        <a:t>[</a:t>
                      </a:r>
                      <a:r>
                        <a:rPr lang="kk-KZ" sz="16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14</a:t>
                      </a:r>
                      <a:r>
                        <a:rPr lang="kk-KZ" sz="1600">
                          <a:effectLst/>
                        </a:rPr>
                        <a:t>]</a:t>
                      </a:r>
                    </a:p>
                  </a:txBody>
                  <a:tcPr marL="34815" marR="34815" marT="17408" marB="174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</a:rPr>
                        <a:t>“Electronic Health Care Record*”+implement*+“health care”</a:t>
                      </a:r>
                    </a:p>
                  </a:txBody>
                  <a:tcPr marL="34815" marR="34815" marT="17408" marB="174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706"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</a:rPr>
                        <a:t>[</a:t>
                      </a:r>
                      <a:r>
                        <a:rPr lang="kk-KZ" sz="16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15</a:t>
                      </a:r>
                      <a:r>
                        <a:rPr lang="kk-KZ" sz="1600">
                          <a:effectLst/>
                        </a:rPr>
                        <a:t>]</a:t>
                      </a:r>
                    </a:p>
                  </a:txBody>
                  <a:tcPr marL="34815" marR="34815" marT="17408" marB="174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</a:rPr>
                        <a:t>“Electronic Health Care Record*”+implement*+clinic*</a:t>
                      </a:r>
                    </a:p>
                  </a:txBody>
                  <a:tcPr marL="34815" marR="34815" marT="17408" marB="174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706"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</a:rPr>
                        <a:t>[</a:t>
                      </a:r>
                      <a:r>
                        <a:rPr lang="kk-KZ" sz="16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16</a:t>
                      </a:r>
                      <a:r>
                        <a:rPr lang="kk-KZ" sz="1600">
                          <a:effectLst/>
                        </a:rPr>
                        <a:t>]</a:t>
                      </a:r>
                    </a:p>
                  </a:txBody>
                  <a:tcPr marL="34815" marR="34815" marT="17408" marB="174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 smtClean="0">
                          <a:effectLst/>
                        </a:rPr>
                        <a:t>“Computerized </a:t>
                      </a:r>
                      <a:r>
                        <a:rPr lang="en-US" sz="1600" dirty="0">
                          <a:effectLst/>
                        </a:rPr>
                        <a:t>Physician Order </a:t>
                      </a:r>
                      <a:r>
                        <a:rPr lang="en-US" sz="1600" dirty="0" err="1">
                          <a:effectLst/>
                        </a:rPr>
                        <a:t>Entry”+implement</a:t>
                      </a:r>
                      <a:r>
                        <a:rPr lang="en-US" sz="1600" dirty="0">
                          <a:effectLst/>
                        </a:rPr>
                        <a:t>*+hospital*</a:t>
                      </a:r>
                    </a:p>
                  </a:txBody>
                  <a:tcPr marL="34815" marR="34815" marT="17408" marB="174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706"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</a:rPr>
                        <a:t>[</a:t>
                      </a:r>
                      <a:r>
                        <a:rPr lang="kk-KZ" sz="16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17</a:t>
                      </a:r>
                      <a:r>
                        <a:rPr lang="kk-KZ" sz="1600">
                          <a:effectLst/>
                        </a:rPr>
                        <a:t>]</a:t>
                      </a:r>
                    </a:p>
                  </a:txBody>
                  <a:tcPr marL="34815" marR="34815" marT="17408" marB="174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 smtClean="0">
                          <a:effectLst/>
                        </a:rPr>
                        <a:t>“Computerized Physician </a:t>
                      </a:r>
                      <a:r>
                        <a:rPr lang="en-US" sz="1600" dirty="0">
                          <a:effectLst/>
                        </a:rPr>
                        <a:t>Order </a:t>
                      </a:r>
                      <a:r>
                        <a:rPr lang="en-US" sz="1600" dirty="0" err="1">
                          <a:effectLst/>
                        </a:rPr>
                        <a:t>Entry”+implement</a:t>
                      </a:r>
                      <a:r>
                        <a:rPr lang="en-US" sz="1600" dirty="0">
                          <a:effectLst/>
                        </a:rPr>
                        <a:t>*+“health care”</a:t>
                      </a:r>
                    </a:p>
                  </a:txBody>
                  <a:tcPr marL="34815" marR="34815" marT="17408" marB="174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706"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</a:rPr>
                        <a:t>[</a:t>
                      </a:r>
                      <a:r>
                        <a:rPr lang="kk-KZ" sz="16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18</a:t>
                      </a:r>
                      <a:r>
                        <a:rPr lang="kk-KZ" sz="1600">
                          <a:effectLst/>
                        </a:rPr>
                        <a:t>]</a:t>
                      </a:r>
                    </a:p>
                  </a:txBody>
                  <a:tcPr marL="34815" marR="34815" marT="17408" marB="174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 smtClean="0">
                          <a:effectLst/>
                        </a:rPr>
                        <a:t>“Computerized Physician </a:t>
                      </a:r>
                      <a:r>
                        <a:rPr lang="en-US" sz="1600" dirty="0">
                          <a:effectLst/>
                        </a:rPr>
                        <a:t>Order </a:t>
                      </a:r>
                      <a:r>
                        <a:rPr lang="en-US" sz="1600" dirty="0" err="1">
                          <a:effectLst/>
                        </a:rPr>
                        <a:t>Entry”+implement</a:t>
                      </a:r>
                      <a:r>
                        <a:rPr lang="en-US" sz="1600" dirty="0">
                          <a:effectLst/>
                        </a:rPr>
                        <a:t>*+clinic*</a:t>
                      </a:r>
                    </a:p>
                  </a:txBody>
                  <a:tcPr marL="34815" marR="34815" marT="17408" marB="174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074" name="Picture 2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5" name="Picture 13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7" name="Picture 15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9" name="Picture 17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1" name="Picture 19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Picture 20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3" name="Picture 21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4" name="Picture 22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5" name="Picture 23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6" name="Picture 24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7" name="Picture 25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8" name="Picture 26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9" name="Picture 27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0" name="Picture 28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1" name="Picture 29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2" name="Picture 30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3" name="Picture 31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4" name="Picture 32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5" name="Picture 33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6" name="Picture 34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7" name="Picture 35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8" name="Picture 36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9" name="Picture 37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10" name="Picture 38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11" name="Picture 39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12" name="Picture 40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13" name="Picture 41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14" name="Picture 42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15" name="Picture 43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16" name="Picture 44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17" name="Picture 45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18" name="Picture 46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19" name="Picture 47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20" name="Picture 48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21" name="Picture 49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22" name="Picture 50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23" name="Picture 51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24" name="Picture 52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25" name="Picture 53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26" name="Picture 54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27" name="Picture 55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28" name="Picture 56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29" name="Picture 57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30" name="Picture 58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31" name="Picture 59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32" name="Picture 60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33" name="Picture 61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34" name="Picture 62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35" name="Picture 63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36" name="Picture 64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37" name="Picture 65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38" name="Picture 66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39" name="Picture 67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40" name="Picture 68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41" name="Picture 69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42" name="Picture 70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43" name="Picture 71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44" name="Picture 72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45" name="Picture 73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83621363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65744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36104"/>
          </a:xfrm>
        </p:spPr>
        <p:txBody>
          <a:bodyPr>
            <a:normAutofit fontScale="90000"/>
          </a:bodyPr>
          <a:lstStyle/>
          <a:p>
            <a:pPr lvl="0" fontAlgn="base">
              <a:spcAft>
                <a:spcPct val="0"/>
              </a:spcAft>
            </a:pPr>
            <a:r>
              <a:rPr lang="kk-KZ" altLang="kk-KZ" sz="27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Таблица 1</a:t>
            </a:r>
            <a:br>
              <a:rPr lang="kk-KZ" altLang="kk-KZ" sz="27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r>
              <a:rPr lang="kk-KZ" altLang="kk-KZ" sz="27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Обзор стратегий поиска</a:t>
            </a:r>
            <a:r>
              <a:rPr lang="kk-KZ" altLang="kk-KZ" sz="2700" dirty="0">
                <a:latin typeface="Arial" pitchFamily="34" charset="0"/>
                <a:cs typeface="Arial" pitchFamily="34" charset="0"/>
              </a:rPr>
              <a:t/>
            </a:r>
            <a:br>
              <a:rPr lang="kk-KZ" altLang="kk-KZ" sz="2700" dirty="0">
                <a:latin typeface="Arial" pitchFamily="34" charset="0"/>
                <a:cs typeface="Arial" pitchFamily="34" charset="0"/>
              </a:rPr>
            </a:br>
            <a:r>
              <a:rPr lang="kk-KZ" altLang="kk-KZ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altLang="kk-KZ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endParaRPr lang="kk-KZ" sz="14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1376770"/>
              </p:ext>
            </p:extLst>
          </p:nvPr>
        </p:nvGraphicFramePr>
        <p:xfrm>
          <a:off x="467545" y="980727"/>
          <a:ext cx="8424935" cy="5778218"/>
        </p:xfrm>
        <a:graphic>
          <a:graphicData uri="http://schemas.openxmlformats.org/drawingml/2006/table">
            <a:tbl>
              <a:tblPr/>
              <a:tblGrid>
                <a:gridCol w="879123"/>
                <a:gridCol w="7545812"/>
              </a:tblGrid>
              <a:tr h="508738">
                <a:tc>
                  <a:txBody>
                    <a:bodyPr/>
                    <a:lstStyle/>
                    <a:p>
                      <a:pPr algn="ctr" fontAlgn="t"/>
                      <a:r>
                        <a:rPr lang="kk-KZ" sz="1600" dirty="0">
                          <a:effectLst/>
                        </a:rPr>
                        <a:t>Стратегия поиска</a:t>
                      </a:r>
                    </a:p>
                  </a:txBody>
                  <a:tcPr marL="34030" marR="34030" marT="17015" marB="170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600" dirty="0">
                          <a:effectLst/>
                        </a:rPr>
                        <a:t>Условия </a:t>
                      </a:r>
                      <a:r>
                        <a:rPr lang="kk-KZ" sz="1600" dirty="0" smtClean="0">
                          <a:effectLst/>
                        </a:rPr>
                        <a:t>использования терминов</a:t>
                      </a:r>
                      <a:endParaRPr lang="kk-KZ" sz="1600" dirty="0">
                        <a:effectLst/>
                      </a:endParaRPr>
                    </a:p>
                  </a:txBody>
                  <a:tcPr marL="34030" marR="34030" marT="17015" marB="170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961">
                <a:tc>
                  <a:txBody>
                    <a:bodyPr/>
                    <a:lstStyle/>
                    <a:p>
                      <a:pPr fontAlgn="t"/>
                      <a:r>
                        <a:rPr lang="kk-KZ" sz="1600" dirty="0">
                          <a:effectLst/>
                        </a:rPr>
                        <a:t>[ </a:t>
                      </a:r>
                      <a:r>
                        <a:rPr lang="kk-KZ" sz="1600" dirty="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1</a:t>
                      </a:r>
                      <a:r>
                        <a:rPr lang="kk-KZ" sz="1600" dirty="0">
                          <a:effectLst/>
                        </a:rPr>
                        <a:t> ]</a:t>
                      </a:r>
                    </a:p>
                  </a:txBody>
                  <a:tcPr marL="34030" marR="34030" marT="17015" marB="170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>
                          <a:effectLst/>
                        </a:rPr>
                        <a:t>"</a:t>
                      </a:r>
                      <a:r>
                        <a:rPr lang="ru-RU" sz="1600" dirty="0" smtClean="0">
                          <a:effectLst/>
                        </a:rPr>
                        <a:t>Электронные медицинские записи </a:t>
                      </a:r>
                      <a:r>
                        <a:rPr lang="ru-RU" sz="1600" dirty="0">
                          <a:effectLst/>
                        </a:rPr>
                        <a:t>*" + реализации * + больница *</a:t>
                      </a:r>
                    </a:p>
                  </a:txBody>
                  <a:tcPr marL="34030" marR="34030" marT="17015" marB="170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961">
                <a:tc>
                  <a:txBody>
                    <a:bodyPr/>
                    <a:lstStyle/>
                    <a:p>
                      <a:pPr fontAlgn="t"/>
                      <a:r>
                        <a:rPr lang="kk-KZ" sz="1600" dirty="0">
                          <a:effectLst/>
                        </a:rPr>
                        <a:t>[ </a:t>
                      </a:r>
                      <a:r>
                        <a:rPr lang="kk-KZ" sz="1600" dirty="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2</a:t>
                      </a:r>
                      <a:r>
                        <a:rPr lang="kk-KZ" sz="1600" dirty="0">
                          <a:effectLst/>
                        </a:rPr>
                        <a:t> ]</a:t>
                      </a:r>
                    </a:p>
                  </a:txBody>
                  <a:tcPr marL="34030" marR="34030" marT="17015" marB="170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 smtClean="0">
                          <a:effectLst/>
                        </a:rPr>
                        <a:t>"Электронные медицинские записи *"</a:t>
                      </a:r>
                      <a:r>
                        <a:rPr lang="ru-RU" sz="1600" dirty="0">
                          <a:effectLst/>
                        </a:rPr>
                        <a:t> + реализации * + "Здравоохранение"</a:t>
                      </a:r>
                    </a:p>
                  </a:txBody>
                  <a:tcPr marL="34030" marR="34030" marT="17015" marB="170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961">
                <a:tc>
                  <a:txBody>
                    <a:bodyPr/>
                    <a:lstStyle/>
                    <a:p>
                      <a:pPr fontAlgn="t"/>
                      <a:r>
                        <a:rPr lang="kk-KZ" sz="1600" dirty="0">
                          <a:effectLst/>
                        </a:rPr>
                        <a:t>[ </a:t>
                      </a:r>
                      <a:r>
                        <a:rPr lang="kk-KZ" sz="1600" dirty="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</a:t>
                      </a:r>
                      <a:r>
                        <a:rPr lang="kk-KZ" sz="1600" dirty="0">
                          <a:effectLst/>
                        </a:rPr>
                        <a:t> ]</a:t>
                      </a:r>
                    </a:p>
                  </a:txBody>
                  <a:tcPr marL="34030" marR="34030" marT="17015" marB="170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 smtClean="0">
                          <a:effectLst/>
                        </a:rPr>
                        <a:t>"Электронные медицинские записи *"</a:t>
                      </a:r>
                      <a:r>
                        <a:rPr lang="ru-RU" sz="1600" dirty="0">
                          <a:effectLst/>
                        </a:rPr>
                        <a:t> + реализации * + клиника *</a:t>
                      </a:r>
                    </a:p>
                  </a:txBody>
                  <a:tcPr marL="34030" marR="34030" marT="17015" marB="170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961">
                <a:tc>
                  <a:txBody>
                    <a:bodyPr/>
                    <a:lstStyle/>
                    <a:p>
                      <a:pPr fontAlgn="t"/>
                      <a:r>
                        <a:rPr lang="kk-KZ" sz="1600" dirty="0">
                          <a:effectLst/>
                        </a:rPr>
                        <a:t>[ </a:t>
                      </a:r>
                      <a:r>
                        <a:rPr lang="kk-KZ" sz="1600" dirty="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4</a:t>
                      </a:r>
                      <a:r>
                        <a:rPr lang="kk-KZ" sz="1600" dirty="0">
                          <a:effectLst/>
                        </a:rPr>
                        <a:t> ]</a:t>
                      </a:r>
                    </a:p>
                  </a:txBody>
                  <a:tcPr marL="34030" marR="34030" marT="17015" marB="170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>
                          <a:effectLst/>
                        </a:rPr>
                        <a:t>«Электронная запись пациентов *" + реализации * + больница *</a:t>
                      </a:r>
                    </a:p>
                  </a:txBody>
                  <a:tcPr marL="34030" marR="34030" marT="17015" marB="170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961">
                <a:tc>
                  <a:txBody>
                    <a:bodyPr/>
                    <a:lstStyle/>
                    <a:p>
                      <a:pPr fontAlgn="t"/>
                      <a:r>
                        <a:rPr lang="kk-KZ" sz="1600" dirty="0">
                          <a:effectLst/>
                        </a:rPr>
                        <a:t>[ </a:t>
                      </a:r>
                      <a:r>
                        <a:rPr lang="kk-KZ" sz="1600" dirty="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5</a:t>
                      </a:r>
                      <a:r>
                        <a:rPr lang="kk-KZ" sz="1600" dirty="0">
                          <a:effectLst/>
                        </a:rPr>
                        <a:t> ]</a:t>
                      </a:r>
                    </a:p>
                  </a:txBody>
                  <a:tcPr marL="34030" marR="34030" marT="17015" marB="170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>
                          <a:effectLst/>
                        </a:rPr>
                        <a:t>«Электронная запись пациентов *" + реализации * + "Здравоохранение"</a:t>
                      </a:r>
                    </a:p>
                  </a:txBody>
                  <a:tcPr marL="34030" marR="34030" marT="17015" marB="170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961"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</a:rPr>
                        <a:t>[ </a:t>
                      </a:r>
                      <a:r>
                        <a:rPr lang="kk-KZ" sz="16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6</a:t>
                      </a:r>
                      <a:r>
                        <a:rPr lang="kk-KZ" sz="1600">
                          <a:effectLst/>
                        </a:rPr>
                        <a:t> ]</a:t>
                      </a:r>
                    </a:p>
                  </a:txBody>
                  <a:tcPr marL="34030" marR="34030" marT="17015" marB="170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>
                          <a:effectLst/>
                        </a:rPr>
                        <a:t>«Электронная запись пациентов *" + реализации * + клиника *</a:t>
                      </a:r>
                    </a:p>
                  </a:txBody>
                  <a:tcPr marL="34030" marR="34030" marT="17015" marB="170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961"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</a:rPr>
                        <a:t>[ </a:t>
                      </a:r>
                      <a:r>
                        <a:rPr lang="kk-KZ" sz="16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7</a:t>
                      </a:r>
                      <a:r>
                        <a:rPr lang="kk-KZ" sz="1600">
                          <a:effectLst/>
                        </a:rPr>
                        <a:t> ]</a:t>
                      </a:r>
                    </a:p>
                  </a:txBody>
                  <a:tcPr marL="34030" marR="34030" marT="17015" marB="170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 smtClean="0">
                          <a:effectLst/>
                        </a:rPr>
                        <a:t>"Электронные медицинские записи *"</a:t>
                      </a:r>
                      <a:r>
                        <a:rPr lang="ru-RU" sz="1600" dirty="0">
                          <a:effectLst/>
                        </a:rPr>
                        <a:t> + реализации * + больница *</a:t>
                      </a:r>
                    </a:p>
                  </a:txBody>
                  <a:tcPr marL="34030" marR="34030" marT="17015" marB="170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961"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</a:rPr>
                        <a:t>[ </a:t>
                      </a:r>
                      <a:r>
                        <a:rPr lang="kk-KZ" sz="16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8</a:t>
                      </a:r>
                      <a:r>
                        <a:rPr lang="kk-KZ" sz="1600">
                          <a:effectLst/>
                        </a:rPr>
                        <a:t> ]</a:t>
                      </a:r>
                    </a:p>
                  </a:txBody>
                  <a:tcPr marL="34030" marR="34030" marT="17015" marB="170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 smtClean="0">
                          <a:effectLst/>
                        </a:rPr>
                        <a:t>"Электронные медицинские записи *"</a:t>
                      </a:r>
                      <a:r>
                        <a:rPr lang="ru-RU" sz="1600" dirty="0">
                          <a:effectLst/>
                        </a:rPr>
                        <a:t> + реализации * + "Здравоохранение"</a:t>
                      </a:r>
                    </a:p>
                  </a:txBody>
                  <a:tcPr marL="34030" marR="34030" marT="17015" marB="170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961"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</a:rPr>
                        <a:t>[ </a:t>
                      </a:r>
                      <a:r>
                        <a:rPr lang="kk-KZ" sz="16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9</a:t>
                      </a:r>
                      <a:r>
                        <a:rPr lang="kk-KZ" sz="1600">
                          <a:effectLst/>
                        </a:rPr>
                        <a:t> ]</a:t>
                      </a:r>
                    </a:p>
                  </a:txBody>
                  <a:tcPr marL="34030" marR="34030" marT="17015" marB="170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 smtClean="0">
                          <a:effectLst/>
                        </a:rPr>
                        <a:t>"Электронные медицинские записи *"</a:t>
                      </a:r>
                      <a:r>
                        <a:rPr lang="ru-RU" sz="1600" dirty="0">
                          <a:effectLst/>
                        </a:rPr>
                        <a:t> + реализации * + клиника *</a:t>
                      </a:r>
                    </a:p>
                  </a:txBody>
                  <a:tcPr marL="34030" marR="34030" marT="17015" marB="170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961"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</a:rPr>
                        <a:t>[ </a:t>
                      </a:r>
                      <a:r>
                        <a:rPr lang="kk-KZ" sz="16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10</a:t>
                      </a:r>
                      <a:r>
                        <a:rPr lang="kk-KZ" sz="1600">
                          <a:effectLst/>
                        </a:rPr>
                        <a:t> ]</a:t>
                      </a:r>
                    </a:p>
                  </a:txBody>
                  <a:tcPr marL="34030" marR="34030" marT="17015" marB="170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 smtClean="0">
                          <a:effectLst/>
                        </a:rPr>
                        <a:t>«Компьютеризованная </a:t>
                      </a:r>
                      <a:r>
                        <a:rPr lang="ru-RU" sz="1600" dirty="0">
                          <a:effectLst/>
                        </a:rPr>
                        <a:t>Запись пациентов *" + реализации * + больница *</a:t>
                      </a:r>
                    </a:p>
                  </a:txBody>
                  <a:tcPr marL="34030" marR="34030" marT="17015" marB="170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961"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</a:rPr>
                        <a:t>[ </a:t>
                      </a:r>
                      <a:r>
                        <a:rPr lang="kk-KZ" sz="16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11</a:t>
                      </a:r>
                      <a:r>
                        <a:rPr lang="kk-KZ" sz="1600">
                          <a:effectLst/>
                        </a:rPr>
                        <a:t> ]</a:t>
                      </a:r>
                    </a:p>
                  </a:txBody>
                  <a:tcPr marL="34030" marR="34030" marT="17015" marB="170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 smtClean="0">
                          <a:effectLst/>
                        </a:rPr>
                        <a:t>"Компьютеризованная Запись </a:t>
                      </a:r>
                      <a:r>
                        <a:rPr lang="ru-RU" sz="1600" dirty="0">
                          <a:effectLst/>
                        </a:rPr>
                        <a:t>пациентов *" + реализации * + "Здравоохранение"</a:t>
                      </a:r>
                    </a:p>
                  </a:txBody>
                  <a:tcPr marL="34030" marR="34030" marT="17015" marB="170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961"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</a:rPr>
                        <a:t>[ </a:t>
                      </a:r>
                      <a:r>
                        <a:rPr lang="kk-KZ" sz="16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12</a:t>
                      </a:r>
                      <a:r>
                        <a:rPr lang="kk-KZ" sz="1600">
                          <a:effectLst/>
                        </a:rPr>
                        <a:t> ]</a:t>
                      </a:r>
                    </a:p>
                  </a:txBody>
                  <a:tcPr marL="34030" marR="34030" marT="17015" marB="170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 smtClean="0">
                          <a:effectLst/>
                        </a:rPr>
                        <a:t>"Компьютеризованная </a:t>
                      </a:r>
                      <a:r>
                        <a:rPr lang="ru-RU" sz="1600" dirty="0">
                          <a:effectLst/>
                        </a:rPr>
                        <a:t>Запись пациентов *" + реализации * + клиника *</a:t>
                      </a:r>
                    </a:p>
                  </a:txBody>
                  <a:tcPr marL="34030" marR="34030" marT="17015" marB="170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961"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</a:rPr>
                        <a:t>[ </a:t>
                      </a:r>
                      <a:r>
                        <a:rPr lang="kk-KZ" sz="16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13</a:t>
                      </a:r>
                      <a:r>
                        <a:rPr lang="kk-KZ" sz="1600">
                          <a:effectLst/>
                        </a:rPr>
                        <a:t> ]</a:t>
                      </a:r>
                    </a:p>
                  </a:txBody>
                  <a:tcPr marL="34030" marR="34030" marT="17015" marB="170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>
                          <a:effectLst/>
                        </a:rPr>
                        <a:t>«Электронная </a:t>
                      </a:r>
                      <a:r>
                        <a:rPr lang="ru-RU" sz="1600" dirty="0" smtClean="0">
                          <a:effectLst/>
                        </a:rPr>
                        <a:t>Запись Здравоохранения </a:t>
                      </a:r>
                      <a:r>
                        <a:rPr lang="ru-RU" sz="1600" dirty="0">
                          <a:effectLst/>
                        </a:rPr>
                        <a:t>*" + реализации * + больница *</a:t>
                      </a:r>
                    </a:p>
                  </a:txBody>
                  <a:tcPr marL="34030" marR="34030" marT="17015" marB="170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961"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</a:rPr>
                        <a:t>[ </a:t>
                      </a:r>
                      <a:r>
                        <a:rPr lang="kk-KZ" sz="16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14</a:t>
                      </a:r>
                      <a:r>
                        <a:rPr lang="kk-KZ" sz="1600">
                          <a:effectLst/>
                        </a:rPr>
                        <a:t> ]</a:t>
                      </a:r>
                    </a:p>
                  </a:txBody>
                  <a:tcPr marL="34030" marR="34030" marT="17015" marB="170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 smtClean="0">
                          <a:effectLst/>
                        </a:rPr>
                        <a:t>«Электронная Запись Здравоохранения *"</a:t>
                      </a:r>
                      <a:r>
                        <a:rPr lang="ru-RU" sz="1600" dirty="0">
                          <a:effectLst/>
                        </a:rPr>
                        <a:t> + реализации * + "здравоохранение"</a:t>
                      </a:r>
                    </a:p>
                  </a:txBody>
                  <a:tcPr marL="34030" marR="34030" marT="17015" marB="170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961"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</a:rPr>
                        <a:t>[ </a:t>
                      </a:r>
                      <a:r>
                        <a:rPr lang="kk-KZ" sz="16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15</a:t>
                      </a:r>
                      <a:r>
                        <a:rPr lang="kk-KZ" sz="1600">
                          <a:effectLst/>
                        </a:rPr>
                        <a:t> ]</a:t>
                      </a:r>
                    </a:p>
                  </a:txBody>
                  <a:tcPr marL="34030" marR="34030" marT="17015" marB="170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 smtClean="0">
                          <a:effectLst/>
                        </a:rPr>
                        <a:t>«Электронная Запись Здравоохранения *"</a:t>
                      </a:r>
                      <a:r>
                        <a:rPr lang="ru-RU" sz="1600" dirty="0">
                          <a:effectLst/>
                        </a:rPr>
                        <a:t> + реализации * + клиника *</a:t>
                      </a:r>
                    </a:p>
                  </a:txBody>
                  <a:tcPr marL="34030" marR="34030" marT="17015" marB="170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961"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</a:rPr>
                        <a:t>[ </a:t>
                      </a:r>
                      <a:r>
                        <a:rPr lang="kk-KZ" sz="16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16</a:t>
                      </a:r>
                      <a:r>
                        <a:rPr lang="kk-KZ" sz="1600">
                          <a:effectLst/>
                        </a:rPr>
                        <a:t> ]</a:t>
                      </a:r>
                    </a:p>
                  </a:txBody>
                  <a:tcPr marL="34030" marR="34030" marT="17015" marB="170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 smtClean="0">
                          <a:effectLst/>
                        </a:rPr>
                        <a:t>«Компьютеризованный</a:t>
                      </a:r>
                      <a:r>
                        <a:rPr lang="ru-RU" sz="1600" baseline="0" dirty="0" smtClean="0">
                          <a:effectLst/>
                        </a:rPr>
                        <a:t> </a:t>
                      </a:r>
                      <a:r>
                        <a:rPr lang="ru-RU" sz="1600" dirty="0" smtClean="0">
                          <a:effectLst/>
                        </a:rPr>
                        <a:t> Ввод заявки Врача (КВЗВ) "</a:t>
                      </a:r>
                      <a:r>
                        <a:rPr lang="ru-RU" sz="1600" dirty="0">
                          <a:effectLst/>
                        </a:rPr>
                        <a:t> + реализации * + больница *</a:t>
                      </a:r>
                    </a:p>
                  </a:txBody>
                  <a:tcPr marL="34030" marR="34030" marT="17015" marB="170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961"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</a:rPr>
                        <a:t>[ </a:t>
                      </a:r>
                      <a:r>
                        <a:rPr lang="kk-KZ" sz="16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17</a:t>
                      </a:r>
                      <a:r>
                        <a:rPr lang="kk-KZ" sz="1600">
                          <a:effectLst/>
                        </a:rPr>
                        <a:t> ]</a:t>
                      </a:r>
                    </a:p>
                  </a:txBody>
                  <a:tcPr marL="34030" marR="34030" marT="17015" marB="170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 smtClean="0">
                          <a:effectLst/>
                        </a:rPr>
                        <a:t>"Компьютеризованный</a:t>
                      </a:r>
                      <a:r>
                        <a:rPr lang="ru-RU" sz="1600" baseline="0" dirty="0" smtClean="0">
                          <a:effectLst/>
                        </a:rPr>
                        <a:t> </a:t>
                      </a:r>
                      <a:r>
                        <a:rPr lang="ru-RU" sz="1600" dirty="0" smtClean="0">
                          <a:effectLst/>
                        </a:rPr>
                        <a:t> Ввод заявки Врача "</a:t>
                      </a:r>
                      <a:r>
                        <a:rPr lang="ru-RU" sz="1600" dirty="0">
                          <a:effectLst/>
                        </a:rPr>
                        <a:t> + реализации * + "Здравоохранение"</a:t>
                      </a:r>
                    </a:p>
                  </a:txBody>
                  <a:tcPr marL="34030" marR="34030" marT="17015" marB="170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2718"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</a:rPr>
                        <a:t>[ </a:t>
                      </a:r>
                      <a:r>
                        <a:rPr lang="kk-KZ" sz="16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18</a:t>
                      </a:r>
                      <a:r>
                        <a:rPr lang="kk-KZ" sz="1600">
                          <a:effectLst/>
                        </a:rPr>
                        <a:t> ]</a:t>
                      </a:r>
                    </a:p>
                  </a:txBody>
                  <a:tcPr marL="34030" marR="34030" marT="17015" marB="170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 smtClean="0">
                          <a:effectLst/>
                        </a:rPr>
                        <a:t>"Компьютеризованный</a:t>
                      </a:r>
                      <a:r>
                        <a:rPr lang="ru-RU" sz="1600" baseline="0" dirty="0" smtClean="0">
                          <a:effectLst/>
                        </a:rPr>
                        <a:t> </a:t>
                      </a:r>
                      <a:r>
                        <a:rPr lang="ru-RU" sz="1600" dirty="0" smtClean="0">
                          <a:effectLst/>
                        </a:rPr>
                        <a:t> Ввод заявки Врача "</a:t>
                      </a:r>
                      <a:r>
                        <a:rPr lang="ru-RU" sz="1600" dirty="0">
                          <a:effectLst/>
                        </a:rPr>
                        <a:t> + реализации * + клиника *</a:t>
                      </a:r>
                    </a:p>
                  </a:txBody>
                  <a:tcPr marL="34030" marR="34030" marT="17015" marB="170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50" name="Picture 2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00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3" name="Picture 15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5" name="Picture 17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7" name="Picture 19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9" name="Picture 21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1" name="Picture 23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3" name="Picture 25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Picture 26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5" name="Picture 27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6" name="Picture 28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7" name="Picture 29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8" name="Picture 30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9" name="Picture 31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0" name="Picture 32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1" name="Picture 33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2" name="Picture 34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3" name="Picture 35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4" name="Picture 36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5" name="Picture 37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6" name="Picture 38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7" name="Picture 39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8" name="Picture 40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9" name="Picture 41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0" name="Picture 42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1" name="Picture 43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2" name="Picture 44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3" name="Picture 45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4" name="Picture 46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5" name="Picture 47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6" name="Picture 48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7" name="Picture 49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8" name="Picture 50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9" name="Picture 51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00" name="Picture 52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01" name="Picture 53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02" name="Picture 54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03" name="Picture 55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04" name="Picture 56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05" name="Picture 57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06" name="Picture 58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07" name="Picture 59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08" name="Picture 60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09" name="Picture 61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10" name="Picture 62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11" name="Picture 63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12" name="Picture 64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13" name="Picture 65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14" name="Picture 66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15" name="Picture 67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16" name="Picture 68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17" name="Picture 69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18" name="Picture 70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19" name="Picture 71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20" name="Picture 72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21" name="Picture 73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235448475"/>
            <a:ext cx="285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9654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en-US" sz="2000" b="1" dirty="0"/>
              <a:t>Selection </a:t>
            </a:r>
            <a:r>
              <a:rPr lang="en-US" sz="2000" b="1" dirty="0" smtClean="0"/>
              <a:t>procedure</a:t>
            </a:r>
            <a:endParaRPr lang="kk-KZ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k-KZ" dirty="0"/>
          </a:p>
        </p:txBody>
      </p:sp>
      <p:pic>
        <p:nvPicPr>
          <p:cNvPr id="4098" name="Picture 2" descr="An external file that holds a picture, illustration, etc.&#10;Object name is 12913_2013_3470_Fig2_HTM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08720"/>
            <a:ext cx="7155160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46454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lvl="0" fontAlgn="base">
              <a:spcAft>
                <a:spcPct val="0"/>
              </a:spcAft>
            </a:pPr>
            <a:r>
              <a:rPr lang="kk-KZ" altLang="kk-KZ" sz="16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Таблица 2</a:t>
            </a:r>
            <a:br>
              <a:rPr lang="kk-KZ" altLang="kk-KZ" sz="16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r>
              <a:rPr lang="kk-KZ" altLang="kk-KZ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Обзор исследований, включенных в систематический обзор литературы</a:t>
            </a:r>
            <a:r>
              <a:rPr lang="kk-KZ" altLang="kk-KZ" sz="1600" dirty="0">
                <a:latin typeface="Arial" pitchFamily="34" charset="0"/>
                <a:cs typeface="Arial" pitchFamily="34" charset="0"/>
              </a:rPr>
              <a:t/>
            </a:r>
            <a:br>
              <a:rPr lang="kk-KZ" altLang="kk-KZ" sz="1600" dirty="0">
                <a:latin typeface="Arial" pitchFamily="34" charset="0"/>
                <a:cs typeface="Arial" pitchFamily="34" charset="0"/>
              </a:rPr>
            </a:br>
            <a:endParaRPr lang="kk-KZ" sz="16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9628886"/>
              </p:ext>
            </p:extLst>
          </p:nvPr>
        </p:nvGraphicFramePr>
        <p:xfrm>
          <a:off x="206691" y="692696"/>
          <a:ext cx="8928992" cy="566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/>
                <a:gridCol w="792088"/>
                <a:gridCol w="2520280"/>
                <a:gridCol w="648072"/>
                <a:gridCol w="1008112"/>
                <a:gridCol w="1440160"/>
                <a:gridCol w="1080120"/>
                <a:gridCol w="576064"/>
                <a:gridCol w="360040"/>
              </a:tblGrid>
              <a:tr h="964704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dirty="0">
                          <a:effectLst/>
                        </a:rPr>
                        <a:t>Автор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dirty="0">
                          <a:effectLst/>
                        </a:rPr>
                        <a:t>Страна / область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dirty="0">
                          <a:effectLst/>
                        </a:rPr>
                        <a:t>Основная цель исследования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dirty="0">
                          <a:effectLst/>
                        </a:rPr>
                        <a:t>Тип исследования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dirty="0">
                          <a:effectLst/>
                        </a:rPr>
                        <a:t>Сбор данных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dirty="0">
                          <a:effectLst/>
                        </a:rPr>
                        <a:t>Участники (размер выборки, частота ответа)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dirty="0">
                          <a:effectLst/>
                        </a:rPr>
                        <a:t>Больница типа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dirty="0">
                          <a:effectLst/>
                        </a:rPr>
                        <a:t>Импакт-фактор 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dirty="0">
                          <a:effectLst/>
                        </a:rPr>
                        <a:t>Цитаты **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en-US" sz="1200" dirty="0" err="1">
                          <a:effectLst/>
                        </a:rPr>
                        <a:t>Aarts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kk-KZ" sz="1200" dirty="0">
                          <a:effectLst/>
                        </a:rPr>
                        <a:t>др. [</a:t>
                      </a:r>
                      <a:r>
                        <a:rPr lang="kk-KZ" sz="1200" dirty="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21</a:t>
                      </a:r>
                      <a:r>
                        <a:rPr lang="kk-KZ" sz="1200" dirty="0">
                          <a:effectLst/>
                        </a:rPr>
                        <a:t> 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Нидерланды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Чтобы исследовать три теоретические аспекты (социальный процесс, </a:t>
                      </a:r>
                      <a:r>
                        <a:rPr lang="ru-RU" sz="1200" dirty="0" smtClean="0">
                          <a:effectLst/>
                        </a:rPr>
                        <a:t>возникающие </a:t>
                      </a:r>
                      <a:r>
                        <a:rPr lang="ru-RU" sz="1200" dirty="0">
                          <a:effectLst/>
                        </a:rPr>
                        <a:t>изменения, социально </a:t>
                      </a:r>
                      <a:r>
                        <a:rPr lang="ru-RU" sz="1200" dirty="0" smtClean="0">
                          <a:effectLst/>
                        </a:rPr>
                        <a:t>договорные суждения), </a:t>
                      </a:r>
                      <a:r>
                        <a:rPr lang="ru-RU" sz="1200" dirty="0">
                          <a:effectLst/>
                        </a:rPr>
                        <a:t>чтобы понять </a:t>
                      </a:r>
                      <a:r>
                        <a:rPr lang="ru-RU" sz="1200" dirty="0" smtClean="0">
                          <a:effectLst/>
                        </a:rPr>
                        <a:t>внедрение процесса. </a:t>
                      </a:r>
                      <a:endParaRPr lang="ru-RU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Качественный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>
                          <a:effectLst/>
                        </a:rPr>
                        <a:t>Полуструктурированные интервью, наблюдения, анализ документов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>
                          <a:effectLst/>
                        </a:rPr>
                        <a:t>10 членов команды проекта из разных дисциплин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 smtClean="0">
                          <a:effectLst/>
                        </a:rPr>
                        <a:t>Обучающая </a:t>
                      </a:r>
                      <a:r>
                        <a:rPr lang="kk-KZ" sz="1200" dirty="0">
                          <a:effectLst/>
                        </a:rPr>
                        <a:t>больница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4,329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194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en-US" sz="1200">
                          <a:effectLst/>
                        </a:rPr>
                        <a:t>Aarts &amp; Berg [ </a:t>
                      </a:r>
                      <a:r>
                        <a:rPr lang="en-US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22</a:t>
                      </a:r>
                      <a:r>
                        <a:rPr lang="en-US" sz="1200">
                          <a:effectLst/>
                        </a:rPr>
                        <a:t> 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Нидерланды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Чтобы понять результаты реализации </a:t>
                      </a:r>
                      <a:r>
                        <a:rPr lang="ru-RU" sz="1200" dirty="0" smtClean="0">
                          <a:effectLst/>
                        </a:rPr>
                        <a:t>КВЗВ </a:t>
                      </a:r>
                      <a:r>
                        <a:rPr lang="ru-RU" sz="1200" dirty="0">
                          <a:effectLst/>
                        </a:rPr>
                        <a:t>используя эвристический модель и выявить факторы, определяющие успешную реализацию.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Качественный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Открытые интервью, </a:t>
                      </a:r>
                      <a:r>
                        <a:rPr lang="ru-RU" sz="1200" dirty="0" smtClean="0">
                          <a:effectLst/>
                        </a:rPr>
                        <a:t>наблюдения,  анализ </a:t>
                      </a:r>
                      <a:r>
                        <a:rPr lang="ru-RU" sz="1200" dirty="0">
                          <a:effectLst/>
                        </a:rPr>
                        <a:t>документов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25 интервью с членами команды проекта, врачей, медицинских сестер, технических и </a:t>
                      </a:r>
                      <a:r>
                        <a:rPr lang="ru-RU" sz="1200" dirty="0" err="1" smtClean="0">
                          <a:effectLst/>
                        </a:rPr>
                        <a:t>оффисных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работников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 smtClean="0">
                          <a:effectLst/>
                        </a:rPr>
                        <a:t>Обучающая </a:t>
                      </a:r>
                      <a:r>
                        <a:rPr lang="ru-RU" sz="1200" dirty="0" smtClean="0">
                          <a:effectLst/>
                        </a:rPr>
                        <a:t>больница </a:t>
                      </a:r>
                      <a:r>
                        <a:rPr lang="ru-RU" sz="1200" dirty="0">
                          <a:effectLst/>
                        </a:rPr>
                        <a:t>и областная больница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1.090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47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 smtClean="0">
                          <a:effectLst/>
                        </a:rPr>
                        <a:t>Аш </a:t>
                      </a:r>
                      <a:r>
                        <a:rPr lang="kk-KZ" sz="1200" dirty="0">
                          <a:effectLst/>
                        </a:rPr>
                        <a:t>и др.[ </a:t>
                      </a:r>
                      <a:r>
                        <a:rPr lang="kk-KZ" sz="1200" dirty="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23</a:t>
                      </a:r>
                      <a:r>
                        <a:rPr lang="kk-KZ" sz="1200" dirty="0">
                          <a:effectLst/>
                        </a:rPr>
                        <a:t> 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США / Вирджиния, Вашингтон, Калифорния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Чтобы узнать, </a:t>
                      </a:r>
                      <a:r>
                        <a:rPr lang="ru-RU" sz="1200" dirty="0" smtClean="0">
                          <a:effectLst/>
                        </a:rPr>
                        <a:t>как в некоторых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больницах </a:t>
                      </a:r>
                      <a:r>
                        <a:rPr lang="ru-RU" sz="1200" dirty="0">
                          <a:effectLst/>
                        </a:rPr>
                        <a:t>успешно реализованы </a:t>
                      </a:r>
                      <a:r>
                        <a:rPr lang="ru-RU" sz="1200" baseline="0" dirty="0" smtClean="0">
                          <a:effectLst/>
                        </a:rPr>
                        <a:t> ВЗВ</a:t>
                      </a:r>
                      <a:r>
                        <a:rPr lang="ru-RU" sz="1200" dirty="0" smtClean="0">
                          <a:effectLst/>
                        </a:rPr>
                        <a:t>.</a:t>
                      </a:r>
                      <a:endParaRPr lang="ru-RU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Количественный и качественный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>
                          <a:effectLst/>
                        </a:rPr>
                        <a:t>Обследование, полу-структурированные интервью, фокус-группы, наблюдения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Количественный: 1000 больниц (37% респондентов) Качественный: 32 интервью с врачами, медсестрами, </a:t>
                      </a:r>
                      <a:r>
                        <a:rPr lang="ru-RU" sz="1200" dirty="0" smtClean="0">
                          <a:effectLst/>
                        </a:rPr>
                        <a:t>фармацевтами, IT-персоналом, администраторами</a:t>
                      </a:r>
                      <a:endParaRPr lang="ru-RU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>
                          <a:effectLst/>
                        </a:rPr>
                        <a:t>количественная: 1000 больниц качественные: 2 клинических больниц, 2 местные больницы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</a:rPr>
                        <a:t>37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28746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k-KZ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7748193"/>
              </p:ext>
            </p:extLst>
          </p:nvPr>
        </p:nvGraphicFramePr>
        <p:xfrm>
          <a:off x="215008" y="236632"/>
          <a:ext cx="8928992" cy="6131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568"/>
                <a:gridCol w="755576"/>
                <a:gridCol w="2520280"/>
                <a:gridCol w="648072"/>
                <a:gridCol w="1008112"/>
                <a:gridCol w="1440160"/>
                <a:gridCol w="1080120"/>
                <a:gridCol w="576064"/>
                <a:gridCol w="360040"/>
              </a:tblGrid>
              <a:tr h="1464176"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 smtClean="0">
                          <a:effectLst/>
                        </a:rPr>
                        <a:t>Аш </a:t>
                      </a:r>
                      <a:r>
                        <a:rPr lang="kk-KZ" sz="1200" dirty="0">
                          <a:effectLst/>
                        </a:rPr>
                        <a:t>и др.[ </a:t>
                      </a:r>
                      <a:r>
                        <a:rPr lang="kk-KZ" sz="1200" dirty="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24</a:t>
                      </a:r>
                      <a:r>
                        <a:rPr lang="kk-KZ" sz="1200" dirty="0">
                          <a:effectLst/>
                        </a:rPr>
                        <a:t> 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</a:rPr>
                        <a:t>США / Вирджиния, Вашингтон, Калифорния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Для описания </a:t>
                      </a:r>
                      <a:r>
                        <a:rPr lang="ru-RU" sz="1200" dirty="0" smtClean="0">
                          <a:effectLst/>
                        </a:rPr>
                        <a:t>восприятия ВЗВ, </a:t>
                      </a:r>
                      <a:r>
                        <a:rPr lang="ru-RU" sz="1200" dirty="0">
                          <a:effectLst/>
                        </a:rPr>
                        <a:t>проводимых различными специалистами </a:t>
                      </a:r>
                      <a:r>
                        <a:rPr lang="ru-RU" sz="1200" dirty="0" smtClean="0">
                          <a:effectLst/>
                        </a:rPr>
                        <a:t> как</a:t>
                      </a:r>
                      <a:r>
                        <a:rPr lang="ru-RU" sz="1200" baseline="0" dirty="0" smtClean="0">
                          <a:effectLst/>
                        </a:rPr>
                        <a:t> обучение</a:t>
                      </a:r>
                      <a:r>
                        <a:rPr lang="ru-RU" sz="1200" dirty="0" smtClean="0">
                          <a:effectLst/>
                        </a:rPr>
                        <a:t>, </a:t>
                      </a:r>
                      <a:r>
                        <a:rPr lang="ru-RU" sz="1200" dirty="0">
                          <a:effectLst/>
                        </a:rPr>
                        <a:t>так и </a:t>
                      </a:r>
                      <a:r>
                        <a:rPr lang="ru-RU" sz="1200" dirty="0" smtClean="0">
                          <a:effectLst/>
                        </a:rPr>
                        <a:t>не обучающих </a:t>
                      </a:r>
                      <a:r>
                        <a:rPr lang="ru-RU" sz="1200" dirty="0">
                          <a:effectLst/>
                        </a:rPr>
                        <a:t>сайтов, где </a:t>
                      </a:r>
                      <a:r>
                        <a:rPr lang="ru-RU" sz="1200" dirty="0" smtClean="0">
                          <a:effectLst/>
                        </a:rPr>
                        <a:t>ВЗВ </a:t>
                      </a:r>
                      <a:r>
                        <a:rPr lang="ru-RU" sz="1200" dirty="0">
                          <a:effectLst/>
                        </a:rPr>
                        <a:t>успешно реализованы.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</a:rPr>
                        <a:t>Качественный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</a:rPr>
                        <a:t>Полуструктурированные интервью, фокус-группы, наблюдения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Врачи, администраторы, и </a:t>
                      </a:r>
                      <a:r>
                        <a:rPr lang="ru-RU" sz="1200" dirty="0" smtClean="0">
                          <a:effectLst/>
                        </a:rPr>
                        <a:t>персоналы </a:t>
                      </a:r>
                      <a:r>
                        <a:rPr lang="ru-RU" sz="1200" dirty="0">
                          <a:effectLst/>
                        </a:rPr>
                        <a:t>по информационным технологиям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2 клинических больниц, 2 общественные больницы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</a:rPr>
                        <a:t>4,329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</a:rPr>
                        <a:t>160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Бойер и др. [ 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25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</a:rPr>
                        <a:t>Франция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Для изучения мнения специалистов здравоохранения, на </a:t>
                      </a:r>
                      <a:r>
                        <a:rPr lang="ru-RU" sz="1200" dirty="0" smtClean="0">
                          <a:effectLst/>
                        </a:rPr>
                        <a:t>критические события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(Возможности </a:t>
                      </a:r>
                      <a:r>
                        <a:rPr lang="ru-RU" sz="1200" dirty="0">
                          <a:effectLst/>
                        </a:rPr>
                        <a:t>и препятствия), касающихся реализации </a:t>
                      </a:r>
                      <a:r>
                        <a:rPr lang="ru-RU" sz="1200" dirty="0" smtClean="0">
                          <a:effectLst/>
                        </a:rPr>
                        <a:t>ЭМЗ</a:t>
                      </a:r>
                      <a:endParaRPr lang="ru-RU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Качественный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Полу-структурированные интервью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115 </a:t>
                      </a:r>
                      <a:r>
                        <a:rPr lang="ru-RU" sz="1200" dirty="0" smtClean="0">
                          <a:effectLst/>
                        </a:rPr>
                        <a:t>психиатров, медсестры, </a:t>
                      </a:r>
                      <a:r>
                        <a:rPr lang="ru-RU" sz="1200" dirty="0">
                          <a:effectLst/>
                        </a:rPr>
                        <a:t>психологи и социальные ассистенты, секретари и </a:t>
                      </a:r>
                      <a:r>
                        <a:rPr lang="ru-RU" sz="1200" dirty="0" smtClean="0">
                          <a:effectLst/>
                        </a:rPr>
                        <a:t>административные</a:t>
                      </a:r>
                      <a:r>
                        <a:rPr lang="ru-RU" sz="1200" baseline="0" dirty="0" smtClean="0">
                          <a:effectLst/>
                        </a:rPr>
                        <a:t> специалисты</a:t>
                      </a:r>
                      <a:endParaRPr lang="ru-RU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Психиатрическая клиническая больница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</a:rPr>
                        <a:t>0.420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</a:rPr>
                        <a:t>0</a:t>
                      </a:r>
                    </a:p>
                  </a:txBody>
                  <a:tcPr/>
                </a:tc>
              </a:tr>
              <a:tr h="1375008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Крессуэлл др. [ 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26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Великобритания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Чтобы исследовать, как </a:t>
                      </a:r>
                      <a:r>
                        <a:rPr lang="ru-RU" sz="1200" dirty="0" smtClean="0">
                          <a:effectLst/>
                        </a:rPr>
                        <a:t>ЭМЗ </a:t>
                      </a:r>
                      <a:r>
                        <a:rPr lang="ru-RU" sz="1200" dirty="0">
                          <a:effectLst/>
                        </a:rPr>
                        <a:t>сформировала профессиональную практику и какие последствия эти изменения имели для организационной работы, делопроизводства и ухода за пациентами.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</a:rPr>
                        <a:t>Качественный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</a:rPr>
                        <a:t>Полу-структурированные интервью, наблюдения, документы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66 пользователей и </a:t>
                      </a:r>
                      <a:r>
                        <a:rPr lang="ru-RU" sz="1200" dirty="0" smtClean="0">
                          <a:effectLst/>
                        </a:rPr>
                        <a:t>другие персоналы больницы,</a:t>
                      </a:r>
                      <a:endParaRPr lang="ru-RU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3 больницы, 1 </a:t>
                      </a:r>
                      <a:r>
                        <a:rPr lang="ru-RU" sz="1200" dirty="0" smtClean="0">
                          <a:effectLst/>
                        </a:rPr>
                        <a:t>скорой</a:t>
                      </a:r>
                      <a:r>
                        <a:rPr lang="ru-RU" sz="1200" baseline="0" dirty="0" smtClean="0">
                          <a:effectLst/>
                        </a:rPr>
                        <a:t> помощи</a:t>
                      </a:r>
                      <a:r>
                        <a:rPr lang="ru-RU" sz="1200" dirty="0" smtClean="0">
                          <a:effectLst/>
                        </a:rPr>
                        <a:t>, </a:t>
                      </a:r>
                      <a:r>
                        <a:rPr lang="ru-RU" sz="1200" dirty="0">
                          <a:effectLst/>
                        </a:rPr>
                        <a:t>1 </a:t>
                      </a:r>
                      <a:r>
                        <a:rPr lang="ru-RU" sz="1200" dirty="0" smtClean="0">
                          <a:effectLst/>
                        </a:rPr>
                        <a:t>мунципальная </a:t>
                      </a:r>
                      <a:r>
                        <a:rPr lang="ru-RU" sz="1200" dirty="0">
                          <a:effectLst/>
                        </a:rPr>
                        <a:t>и </a:t>
                      </a:r>
                      <a:r>
                        <a:rPr lang="ru-RU" sz="1200" dirty="0" smtClean="0">
                          <a:effectLst/>
                        </a:rPr>
                        <a:t>психиатрическая.</a:t>
                      </a:r>
                      <a:endParaRPr lang="ru-RU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13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Форд и соавт. [ 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27</a:t>
                      </a:r>
                      <a:r>
                        <a:rPr lang="kk-KZ" sz="1200">
                          <a:effectLst/>
                        </a:rPr>
                        <a:t>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США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Для оценки </a:t>
                      </a:r>
                      <a:r>
                        <a:rPr lang="en-US" sz="120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и</a:t>
                      </a:r>
                      <a:r>
                        <a:rPr lang="ru-RU" sz="1200" baseline="0" dirty="0" smtClean="0">
                          <a:effectLst/>
                        </a:rPr>
                        <a:t>  </a:t>
                      </a:r>
                      <a:r>
                        <a:rPr lang="ru-RU" sz="1200" dirty="0" smtClean="0">
                          <a:effectLst/>
                        </a:rPr>
                        <a:t>сравнения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неполных реализации высокоразвитых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en-US" sz="1200" baseline="0" dirty="0" smtClean="0">
                          <a:effectLst/>
                        </a:rPr>
                        <a:t>IT</a:t>
                      </a:r>
                      <a:r>
                        <a:rPr lang="ru-RU" sz="1200" baseline="0" dirty="0" smtClean="0">
                          <a:effectLst/>
                        </a:rPr>
                        <a:t> достижении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среди американских </a:t>
                      </a:r>
                      <a:r>
                        <a:rPr lang="ru-RU" sz="1200" dirty="0" smtClean="0">
                          <a:effectLst/>
                        </a:rPr>
                        <a:t>больниц </a:t>
                      </a:r>
                      <a:r>
                        <a:rPr lang="ru-RU" sz="1200" dirty="0">
                          <a:effectLst/>
                        </a:rPr>
                        <a:t>в свете различных стратегий внедрения технологий, </a:t>
                      </a:r>
                      <a:r>
                        <a:rPr lang="ru-RU" sz="1200" dirty="0" smtClean="0">
                          <a:effectLst/>
                        </a:rPr>
                        <a:t>и </a:t>
                      </a:r>
                      <a:r>
                        <a:rPr lang="ru-RU" sz="1200" dirty="0">
                          <a:effectLst/>
                        </a:rPr>
                        <a:t>для обсуждения последствий в отношении </a:t>
                      </a:r>
                      <a:r>
                        <a:rPr lang="ru-RU" sz="1200" dirty="0" smtClean="0">
                          <a:effectLst/>
                        </a:rPr>
                        <a:t>использования  больницами, </a:t>
                      </a:r>
                      <a:r>
                        <a:rPr lang="ru-RU" sz="1200" dirty="0">
                          <a:effectLst/>
                        </a:rPr>
                        <a:t>которые приняли различные стратегии </a:t>
                      </a:r>
                      <a:r>
                        <a:rPr lang="ru-RU" sz="1200" dirty="0" smtClean="0">
                          <a:effectLst/>
                        </a:rPr>
                        <a:t>В-</a:t>
                      </a:r>
                      <a:r>
                        <a:rPr lang="en-US" sz="1200" dirty="0" smtClean="0">
                          <a:effectLst/>
                        </a:rPr>
                        <a:t>IT</a:t>
                      </a:r>
                      <a:r>
                        <a:rPr lang="ru-RU" sz="1200" dirty="0" smtClean="0">
                          <a:effectLst/>
                        </a:rPr>
                        <a:t>.</a:t>
                      </a:r>
                      <a:endParaRPr lang="ru-RU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Количественный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</a:rPr>
                        <a:t>Опрос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</a:rPr>
                        <a:t>1814 больниц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</a:rPr>
                        <a:t>Все виды больниц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</a:rPr>
                        <a:t>13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81757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4515775"/>
              </p:ext>
            </p:extLst>
          </p:nvPr>
        </p:nvGraphicFramePr>
        <p:xfrm>
          <a:off x="179512" y="0"/>
          <a:ext cx="8784976" cy="6858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6408"/>
                <a:gridCol w="565720"/>
                <a:gridCol w="3240360"/>
                <a:gridCol w="504056"/>
                <a:gridCol w="504056"/>
                <a:gridCol w="1944216"/>
                <a:gridCol w="648072"/>
                <a:gridCol w="432048"/>
                <a:gridCol w="360040"/>
              </a:tblGrid>
              <a:tr h="1597069">
                <a:tc>
                  <a:txBody>
                    <a:bodyPr/>
                    <a:lstStyle/>
                    <a:p>
                      <a:pPr fontAlgn="t"/>
                      <a:r>
                        <a:rPr lang="en-US" sz="1200" dirty="0" err="1">
                          <a:effectLst/>
                        </a:rPr>
                        <a:t>Gastaldi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kk-KZ" sz="1200" dirty="0">
                          <a:effectLst/>
                        </a:rPr>
                        <a:t>др. [ </a:t>
                      </a:r>
                      <a:r>
                        <a:rPr lang="kk-KZ" sz="1200" dirty="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28</a:t>
                      </a:r>
                      <a:r>
                        <a:rPr lang="kk-KZ" sz="1200" dirty="0">
                          <a:effectLst/>
                        </a:rPr>
                        <a:t> 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Италия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Чтобы изучить, как производительность </a:t>
                      </a:r>
                      <a:r>
                        <a:rPr lang="ru-RU" sz="1200" dirty="0" smtClean="0">
                          <a:effectLst/>
                        </a:rPr>
                        <a:t>больницы </a:t>
                      </a:r>
                      <a:r>
                        <a:rPr lang="ru-RU" sz="1200" dirty="0">
                          <a:effectLst/>
                        </a:rPr>
                        <a:t>может быть улучшена путем усиления и баланса </a:t>
                      </a:r>
                      <a:r>
                        <a:rPr lang="ru-RU" sz="1200" dirty="0" smtClean="0">
                          <a:effectLst/>
                        </a:rPr>
                        <a:t>полученных </a:t>
                      </a:r>
                      <a:r>
                        <a:rPr lang="ru-RU" sz="1200" dirty="0">
                          <a:effectLst/>
                        </a:rPr>
                        <a:t>знаний и способности эксплуатации посредством </a:t>
                      </a:r>
                      <a:r>
                        <a:rPr lang="ru-RU" sz="1200" dirty="0" smtClean="0">
                          <a:effectLst/>
                        </a:rPr>
                        <a:t>внедрения ЭМЗ.</a:t>
                      </a:r>
                      <a:endParaRPr lang="ru-RU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</a:rPr>
                        <a:t>Качественный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</a:rPr>
                        <a:t>Интервью, данные архивные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>
                          <a:effectLst/>
                        </a:rPr>
                        <a:t>27 интервью в трех больницах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3 больницы, 2 учебные и 1 </a:t>
                      </a:r>
                      <a:r>
                        <a:rPr lang="ru-RU" sz="1200" dirty="0" smtClean="0">
                          <a:effectLst/>
                        </a:rPr>
                        <a:t>не</a:t>
                      </a:r>
                      <a:r>
                        <a:rPr lang="ru-RU" sz="1200" baseline="0" dirty="0" smtClean="0">
                          <a:effectLst/>
                        </a:rPr>
                        <a:t> обучающие</a:t>
                      </a:r>
                      <a:endParaRPr lang="ru-RU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2</a:t>
                      </a:r>
                    </a:p>
                  </a:txBody>
                  <a:tcPr/>
                </a:tc>
              </a:tr>
              <a:tr h="1597069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Хаузер &amp; Джонсон [ 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29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США / Алабама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1 Для определения состояния осуществления </a:t>
                      </a:r>
                      <a:r>
                        <a:rPr lang="ru-RU" sz="1200" dirty="0" smtClean="0">
                          <a:effectLst/>
                        </a:rPr>
                        <a:t>ЭМЗ </a:t>
                      </a:r>
                      <a:r>
                        <a:rPr lang="ru-RU" sz="1200" dirty="0">
                          <a:effectLst/>
                        </a:rPr>
                        <a:t>в больницах в штате Алабама; 2 Для оценки факторов, которые являются причиной принятия решений по реализации </a:t>
                      </a:r>
                      <a:r>
                        <a:rPr lang="ru-RU" sz="1200" dirty="0" smtClean="0">
                          <a:effectLst/>
                        </a:rPr>
                        <a:t>ЭМЗ;</a:t>
                      </a:r>
                      <a:r>
                        <a:rPr lang="ru-RU" sz="1200" dirty="0">
                          <a:effectLst/>
                        </a:rPr>
                        <a:t> и 3 Чтобы оценить восприятие </a:t>
                      </a:r>
                      <a:r>
                        <a:rPr lang="ru-RU" sz="1200" dirty="0" smtClean="0">
                          <a:effectLst/>
                        </a:rPr>
                        <a:t>УИЗ</a:t>
                      </a:r>
                      <a:r>
                        <a:rPr lang="ru-RU" sz="1200" baseline="0" dirty="0" smtClean="0">
                          <a:effectLst/>
                        </a:rPr>
                        <a:t> (управление информацией здоровья) </a:t>
                      </a:r>
                      <a:r>
                        <a:rPr lang="ru-RU" sz="1200" dirty="0" smtClean="0">
                          <a:effectLst/>
                        </a:rPr>
                        <a:t>профессионалов </a:t>
                      </a:r>
                      <a:r>
                        <a:rPr lang="ru-RU" sz="1200" dirty="0">
                          <a:effectLst/>
                        </a:rPr>
                        <a:t>преимуществ, барьеров и рисков, связанных с осуществлением </a:t>
                      </a:r>
                      <a:r>
                        <a:rPr lang="ru-RU" sz="1200" dirty="0" smtClean="0">
                          <a:effectLst/>
                        </a:rPr>
                        <a:t>ЭМЗ.</a:t>
                      </a:r>
                      <a:endParaRPr lang="ru-RU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Количественный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Опрос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>
                          <a:effectLst/>
                        </a:rPr>
                        <a:t>131 директоров в области управления информацией здоровья, частота ответа 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Члены Алабама Ассоциации больниц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19</a:t>
                      </a:r>
                    </a:p>
                  </a:txBody>
                  <a:tcPr/>
                </a:tc>
              </a:tr>
              <a:tr h="1409178">
                <a:tc>
                  <a:txBody>
                    <a:bodyPr/>
                    <a:lstStyle/>
                    <a:p>
                      <a:pPr fontAlgn="t"/>
                      <a:r>
                        <a:rPr lang="en-US" sz="1200">
                          <a:effectLst/>
                        </a:rPr>
                        <a:t>Jaana </a:t>
                      </a:r>
                      <a:r>
                        <a:rPr lang="kk-KZ" sz="1200">
                          <a:effectLst/>
                        </a:rPr>
                        <a:t>др. [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30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США / Айова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Чтобы представить обзор клинических информационных систем (ИС) в больницах, а также проанализировать уровень электронных медицинских записей </a:t>
                      </a:r>
                      <a:r>
                        <a:rPr lang="ru-RU" sz="1200" dirty="0" smtClean="0">
                          <a:effectLst/>
                        </a:rPr>
                        <a:t>(ЭМЗ) , реализация </a:t>
                      </a:r>
                      <a:r>
                        <a:rPr lang="ru-RU" sz="1200" dirty="0">
                          <a:effectLst/>
                        </a:rPr>
                        <a:t>по отношению </a:t>
                      </a:r>
                      <a:r>
                        <a:rPr lang="ru-RU" sz="1200" dirty="0" smtClean="0">
                          <a:effectLst/>
                        </a:rPr>
                        <a:t> к возможности клинических ИС и организационная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характеристика.</a:t>
                      </a:r>
                      <a:endParaRPr lang="ru-RU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Количественный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Опрос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>
                          <a:effectLst/>
                        </a:rPr>
                        <a:t>116 генеральных директоров или ИТ-директора, частота ответа 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 smtClean="0">
                          <a:effectLst/>
                        </a:rPr>
                        <a:t>Частные</a:t>
                      </a:r>
                      <a:r>
                        <a:rPr lang="en-US" sz="1200" dirty="0" smtClean="0">
                          <a:effectLst/>
                        </a:rPr>
                        <a:t> </a:t>
                      </a:r>
                      <a:r>
                        <a:rPr lang="kk-KZ" sz="1200" dirty="0">
                          <a:effectLst/>
                        </a:rPr>
                        <a:t>больницы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3</a:t>
                      </a:r>
                    </a:p>
                  </a:txBody>
                  <a:tcPr/>
                </a:tc>
              </a:tr>
              <a:tr h="845507">
                <a:tc>
                  <a:txBody>
                    <a:bodyPr/>
                    <a:lstStyle/>
                    <a:p>
                      <a:pPr fontAlgn="t"/>
                      <a:r>
                        <a:rPr lang="en-US" sz="1200">
                          <a:effectLst/>
                        </a:rPr>
                        <a:t>Katsma </a:t>
                      </a:r>
                      <a:r>
                        <a:rPr lang="kk-KZ" sz="1200">
                          <a:effectLst/>
                        </a:rPr>
                        <a:t>др. [ 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31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Нидерланды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 smtClean="0">
                          <a:effectLst/>
                        </a:rPr>
                        <a:t>Внести </a:t>
                      </a:r>
                      <a:r>
                        <a:rPr lang="ru-RU" sz="1200" dirty="0">
                          <a:effectLst/>
                        </a:rPr>
                        <a:t>свой вклад в события </a:t>
                      </a:r>
                      <a:r>
                        <a:rPr lang="ru-RU" sz="1200" dirty="0" smtClean="0">
                          <a:effectLst/>
                        </a:rPr>
                        <a:t>инженерного</a:t>
                      </a:r>
                      <a:r>
                        <a:rPr lang="ru-RU" sz="1200" baseline="0" dirty="0" smtClean="0">
                          <a:effectLst/>
                        </a:rPr>
                        <a:t>  </a:t>
                      </a:r>
                      <a:r>
                        <a:rPr lang="ru-RU" sz="1200" dirty="0" smtClean="0">
                          <a:effectLst/>
                        </a:rPr>
                        <a:t>метода, </a:t>
                      </a:r>
                      <a:r>
                        <a:rPr lang="ru-RU" sz="1200" dirty="0">
                          <a:effectLst/>
                        </a:rPr>
                        <a:t>который обещает </a:t>
                      </a:r>
                      <a:r>
                        <a:rPr lang="ru-RU" sz="1200" dirty="0" smtClean="0">
                          <a:effectLst/>
                        </a:rPr>
                        <a:t>лучшего снабжения</a:t>
                      </a:r>
                      <a:r>
                        <a:rPr lang="ru-RU" sz="1200" baseline="0" dirty="0" smtClean="0">
                          <a:effectLst/>
                        </a:rPr>
                        <a:t> участника пользователя</a:t>
                      </a:r>
                      <a:r>
                        <a:rPr lang="ru-RU" sz="1200" dirty="0" smtClean="0">
                          <a:effectLst/>
                        </a:rPr>
                        <a:t>.</a:t>
                      </a:r>
                      <a:endParaRPr lang="ru-RU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Качественный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Интервью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>
                          <a:effectLst/>
                        </a:rPr>
                        <a:t>12 человек, при поддержке спонсора, владельца процесса или ключевой пользователю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4 больницы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4</a:t>
                      </a:r>
                    </a:p>
                  </a:txBody>
                  <a:tcPr/>
                </a:tc>
              </a:tr>
              <a:tr h="1409178">
                <a:tc>
                  <a:txBody>
                    <a:bodyPr/>
                    <a:lstStyle/>
                    <a:p>
                      <a:pPr fontAlgn="t"/>
                      <a:r>
                        <a:rPr lang="en-US" sz="1200">
                          <a:effectLst/>
                        </a:rPr>
                        <a:t>Ovretveit </a:t>
                      </a:r>
                      <a:r>
                        <a:rPr lang="kk-KZ" sz="1200">
                          <a:effectLst/>
                        </a:rPr>
                        <a:t>др. [ 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32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Швеция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Для описания и оценки </a:t>
                      </a:r>
                      <a:r>
                        <a:rPr lang="ru-RU" sz="1200" dirty="0" smtClean="0">
                          <a:effectLst/>
                        </a:rPr>
                        <a:t>реализации </a:t>
                      </a:r>
                      <a:r>
                        <a:rPr lang="ru-RU" sz="1200" dirty="0">
                          <a:effectLst/>
                        </a:rPr>
                        <a:t>в одной больнице и анализировать это в отношении факторов, предложенных предыдущих </a:t>
                      </a:r>
                      <a:r>
                        <a:rPr lang="ru-RU" sz="1200" dirty="0" smtClean="0">
                          <a:effectLst/>
                        </a:rPr>
                        <a:t>исследованиях, </a:t>
                      </a:r>
                      <a:r>
                        <a:rPr lang="ru-RU" sz="1200" dirty="0">
                          <a:effectLst/>
                        </a:rPr>
                        <a:t>чтобы </a:t>
                      </a:r>
                      <a:r>
                        <a:rPr lang="ru-RU" sz="1200" dirty="0" smtClean="0">
                          <a:effectLst/>
                        </a:rPr>
                        <a:t>иметь успешную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реализацию, </a:t>
                      </a:r>
                      <a:r>
                        <a:rPr lang="ru-RU" sz="1200" dirty="0">
                          <a:effectLst/>
                        </a:rPr>
                        <a:t>а также </a:t>
                      </a:r>
                      <a:r>
                        <a:rPr lang="ru-RU" sz="1200" dirty="0" smtClean="0">
                          <a:effectLst/>
                        </a:rPr>
                        <a:t>использовать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опубликованные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примеры </a:t>
                      </a:r>
                      <a:r>
                        <a:rPr lang="ru-RU" sz="1200" dirty="0">
                          <a:effectLst/>
                        </a:rPr>
                        <a:t>США, которые использовали подобные методы.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Качественный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Интервью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30 человек, </a:t>
                      </a:r>
                      <a:r>
                        <a:rPr lang="ru-RU" sz="1200" dirty="0" smtClean="0">
                          <a:effectLst/>
                        </a:rPr>
                        <a:t>руководители </a:t>
                      </a:r>
                      <a:r>
                        <a:rPr lang="ru-RU" sz="1200" dirty="0">
                          <a:effectLst/>
                        </a:rPr>
                        <a:t>проектов, </a:t>
                      </a:r>
                      <a:r>
                        <a:rPr lang="ru-RU" sz="1200" dirty="0" smtClean="0">
                          <a:effectLst/>
                        </a:rPr>
                        <a:t>руководители, руководители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подразделения </a:t>
                      </a:r>
                      <a:r>
                        <a:rPr lang="ru-RU" sz="1200" dirty="0">
                          <a:effectLst/>
                        </a:rPr>
                        <a:t>и клиник, инструктора, медсестры, врачи, и врач секретарь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 smtClean="0">
                          <a:effectLst/>
                        </a:rPr>
                        <a:t>Обучающая больница</a:t>
                      </a:r>
                      <a:endParaRPr lang="kk-KZ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2.480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</a:rPr>
                        <a:t>86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756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8815979"/>
              </p:ext>
            </p:extLst>
          </p:nvPr>
        </p:nvGraphicFramePr>
        <p:xfrm>
          <a:off x="107504" y="188640"/>
          <a:ext cx="8928992" cy="667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/>
                <a:gridCol w="504056"/>
                <a:gridCol w="2808312"/>
                <a:gridCol w="504056"/>
                <a:gridCol w="720080"/>
                <a:gridCol w="2016224"/>
                <a:gridCol w="936104"/>
                <a:gridCol w="504056"/>
                <a:gridCol w="432048"/>
              </a:tblGrid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</a:rPr>
                        <a:t>Пун и др.[ </a:t>
                      </a:r>
                      <a:r>
                        <a:rPr lang="kk-KZ" sz="1200" dirty="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33</a:t>
                      </a:r>
                      <a:r>
                        <a:rPr lang="kk-KZ" sz="1200" dirty="0">
                          <a:effectLst/>
                        </a:rPr>
                        <a:t> 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</a:rPr>
                        <a:t>США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Для </a:t>
                      </a:r>
                      <a:r>
                        <a:rPr lang="ru-RU" sz="1200" dirty="0" smtClean="0">
                          <a:effectLst/>
                        </a:rPr>
                        <a:t>обеспечения</a:t>
                      </a:r>
                      <a:r>
                        <a:rPr lang="ru-RU" sz="1200" baseline="0" dirty="0" smtClean="0">
                          <a:effectLst/>
                        </a:rPr>
                        <a:t> лучшего </a:t>
                      </a:r>
                      <a:r>
                        <a:rPr lang="ru-RU" sz="1200" dirty="0" smtClean="0">
                          <a:effectLst/>
                        </a:rPr>
                        <a:t>представление </a:t>
                      </a:r>
                      <a:r>
                        <a:rPr lang="ru-RU" sz="1200" dirty="0">
                          <a:effectLst/>
                        </a:rPr>
                        <a:t>о </a:t>
                      </a:r>
                      <a:r>
                        <a:rPr lang="ru-RU" sz="1200" dirty="0" smtClean="0">
                          <a:effectLst/>
                        </a:rPr>
                        <a:t>проблемах осуществления КВЗВ.</a:t>
                      </a:r>
                      <a:endParaRPr lang="ru-RU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</a:rPr>
                        <a:t>Качественный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Интервью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 smtClean="0">
                          <a:effectLst/>
                        </a:rPr>
                        <a:t>52 </a:t>
                      </a:r>
                      <a:r>
                        <a:rPr lang="ru-RU" sz="1200" dirty="0">
                          <a:effectLst/>
                        </a:rPr>
                        <a:t>ИТ-директора / финансовые директора / директоров по маркетингу и топ-менеджеры из 26 больниц (46 больницы </a:t>
                      </a:r>
                      <a:r>
                        <a:rPr lang="ru-RU" sz="1200" dirty="0" smtClean="0">
                          <a:effectLst/>
                        </a:rPr>
                        <a:t>которые</a:t>
                      </a:r>
                      <a:r>
                        <a:rPr lang="ru-RU" sz="1200" baseline="0" dirty="0" smtClean="0">
                          <a:effectLst/>
                        </a:rPr>
                        <a:t> дали</a:t>
                      </a:r>
                      <a:r>
                        <a:rPr lang="ru-RU" sz="1200" dirty="0" smtClean="0">
                          <a:effectLst/>
                        </a:rPr>
                        <a:t>: 57% частоты ответа </a:t>
                      </a:r>
                      <a:endParaRPr lang="ru-RU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 smtClean="0">
                          <a:effectLst/>
                        </a:rPr>
                        <a:t>Обучающие </a:t>
                      </a:r>
                      <a:r>
                        <a:rPr lang="ru-RU" sz="1200" dirty="0">
                          <a:effectLst/>
                        </a:rPr>
                        <a:t>и не </a:t>
                      </a:r>
                      <a:r>
                        <a:rPr lang="ru-RU" sz="1200" dirty="0" smtClean="0">
                          <a:effectLst/>
                        </a:rPr>
                        <a:t>обучающие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больницы</a:t>
                      </a:r>
                      <a:endParaRPr lang="ru-RU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3,748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269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en-US" sz="1200">
                          <a:effectLst/>
                        </a:rPr>
                        <a:t>Rivard </a:t>
                      </a:r>
                      <a:r>
                        <a:rPr lang="kk-KZ" sz="1200">
                          <a:effectLst/>
                        </a:rPr>
                        <a:t>др.[ 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34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Канада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Чтобы предложить существенную </a:t>
                      </a:r>
                      <a:r>
                        <a:rPr lang="ru-RU" sz="1200" dirty="0" smtClean="0">
                          <a:effectLst/>
                        </a:rPr>
                        <a:t>теорию </a:t>
                      </a:r>
                      <a:r>
                        <a:rPr lang="ru-RU" sz="1200" dirty="0">
                          <a:effectLst/>
                        </a:rPr>
                        <a:t>разработанную для конкретной области исследования (</a:t>
                      </a:r>
                      <a:r>
                        <a:rPr lang="ru-RU" sz="1200" dirty="0" err="1">
                          <a:effectLst/>
                        </a:rPr>
                        <a:t>Gregor</a:t>
                      </a:r>
                      <a:r>
                        <a:rPr lang="ru-RU" sz="1200" dirty="0">
                          <a:effectLst/>
                        </a:rPr>
                        <a:t>, 2006) - для обеспечения организационной </a:t>
                      </a:r>
                      <a:r>
                        <a:rPr lang="ru-RU" sz="1200" dirty="0" smtClean="0">
                          <a:effectLst/>
                        </a:rPr>
                        <a:t>культуры, </a:t>
                      </a:r>
                      <a:r>
                        <a:rPr lang="ru-RU" sz="1200" dirty="0">
                          <a:effectLst/>
                        </a:rPr>
                        <a:t>на основе </a:t>
                      </a:r>
                      <a:r>
                        <a:rPr lang="ru-RU" sz="1200" dirty="0" smtClean="0">
                          <a:effectLst/>
                        </a:rPr>
                        <a:t>объяснения </a:t>
                      </a:r>
                      <a:r>
                        <a:rPr lang="ru-RU" sz="1200" dirty="0">
                          <a:effectLst/>
                        </a:rPr>
                        <a:t>уровня сложности реализации </a:t>
                      </a:r>
                      <a:r>
                        <a:rPr lang="ru-RU" sz="1200" dirty="0" smtClean="0">
                          <a:effectLst/>
                        </a:rPr>
                        <a:t>компьютерных</a:t>
                      </a:r>
                      <a:r>
                        <a:rPr lang="ru-RU" sz="1200" baseline="0" dirty="0" smtClean="0">
                          <a:effectLst/>
                        </a:rPr>
                        <a:t> информационных систем</a:t>
                      </a:r>
                      <a:r>
                        <a:rPr lang="ru-RU" sz="1200" dirty="0" smtClean="0">
                          <a:effectLst/>
                        </a:rPr>
                        <a:t> . Для снижения трудностей</a:t>
                      </a:r>
                      <a:r>
                        <a:rPr lang="ru-RU" sz="1200" baseline="0" dirty="0" smtClean="0">
                          <a:effectLst/>
                        </a:rPr>
                        <a:t> использования ЭМЗ, просмотреть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из практики </a:t>
                      </a:r>
                      <a:r>
                        <a:rPr lang="ru-RU" sz="1200" dirty="0" smtClean="0">
                          <a:effectLst/>
                        </a:rPr>
                        <a:t>работы</a:t>
                      </a:r>
                      <a:r>
                        <a:rPr lang="ru-RU" sz="1200" baseline="0" dirty="0" smtClean="0">
                          <a:effectLst/>
                        </a:rPr>
                        <a:t> осуществления этого процесса</a:t>
                      </a:r>
                      <a:r>
                        <a:rPr lang="ru-RU" sz="1200" dirty="0" smtClean="0">
                          <a:effectLst/>
                        </a:rPr>
                        <a:t>.</a:t>
                      </a:r>
                      <a:endParaRPr lang="ru-RU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Качественный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Интервью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>
                          <a:effectLst/>
                        </a:rPr>
                        <a:t>43 человек, врачей, медсестер и администраторов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3 больницы, 2 </a:t>
                      </a:r>
                      <a:r>
                        <a:rPr lang="ru-RU" sz="1200" dirty="0" smtClean="0">
                          <a:effectLst/>
                        </a:rPr>
                        <a:t>обучающие</a:t>
                      </a:r>
                      <a:r>
                        <a:rPr lang="ru-RU" sz="1200" baseline="0" dirty="0" smtClean="0">
                          <a:effectLst/>
                        </a:rPr>
                        <a:t>, </a:t>
                      </a:r>
                    </a:p>
                    <a:p>
                      <a:pPr fontAlgn="t"/>
                      <a:r>
                        <a:rPr lang="ru-RU" sz="1200" dirty="0" smtClean="0">
                          <a:effectLst/>
                        </a:rPr>
                        <a:t>1 </a:t>
                      </a:r>
                      <a:r>
                        <a:rPr lang="ru-RU" sz="1200" dirty="0">
                          <a:effectLst/>
                        </a:rPr>
                        <a:t>сообщество больницы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2,654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9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Скотт и др. [ 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35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</a:rPr>
                        <a:t>США / Гавайи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Для изучения отношения пользователей к внедрению электронной системы медицинских записей в </a:t>
                      </a:r>
                      <a:r>
                        <a:rPr lang="ru-RU" sz="1200" dirty="0" err="1">
                          <a:effectLst/>
                        </a:rPr>
                        <a:t>Kaiser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Permanente</a:t>
                      </a:r>
                      <a:r>
                        <a:rPr lang="ru-RU" sz="1200" dirty="0">
                          <a:effectLst/>
                        </a:rPr>
                        <a:t> Гавайи.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Качественный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Интервью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26 старших врачей, менеджеров и членов команды проекта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 smtClean="0">
                          <a:effectLst/>
                        </a:rPr>
                        <a:t>Одна </a:t>
                      </a:r>
                      <a:r>
                        <a:rPr lang="kk-KZ" sz="1200" dirty="0">
                          <a:effectLst/>
                        </a:rPr>
                        <a:t>больница, 4 поликлиники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13,511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174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</a:rPr>
                        <a:t>Саймон и др. [ </a:t>
                      </a:r>
                      <a:r>
                        <a:rPr lang="kk-KZ" sz="1200" dirty="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36</a:t>
                      </a:r>
                      <a:r>
                        <a:rPr lang="kk-KZ" sz="1200" dirty="0">
                          <a:effectLst/>
                        </a:rPr>
                        <a:t> 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</a:rPr>
                        <a:t>США / Массачусетс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Для выявления отношения, поведения и </a:t>
                      </a:r>
                      <a:r>
                        <a:rPr lang="ru-RU" sz="1200" baseline="0" dirty="0" smtClean="0">
                          <a:effectLst/>
                        </a:rPr>
                        <a:t> тревоги</a:t>
                      </a:r>
                      <a:r>
                        <a:rPr lang="ru-RU" sz="1200" dirty="0" smtClean="0">
                          <a:effectLst/>
                        </a:rPr>
                        <a:t>, которых</a:t>
                      </a:r>
                      <a:r>
                        <a:rPr lang="ru-RU" sz="1200" baseline="0" dirty="0" smtClean="0">
                          <a:effectLst/>
                        </a:rPr>
                        <a:t> надо искоренить </a:t>
                      </a:r>
                      <a:r>
                        <a:rPr lang="ru-RU" sz="1200" dirty="0" smtClean="0">
                          <a:effectLst/>
                        </a:rPr>
                        <a:t>извлекая </a:t>
                      </a:r>
                      <a:r>
                        <a:rPr lang="ru-RU" sz="1200" dirty="0">
                          <a:effectLst/>
                        </a:rPr>
                        <a:t>полезные уроки </a:t>
                      </a:r>
                      <a:r>
                        <a:rPr lang="ru-RU" sz="1200" dirty="0" smtClean="0">
                          <a:effectLst/>
                        </a:rPr>
                        <a:t>для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других больниц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приступающих </a:t>
                      </a:r>
                      <a:r>
                        <a:rPr lang="ru-RU" sz="1200" dirty="0">
                          <a:effectLst/>
                        </a:rPr>
                        <a:t>к реализации </a:t>
                      </a:r>
                      <a:r>
                        <a:rPr lang="ru-RU" sz="1200" dirty="0" smtClean="0">
                          <a:effectLst/>
                        </a:rPr>
                        <a:t>КВЗВ</a:t>
                      </a:r>
                      <a:endParaRPr lang="ru-RU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</a:rPr>
                        <a:t>Качественный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</a:rPr>
                        <a:t>Интервью, наблюдения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24 врачей, медсестер и фармацевтов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</a:rPr>
                        <a:t>5 местные больницы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</a:rPr>
                        <a:t>2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</a:rPr>
                        <a:t>Такиан др. [ </a:t>
                      </a:r>
                      <a:r>
                        <a:rPr lang="kk-KZ" sz="1200" dirty="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37</a:t>
                      </a:r>
                      <a:r>
                        <a:rPr lang="kk-KZ" sz="1200" dirty="0">
                          <a:effectLst/>
                        </a:rPr>
                        <a:t> 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</a:rPr>
                        <a:t>Англия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Чтобы сообщить </a:t>
                      </a:r>
                      <a:r>
                        <a:rPr lang="ru-RU" sz="1200" dirty="0" smtClean="0">
                          <a:effectLst/>
                        </a:rPr>
                        <a:t> примеры </a:t>
                      </a:r>
                      <a:r>
                        <a:rPr lang="ru-RU" sz="1200" dirty="0">
                          <a:effectLst/>
                        </a:rPr>
                        <a:t>реализации </a:t>
                      </a:r>
                      <a:r>
                        <a:rPr lang="ru-RU" sz="1200" dirty="0" smtClean="0">
                          <a:effectLst/>
                        </a:rPr>
                        <a:t>ЭМЗ </a:t>
                      </a:r>
                      <a:r>
                        <a:rPr lang="ru-RU" sz="1200" dirty="0">
                          <a:effectLst/>
                        </a:rPr>
                        <a:t>(</a:t>
                      </a:r>
                      <a:r>
                        <a:rPr lang="ru-RU" sz="1200" dirty="0" err="1">
                          <a:effectLst/>
                        </a:rPr>
                        <a:t>Rio</a:t>
                      </a:r>
                      <a:r>
                        <a:rPr lang="ru-RU" sz="1200" dirty="0">
                          <a:effectLst/>
                        </a:rPr>
                        <a:t>) в условиях </a:t>
                      </a:r>
                      <a:r>
                        <a:rPr lang="ru-RU" sz="1200" dirty="0" smtClean="0">
                          <a:effectLst/>
                        </a:rPr>
                        <a:t>психиатрических</a:t>
                      </a:r>
                      <a:r>
                        <a:rPr lang="ru-RU" sz="1200" baseline="0" dirty="0" smtClean="0">
                          <a:effectLst/>
                        </a:rPr>
                        <a:t> больниц </a:t>
                      </a:r>
                      <a:r>
                        <a:rPr lang="ru-RU" sz="1200" dirty="0" smtClean="0">
                          <a:effectLst/>
                        </a:rPr>
                        <a:t>поставляемого </a:t>
                      </a:r>
                      <a:r>
                        <a:rPr lang="ru-RU" sz="1200" dirty="0" err="1" smtClean="0">
                          <a:effectLst/>
                        </a:rPr>
                        <a:t>NPfIT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и проанализированы с помощью нашего </a:t>
                      </a:r>
                      <a:r>
                        <a:rPr lang="ru-RU" sz="1200" dirty="0" smtClean="0">
                          <a:effectLst/>
                        </a:rPr>
                        <a:t>адаптированного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социально технической</a:t>
                      </a:r>
                      <a:r>
                        <a:rPr lang="ru-RU" sz="1200" baseline="0" dirty="0" smtClean="0">
                          <a:effectLst/>
                        </a:rPr>
                        <a:t> гибкой с</a:t>
                      </a:r>
                      <a:r>
                        <a:rPr lang="ru-RU" sz="1200" dirty="0" smtClean="0">
                          <a:effectLst/>
                        </a:rPr>
                        <a:t>труктуры</a:t>
                      </a:r>
                      <a:endParaRPr lang="ru-RU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</a:rPr>
                        <a:t>Качественный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</a:rPr>
                        <a:t>Интервью, наблюдения, анализ документов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48 интервью с топ-менеджеров, членов команды внедрения, практиков здравоохранения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</a:rPr>
                        <a:t>Психиатрическая больница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</a:rPr>
                        <a:t>2,254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</a:rPr>
                        <a:t>0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8140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9645336"/>
              </p:ext>
            </p:extLst>
          </p:nvPr>
        </p:nvGraphicFramePr>
        <p:xfrm>
          <a:off x="323528" y="0"/>
          <a:ext cx="8640960" cy="6771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0"/>
                <a:gridCol w="720080"/>
                <a:gridCol w="2664296"/>
                <a:gridCol w="504056"/>
                <a:gridCol w="504056"/>
                <a:gridCol w="1800200"/>
                <a:gridCol w="648072"/>
                <a:gridCol w="504056"/>
                <a:gridCol w="576064"/>
              </a:tblGrid>
              <a:tr h="370840">
                <a:tc>
                  <a:txBody>
                    <a:bodyPr/>
                    <a:lstStyle/>
                    <a:p>
                      <a:pPr fontAlgn="t"/>
                      <a:endParaRPr lang="kk-KZ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endParaRPr lang="kk-KZ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endParaRPr lang="ru-RU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endParaRPr lang="kk-KZ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endParaRPr lang="kk-KZ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endParaRPr lang="ru-RU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endParaRPr lang="kk-KZ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endParaRPr lang="kk-KZ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endParaRPr lang="kk-KZ" sz="1200" dirty="0">
                        <a:effectLst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Уорд и др. [ 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38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США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>
                          <a:effectLst/>
                        </a:rPr>
                        <a:t>Чтобы изучить влияние реализации клинической информационной системы на восприятие медсестер рабочего процесса и ухода за пациентами на протяжении всего процесса реализации.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Количественный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Опрос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705 медсестер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Сельские больницы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3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Уорд и др. [ 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39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США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Чтобы исследовать восприятие сотрудниками качества ухода за пациентами и процессы до и после реализации комплексной клинической информационной системы </a:t>
                      </a:r>
                      <a:r>
                        <a:rPr lang="ru-RU" sz="1200" dirty="0" smtClean="0">
                          <a:effectLst/>
                        </a:rPr>
                        <a:t>(КИС) </a:t>
                      </a:r>
                      <a:r>
                        <a:rPr lang="ru-RU" sz="1200" dirty="0">
                          <a:effectLst/>
                        </a:rPr>
                        <a:t>в </a:t>
                      </a:r>
                      <a:r>
                        <a:rPr lang="ru-RU" sz="1200" dirty="0" smtClean="0">
                          <a:effectLst/>
                        </a:rPr>
                        <a:t>больницах с критическими</a:t>
                      </a:r>
                      <a:r>
                        <a:rPr lang="ru-RU" sz="1200" baseline="0" dirty="0" smtClean="0">
                          <a:effectLst/>
                        </a:rPr>
                        <a:t> доступами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(</a:t>
                      </a:r>
                      <a:r>
                        <a:rPr lang="ru-RU" sz="1200" dirty="0" err="1">
                          <a:effectLst/>
                        </a:rPr>
                        <a:t>CAHs</a:t>
                      </a:r>
                      <a:r>
                        <a:rPr lang="ru-RU" sz="1200" dirty="0">
                          <a:effectLst/>
                        </a:rPr>
                        <a:t>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Количественный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Опрос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840 медсестер, провайдеров и других </a:t>
                      </a:r>
                      <a:r>
                        <a:rPr lang="ru-RU" sz="1200" dirty="0" smtClean="0">
                          <a:effectLst/>
                        </a:rPr>
                        <a:t>клинических персоналов</a:t>
                      </a:r>
                      <a:endParaRPr lang="ru-RU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 smtClean="0">
                          <a:effectLst/>
                        </a:rPr>
                        <a:t>Больницы с критическимивозможностями</a:t>
                      </a:r>
                      <a:endParaRPr lang="kk-KZ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2.540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Вейр и др. [ 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19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США / Юта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Для выявления факторов, которые носят дискриминационный характер </a:t>
                      </a:r>
                      <a:r>
                        <a:rPr lang="ru-RU" sz="1200" dirty="0" smtClean="0">
                          <a:effectLst/>
                        </a:rPr>
                        <a:t>успешной и с неуспешной реализацией </a:t>
                      </a:r>
                      <a:r>
                        <a:rPr lang="ru-RU" sz="1200" dirty="0">
                          <a:effectLst/>
                        </a:rPr>
                        <a:t>OE / RR </a:t>
                      </a:r>
                      <a:r>
                        <a:rPr lang="ru-RU" sz="1200" dirty="0" smtClean="0">
                          <a:effectLst/>
                        </a:rPr>
                        <a:t>2.5,  </a:t>
                      </a:r>
                      <a:r>
                        <a:rPr lang="ru-RU" sz="1200" dirty="0">
                          <a:effectLst/>
                        </a:rPr>
                        <a:t>чтобы подготовиться к следующей </a:t>
                      </a:r>
                      <a:r>
                        <a:rPr lang="ru-RU" sz="1200" dirty="0" smtClean="0">
                          <a:effectLst/>
                        </a:rPr>
                        <a:t>версии технологии.</a:t>
                      </a:r>
                      <a:endParaRPr lang="ru-RU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Количественный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</a:rPr>
                        <a:t>Опрос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52 медицинский персонал администрации, администраторы, обслуживающий персонал, пользователи (санитаров клерки, врачи и медицинские сестры), и </a:t>
                      </a:r>
                      <a:r>
                        <a:rPr lang="ru-RU" sz="1200" dirty="0" smtClean="0">
                          <a:effectLst/>
                        </a:rPr>
                        <a:t>врачи-лидеры  </a:t>
                      </a:r>
                      <a:r>
                        <a:rPr lang="ru-RU" sz="1200" dirty="0">
                          <a:effectLst/>
                        </a:rPr>
                        <a:t>(92 получил опрос, таким образом, 57% респондентов)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6 больниц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29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Юн-Фланнери и др. [ 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40</a:t>
                      </a:r>
                      <a:r>
                        <a:rPr lang="kk-KZ" sz="1200">
                          <a:effectLst/>
                        </a:rPr>
                        <a:t>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США / Нью-Йорк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 smtClean="0">
                          <a:effectLst/>
                        </a:rPr>
                        <a:t>Чтобы предварительно</a:t>
                      </a:r>
                      <a:r>
                        <a:rPr lang="ru-RU" sz="1200" baseline="0" dirty="0" smtClean="0">
                          <a:effectLst/>
                        </a:rPr>
                        <a:t> изучить перспективы </a:t>
                      </a:r>
                      <a:r>
                        <a:rPr lang="ru-RU" sz="1200" dirty="0" smtClean="0">
                          <a:effectLst/>
                        </a:rPr>
                        <a:t>реализации  институциональной</a:t>
                      </a:r>
                      <a:r>
                        <a:rPr lang="ru-RU" sz="1200" baseline="0" dirty="0" smtClean="0">
                          <a:effectLst/>
                        </a:rPr>
                        <a:t>, </a:t>
                      </a:r>
                      <a:r>
                        <a:rPr lang="ru-RU" sz="1200" dirty="0" smtClean="0">
                          <a:effectLst/>
                        </a:rPr>
                        <a:t>практикующей</a:t>
                      </a:r>
                      <a:r>
                        <a:rPr lang="ru-RU" sz="1200" baseline="0" dirty="0" smtClean="0">
                          <a:effectLst/>
                        </a:rPr>
                        <a:t> организации </a:t>
                      </a:r>
                      <a:r>
                        <a:rPr lang="ru-RU" sz="1200" dirty="0" smtClean="0">
                          <a:effectLst/>
                        </a:rPr>
                        <a:t>и </a:t>
                      </a:r>
                      <a:r>
                        <a:rPr lang="ru-RU" sz="1200" dirty="0">
                          <a:effectLst/>
                        </a:rPr>
                        <a:t>поставщиков руководства о наилучшей практике для реализации двух амбулаторных электронных медицинских записей (EHRS) в академическом учреждении.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Качественный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Интервью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>
                          <a:effectLst/>
                        </a:rPr>
                        <a:t>31 интервью с руководителями учреждений, руководителей практики и лидеров поставщиков.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 smtClean="0">
                          <a:effectLst/>
                        </a:rPr>
                        <a:t>Обучающие больница</a:t>
                      </a:r>
                      <a:endParaRPr lang="kk-KZ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</a:rPr>
                        <a:t>25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7906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5338560"/>
              </p:ext>
            </p:extLst>
          </p:nvPr>
        </p:nvGraphicFramePr>
        <p:xfrm>
          <a:off x="467544" y="882374"/>
          <a:ext cx="8346232" cy="5802682"/>
        </p:xfrm>
        <a:graphic>
          <a:graphicData uri="http://schemas.openxmlformats.org/drawingml/2006/table">
            <a:tbl>
              <a:tblPr/>
              <a:tblGrid>
                <a:gridCol w="5400600"/>
                <a:gridCol w="1296144"/>
                <a:gridCol w="1649488"/>
              </a:tblGrid>
              <a:tr h="66631">
                <a:tc>
                  <a:txBody>
                    <a:bodyPr/>
                    <a:lstStyle/>
                    <a:p>
                      <a:pPr algn="ctr" fontAlgn="t"/>
                      <a:r>
                        <a:rPr lang="kk-KZ" sz="16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Общие</a:t>
                      </a:r>
                      <a:r>
                        <a:rPr lang="kk-KZ" sz="1600" b="1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черты описания</a:t>
                      </a:r>
                      <a:endParaRPr lang="kk-KZ" sz="16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767" marR="27767" marT="13883" marB="138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6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Поиска</a:t>
                      </a:r>
                      <a:endParaRPr lang="kk-KZ" sz="16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767" marR="27767" marT="13883" marB="138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6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Номера</a:t>
                      </a:r>
                      <a:r>
                        <a:rPr lang="kk-KZ" sz="1600" b="1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статьей</a:t>
                      </a:r>
                      <a:endParaRPr lang="kk-KZ" sz="16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767" marR="27767" marT="13883" marB="138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7366"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Большие  городские клинические больницы,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более вероятно, внедрили систему EHR из-за наличия больших финансовых возможностей,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большой готовности</a:t>
                      </a:r>
                      <a:r>
                        <a:rPr lang="ru-RU" sz="16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измениться</a:t>
                      </a:r>
                      <a:r>
                        <a:rPr lang="ru-RU" sz="16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прогрессировать.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Они</a:t>
                      </a:r>
                      <a:r>
                        <a:rPr lang="ru-RU" sz="16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бращают меньше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внимания на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прибыль и расходы при внедрении новой системы.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767" marR="27767" marT="13883" marB="138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A1</a:t>
                      </a:r>
                    </a:p>
                  </a:txBody>
                  <a:tcPr marL="27767" marR="27767" marT="13883" marB="138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27/29/30/32</a:t>
                      </a:r>
                    </a:p>
                  </a:txBody>
                  <a:tcPr marL="27767" marR="27767" marT="13883" marB="138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4166"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Реализация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ЭМЗ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требует выбор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«зрелого продавца»,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который имеет обязательства по оказанию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систематической</a:t>
                      </a:r>
                      <a:r>
                        <a:rPr lang="ru-RU" sz="16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услуги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которая соответствует конкретным потребностям больницы.</a:t>
                      </a:r>
                    </a:p>
                  </a:txBody>
                  <a:tcPr marL="27767" marR="27767" marT="13883" marB="138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A2</a:t>
                      </a:r>
                    </a:p>
                  </a:txBody>
                  <a:tcPr marL="27767" marR="27767" marT="13883" marB="138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28/32/33</a:t>
                      </a:r>
                    </a:p>
                  </a:txBody>
                  <a:tcPr marL="27767" marR="27767" marT="13883" marB="138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0766"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персонала больницы с предыдущим опытом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информационным технологиям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здравоохранения повышает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вероятность реализации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ЭМЗ, уменьшая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неопределенность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переживания у пользователей больницы.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767" marR="27767" marT="13883" marB="138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A3</a:t>
                      </a:r>
                    </a:p>
                  </a:txBody>
                  <a:tcPr marL="27767" marR="27767" marT="13883" marB="138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19/29/32/37/38</a:t>
                      </a:r>
                    </a:p>
                  </a:txBody>
                  <a:tcPr marL="27767" marR="27767" marT="13883" marB="138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7466"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Организационная культура, которая поддерживает сотрудничество и взаимодействие способствует успех реализации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ЭМЗ,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потому что доверие между сотрудниками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выше всего.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767" marR="27767" marT="13883" marB="138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A4</a:t>
                      </a:r>
                    </a:p>
                  </a:txBody>
                  <a:tcPr marL="27767" marR="27767" marT="13883" marB="138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23/24/25/35</a:t>
                      </a:r>
                    </a:p>
                  </a:txBody>
                  <a:tcPr marL="27767" marR="27767" marT="13883" marB="138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7566"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Реализация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ЭМЗ, 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организациях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невыраженной бюрократией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значительной гибкостью, происходит быстрее.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767" marR="27767" marT="13883" marB="138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A5</a:t>
                      </a:r>
                    </a:p>
                  </a:txBody>
                  <a:tcPr marL="27767" marR="27767" marT="13883" marB="138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19/25</a:t>
                      </a:r>
                    </a:p>
                  </a:txBody>
                  <a:tcPr marL="27767" marR="27767" marT="13883" marB="138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7566"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Внедрение системы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ЭМЗ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трудно, потому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что в периоды лечения и ухода за пациентом деятельность электронной системы должна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быть обеспечена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непрерывно.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767" marR="27767" marT="13883" marB="138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A6</a:t>
                      </a:r>
                    </a:p>
                  </a:txBody>
                  <a:tcPr marL="27767" marR="27767" marT="13883" marB="138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28/34/39</a:t>
                      </a:r>
                    </a:p>
                  </a:txBody>
                  <a:tcPr marL="27767" marR="27767" marT="13883" marB="138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23528" y="41597"/>
            <a:ext cx="8280920" cy="73281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158700" rIns="0" bIns="7935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kk-KZ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Таблица 4</a:t>
            </a:r>
            <a:r>
              <a:rPr kumimoji="0" lang="kk-KZ" altLang="kk-KZ" sz="16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           </a:t>
            </a:r>
            <a:r>
              <a:rPr kumimoji="0" lang="kk-KZ" altLang="kk-KZ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Категория</a:t>
            </a:r>
            <a:r>
              <a:rPr kumimoji="0" lang="kk-KZ" altLang="kk-KZ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r>
              <a:rPr kumimoji="0" lang="kk-KZ" altLang="kk-KZ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А</a:t>
            </a:r>
            <a:r>
              <a:rPr kumimoji="0" lang="kk-KZ" altLang="kk-KZ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- </a:t>
            </a:r>
            <a:r>
              <a:rPr kumimoji="0" lang="kk-KZ" altLang="kk-KZ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выводы  Контекста(Описания)</a:t>
            </a:r>
            <a:endParaRPr kumimoji="0" lang="kk-KZ" altLang="kk-KZ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altLang="kk-KZ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7306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6371715"/>
              </p:ext>
            </p:extLst>
          </p:nvPr>
        </p:nvGraphicFramePr>
        <p:xfrm>
          <a:off x="467545" y="1052736"/>
          <a:ext cx="7992887" cy="5084166"/>
        </p:xfrm>
        <a:graphic>
          <a:graphicData uri="http://schemas.openxmlformats.org/drawingml/2006/table">
            <a:tbl>
              <a:tblPr/>
              <a:tblGrid>
                <a:gridCol w="4608511"/>
                <a:gridCol w="1584176"/>
                <a:gridCol w="1800200"/>
              </a:tblGrid>
              <a:tr h="96825">
                <a:tc>
                  <a:txBody>
                    <a:bodyPr/>
                    <a:lstStyle/>
                    <a:p>
                      <a:pPr algn="ctr" fontAlgn="t"/>
                      <a:r>
                        <a:rPr lang="kk-KZ" sz="16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Общие</a:t>
                      </a:r>
                      <a:r>
                        <a:rPr lang="kk-KZ" sz="1600" b="1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черты описания</a:t>
                      </a:r>
                      <a:endParaRPr lang="kk-KZ" sz="16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767" marR="27767" marT="13883" marB="138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6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Код Поиска</a:t>
                      </a:r>
                      <a:endParaRPr lang="kk-KZ" sz="16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767" marR="27767" marT="13883" marB="138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6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Номера</a:t>
                      </a:r>
                      <a:r>
                        <a:rPr lang="kk-KZ" sz="1600" b="1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статьей</a:t>
                      </a:r>
                      <a:endParaRPr lang="kk-KZ" sz="16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767" marR="27767" marT="13883" marB="138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0247"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Создание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ажиотажа 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 адаптации как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технологических так 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практикующих</a:t>
                      </a:r>
                      <a:r>
                        <a:rPr lang="ru-RU" sz="16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персоналов,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является ключевым фактором в осуществлении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ЭМЗ.</a:t>
                      </a:r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920" marR="35920" marT="17960" marB="17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B1</a:t>
                      </a:r>
                    </a:p>
                  </a:txBody>
                  <a:tcPr marL="35920" marR="35920" marT="17960" marB="17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19/21/26/28/31/37</a:t>
                      </a:r>
                    </a:p>
                  </a:txBody>
                  <a:tcPr marL="35920" marR="35920" marT="17960" marB="17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5769"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Наличие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надежности оборудования 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системы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 точки зрения скорости, доступности, безопасности и отсутствия сбоев, которые необходимы для обеспечения использования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ЭМЗ.</a:t>
                      </a:r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920" marR="35920" marT="17960" marB="17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B2</a:t>
                      </a:r>
                    </a:p>
                  </a:txBody>
                  <a:tcPr marL="35920" marR="35920" marT="17960" marB="17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19/24/25/29/30/35/37/40</a:t>
                      </a:r>
                    </a:p>
                  </a:txBody>
                  <a:tcPr marL="35920" marR="35920" marT="17960" marB="17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1292"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Для обеспечения реализации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ЭМЗ, 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программное обеспечение должно быть удобным для пользователей в отношении легкости использования, эффективности использования и функциональности.</a:t>
                      </a:r>
                    </a:p>
                  </a:txBody>
                  <a:tcPr marL="35920" marR="35920" marT="17960" marB="17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B3</a:t>
                      </a:r>
                    </a:p>
                  </a:txBody>
                  <a:tcPr marL="35920" marR="35920" marT="17960" marB="17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19/24/32</a:t>
                      </a:r>
                    </a:p>
                  </a:txBody>
                  <a:tcPr marL="35920" marR="35920" marT="17960" marB="17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2486"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Реализация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ЭМЗ 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должен содержать достаточные гарантии неприкосновенности частной жизни пациента и конфиденциальности.</a:t>
                      </a:r>
                    </a:p>
                  </a:txBody>
                  <a:tcPr marL="35920" marR="35920" marT="17960" marB="17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B4</a:t>
                      </a:r>
                    </a:p>
                  </a:txBody>
                  <a:tcPr marL="35920" marR="35920" marT="17960" marB="17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25/29/37/40</a:t>
                      </a:r>
                    </a:p>
                  </a:txBody>
                  <a:tcPr marL="35920" marR="35920" marT="17960" marB="17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2486"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Реализация</a:t>
                      </a:r>
                      <a:r>
                        <a:rPr lang="ru-RU" sz="16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ЭМЗ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требует поставщика, 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который готов адаптировать свой продукт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для больницы</a:t>
                      </a:r>
                      <a:r>
                        <a:rPr lang="ru-RU" sz="16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и для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рабочих процессов.</a:t>
                      </a:r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920" marR="35920" marT="17960" marB="17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B5</a:t>
                      </a:r>
                    </a:p>
                  </a:txBody>
                  <a:tcPr marL="35920" marR="35920" marT="17960" marB="17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32/33</a:t>
                      </a:r>
                    </a:p>
                  </a:txBody>
                  <a:tcPr marL="35920" marR="35920" marT="17960" marB="17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83568" y="260648"/>
            <a:ext cx="5616624" cy="79437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158700" rIns="0" bIns="7935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kk-KZ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Таблица 5   </a:t>
            </a:r>
            <a:r>
              <a:rPr kumimoji="0" lang="kk-KZ" altLang="kk-KZ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Категория B</a:t>
            </a:r>
            <a:r>
              <a:rPr kumimoji="0" lang="kk-KZ" altLang="kk-KZ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 -  </a:t>
            </a:r>
            <a:r>
              <a:rPr kumimoji="0" lang="kk-KZ" altLang="kk-KZ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Выводы Содержания</a:t>
            </a:r>
            <a:endParaRPr kumimoji="0" lang="kk-KZ" altLang="kk-KZ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altLang="kk-K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76741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4646843"/>
              </p:ext>
            </p:extLst>
          </p:nvPr>
        </p:nvGraphicFramePr>
        <p:xfrm>
          <a:off x="107504" y="692696"/>
          <a:ext cx="8784976" cy="6147317"/>
        </p:xfrm>
        <a:graphic>
          <a:graphicData uri="http://schemas.openxmlformats.org/drawingml/2006/table">
            <a:tbl>
              <a:tblPr/>
              <a:tblGrid>
                <a:gridCol w="6264696"/>
                <a:gridCol w="864096"/>
                <a:gridCol w="1656184"/>
              </a:tblGrid>
              <a:tr h="576063">
                <a:tc>
                  <a:txBody>
                    <a:bodyPr/>
                    <a:lstStyle/>
                    <a:p>
                      <a:pPr algn="ctr" fontAlgn="t"/>
                      <a:r>
                        <a:rPr lang="kk-KZ" sz="16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Общие</a:t>
                      </a:r>
                      <a:r>
                        <a:rPr lang="kk-KZ" sz="1600" b="1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черты описания</a:t>
                      </a:r>
                      <a:endParaRPr lang="kk-KZ" sz="16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767" marR="27767" marT="13883" marB="138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6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Код Поиска</a:t>
                      </a:r>
                      <a:endParaRPr lang="kk-KZ" sz="16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767" marR="27767" marT="13883" marB="138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6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Номера</a:t>
                      </a:r>
                      <a:r>
                        <a:rPr lang="kk-KZ" sz="1600" b="1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статьей</a:t>
                      </a:r>
                      <a:endParaRPr lang="kk-KZ" sz="16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767" marR="27767" marT="13883" marB="138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4194"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Благодаря своей влиятельной позиции, активное участие и поддержка руководства положительно связаны с осуществлением электронных медицинских карт, а также уравновешивает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доминирование среди 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врачей.</a:t>
                      </a:r>
                    </a:p>
                  </a:txBody>
                  <a:tcPr marL="23947" marR="23947" marT="11973" marB="119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C1</a:t>
                      </a:r>
                    </a:p>
                  </a:txBody>
                  <a:tcPr marL="23947" marR="23947" marT="11973" marB="119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19/24/25/32/33/34/35</a:t>
                      </a:r>
                    </a:p>
                  </a:txBody>
                  <a:tcPr marL="23947" marR="23947" marT="11973" marB="119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4991"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Участие клинического персонала в процессе осуществления увеличивает поддержку и принятие реализации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ЭМЗ.</a:t>
                      </a:r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3947" marR="23947" marT="11973" marB="119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C2</a:t>
                      </a:r>
                    </a:p>
                  </a:txBody>
                  <a:tcPr marL="23947" marR="23947" marT="11973" marB="119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19/25/26/28/32/35/36</a:t>
                      </a:r>
                    </a:p>
                  </a:txBody>
                  <a:tcPr marL="23947" marR="23947" marT="11973" marB="119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6832"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Обучение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персоналов</a:t>
                      </a:r>
                      <a:r>
                        <a:rPr lang="ru-RU" sz="16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оказание поддержки в режиме реального времени имеет важное значение для успеха реализации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ЭМЗ.</a:t>
                      </a:r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3947" marR="23947" marT="11973" marB="119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C3</a:t>
                      </a:r>
                    </a:p>
                  </a:txBody>
                  <a:tcPr marL="23947" marR="23947" marT="11973" marB="119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19/29/32/36</a:t>
                      </a:r>
                    </a:p>
                  </a:txBody>
                  <a:tcPr marL="23947" marR="23947" marT="11973" marB="119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8672"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Для внедрения  системы ЭМЗ необходима всеобъемлющая 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стратегия реализации, предлагая как четкое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руководство работы  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положение для выхода от внезапных изменении</a:t>
                      </a:r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3947" marR="23947" marT="11973" marB="119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C4</a:t>
                      </a:r>
                    </a:p>
                  </a:txBody>
                  <a:tcPr marL="23947" marR="23947" marT="11973" marB="119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19/21/25/26/28/31/37/40/36</a:t>
                      </a:r>
                    </a:p>
                  </a:txBody>
                  <a:tcPr marL="23947" marR="23947" marT="11973" marB="119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0513"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Создание и внедрение междисциплинарных</a:t>
                      </a:r>
                      <a:r>
                        <a:rPr lang="ru-RU" sz="16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групп, состоящих 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 разработчиков, членов ИТ-отдела, так и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 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конечных пользователей способствует успех реализации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ЭМЗ.</a:t>
                      </a:r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3947" marR="23947" marT="11973" marB="119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C5</a:t>
                      </a:r>
                    </a:p>
                  </a:txBody>
                  <a:tcPr marL="23947" marR="23947" marT="11973" marB="119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19/32/36</a:t>
                      </a:r>
                    </a:p>
                  </a:txBody>
                  <a:tcPr marL="23947" marR="23947" marT="11973" marB="119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8672"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Сопротивление клинического персонала, в частности врачей, является основным препятствием для реализации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ЭМЗ, 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 может быть снижена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</a:t>
                      </a:r>
                      <a:r>
                        <a:rPr lang="ru-RU" sz="16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счет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решения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внутренних проблем которыми озабочены персоналы.</a:t>
                      </a:r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3947" marR="23947" marT="11973" marB="119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C6</a:t>
                      </a:r>
                    </a:p>
                  </a:txBody>
                  <a:tcPr marL="23947" marR="23947" marT="11973" marB="119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22/24/26/28/29/33/36</a:t>
                      </a:r>
                    </a:p>
                  </a:txBody>
                  <a:tcPr marL="23947" marR="23947" marT="11973" marB="119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310"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Определение чемпионов среди медицинского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персоналов</a:t>
                      </a:r>
                      <a:r>
                        <a:rPr lang="ru-RU" sz="16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снижает 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сопротивление.</a:t>
                      </a:r>
                    </a:p>
                  </a:txBody>
                  <a:tcPr marL="23947" marR="23947" marT="11973" marB="119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C7</a:t>
                      </a:r>
                    </a:p>
                  </a:txBody>
                  <a:tcPr marL="23947" marR="23947" marT="11973" marB="119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32/33/36</a:t>
                      </a:r>
                    </a:p>
                  </a:txBody>
                  <a:tcPr marL="23947" marR="23947" marT="11973" marB="119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4991"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Назначение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достаточного 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персонала и других ресурсов в процессе осуществления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ЭМЗ важно,</a:t>
                      </a:r>
                      <a:r>
                        <a:rPr lang="ru-RU" sz="16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для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адекватного 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внедрения системы.</a:t>
                      </a:r>
                    </a:p>
                  </a:txBody>
                  <a:tcPr marL="23947" marR="23947" marT="11973" marB="119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C8</a:t>
                      </a:r>
                    </a:p>
                  </a:txBody>
                  <a:tcPr marL="23947" marR="23947" marT="11973" marB="119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19/26/32/33/36</a:t>
                      </a:r>
                    </a:p>
                  </a:txBody>
                  <a:tcPr marL="23947" marR="23947" marT="11973" marB="119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67544" y="-48715"/>
            <a:ext cx="6192688" cy="76359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158700" rIns="0" bIns="7935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kk-KZ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Таблица 6.  </a:t>
            </a:r>
            <a:r>
              <a:rPr kumimoji="0" lang="kk-KZ" altLang="kk-KZ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Категория C</a:t>
            </a:r>
            <a:r>
              <a:rPr kumimoji="0" lang="kk-KZ" altLang="kk-KZ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 - </a:t>
            </a:r>
            <a:r>
              <a:rPr kumimoji="0" lang="kk-KZ" altLang="kk-KZ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результаты процесса</a:t>
            </a:r>
            <a:endParaRPr kumimoji="0" lang="kk-KZ" altLang="kk-KZ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altLang="kk-K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02850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0376227"/>
              </p:ext>
            </p:extLst>
          </p:nvPr>
        </p:nvGraphicFramePr>
        <p:xfrm>
          <a:off x="467544" y="980728"/>
          <a:ext cx="7631064" cy="5403872"/>
        </p:xfrm>
        <a:graphic>
          <a:graphicData uri="http://schemas.openxmlformats.org/drawingml/2006/table">
            <a:tbl>
              <a:tblPr/>
              <a:tblGrid>
                <a:gridCol w="4102672"/>
                <a:gridCol w="2016224"/>
                <a:gridCol w="1512168"/>
              </a:tblGrid>
              <a:tr h="406672">
                <a:tc>
                  <a:txBody>
                    <a:bodyPr/>
                    <a:lstStyle/>
                    <a:p>
                      <a:pPr algn="ctr" fontAlgn="t"/>
                      <a:r>
                        <a:rPr lang="kk-KZ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Тема</a:t>
                      </a:r>
                    </a:p>
                  </a:txBody>
                  <a:tcPr marL="60346" marR="60346" marT="30173" marB="301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Похожие выводы</a:t>
                      </a:r>
                    </a:p>
                  </a:txBody>
                  <a:tcPr marL="60346" marR="60346" marT="30173" marB="301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Nr. </a:t>
                      </a:r>
                      <a:r>
                        <a:rPr lang="kk-KZ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статей</a:t>
                      </a:r>
                    </a:p>
                  </a:txBody>
                  <a:tcPr marL="60346" marR="60346" marT="30173" marB="301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7135"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Лидерство и участие в процессе</a:t>
                      </a:r>
                    </a:p>
                  </a:txBody>
                  <a:tcPr marL="60346" marR="60346" marT="30173" marB="301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С1, С2, С5, С8</a:t>
                      </a:r>
                    </a:p>
                  </a:txBody>
                  <a:tcPr marL="60346" marR="60346" marT="30173" marB="301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0346" marR="60346" marT="30173" marB="301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728">
                <a:tc>
                  <a:txBody>
                    <a:bodyPr/>
                    <a:lstStyle/>
                    <a:p>
                      <a:pPr fontAlgn="t"/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Производитель</a:t>
                      </a:r>
                    </a:p>
                  </a:txBody>
                  <a:tcPr marL="60346" marR="60346" marT="30173" marB="301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A2, B5</a:t>
                      </a:r>
                    </a:p>
                  </a:txBody>
                  <a:tcPr marL="60346" marR="60346" marT="30173" marB="301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0346" marR="60346" marT="30173" marB="301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728">
                <a:tc>
                  <a:txBody>
                    <a:bodyPr/>
                    <a:lstStyle/>
                    <a:p>
                      <a:pPr fontAlgn="t"/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Стратегия внедрения</a:t>
                      </a:r>
                    </a:p>
                  </a:txBody>
                  <a:tcPr marL="60346" marR="60346" marT="30173" marB="301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С4, С5,</a:t>
                      </a:r>
                    </a:p>
                  </a:txBody>
                  <a:tcPr marL="60346" marR="60346" marT="30173" marB="301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0346" marR="60346" marT="30173" marB="301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1622"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Роль медицинского персонала (в частности врачей)</a:t>
                      </a:r>
                    </a:p>
                  </a:txBody>
                  <a:tcPr marL="60346" marR="60346" marT="30173" marB="301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С6, С7,</a:t>
                      </a:r>
                    </a:p>
                  </a:txBody>
                  <a:tcPr marL="60346" marR="60346" marT="30173" marB="301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60346" marR="60346" marT="30173" marB="301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7135">
                <a:tc>
                  <a:txBody>
                    <a:bodyPr/>
                    <a:lstStyle/>
                    <a:p>
                      <a:pPr fontAlgn="t"/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Навыки / опыт </a:t>
                      </a:r>
                      <a:r>
                        <a:rPr lang="kk-KZ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ПОЛЬЗОВАТЕЛЕЙ</a:t>
                      </a:r>
                      <a:endParaRPr lang="kk-KZ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346" marR="60346" marT="30173" marB="301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A3, C3</a:t>
                      </a:r>
                    </a:p>
                  </a:txBody>
                  <a:tcPr marL="60346" marR="60346" marT="30173" marB="301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0346" marR="60346" marT="30173" marB="301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728">
                <a:tc>
                  <a:txBody>
                    <a:bodyPr/>
                    <a:lstStyle/>
                    <a:p>
                      <a:pPr fontAlgn="t"/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Система </a:t>
                      </a:r>
                      <a:r>
                        <a:rPr lang="kk-KZ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ЭМЗ</a:t>
                      </a:r>
                      <a:endParaRPr lang="kk-KZ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346" marR="60346" marT="30173" marB="301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В2, В3</a:t>
                      </a:r>
                    </a:p>
                  </a:txBody>
                  <a:tcPr marL="60346" marR="60346" marT="30173" marB="301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60346" marR="60346" marT="30173" marB="301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728">
                <a:tc>
                  <a:txBody>
                    <a:bodyPr/>
                    <a:lstStyle/>
                    <a:p>
                      <a:pPr fontAlgn="t"/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Вопросы пациентов</a:t>
                      </a:r>
                    </a:p>
                  </a:txBody>
                  <a:tcPr marL="60346" marR="60346" marT="30173" marB="301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A6, B4,</a:t>
                      </a:r>
                    </a:p>
                  </a:txBody>
                  <a:tcPr marL="60346" marR="60346" marT="30173" marB="301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0346" marR="60346" marT="30173" marB="301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728">
                <a:tc>
                  <a:txBody>
                    <a:bodyPr/>
                    <a:lstStyle/>
                    <a:p>
                      <a:pPr fontAlgn="t"/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Больничные демография</a:t>
                      </a:r>
                    </a:p>
                  </a:txBody>
                  <a:tcPr marL="60346" marR="60346" marT="30173" marB="301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A1</a:t>
                      </a:r>
                    </a:p>
                  </a:txBody>
                  <a:tcPr marL="60346" marR="60346" marT="30173" marB="301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0346" marR="60346" marT="30173" marB="301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7135">
                <a:tc>
                  <a:txBody>
                    <a:bodyPr/>
                    <a:lstStyle/>
                    <a:p>
                      <a:pPr fontAlgn="t"/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Организационная культура</a:t>
                      </a:r>
                    </a:p>
                  </a:txBody>
                  <a:tcPr marL="60346" marR="60346" marT="30173" marB="301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A4</a:t>
                      </a:r>
                    </a:p>
                  </a:txBody>
                  <a:tcPr marL="60346" marR="60346" marT="30173" marB="301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0346" marR="60346" marT="30173" marB="301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7135"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Организационная структура</a:t>
                      </a:r>
                    </a:p>
                  </a:txBody>
                  <a:tcPr marL="60346" marR="60346" marT="30173" marB="301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A5</a:t>
                      </a:r>
                    </a:p>
                  </a:txBody>
                  <a:tcPr marL="60346" marR="60346" marT="30173" marB="301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0346" marR="60346" marT="30173" marB="301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6108"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Конфликт</a:t>
                      </a:r>
                      <a:r>
                        <a:rPr lang="ru-RU" sz="16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между 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рабочими процессами и системы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электронной</a:t>
                      </a:r>
                      <a:r>
                        <a:rPr lang="ru-RU" sz="16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медицинской записи</a:t>
                      </a:r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346" marR="60346" marT="30173" marB="301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B1</a:t>
                      </a:r>
                    </a:p>
                  </a:txBody>
                  <a:tcPr marL="60346" marR="60346" marT="30173" marB="301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0346" marR="60346" marT="30173" marB="301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755576" y="179458"/>
            <a:ext cx="4968552" cy="76359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158700" rIns="0" bIns="7935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kk-KZ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Таблица 7. Результаты сгруппированы по темам</a:t>
            </a:r>
            <a:endParaRPr kumimoji="0" lang="kk-KZ" altLang="kk-KZ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altLang="kk-K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0551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r>
              <a:rPr lang="kk-KZ" sz="1600" b="1" dirty="0" smtClean="0"/>
              <a:t>Таблица 8. Результаты оценки качества качественных исследований</a:t>
            </a:r>
            <a:endParaRPr lang="kk-KZ" sz="16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511650573"/>
              </p:ext>
            </p:extLst>
          </p:nvPr>
        </p:nvGraphicFramePr>
        <p:xfrm>
          <a:off x="179513" y="548680"/>
          <a:ext cx="8964489" cy="6341185"/>
        </p:xfrm>
        <a:graphic>
          <a:graphicData uri="http://schemas.openxmlformats.org/drawingml/2006/table">
            <a:tbl>
              <a:tblPr/>
              <a:tblGrid>
                <a:gridCol w="2915817"/>
                <a:gridCol w="432048"/>
                <a:gridCol w="432048"/>
                <a:gridCol w="432048"/>
                <a:gridCol w="432048"/>
                <a:gridCol w="432048"/>
                <a:gridCol w="432048"/>
                <a:gridCol w="432048"/>
                <a:gridCol w="432048"/>
                <a:gridCol w="432048"/>
                <a:gridCol w="432048"/>
                <a:gridCol w="432048"/>
                <a:gridCol w="432048"/>
                <a:gridCol w="432048"/>
                <a:gridCol w="432048"/>
              </a:tblGrid>
              <a:tr h="288031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Критерии </a:t>
                      </a:r>
                      <a:r>
                        <a:rPr lang="kk-KZ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качества исследования</a:t>
                      </a:r>
                      <a:endParaRPr lang="kk-KZ" sz="12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 </a:t>
                      </a:r>
                      <a:r>
                        <a:rPr lang="kk-KZ" sz="1200" dirty="0" smtClean="0">
                          <a:solidFill>
                            <a:srgbClr val="642A8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"/>
                        </a:rPr>
                        <a:t>21</a:t>
                      </a:r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]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 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"/>
                        </a:rPr>
                        <a:t>22</a:t>
                      </a:r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]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 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"/>
                        </a:rPr>
                        <a:t>24</a:t>
                      </a:r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]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 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"/>
                        </a:rPr>
                        <a:t>25</a:t>
                      </a:r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]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 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"/>
                        </a:rPr>
                        <a:t>26</a:t>
                      </a:r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]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 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"/>
                        </a:rPr>
                        <a:t>28</a:t>
                      </a:r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]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 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"/>
                        </a:rPr>
                        <a:t>31</a:t>
                      </a:r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]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 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"/>
                        </a:rPr>
                        <a:t>32</a:t>
                      </a:r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]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 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"/>
                        </a:rPr>
                        <a:t>33</a:t>
                      </a:r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]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 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"/>
                        </a:rPr>
                        <a:t>34</a:t>
                      </a:r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]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 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"/>
                        </a:rPr>
                        <a:t>35</a:t>
                      </a:r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]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 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"/>
                        </a:rPr>
                        <a:t>36</a:t>
                      </a:r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]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 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"/>
                        </a:rPr>
                        <a:t>37</a:t>
                      </a:r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]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 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"/>
                        </a:rPr>
                        <a:t>40</a:t>
                      </a:r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]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996">
                <a:tc>
                  <a:txBody>
                    <a:bodyPr/>
                    <a:lstStyle/>
                    <a:p>
                      <a:pPr fontAlgn="t"/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Вопрос / задача достаточно описано?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213"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Дизайн исследования очевидно и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целесообразно ли?</a:t>
                      </a:r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693">
                <a:tc>
                  <a:txBody>
                    <a:bodyPr/>
                    <a:lstStyle/>
                    <a:p>
                      <a:pPr fontAlgn="t"/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Контекст для изучения ясно?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7659"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Имеется связь 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теоретической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базе 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 широкой совокупности знаний?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1362"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Насколько стратегия выборочного</a:t>
                      </a:r>
                      <a:r>
                        <a:rPr lang="ru-RU" sz="16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контроля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описано, актуальны и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оправданы?</a:t>
                      </a:r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436"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Методы сбора данных четко описаны и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систематичны?</a:t>
                      </a:r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213"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Анализ данных четко описаны и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систематичны?</a:t>
                      </a:r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3584"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Как использованы 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процедуры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проверки для установления доверия?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990">
                <a:tc>
                  <a:txBody>
                    <a:bodyPr/>
                    <a:lstStyle/>
                    <a:p>
                      <a:pPr fontAlgn="t"/>
                      <a:r>
                        <a:rPr lang="kk-KZ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Насколько выводы подтверждались результатами</a:t>
                      </a: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?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1585">
                <a:tc>
                  <a:txBody>
                    <a:bodyPr/>
                    <a:lstStyle/>
                    <a:p>
                      <a:pPr fontAlgn="t"/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Рефлексивность счета?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2553">
                <a:tc>
                  <a:txBody>
                    <a:bodyPr/>
                    <a:lstStyle/>
                    <a:p>
                      <a:pPr fontAlgn="t"/>
                      <a:r>
                        <a:rPr lang="ru-RU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Общая оценка / </a:t>
                      </a:r>
                      <a:r>
                        <a:rPr lang="ru-RU" sz="16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возможный </a:t>
                      </a:r>
                      <a:r>
                        <a:rPr lang="ru-RU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максимальный балл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10/20</a:t>
                      </a:r>
                      <a:endParaRPr lang="kk-KZ" sz="12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12/20</a:t>
                      </a:r>
                      <a:endParaRPr lang="kk-KZ" sz="12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15/20</a:t>
                      </a:r>
                      <a:endParaRPr lang="kk-KZ" sz="12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15/20</a:t>
                      </a:r>
                      <a:endParaRPr lang="kk-KZ" sz="12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15/20</a:t>
                      </a:r>
                      <a:endParaRPr lang="kk-KZ" sz="12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13/20</a:t>
                      </a:r>
                      <a:endParaRPr lang="kk-KZ" sz="12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10/20</a:t>
                      </a:r>
                      <a:endParaRPr lang="kk-KZ" sz="12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13/20</a:t>
                      </a:r>
                      <a:endParaRPr lang="kk-KZ" sz="12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11/20</a:t>
                      </a:r>
                      <a:endParaRPr lang="kk-KZ" sz="12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15/20</a:t>
                      </a:r>
                      <a:endParaRPr lang="kk-KZ" sz="12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10/20</a:t>
                      </a:r>
                      <a:endParaRPr lang="kk-KZ" sz="12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17/20</a:t>
                      </a:r>
                      <a:endParaRPr lang="kk-KZ" sz="12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16/20</a:t>
                      </a:r>
                      <a:endParaRPr lang="kk-KZ" sz="12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16/20</a:t>
                      </a:r>
                      <a:endParaRPr lang="kk-KZ" sz="12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38406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404664"/>
          </a:xfrm>
        </p:spPr>
        <p:txBody>
          <a:bodyPr>
            <a:normAutofit fontScale="90000"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Таблица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9. Результаты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оценки качества количественных исследований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endParaRPr lang="kk-KZ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1339280"/>
              </p:ext>
            </p:extLst>
          </p:nvPr>
        </p:nvGraphicFramePr>
        <p:xfrm>
          <a:off x="35497" y="188640"/>
          <a:ext cx="9073007" cy="6793551"/>
        </p:xfrm>
        <a:graphic>
          <a:graphicData uri="http://schemas.openxmlformats.org/drawingml/2006/table">
            <a:tbl>
              <a:tblPr/>
              <a:tblGrid>
                <a:gridCol w="5472608"/>
                <a:gridCol w="504056"/>
                <a:gridCol w="504056"/>
                <a:gridCol w="504056"/>
                <a:gridCol w="504055"/>
                <a:gridCol w="576064"/>
                <a:gridCol w="504056"/>
                <a:gridCol w="504056"/>
              </a:tblGrid>
              <a:tr h="216024">
                <a:tc>
                  <a:txBody>
                    <a:bodyPr/>
                    <a:lstStyle/>
                    <a:p>
                      <a:pPr algn="ctr" fontAlgn="t"/>
                      <a:r>
                        <a:rPr lang="kk-KZ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Критерии количественные исследования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 </a:t>
                      </a:r>
                      <a:r>
                        <a:rPr lang="kk-KZ" sz="1600">
                          <a:solidFill>
                            <a:srgbClr val="642A8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"/>
                        </a:rPr>
                        <a:t>27</a:t>
                      </a:r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]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 </a:t>
                      </a:r>
                      <a:r>
                        <a:rPr lang="kk-KZ" sz="1600">
                          <a:solidFill>
                            <a:srgbClr val="642A8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"/>
                        </a:rPr>
                        <a:t>29</a:t>
                      </a:r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]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 </a:t>
                      </a:r>
                      <a:r>
                        <a:rPr lang="kk-KZ" sz="1600">
                          <a:solidFill>
                            <a:srgbClr val="642A8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"/>
                        </a:rPr>
                        <a:t>30</a:t>
                      </a:r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]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 </a:t>
                      </a:r>
                      <a:r>
                        <a:rPr lang="kk-KZ" sz="1600">
                          <a:solidFill>
                            <a:srgbClr val="642A8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"/>
                        </a:rPr>
                        <a:t>44</a:t>
                      </a:r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]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 </a:t>
                      </a:r>
                      <a:r>
                        <a:rPr lang="kk-KZ" sz="1600">
                          <a:solidFill>
                            <a:srgbClr val="642A8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"/>
                        </a:rPr>
                        <a:t>38</a:t>
                      </a:r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]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 </a:t>
                      </a:r>
                      <a:r>
                        <a:rPr lang="kk-KZ" sz="1600">
                          <a:solidFill>
                            <a:srgbClr val="642A8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"/>
                        </a:rPr>
                        <a:t>39</a:t>
                      </a:r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]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 </a:t>
                      </a:r>
                      <a:r>
                        <a:rPr lang="kk-KZ" sz="1600">
                          <a:solidFill>
                            <a:srgbClr val="642A8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"/>
                        </a:rPr>
                        <a:t>19</a:t>
                      </a:r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]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284">
                <a:tc>
                  <a:txBody>
                    <a:bodyPr/>
                    <a:lstStyle/>
                    <a:p>
                      <a:pPr fontAlgn="t"/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Вопрос / задача достаточно описано?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856"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Дизайн исследования очевидно и целесообразно?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281"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Метод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исследования/ 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сравнения группового отбора или источника информации /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добавленные</a:t>
                      </a:r>
                      <a:r>
                        <a:rPr lang="ru-RU" sz="16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изменения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описаны и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надлежащим</a:t>
                      </a:r>
                      <a:r>
                        <a:rPr lang="ru-RU" sz="16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образом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?</a:t>
                      </a:r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712"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Тема (и группа сравнения, если доступна) характеристики достаточно описано?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7425"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Если интервенционной и случайное распределение было возможно, было это описано?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 / A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 / A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 / A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 / A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 / A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 / A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 / A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712"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Если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интервенционное 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ослепить 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исследователей удалось,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было ли это заявлено?</a:t>
                      </a:r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 / A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 / A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 / A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 / A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 / A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 / A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 / A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283"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Если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интервенционное 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ослепление субъектов было возможно,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было ли это заявлено?</a:t>
                      </a:r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 / A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 / A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 / A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 / A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 / A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 / A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 / A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6566"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Итоги и (если применимо) мера (ы) воздействия четко определены и устойчивы к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измерениям 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 ошибочной классификации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предвзятости? Сообщалось ли это и было ли учтено при</a:t>
                      </a:r>
                      <a:r>
                        <a:rPr lang="ru-RU" sz="16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оценке значений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?</a:t>
                      </a:r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713"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Размер выборки необходимости?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569">
                <a:tc>
                  <a:txBody>
                    <a:bodyPr/>
                    <a:lstStyle/>
                    <a:p>
                      <a:pPr fontAlgn="t"/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Аналитические методы описаны / обоснованным и целесообразным?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140"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Некоторые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оценки 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дисперсии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сообщался</a:t>
                      </a:r>
                      <a:r>
                        <a:rPr lang="ru-RU" sz="16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и отражался ли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основных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результатах?</a:t>
                      </a:r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 / A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142">
                <a:tc>
                  <a:txBody>
                    <a:bodyPr/>
                    <a:lstStyle/>
                    <a:p>
                      <a:pPr fontAlgn="t"/>
                      <a:r>
                        <a:rPr lang="kk-KZ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Контролировался</a:t>
                      </a:r>
                      <a:r>
                        <a:rPr lang="kk-KZ" sz="16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что бы спутать?</a:t>
                      </a:r>
                      <a:endParaRPr lang="kk-KZ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 / A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427"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Результаты представлены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достаточно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подробно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?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713">
                <a:tc>
                  <a:txBody>
                    <a:bodyPr/>
                    <a:lstStyle/>
                    <a:p>
                      <a:pPr fontAlgn="t"/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Выводы </a:t>
                      </a:r>
                      <a:r>
                        <a:rPr lang="kk-KZ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подтверждаются </a:t>
                      </a: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результатами?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841">
                <a:tc>
                  <a:txBody>
                    <a:bodyPr/>
                    <a:lstStyle/>
                    <a:p>
                      <a:pPr fontAlgn="t"/>
                      <a:r>
                        <a:rPr lang="ru-RU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Общая оценка / </a:t>
                      </a:r>
                      <a:r>
                        <a:rPr lang="ru-RU" sz="16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возможный </a:t>
                      </a:r>
                      <a:r>
                        <a:rPr lang="ru-RU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максимальный балл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16/22</a:t>
                      </a:r>
                      <a:endParaRPr lang="kk-KZ" sz="16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19/22</a:t>
                      </a:r>
                      <a:endParaRPr lang="kk-KZ" sz="16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20/22</a:t>
                      </a:r>
                      <a:endParaRPr lang="kk-KZ" sz="16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9/22</a:t>
                      </a:r>
                      <a:endParaRPr lang="kk-KZ" sz="16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18/22</a:t>
                      </a:r>
                      <a:endParaRPr lang="kk-KZ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18/22</a:t>
                      </a:r>
                      <a:endParaRPr lang="kk-KZ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17/18</a:t>
                      </a:r>
                      <a:endParaRPr lang="kk-KZ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2948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476672"/>
          </a:xfrm>
        </p:spPr>
        <p:txBody>
          <a:bodyPr>
            <a:normAutofit fontScale="90000"/>
          </a:bodyPr>
          <a:lstStyle/>
          <a:p>
            <a:pPr algn="l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Таблица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10. Результаты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оценки качества смешанных методов исследований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endParaRPr lang="kk-KZ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1624968"/>
              </p:ext>
            </p:extLst>
          </p:nvPr>
        </p:nvGraphicFramePr>
        <p:xfrm>
          <a:off x="35496" y="260648"/>
          <a:ext cx="9001000" cy="6624867"/>
        </p:xfrm>
        <a:graphic>
          <a:graphicData uri="http://schemas.openxmlformats.org/drawingml/2006/table">
            <a:tbl>
              <a:tblPr/>
              <a:tblGrid>
                <a:gridCol w="7992888"/>
                <a:gridCol w="504056"/>
                <a:gridCol w="504056"/>
              </a:tblGrid>
              <a:tr h="15715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Качественные критерии смешанные методы </a:t>
                      </a:r>
                      <a:r>
                        <a:rPr lang="ru-RU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исследования</a:t>
                      </a:r>
                      <a:endParaRPr lang="ru-RU" sz="1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5715" marR="15715" marT="7858" marB="78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 </a:t>
                      </a:r>
                      <a:r>
                        <a:rPr lang="kk-KZ" sz="1400">
                          <a:solidFill>
                            <a:srgbClr val="642A8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"/>
                        </a:rPr>
                        <a:t>23</a:t>
                      </a: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]</a:t>
                      </a:r>
                    </a:p>
                  </a:txBody>
                  <a:tcPr marL="15715" marR="15715" marT="7858" marB="78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 </a:t>
                      </a:r>
                      <a:r>
                        <a:rPr lang="kk-KZ" sz="1400">
                          <a:solidFill>
                            <a:srgbClr val="642A8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"/>
                        </a:rPr>
                        <a:t>43</a:t>
                      </a: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]</a:t>
                      </a:r>
                    </a:p>
                  </a:txBody>
                  <a:tcPr marL="15715" marR="15715" marT="7858" marB="78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006">
                <a:tc>
                  <a:txBody>
                    <a:bodyPr/>
                    <a:lstStyle/>
                    <a:p>
                      <a:pPr fontAlgn="t"/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Вопрос / задача достаточно описано?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5715" marR="15715" marT="7858" marB="78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15715" marR="15715" marT="7858" marB="78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151"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Дизайн исследования очевидно и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целесообразно ли?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15715" marR="15715" marT="7858" marB="78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15715" marR="15715" marT="7858" marB="78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006">
                <a:tc>
                  <a:txBody>
                    <a:bodyPr/>
                    <a:lstStyle/>
                    <a:p>
                      <a:pPr fontAlgn="t"/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Контекст для изучения ясно?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15715" marR="15715" marT="7858" marB="78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5715" marR="15715" marT="7858" marB="78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297"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Имеется связь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теоретической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базе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 широкой совокупности знаний?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5715" marR="15715" marT="7858" marB="78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5715" marR="15715" marT="7858" marB="78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151"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Насколько стратегия выборочного</a:t>
                      </a: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контроля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описано, актуальны и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оправданы?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5715" marR="15715" marT="7858" marB="78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5715" marR="15715" marT="7858" marB="78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151"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Методы сбора данных четко описаны и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систематичны?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5715" marR="15715" marT="7858" marB="78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5715" marR="15715" marT="7858" marB="78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151"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Анализ данных четко описаны и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систематичны?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5715" marR="15715" marT="7858" marB="78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5715" marR="15715" marT="7858" marB="78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297"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Как использованы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процедуры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проверки для установления доверия?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5715" marR="15715" marT="7858" marB="78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5715" marR="15715" marT="7858" marB="78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006">
                <a:tc>
                  <a:txBody>
                    <a:bodyPr/>
                    <a:lstStyle/>
                    <a:p>
                      <a:pPr fontAlgn="t"/>
                      <a:r>
                        <a:rPr lang="kk-KZ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Насколько выводы подтверждались результатами</a:t>
                      </a:r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?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5715" marR="15715" marT="7858" marB="78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5715" marR="15715" marT="7858" marB="78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861">
                <a:tc>
                  <a:txBody>
                    <a:bodyPr/>
                    <a:lstStyle/>
                    <a:p>
                      <a:pPr fontAlgn="t"/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Рефлексивность счета?</a:t>
                      </a:r>
                    </a:p>
                  </a:txBody>
                  <a:tcPr marL="8025" marR="8025" marT="4012" marB="40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5715" marR="15715" marT="7858" marB="78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5715" marR="15715" marT="7858" marB="78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151">
                <a:tc>
                  <a:txBody>
                    <a:bodyPr/>
                    <a:lstStyle/>
                    <a:p>
                      <a:pPr fontAlgn="t"/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Количественные критерии смешанные методы исследований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5715" marR="15715" marT="7858" marB="78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kk-KZ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5715" marR="15715" marT="7858" marB="78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kk-KZ" sz="14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5715" marR="15715" marT="7858" marB="78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006">
                <a:tc>
                  <a:txBody>
                    <a:bodyPr/>
                    <a:lstStyle/>
                    <a:p>
                      <a:pPr fontAlgn="t"/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Вопрос / задача достаточно описано?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5715" marR="15715" marT="7858" marB="78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15715" marR="15715" marT="7858" marB="78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151"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Дизайн исследования очевидно и целесообразно?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15715" marR="15715" marT="7858" marB="78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15715" marR="15715" marT="7858" marB="78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588"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Метод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исследования/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сравнения группового отбора или источника информации /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добавленные</a:t>
                      </a: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изменения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описаны и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надлежащим</a:t>
                      </a: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образом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?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15715" marR="15715" marT="7858" marB="78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5715" marR="15715" marT="7858" marB="78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297"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Тема (и группа сравнения, если доступна) характеристики достаточно описано?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5715" marR="15715" marT="7858" marB="78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5715" marR="15715" marT="7858" marB="78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442"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Если интервенционной и случайное распределение было возможно, было это описано?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 / A</a:t>
                      </a:r>
                    </a:p>
                  </a:txBody>
                  <a:tcPr marL="15715" marR="15715" marT="7858" marB="78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 / A</a:t>
                      </a:r>
                    </a:p>
                  </a:txBody>
                  <a:tcPr marL="15715" marR="15715" marT="7858" marB="78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297"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Если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интервенционное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ослепить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исследователей удалось,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было ли это заявлено?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 / A</a:t>
                      </a:r>
                    </a:p>
                  </a:txBody>
                  <a:tcPr marL="15715" marR="15715" marT="7858" marB="78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 / A</a:t>
                      </a:r>
                    </a:p>
                  </a:txBody>
                  <a:tcPr marL="15715" marR="15715" marT="7858" marB="78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297"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Если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интервенционное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ослепление субъектов было возможно,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было ли это заявлено?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 / A</a:t>
                      </a:r>
                    </a:p>
                  </a:txBody>
                  <a:tcPr marL="15715" marR="15715" marT="7858" marB="78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 / A</a:t>
                      </a:r>
                    </a:p>
                  </a:txBody>
                  <a:tcPr marL="15715" marR="15715" marT="7858" marB="78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024"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Итоги и (если применимо) мера (ы) воздействия четко определены и устойчивы к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измерениям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 ошибочной классификации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предвзятости? Сообщалось ли это и было ли учтено при</a:t>
                      </a: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оценке значений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?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15715" marR="15715" marT="7858" marB="78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5715" marR="15715" marT="7858" marB="78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006">
                <a:tc>
                  <a:txBody>
                    <a:bodyPr/>
                    <a:lstStyle/>
                    <a:p>
                      <a:pPr fontAlgn="t"/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Размер выборки необходимости?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15715" marR="15715" marT="7858" marB="78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 / A</a:t>
                      </a:r>
                    </a:p>
                  </a:txBody>
                  <a:tcPr marL="15715" marR="15715" marT="7858" marB="78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151"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Аналитические методы описаны / обоснованным и целесообразным?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15715" marR="15715" marT="7858" marB="78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5715" marR="15715" marT="7858" marB="78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151"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Некоторые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оценки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дисперсии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сообщался</a:t>
                      </a: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и отражался ли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основных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результатах?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5715" marR="15715" marT="7858" marB="78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5715" marR="15715" marT="7858" marB="78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006">
                <a:tc>
                  <a:txBody>
                    <a:bodyPr/>
                    <a:lstStyle/>
                    <a:p>
                      <a:pPr fontAlgn="t"/>
                      <a:r>
                        <a:rPr lang="kk-KZ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Контролировался</a:t>
                      </a:r>
                      <a:r>
                        <a:rPr lang="kk-KZ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что бы спутать?</a:t>
                      </a:r>
                      <a:endParaRPr lang="kk-KZ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 / A</a:t>
                      </a:r>
                    </a:p>
                  </a:txBody>
                  <a:tcPr marL="15715" marR="15715" marT="7858" marB="78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 / A</a:t>
                      </a:r>
                    </a:p>
                  </a:txBody>
                  <a:tcPr marL="15715" marR="15715" marT="7858" marB="78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006"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Результаты представлены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достаточно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подробно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?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15715" marR="15715" marT="7858" marB="78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5715" marR="15715" marT="7858" marB="78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006">
                <a:tc>
                  <a:txBody>
                    <a:bodyPr/>
                    <a:lstStyle/>
                    <a:p>
                      <a:pPr fontAlgn="t"/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Выводы </a:t>
                      </a:r>
                      <a:r>
                        <a:rPr lang="kk-KZ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подтверждаются </a:t>
                      </a:r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результатами?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15715" marR="15715" marT="7858" marB="78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5715" marR="15715" marT="7858" marB="78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151">
                <a:tc>
                  <a:txBody>
                    <a:bodyPr/>
                    <a:lstStyle/>
                    <a:p>
                      <a:pPr fontAlgn="t"/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Общая оценка / </a:t>
                      </a:r>
                      <a:r>
                        <a:rPr lang="ru-RU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возможный </a:t>
                      </a:r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максимальный балл</a:t>
                      </a:r>
                    </a:p>
                  </a:txBody>
                  <a:tcPr marL="8857" marR="8857" marT="4429" marB="4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26/40</a:t>
                      </a:r>
                      <a:endParaRPr lang="kk-KZ" sz="14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5715" marR="15715" marT="7858" marB="78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14/38</a:t>
                      </a:r>
                      <a:endParaRPr lang="kk-KZ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5715" marR="15715" marT="7858" marB="78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7007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04664"/>
          </a:xfrm>
        </p:spPr>
        <p:txBody>
          <a:bodyPr>
            <a:normAutofit/>
          </a:bodyPr>
          <a:lstStyle/>
          <a:p>
            <a:r>
              <a:rPr lang="kk-KZ" sz="1600" b="1" dirty="0" smtClean="0">
                <a:latin typeface="Times New Roman" pitchFamily="18" charset="0"/>
                <a:cs typeface="Times New Roman" pitchFamily="18" charset="0"/>
              </a:rPr>
              <a:t>Общий обзор всех  статьей</a:t>
            </a:r>
            <a:endParaRPr lang="kk-KZ" sz="16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3349777"/>
              </p:ext>
            </p:extLst>
          </p:nvPr>
        </p:nvGraphicFramePr>
        <p:xfrm>
          <a:off x="35497" y="476672"/>
          <a:ext cx="9073007" cy="6306735"/>
        </p:xfrm>
        <a:graphic>
          <a:graphicData uri="http://schemas.openxmlformats.org/drawingml/2006/table">
            <a:tbl>
              <a:tblPr/>
              <a:tblGrid>
                <a:gridCol w="1440160"/>
                <a:gridCol w="6768751"/>
                <a:gridCol w="864096"/>
              </a:tblGrid>
              <a:tr h="0">
                <a:tc>
                  <a:txBody>
                    <a:bodyPr/>
                    <a:lstStyle/>
                    <a:p>
                      <a:pPr algn="ctr" fontAlgn="t"/>
                      <a:r>
                        <a:rPr lang="kk-KZ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Автор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Выводы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Категория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41669">
                <a:tc>
                  <a:txBody>
                    <a:bodyPr/>
                    <a:lstStyle/>
                    <a:p>
                      <a:pPr fontAlgn="t"/>
                      <a:r>
                        <a:rPr lang="kk-KZ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Ash </a:t>
                      </a:r>
                      <a:r>
                        <a:rPr lang="kk-KZ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</a:t>
                      </a:r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др. [</a:t>
                      </a:r>
                      <a:r>
                        <a:rPr lang="kk-KZ" sz="1400" dirty="0">
                          <a:solidFill>
                            <a:srgbClr val="642A8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"/>
                        </a:rPr>
                        <a:t>23</a:t>
                      </a:r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]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Доверие между администраторами и врачами,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необходимый</a:t>
                      </a: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ингредиент в</a:t>
                      </a: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суммарной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успешной реализации.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A4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6932"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Ash</a:t>
                      </a:r>
                      <a:r>
                        <a:rPr lang="kk-KZ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др. [</a:t>
                      </a:r>
                      <a:r>
                        <a:rPr lang="kk-KZ" sz="1400" dirty="0">
                          <a:solidFill>
                            <a:srgbClr val="642A8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"/>
                        </a:rPr>
                        <a:t>24</a:t>
                      </a:r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]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Организационный</a:t>
                      </a: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вопрос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содействия осуществления- высокая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культура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A4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9301"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Ash</a:t>
                      </a:r>
                      <a:r>
                        <a:rPr lang="kk-KZ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др. [</a:t>
                      </a:r>
                      <a:r>
                        <a:rPr lang="kk-KZ" sz="1400" dirty="0">
                          <a:solidFill>
                            <a:srgbClr val="642A8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"/>
                        </a:rPr>
                        <a:t>24</a:t>
                      </a:r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]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Организационный</a:t>
                      </a: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вопрос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содействия осуществления- 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история сотрудничества и совместной работы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A4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9301">
                <a:tc>
                  <a:txBody>
                    <a:bodyPr/>
                    <a:lstStyle/>
                    <a:p>
                      <a:pPr fontAlgn="t"/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Бойер и др.[ </a:t>
                      </a:r>
                      <a:r>
                        <a:rPr lang="kk-KZ" sz="1400" dirty="0">
                          <a:solidFill>
                            <a:srgbClr val="642A8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"/>
                        </a:rPr>
                        <a:t>25</a:t>
                      </a:r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]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Выгодный стратегический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фактор создания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благоприятной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организационной культуры.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A4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6407">
                <a:tc>
                  <a:txBody>
                    <a:bodyPr/>
                    <a:lstStyle/>
                    <a:p>
                      <a:pPr fontAlgn="t"/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Бойер и др.[ </a:t>
                      </a:r>
                      <a:r>
                        <a:rPr lang="kk-KZ" sz="1400" dirty="0">
                          <a:solidFill>
                            <a:srgbClr val="642A8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"/>
                        </a:rPr>
                        <a:t>25</a:t>
                      </a:r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]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Создание междисциплинарной команды, чтобы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разбираться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 ее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соответствующими вопросами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предотвращает конфликт и стимулирует сотрудничество.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A5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41669">
                <a:tc>
                  <a:txBody>
                    <a:bodyPr/>
                    <a:lstStyle/>
                    <a:p>
                      <a:pPr fontAlgn="t"/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Форд и соавт. [ </a:t>
                      </a:r>
                      <a:r>
                        <a:rPr lang="kk-KZ" sz="1400">
                          <a:solidFill>
                            <a:srgbClr val="642A8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"/>
                        </a:rPr>
                        <a:t>27</a:t>
                      </a: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]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Коммерческие больницы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два раза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меньше пользуются</a:t>
                      </a: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реализацией в полной мере ЭМЗ,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по сравнению с государственными</a:t>
                      </a: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больницами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A1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6407">
                <a:tc>
                  <a:txBody>
                    <a:bodyPr/>
                    <a:lstStyle/>
                    <a:p>
                      <a:pPr fontAlgn="t"/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Форд и соавт. [ </a:t>
                      </a:r>
                      <a:r>
                        <a:rPr lang="kk-KZ" sz="1400">
                          <a:solidFill>
                            <a:srgbClr val="642A8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"/>
                        </a:rPr>
                        <a:t>27</a:t>
                      </a: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]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Системные </a:t>
                      </a:r>
                      <a:r>
                        <a:rPr lang="ru-RU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аффилированные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больницы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на 31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процентов более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успешно</a:t>
                      </a: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внедрили ЭМЗ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 по сравнению  с </a:t>
                      </a:r>
                      <a:r>
                        <a:rPr lang="ru-RU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неаффилированными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объектами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A1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9301">
                <a:tc>
                  <a:txBody>
                    <a:bodyPr/>
                    <a:lstStyle/>
                    <a:p>
                      <a:pPr fontAlgn="t"/>
                      <a:r>
                        <a:rPr lang="en-US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Gastaldi </a:t>
                      </a: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др.[ </a:t>
                      </a:r>
                      <a:r>
                        <a:rPr lang="kk-KZ" sz="1400">
                          <a:solidFill>
                            <a:srgbClr val="642A8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"/>
                        </a:rPr>
                        <a:t>28</a:t>
                      </a: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]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Готовность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избежать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чисто экономический ориентированных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поставщиков.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A2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41669">
                <a:tc>
                  <a:txBody>
                    <a:bodyPr/>
                    <a:lstStyle/>
                    <a:p>
                      <a:pPr fontAlgn="t"/>
                      <a:r>
                        <a:rPr lang="en-US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Gastaldi </a:t>
                      </a: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др.[ </a:t>
                      </a:r>
                      <a:r>
                        <a:rPr lang="kk-KZ" sz="1400">
                          <a:solidFill>
                            <a:srgbClr val="642A8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"/>
                        </a:rPr>
                        <a:t>28</a:t>
                      </a: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]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Давление на внедрение ЭМЗ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как можно скорее, потому что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медицинские персоналы нуждаются в нем</a:t>
                      </a: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для командной- совместной работы 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A6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4038">
                <a:tc>
                  <a:txBody>
                    <a:bodyPr/>
                    <a:lstStyle/>
                    <a:p>
                      <a:pPr fontAlgn="t"/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Хаузер &amp; Джонсон [</a:t>
                      </a:r>
                      <a:r>
                        <a:rPr lang="kk-KZ" sz="1400">
                          <a:solidFill>
                            <a:srgbClr val="642A8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"/>
                        </a:rPr>
                        <a:t>29</a:t>
                      </a: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]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Сельские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больницы менее</a:t>
                      </a: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реализованы системой ЭМЗ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по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сравнению с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городскими</a:t>
                      </a: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пригородными больницами.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A1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8776">
                <a:tc>
                  <a:txBody>
                    <a:bodyPr/>
                    <a:lstStyle/>
                    <a:p>
                      <a:pPr fontAlgn="t"/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Хаузер &amp; Джонсон [</a:t>
                      </a:r>
                      <a:r>
                        <a:rPr lang="kk-KZ" sz="1400">
                          <a:solidFill>
                            <a:srgbClr val="642A8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"/>
                        </a:rPr>
                        <a:t>29</a:t>
                      </a: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]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Государственные </a:t>
                      </a: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не некоммерческие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больницы чаще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реализованы</a:t>
                      </a: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системой ЭМЗ в полной мере,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по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сравнению с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коммерческими больницами.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A1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6932">
                <a:tc>
                  <a:txBody>
                    <a:bodyPr/>
                    <a:lstStyle/>
                    <a:p>
                      <a:pPr fontAlgn="t"/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Хаузер &amp; Джонсон [</a:t>
                      </a:r>
                      <a:r>
                        <a:rPr lang="kk-KZ" sz="1400">
                          <a:solidFill>
                            <a:srgbClr val="642A8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"/>
                        </a:rPr>
                        <a:t>29</a:t>
                      </a: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]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Незнание использования  системы ЭМЗ, воспринимается как барьер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внедрения системы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ЭМЗ 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A3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9301">
                <a:tc>
                  <a:txBody>
                    <a:bodyPr/>
                    <a:lstStyle/>
                    <a:p>
                      <a:pPr fontAlgn="t"/>
                      <a:r>
                        <a:rPr lang="en-US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Jaana </a:t>
                      </a: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др. [</a:t>
                      </a:r>
                      <a:r>
                        <a:rPr lang="kk-KZ" sz="1400">
                          <a:solidFill>
                            <a:srgbClr val="642A8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"/>
                        </a:rPr>
                        <a:t>30</a:t>
                      </a: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]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Больницы</a:t>
                      </a: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 малым доходом в Айове менее реализованы  системой ЭМЗ,  по сравнению финансово развитых больниц.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A1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6407">
                <a:tc>
                  <a:txBody>
                    <a:bodyPr/>
                    <a:lstStyle/>
                    <a:p>
                      <a:pPr fontAlgn="t"/>
                      <a:r>
                        <a:rPr lang="en-US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Jaana </a:t>
                      </a: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др. [</a:t>
                      </a:r>
                      <a:r>
                        <a:rPr lang="kk-KZ" sz="1400">
                          <a:solidFill>
                            <a:srgbClr val="642A8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"/>
                        </a:rPr>
                        <a:t>30</a:t>
                      </a: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]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Большее количество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коек</a:t>
                      </a: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для пациентов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доступное</a:t>
                      </a: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оснащение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ресурсами</a:t>
                      </a: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положительно ассоциируется с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высокой</a:t>
                      </a: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клинической информационной</a:t>
                      </a: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системой</a:t>
                      </a: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уровнем ЭМЗ.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A1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41669">
                <a:tc>
                  <a:txBody>
                    <a:bodyPr/>
                    <a:lstStyle/>
                    <a:p>
                      <a:pPr fontAlgn="t"/>
                      <a:r>
                        <a:rPr lang="en-US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Ovretveit </a:t>
                      </a: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др. [ </a:t>
                      </a:r>
                      <a:r>
                        <a:rPr lang="kk-KZ" sz="1400">
                          <a:solidFill>
                            <a:srgbClr val="642A8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"/>
                        </a:rPr>
                        <a:t>32</a:t>
                      </a: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]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Фактором, стимулирующим внедрение системы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ЭМЗ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является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управляющие больницы</a:t>
                      </a: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при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выборе системы.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A2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63619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k-KZ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2044553"/>
              </p:ext>
            </p:extLst>
          </p:nvPr>
        </p:nvGraphicFramePr>
        <p:xfrm>
          <a:off x="323528" y="836712"/>
          <a:ext cx="8712968" cy="5847408"/>
        </p:xfrm>
        <a:graphic>
          <a:graphicData uri="http://schemas.openxmlformats.org/drawingml/2006/table">
            <a:tbl>
              <a:tblPr/>
              <a:tblGrid>
                <a:gridCol w="1296144"/>
                <a:gridCol w="6264696"/>
                <a:gridCol w="1152128"/>
              </a:tblGrid>
              <a:tr h="402992">
                <a:tc>
                  <a:txBody>
                    <a:bodyPr/>
                    <a:lstStyle/>
                    <a:p>
                      <a:pPr fontAlgn="t"/>
                      <a:r>
                        <a:rPr lang="en-US" sz="1200" dirty="0" err="1">
                          <a:effectLst/>
                        </a:rPr>
                        <a:t>Ovretveit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kk-KZ" sz="1200" dirty="0">
                          <a:effectLst/>
                        </a:rPr>
                        <a:t>др. [ </a:t>
                      </a:r>
                      <a:r>
                        <a:rPr lang="kk-KZ" sz="1200" dirty="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32</a:t>
                      </a:r>
                      <a:r>
                        <a:rPr lang="kk-KZ" sz="1200" dirty="0">
                          <a:effectLst/>
                        </a:rPr>
                        <a:t> ]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Фактором, стимулирующим внедрение системы </a:t>
                      </a:r>
                      <a:r>
                        <a:rPr lang="ru-RU" sz="1200" dirty="0" smtClean="0">
                          <a:effectLst/>
                        </a:rPr>
                        <a:t>ЭМЗ </a:t>
                      </a:r>
                      <a:r>
                        <a:rPr lang="ru-RU" sz="1200" dirty="0">
                          <a:effectLst/>
                        </a:rPr>
                        <a:t>является предыдущий </a:t>
                      </a:r>
                      <a:r>
                        <a:rPr lang="ru-RU" sz="1200" dirty="0" smtClean="0">
                          <a:effectLst/>
                        </a:rPr>
                        <a:t>опыт внедрения компьютеризаций </a:t>
                      </a:r>
                      <a:r>
                        <a:rPr lang="ru-RU" sz="1200" dirty="0">
                          <a:effectLst/>
                        </a:rPr>
                        <a:t>или </a:t>
                      </a:r>
                      <a:r>
                        <a:rPr lang="ru-RU" sz="1200" dirty="0" smtClean="0">
                          <a:effectLst/>
                        </a:rPr>
                        <a:t>системы</a:t>
                      </a:r>
                      <a:r>
                        <a:rPr lang="ru-RU" sz="1200" baseline="0" dirty="0" smtClean="0">
                          <a:effectLst/>
                        </a:rPr>
                        <a:t> ЭМЗ</a:t>
                      </a:r>
                      <a:endParaRPr lang="ru-RU" sz="1200" dirty="0">
                        <a:effectLst/>
                      </a:endParaRP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dirty="0">
                          <a:effectLst/>
                        </a:rPr>
                        <a:t>A3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2992">
                <a:tc>
                  <a:txBody>
                    <a:bodyPr/>
                    <a:lstStyle/>
                    <a:p>
                      <a:pPr fontAlgn="t"/>
                      <a:r>
                        <a:rPr lang="en-US" sz="1200">
                          <a:effectLst/>
                        </a:rPr>
                        <a:t>Ovretveit </a:t>
                      </a:r>
                      <a:r>
                        <a:rPr lang="kk-KZ" sz="1200">
                          <a:effectLst/>
                        </a:rPr>
                        <a:t>др. [ 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32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Фактором, стимулирующим внедрение системы </a:t>
                      </a:r>
                      <a:r>
                        <a:rPr lang="ru-RU" sz="1200" dirty="0" smtClean="0">
                          <a:effectLst/>
                        </a:rPr>
                        <a:t>ЭМЗ </a:t>
                      </a:r>
                      <a:r>
                        <a:rPr lang="ru-RU" sz="1200" dirty="0">
                          <a:effectLst/>
                        </a:rPr>
                        <a:t>является академический медицинский </a:t>
                      </a:r>
                      <a:r>
                        <a:rPr lang="ru-RU" sz="1200" dirty="0" smtClean="0">
                          <a:effectLst/>
                        </a:rPr>
                        <a:t>центр, который готов принять новшества</a:t>
                      </a:r>
                      <a:endParaRPr lang="ru-RU" sz="1200" dirty="0">
                        <a:effectLst/>
                      </a:endParaRP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A1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5521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Пун и др. [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33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Барьером на пути реализации </a:t>
                      </a:r>
                      <a:r>
                        <a:rPr lang="ru-RU" sz="1200" dirty="0" smtClean="0">
                          <a:effectLst/>
                        </a:rPr>
                        <a:t>КВЗВ  </a:t>
                      </a:r>
                      <a:r>
                        <a:rPr lang="ru-RU" sz="1200" dirty="0">
                          <a:effectLst/>
                        </a:rPr>
                        <a:t>является </a:t>
                      </a:r>
                      <a:r>
                        <a:rPr lang="ru-RU" sz="1200" dirty="0" smtClean="0">
                          <a:effectLst/>
                        </a:rPr>
                        <a:t> «незрелый» производитель  и его продукт</a:t>
                      </a:r>
                      <a:endParaRPr lang="ru-RU" sz="1200" dirty="0">
                        <a:effectLst/>
                      </a:endParaRP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A2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2992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Пун и др. [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33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</a:rPr>
                        <a:t>«Незрелый» производитель  и его продукт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могут </a:t>
                      </a:r>
                      <a:r>
                        <a:rPr lang="ru-RU" sz="1200" dirty="0" smtClean="0">
                          <a:effectLst/>
                        </a:rPr>
                        <a:t> преодолены </a:t>
                      </a:r>
                      <a:r>
                        <a:rPr lang="ru-RU" sz="1200" dirty="0">
                          <a:effectLst/>
                        </a:rPr>
                        <a:t>путем выбора поставщика, который стремится к </a:t>
                      </a:r>
                      <a:r>
                        <a:rPr lang="ru-RU" sz="1200" dirty="0" smtClean="0">
                          <a:effectLst/>
                        </a:rPr>
                        <a:t>КВЗВ</a:t>
                      </a:r>
                      <a:r>
                        <a:rPr lang="ru-RU" sz="1200" baseline="0" dirty="0" smtClean="0">
                          <a:effectLst/>
                        </a:rPr>
                        <a:t> на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рынке.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dirty="0">
                          <a:effectLst/>
                        </a:rPr>
                        <a:t>A2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2992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Пун и др. [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33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</a:rPr>
                        <a:t>«Незрелый» производитель  и его продукт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могут </a:t>
                      </a:r>
                      <a:r>
                        <a:rPr lang="ru-RU" sz="1200" dirty="0">
                          <a:effectLst/>
                        </a:rPr>
                        <a:t>быть преодолены путем обеспечения долгосрочного доверительные отношения поставщика с больницей.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A2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5521">
                <a:tc>
                  <a:txBody>
                    <a:bodyPr/>
                    <a:lstStyle/>
                    <a:p>
                      <a:pPr fontAlgn="t"/>
                      <a:r>
                        <a:rPr lang="en-US" sz="1200">
                          <a:effectLst/>
                        </a:rPr>
                        <a:t>Rivard </a:t>
                      </a:r>
                      <a:r>
                        <a:rPr lang="kk-KZ" sz="1200">
                          <a:effectLst/>
                        </a:rPr>
                        <a:t>др. [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34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Трудность реализации </a:t>
                      </a:r>
                      <a:r>
                        <a:rPr lang="ru-RU" sz="1200" dirty="0" smtClean="0">
                          <a:effectLst/>
                        </a:rPr>
                        <a:t>ВЗВ </a:t>
                      </a:r>
                      <a:r>
                        <a:rPr lang="ru-RU" sz="1200" dirty="0">
                          <a:effectLst/>
                        </a:rPr>
                        <a:t>объясняется </a:t>
                      </a:r>
                      <a:r>
                        <a:rPr lang="ru-RU" sz="1200" dirty="0" smtClean="0">
                          <a:effectLst/>
                        </a:rPr>
                        <a:t>качеством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медицинской </a:t>
                      </a:r>
                      <a:r>
                        <a:rPr lang="ru-RU" sz="1200" dirty="0">
                          <a:effectLst/>
                        </a:rPr>
                        <a:t>помощи.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dirty="0">
                          <a:effectLst/>
                        </a:rPr>
                        <a:t>A6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2992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Скотт и др.[ 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35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Организационная культура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</a:rPr>
                        <a:t>корпоративным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ценностям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</a:rPr>
                        <a:t>минимизирует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сопротивление изменениям на ранних стадиях.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dirty="0">
                          <a:effectLst/>
                        </a:rPr>
                        <a:t>A4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0462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Такиан др. [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37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В целях успешной реализации заинтересованным </a:t>
                      </a:r>
                      <a:r>
                        <a:rPr lang="ru-RU" sz="1200" dirty="0" smtClean="0">
                          <a:effectLst/>
                        </a:rPr>
                        <a:t>ЭМЗ, </a:t>
                      </a:r>
                      <a:r>
                        <a:rPr lang="ru-RU" sz="1200" dirty="0">
                          <a:effectLst/>
                        </a:rPr>
                        <a:t>и их компьютерной грамотности и способности получить доступ к технологии, должны быть определены до планирования закупать и реализовывать </a:t>
                      </a:r>
                      <a:r>
                        <a:rPr lang="ru-RU" sz="1200" dirty="0" smtClean="0">
                          <a:effectLst/>
                        </a:rPr>
                        <a:t>системы ЭМЗ </a:t>
                      </a:r>
                      <a:r>
                        <a:rPr lang="ru-RU" sz="1200" dirty="0">
                          <a:effectLst/>
                        </a:rPr>
                        <a:t>программного обеспечения.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dirty="0">
                          <a:effectLst/>
                        </a:rPr>
                        <a:t>A3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2992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Уорд и др. [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38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Медсестры, которые имели опыт работы с </a:t>
                      </a:r>
                      <a:r>
                        <a:rPr lang="ru-RU" sz="1200" dirty="0" smtClean="0">
                          <a:effectLst/>
                        </a:rPr>
                        <a:t>системой</a:t>
                      </a:r>
                      <a:r>
                        <a:rPr lang="ru-RU" sz="1200" baseline="0" dirty="0" smtClean="0">
                          <a:effectLst/>
                        </a:rPr>
                        <a:t> ЭМЗ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в других больницах </a:t>
                      </a:r>
                      <a:r>
                        <a:rPr lang="ru-RU" sz="1200" dirty="0" smtClean="0">
                          <a:effectLst/>
                        </a:rPr>
                        <a:t>выразили </a:t>
                      </a:r>
                      <a:r>
                        <a:rPr lang="ru-RU" sz="1200" dirty="0">
                          <a:effectLst/>
                        </a:rPr>
                        <a:t>более позитивные </a:t>
                      </a:r>
                      <a:r>
                        <a:rPr lang="ru-RU" sz="1200" dirty="0" smtClean="0">
                          <a:effectLst/>
                        </a:rPr>
                        <a:t>взгляд </a:t>
                      </a:r>
                      <a:r>
                        <a:rPr lang="ru-RU" sz="1200" dirty="0">
                          <a:effectLst/>
                        </a:rPr>
                        <a:t>на </a:t>
                      </a:r>
                      <a:r>
                        <a:rPr lang="ru-RU" sz="1200" dirty="0" smtClean="0">
                          <a:effectLst/>
                        </a:rPr>
                        <a:t>ЭМЗ.</a:t>
                      </a:r>
                      <a:endParaRPr lang="ru-RU" sz="1200" dirty="0">
                        <a:effectLst/>
                      </a:endParaRP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dirty="0">
                          <a:effectLst/>
                        </a:rPr>
                        <a:t>A3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2992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Уорд и др. [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38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Медсестры с </a:t>
                      </a:r>
                      <a:r>
                        <a:rPr lang="ru-RU" sz="1200" dirty="0" smtClean="0">
                          <a:effectLst/>
                        </a:rPr>
                        <a:t>большим стажем работы в системе здравоохранения </a:t>
                      </a:r>
                      <a:r>
                        <a:rPr lang="ru-RU" sz="1200" dirty="0">
                          <a:effectLst/>
                        </a:rPr>
                        <a:t>были менее </a:t>
                      </a:r>
                      <a:r>
                        <a:rPr lang="ru-RU" sz="1200" dirty="0" smtClean="0">
                          <a:effectLst/>
                        </a:rPr>
                        <a:t>благоприятно восприняли ЭМЗ </a:t>
                      </a:r>
                      <a:r>
                        <a:rPr lang="ru-RU" sz="1200" dirty="0">
                          <a:effectLst/>
                        </a:rPr>
                        <a:t>по сравнению с медсестрами с меньшим опытом работы.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dirty="0">
                          <a:effectLst/>
                        </a:rPr>
                        <a:t>A3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2992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Уорд и др. [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39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 smtClean="0">
                          <a:effectLst/>
                        </a:rPr>
                        <a:t>Персоналом </a:t>
                      </a:r>
                      <a:r>
                        <a:rPr lang="ru-RU" sz="1200" dirty="0">
                          <a:effectLst/>
                        </a:rPr>
                        <a:t>воспринимается </a:t>
                      </a:r>
                      <a:r>
                        <a:rPr lang="ru-RU" sz="1200" dirty="0" smtClean="0">
                          <a:effectLst/>
                        </a:rPr>
                        <a:t>реализация ЭМЗ и </a:t>
                      </a:r>
                      <a:r>
                        <a:rPr lang="ru-RU" sz="1200" dirty="0">
                          <a:effectLst/>
                        </a:rPr>
                        <a:t>не </a:t>
                      </a:r>
                      <a:r>
                        <a:rPr lang="ru-RU" sz="1200" dirty="0" smtClean="0">
                          <a:effectLst/>
                        </a:rPr>
                        <a:t>приводит </a:t>
                      </a:r>
                      <a:r>
                        <a:rPr lang="ru-RU" sz="1200" dirty="0">
                          <a:effectLst/>
                        </a:rPr>
                        <a:t>к нарушению существующих процессов </a:t>
                      </a:r>
                      <a:r>
                        <a:rPr lang="ru-RU" sz="1200" dirty="0" smtClean="0">
                          <a:effectLst/>
                        </a:rPr>
                        <a:t>ухода за пациентом.</a:t>
                      </a:r>
                      <a:endParaRPr lang="ru-RU" sz="1200" dirty="0">
                        <a:effectLst/>
                      </a:endParaRP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dirty="0">
                          <a:effectLst/>
                        </a:rPr>
                        <a:t>A6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2992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Вейр и др. [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19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Препятствием для успешной реализации </a:t>
                      </a:r>
                      <a:r>
                        <a:rPr lang="ru-RU" sz="1200" dirty="0" smtClean="0">
                          <a:effectLst/>
                        </a:rPr>
                        <a:t>КВЗВ является </a:t>
                      </a:r>
                      <a:r>
                        <a:rPr lang="ru-RU" sz="1200" dirty="0" err="1" smtClean="0">
                          <a:effectLst/>
                        </a:rPr>
                        <a:t>фобическое</a:t>
                      </a:r>
                      <a:r>
                        <a:rPr lang="ru-RU" sz="1200" baseline="0" dirty="0" smtClean="0">
                          <a:effectLst/>
                        </a:rPr>
                        <a:t> отношение врачей к компьютеру</a:t>
                      </a:r>
                      <a:endParaRPr lang="ru-RU" sz="1200" dirty="0">
                        <a:effectLst/>
                      </a:endParaRP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dirty="0">
                          <a:effectLst/>
                        </a:rPr>
                        <a:t>A3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2992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Вейр и др. [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19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Препятствием для успешной реализации </a:t>
                      </a:r>
                      <a:r>
                        <a:rPr lang="ru-RU" sz="1200" dirty="0" smtClean="0">
                          <a:effectLst/>
                        </a:rPr>
                        <a:t>ЭМЗ </a:t>
                      </a:r>
                      <a:r>
                        <a:rPr lang="ru-RU" sz="1200" dirty="0">
                          <a:effectLst/>
                        </a:rPr>
                        <a:t>является </a:t>
                      </a:r>
                      <a:r>
                        <a:rPr lang="ru-RU" sz="1200" dirty="0" smtClean="0">
                          <a:effectLst/>
                        </a:rPr>
                        <a:t>выраженная бюрократия  </a:t>
                      </a:r>
                      <a:r>
                        <a:rPr lang="ru-RU" sz="1200" dirty="0">
                          <a:effectLst/>
                        </a:rPr>
                        <a:t>и </a:t>
                      </a:r>
                      <a:r>
                        <a:rPr lang="ru-RU" sz="1200" dirty="0" smtClean="0">
                          <a:effectLst/>
                        </a:rPr>
                        <a:t>межведомственный </a:t>
                      </a:r>
                      <a:r>
                        <a:rPr lang="ru-RU" sz="1200" dirty="0">
                          <a:effectLst/>
                        </a:rPr>
                        <a:t>конфликт.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dirty="0">
                          <a:effectLst/>
                        </a:rPr>
                        <a:t>A5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2992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Вейр и др. [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19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Препятствием для успешной реализации </a:t>
                      </a:r>
                      <a:r>
                        <a:rPr lang="ru-RU" sz="1200" dirty="0" smtClean="0">
                          <a:effectLst/>
                        </a:rPr>
                        <a:t>ЭМЗ </a:t>
                      </a:r>
                      <a:r>
                        <a:rPr lang="ru-RU" sz="1200" dirty="0">
                          <a:effectLst/>
                        </a:rPr>
                        <a:t>является </a:t>
                      </a:r>
                      <a:r>
                        <a:rPr lang="ru-RU" sz="1200" dirty="0" smtClean="0">
                          <a:effectLst/>
                        </a:rPr>
                        <a:t>медицинские работники, </a:t>
                      </a:r>
                      <a:r>
                        <a:rPr lang="ru-RU" sz="1200" dirty="0">
                          <a:effectLst/>
                        </a:rPr>
                        <a:t>которые не знают, как </a:t>
                      </a:r>
                      <a:r>
                        <a:rPr lang="ru-RU" sz="1200" dirty="0" smtClean="0">
                          <a:effectLst/>
                        </a:rPr>
                        <a:t>работать</a:t>
                      </a:r>
                      <a:r>
                        <a:rPr lang="ru-RU" sz="1200" baseline="0" dirty="0" smtClean="0">
                          <a:effectLst/>
                        </a:rPr>
                        <a:t> системой</a:t>
                      </a:r>
                      <a:endParaRPr lang="ru-RU" sz="1200" dirty="0">
                        <a:effectLst/>
                      </a:endParaRP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dirty="0">
                          <a:effectLst/>
                        </a:rPr>
                        <a:t>A3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2992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Вейр и др. [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19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Сотрудники службы </a:t>
                      </a:r>
                      <a:r>
                        <a:rPr lang="ru-RU" sz="1200" dirty="0" smtClean="0">
                          <a:effectLst/>
                        </a:rPr>
                        <a:t>поддержки</a:t>
                      </a:r>
                      <a:r>
                        <a:rPr lang="ru-RU" sz="1200" baseline="0" dirty="0" smtClean="0">
                          <a:effectLst/>
                        </a:rPr>
                        <a:t>  сталкиваются с </a:t>
                      </a:r>
                      <a:r>
                        <a:rPr lang="ru-RU" sz="1200" dirty="0" smtClean="0">
                          <a:effectLst/>
                        </a:rPr>
                        <a:t>барьерной бюрократией </a:t>
                      </a:r>
                      <a:r>
                        <a:rPr lang="ru-RU" sz="1200" dirty="0">
                          <a:effectLst/>
                        </a:rPr>
                        <a:t>значительно чаще, чем врачей.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dirty="0">
                          <a:effectLst/>
                        </a:rPr>
                        <a:t>A5</a:t>
                      </a:r>
                    </a:p>
                  </a:txBody>
                  <a:tcPr marL="7456" marR="7456" marT="3728" marB="3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89929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kk-KZ" sz="120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5908133"/>
              </p:ext>
            </p:extLst>
          </p:nvPr>
        </p:nvGraphicFramePr>
        <p:xfrm>
          <a:off x="611560" y="692698"/>
          <a:ext cx="8208912" cy="5633443"/>
        </p:xfrm>
        <a:graphic>
          <a:graphicData uri="http://schemas.openxmlformats.org/drawingml/2006/table">
            <a:tbl>
              <a:tblPr/>
              <a:tblGrid>
                <a:gridCol w="1368152"/>
                <a:gridCol w="6120680"/>
                <a:gridCol w="720080"/>
              </a:tblGrid>
              <a:tr h="461088">
                <a:tc>
                  <a:txBody>
                    <a:bodyPr/>
                    <a:lstStyle/>
                    <a:p>
                      <a:pPr fontAlgn="t"/>
                      <a:r>
                        <a:rPr lang="en-US" sz="1200" dirty="0" err="1">
                          <a:effectLst/>
                        </a:rPr>
                        <a:t>Aarts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kk-KZ" sz="1200" dirty="0">
                          <a:effectLst/>
                        </a:rPr>
                        <a:t>др. [</a:t>
                      </a:r>
                      <a:r>
                        <a:rPr lang="kk-KZ" sz="1200" dirty="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21</a:t>
                      </a:r>
                      <a:r>
                        <a:rPr lang="kk-KZ" sz="1200" dirty="0">
                          <a:effectLst/>
                        </a:rPr>
                        <a:t> ]</a:t>
                      </a:r>
                    </a:p>
                  </a:txBody>
                  <a:tcPr marL="21051" marR="21051" marT="10525" marB="10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Реализация </a:t>
                      </a:r>
                      <a:r>
                        <a:rPr lang="ru-RU" sz="1200" dirty="0" smtClean="0">
                          <a:effectLst/>
                        </a:rPr>
                        <a:t>КВЗВ </a:t>
                      </a:r>
                      <a:r>
                        <a:rPr lang="ru-RU" sz="1200" dirty="0">
                          <a:effectLst/>
                        </a:rPr>
                        <a:t>является </a:t>
                      </a:r>
                      <a:r>
                        <a:rPr lang="ru-RU" sz="1200" dirty="0" smtClean="0">
                          <a:effectLst/>
                        </a:rPr>
                        <a:t> социальным процессом </a:t>
                      </a:r>
                      <a:r>
                        <a:rPr lang="ru-RU" sz="1200" dirty="0">
                          <a:effectLst/>
                        </a:rPr>
                        <a:t>и содержит технические вопросы, что увеличивает сложность.</a:t>
                      </a:r>
                    </a:p>
                  </a:txBody>
                  <a:tcPr marL="21051" marR="21051" marT="10525" marB="10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B1</a:t>
                      </a:r>
                    </a:p>
                  </a:txBody>
                  <a:tcPr marL="21051" marR="21051" marT="10525" marB="10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2053">
                <a:tc>
                  <a:txBody>
                    <a:bodyPr/>
                    <a:lstStyle/>
                    <a:p>
                      <a:pPr fontAlgn="t"/>
                      <a:r>
                        <a:rPr lang="en-US" sz="1200" dirty="0" err="1">
                          <a:effectLst/>
                        </a:rPr>
                        <a:t>Aarts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kk-KZ" sz="1200" dirty="0">
                          <a:effectLst/>
                        </a:rPr>
                        <a:t>др. [</a:t>
                      </a:r>
                      <a:r>
                        <a:rPr lang="kk-KZ" sz="1200" dirty="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21</a:t>
                      </a:r>
                      <a:r>
                        <a:rPr lang="kk-KZ" sz="1200" dirty="0">
                          <a:effectLst/>
                        </a:rPr>
                        <a:t> ]</a:t>
                      </a:r>
                    </a:p>
                  </a:txBody>
                  <a:tcPr marL="21051" marR="21051" marT="10525" marB="10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Создание соответствия между технологиями и методами работы </a:t>
                      </a:r>
                      <a:r>
                        <a:rPr lang="ru-RU" sz="1200" dirty="0" smtClean="0">
                          <a:effectLst/>
                        </a:rPr>
                        <a:t>являются </a:t>
                      </a:r>
                      <a:r>
                        <a:rPr lang="ru-RU" sz="1200" dirty="0">
                          <a:effectLst/>
                        </a:rPr>
                        <a:t>ключевым </a:t>
                      </a:r>
                      <a:r>
                        <a:rPr lang="ru-RU" sz="1200" dirty="0" smtClean="0">
                          <a:effectLst/>
                        </a:rPr>
                        <a:t>и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факторами </a:t>
                      </a:r>
                      <a:r>
                        <a:rPr lang="ru-RU" sz="1200" dirty="0">
                          <a:effectLst/>
                        </a:rPr>
                        <a:t>для успешного внедрения информационных систем.</a:t>
                      </a:r>
                    </a:p>
                  </a:txBody>
                  <a:tcPr marL="21051" marR="21051" marT="10525" marB="10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B1</a:t>
                      </a:r>
                    </a:p>
                  </a:txBody>
                  <a:tcPr marL="21051" marR="21051" marT="10525" marB="10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6213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Зола и др. [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24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21051" marR="21051" marT="10525" marB="10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Техника / проблема реализации </a:t>
                      </a:r>
                      <a:r>
                        <a:rPr lang="ru-RU" sz="1200" dirty="0" smtClean="0">
                          <a:effectLst/>
                        </a:rPr>
                        <a:t>содействует </a:t>
                      </a:r>
                      <a:r>
                        <a:rPr lang="ru-RU" sz="1200" dirty="0">
                          <a:effectLst/>
                        </a:rPr>
                        <a:t>осуществлению: скорость работы системы</a:t>
                      </a:r>
                    </a:p>
                  </a:txBody>
                  <a:tcPr marL="21051" marR="21051" marT="10525" marB="10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B2</a:t>
                      </a:r>
                    </a:p>
                  </a:txBody>
                  <a:tcPr marL="21051" marR="21051" marT="10525" marB="10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1088"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</a:rPr>
                        <a:t>Зола и др. [</a:t>
                      </a:r>
                      <a:r>
                        <a:rPr lang="kk-KZ" sz="1200" dirty="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24</a:t>
                      </a:r>
                      <a:r>
                        <a:rPr lang="kk-KZ" sz="1200" dirty="0">
                          <a:effectLst/>
                        </a:rPr>
                        <a:t> ]</a:t>
                      </a:r>
                    </a:p>
                  </a:txBody>
                  <a:tcPr marL="21051" marR="21051" marT="10525" marB="10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Техника / проблема реализации </a:t>
                      </a:r>
                      <a:r>
                        <a:rPr lang="ru-RU" sz="1200" dirty="0" smtClean="0">
                          <a:effectLst/>
                        </a:rPr>
                        <a:t>содействует </a:t>
                      </a:r>
                      <a:r>
                        <a:rPr lang="ru-RU" sz="1200" dirty="0">
                          <a:effectLst/>
                        </a:rPr>
                        <a:t>осуществлению: способность групповые заказы в </a:t>
                      </a:r>
                      <a:r>
                        <a:rPr lang="ru-RU" sz="1200" baseline="0" dirty="0" smtClean="0">
                          <a:effectLst/>
                        </a:rPr>
                        <a:t> закупках </a:t>
                      </a:r>
                      <a:r>
                        <a:rPr lang="ru-RU" sz="1200" dirty="0" smtClean="0">
                          <a:effectLst/>
                        </a:rPr>
                        <a:t> оборудования</a:t>
                      </a:r>
                      <a:endParaRPr lang="ru-RU" sz="1200" dirty="0">
                        <a:effectLst/>
                      </a:endParaRPr>
                    </a:p>
                  </a:txBody>
                  <a:tcPr marL="21051" marR="21051" marT="10525" marB="10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B3</a:t>
                      </a:r>
                    </a:p>
                  </a:txBody>
                  <a:tcPr marL="21051" marR="21051" marT="10525" marB="10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2053"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</a:rPr>
                        <a:t>Зола и др. [</a:t>
                      </a:r>
                      <a:r>
                        <a:rPr lang="kk-KZ" sz="1200" dirty="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24</a:t>
                      </a:r>
                      <a:r>
                        <a:rPr lang="kk-KZ" sz="1200" dirty="0">
                          <a:effectLst/>
                        </a:rPr>
                        <a:t> ]</a:t>
                      </a:r>
                    </a:p>
                  </a:txBody>
                  <a:tcPr marL="21051" marR="21051" marT="10525" marB="10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Техника / проблема реализации </a:t>
                      </a:r>
                      <a:r>
                        <a:rPr lang="ru-RU" sz="1200" dirty="0" smtClean="0">
                          <a:effectLst/>
                        </a:rPr>
                        <a:t>содействует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осуществлению: возможность сделать клинические алгоритмы доступны учреждениями здравоохранения,</a:t>
                      </a:r>
                    </a:p>
                  </a:txBody>
                  <a:tcPr marL="21051" marR="21051" marT="10525" marB="10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B3</a:t>
                      </a:r>
                    </a:p>
                  </a:txBody>
                  <a:tcPr marL="21051" marR="21051" marT="10525" marB="10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6773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Зола и др. [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24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21051" marR="21051" marT="10525" marB="10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Техника / проблема реализации </a:t>
                      </a:r>
                      <a:r>
                        <a:rPr lang="ru-RU" sz="1200" dirty="0" smtClean="0">
                          <a:effectLst/>
                        </a:rPr>
                        <a:t>содействует осуществлению</a:t>
                      </a:r>
                      <a:r>
                        <a:rPr lang="ru-RU" sz="1200" dirty="0">
                          <a:effectLst/>
                        </a:rPr>
                        <a:t>: возможность вводить заказы из </a:t>
                      </a:r>
                      <a:r>
                        <a:rPr lang="ru-RU" sz="1200" dirty="0" smtClean="0">
                          <a:effectLst/>
                        </a:rPr>
                        <a:t>разных</a:t>
                      </a:r>
                      <a:r>
                        <a:rPr lang="ru-RU" sz="1200" baseline="0" dirty="0" smtClean="0">
                          <a:effectLst/>
                        </a:rPr>
                        <a:t> отделении</a:t>
                      </a:r>
                      <a:endParaRPr lang="ru-RU" sz="1200" dirty="0">
                        <a:effectLst/>
                      </a:endParaRPr>
                    </a:p>
                  </a:txBody>
                  <a:tcPr marL="21051" marR="21051" marT="10525" marB="10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B2</a:t>
                      </a:r>
                    </a:p>
                  </a:txBody>
                  <a:tcPr marL="21051" marR="21051" marT="10525" marB="10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03733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Зола и др. [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24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21051" marR="21051" marT="10525" marB="10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Организация </a:t>
                      </a:r>
                      <a:r>
                        <a:rPr lang="ru-RU" sz="1200" dirty="0" smtClean="0">
                          <a:effectLst/>
                        </a:rPr>
                        <a:t>информационного</a:t>
                      </a:r>
                      <a:r>
                        <a:rPr lang="ru-RU" sz="1200" baseline="0" dirty="0" smtClean="0">
                          <a:effectLst/>
                        </a:rPr>
                        <a:t> восприятия </a:t>
                      </a:r>
                      <a:r>
                        <a:rPr lang="ru-RU" sz="1200" dirty="0" smtClean="0">
                          <a:effectLst/>
                        </a:rPr>
                        <a:t> содействует </a:t>
                      </a:r>
                      <a:r>
                        <a:rPr lang="ru-RU" sz="1200" dirty="0">
                          <a:effectLst/>
                        </a:rPr>
                        <a:t>осуществлению: информация должна быть организована </a:t>
                      </a:r>
                      <a:r>
                        <a:rPr lang="ru-RU" sz="1200" dirty="0" smtClean="0">
                          <a:effectLst/>
                        </a:rPr>
                        <a:t> и разработана таким </a:t>
                      </a:r>
                      <a:r>
                        <a:rPr lang="ru-RU" sz="1200" dirty="0">
                          <a:effectLst/>
                        </a:rPr>
                        <a:t>образом, 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чтобы </a:t>
                      </a:r>
                      <a:r>
                        <a:rPr lang="ru-RU" sz="1200" dirty="0" smtClean="0">
                          <a:effectLst/>
                        </a:rPr>
                        <a:t> способствовать  к тому, </a:t>
                      </a:r>
                      <a:r>
                        <a:rPr lang="ru-RU" sz="1200" dirty="0">
                          <a:effectLst/>
                        </a:rPr>
                        <a:t>как люди используют информацию, которая обычно не в структурированном, иерархическом порядке.</a:t>
                      </a:r>
                    </a:p>
                  </a:txBody>
                  <a:tcPr marL="21051" marR="21051" marT="10525" marB="10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B3</a:t>
                      </a:r>
                    </a:p>
                  </a:txBody>
                  <a:tcPr marL="21051" marR="21051" marT="10525" marB="10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1088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Бойер и др.[ 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25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21051" marR="21051" marT="10525" marB="10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Технические аспекты </a:t>
                      </a:r>
                      <a:r>
                        <a:rPr lang="ru-RU" sz="1200" dirty="0" smtClean="0">
                          <a:effectLst/>
                        </a:rPr>
                        <a:t>ЭМЗ </a:t>
                      </a:r>
                      <a:r>
                        <a:rPr lang="ru-RU" sz="1200" dirty="0">
                          <a:effectLst/>
                        </a:rPr>
                        <a:t>занимают важное место, но не обязательно гарантируют успешную реализацию </a:t>
                      </a:r>
                      <a:r>
                        <a:rPr lang="ru-RU" sz="1200" dirty="0" smtClean="0">
                          <a:effectLst/>
                        </a:rPr>
                        <a:t>ЭМЗ.</a:t>
                      </a:r>
                      <a:endParaRPr lang="ru-RU" sz="1200" dirty="0">
                        <a:effectLst/>
                      </a:endParaRPr>
                    </a:p>
                  </a:txBody>
                  <a:tcPr marL="21051" marR="21051" marT="10525" marB="10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B2</a:t>
                      </a:r>
                    </a:p>
                  </a:txBody>
                  <a:tcPr marL="21051" marR="21051" marT="10525" marB="10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2053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Бойер и др.[ 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25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21051" marR="21051" marT="10525" marB="10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 smtClean="0">
                          <a:effectLst/>
                        </a:rPr>
                        <a:t>Барьером </a:t>
                      </a:r>
                      <a:r>
                        <a:rPr lang="ru-RU" sz="1200" dirty="0">
                          <a:effectLst/>
                        </a:rPr>
                        <a:t>в </a:t>
                      </a:r>
                      <a:r>
                        <a:rPr lang="ru-RU" sz="1200" dirty="0" smtClean="0">
                          <a:effectLst/>
                        </a:rPr>
                        <a:t>реализации ЭМЗ является снижение конфиденциальности </a:t>
                      </a:r>
                      <a:r>
                        <a:rPr lang="ru-RU" sz="1200" dirty="0">
                          <a:effectLst/>
                        </a:rPr>
                        <a:t>в обмене </a:t>
                      </a:r>
                      <a:r>
                        <a:rPr lang="ru-RU" sz="1200" dirty="0" smtClean="0">
                          <a:effectLst/>
                        </a:rPr>
                        <a:t> информацией между </a:t>
                      </a:r>
                      <a:r>
                        <a:rPr lang="ru-RU" sz="1200" dirty="0">
                          <a:effectLst/>
                        </a:rPr>
                        <a:t>пациентом и </a:t>
                      </a:r>
                      <a:r>
                        <a:rPr lang="ru-RU" sz="1200" dirty="0" smtClean="0">
                          <a:effectLst/>
                        </a:rPr>
                        <a:t>специалистом.</a:t>
                      </a:r>
                      <a:endParaRPr lang="ru-RU" sz="1200" dirty="0">
                        <a:effectLst/>
                      </a:endParaRPr>
                    </a:p>
                  </a:txBody>
                  <a:tcPr marL="21051" marR="21051" marT="10525" marB="10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B4</a:t>
                      </a:r>
                    </a:p>
                  </a:txBody>
                  <a:tcPr marL="21051" marR="21051" marT="10525" marB="10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1088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Крессуэлл др. [ 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26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21051" marR="21051" marT="10525" marB="10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 smtClean="0">
                          <a:effectLst/>
                        </a:rPr>
                        <a:t>Барьером </a:t>
                      </a:r>
                      <a:r>
                        <a:rPr lang="ru-RU" sz="1200" dirty="0">
                          <a:effectLst/>
                        </a:rPr>
                        <a:t>в реализации </a:t>
                      </a:r>
                      <a:r>
                        <a:rPr lang="ru-RU" sz="1200" dirty="0" smtClean="0">
                          <a:effectLst/>
                        </a:rPr>
                        <a:t>ЭМЗ </a:t>
                      </a:r>
                      <a:r>
                        <a:rPr lang="ru-RU" sz="1200" dirty="0">
                          <a:effectLst/>
                        </a:rPr>
                        <a:t>является ограниченная способность настроить программное обеспечение.</a:t>
                      </a:r>
                    </a:p>
                  </a:txBody>
                  <a:tcPr marL="21051" marR="21051" marT="10525" marB="10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B1</a:t>
                      </a:r>
                    </a:p>
                  </a:txBody>
                  <a:tcPr marL="21051" marR="21051" marT="10525" marB="10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6213">
                <a:tc>
                  <a:txBody>
                    <a:bodyPr/>
                    <a:lstStyle/>
                    <a:p>
                      <a:pPr fontAlgn="t"/>
                      <a:r>
                        <a:rPr lang="en-US" sz="1200">
                          <a:effectLst/>
                        </a:rPr>
                        <a:t>Gastaldi </a:t>
                      </a:r>
                      <a:r>
                        <a:rPr lang="kk-KZ" sz="1200">
                          <a:effectLst/>
                        </a:rPr>
                        <a:t>др.[ 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28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21051" marR="21051" marT="10525" marB="10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Будучи в состоянии </a:t>
                      </a:r>
                      <a:r>
                        <a:rPr lang="ru-RU" sz="1200" dirty="0" smtClean="0">
                          <a:effectLst/>
                        </a:rPr>
                        <a:t> технической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проблемы, </a:t>
                      </a:r>
                      <a:r>
                        <a:rPr lang="ru-RU" sz="1200" dirty="0">
                          <a:effectLst/>
                        </a:rPr>
                        <a:t>связанными с настройкой системы.</a:t>
                      </a:r>
                    </a:p>
                  </a:txBody>
                  <a:tcPr marL="21051" marR="21051" marT="10525" marB="10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dirty="0">
                          <a:effectLst/>
                        </a:rPr>
                        <a:t>B1</a:t>
                      </a:r>
                    </a:p>
                  </a:txBody>
                  <a:tcPr marL="21051" marR="21051" marT="10525" marB="10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67442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k-KZ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9512926"/>
              </p:ext>
            </p:extLst>
          </p:nvPr>
        </p:nvGraphicFramePr>
        <p:xfrm>
          <a:off x="539552" y="404665"/>
          <a:ext cx="8208912" cy="6094742"/>
        </p:xfrm>
        <a:graphic>
          <a:graphicData uri="http://schemas.openxmlformats.org/drawingml/2006/table">
            <a:tbl>
              <a:tblPr/>
              <a:tblGrid>
                <a:gridCol w="1296144"/>
                <a:gridCol w="6120680"/>
                <a:gridCol w="792088"/>
              </a:tblGrid>
              <a:tr h="468668"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</a:rPr>
                        <a:t>Хаузер &amp; Джонсон [</a:t>
                      </a:r>
                      <a:r>
                        <a:rPr lang="kk-KZ" sz="1200" dirty="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29</a:t>
                      </a:r>
                      <a:r>
                        <a:rPr lang="kk-KZ" sz="1200" dirty="0">
                          <a:effectLst/>
                        </a:rPr>
                        <a:t> ]</a:t>
                      </a:r>
                    </a:p>
                  </a:txBody>
                  <a:tcPr marL="19851" marR="19851" marT="9925" marB="9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 smtClean="0">
                          <a:effectLst/>
                        </a:rPr>
                        <a:t>Барьером </a:t>
                      </a:r>
                      <a:r>
                        <a:rPr lang="ru-RU" sz="1200" dirty="0">
                          <a:effectLst/>
                        </a:rPr>
                        <a:t>внедрения системы </a:t>
                      </a:r>
                      <a:r>
                        <a:rPr lang="ru-RU" sz="1200" dirty="0" smtClean="0">
                          <a:effectLst/>
                        </a:rPr>
                        <a:t>ЭМЗ </a:t>
                      </a:r>
                      <a:r>
                        <a:rPr lang="ru-RU" sz="1200" dirty="0">
                          <a:effectLst/>
                        </a:rPr>
                        <a:t>является отсутствие структурированной технологии.</a:t>
                      </a:r>
                    </a:p>
                  </a:txBody>
                  <a:tcPr marL="19851" marR="19851" marT="9925" marB="9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B2</a:t>
                      </a:r>
                    </a:p>
                  </a:txBody>
                  <a:tcPr marL="19851" marR="19851" marT="9925" marB="9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8668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Хаузер &amp; Джонсон [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29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19851" marR="19851" marT="9925" marB="9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Предполагаемые барьеры внедрения системы </a:t>
                      </a:r>
                      <a:r>
                        <a:rPr lang="ru-RU" sz="1200" dirty="0" smtClean="0">
                          <a:effectLst/>
                        </a:rPr>
                        <a:t>ЭМЗ  такие</a:t>
                      </a:r>
                      <a:r>
                        <a:rPr lang="ru-RU" sz="1200" dirty="0">
                          <a:effectLst/>
                        </a:rPr>
                        <a:t>, как </a:t>
                      </a:r>
                      <a:r>
                        <a:rPr lang="ru-RU" sz="1200" dirty="0" smtClean="0">
                          <a:effectLst/>
                        </a:rPr>
                        <a:t>конфиденциальные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вопросы.</a:t>
                      </a:r>
                    </a:p>
                  </a:txBody>
                  <a:tcPr marL="19851" marR="19851" marT="9925" marB="9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B4</a:t>
                      </a:r>
                    </a:p>
                  </a:txBody>
                  <a:tcPr marL="19851" marR="19851" marT="9925" marB="9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8668">
                <a:tc>
                  <a:txBody>
                    <a:bodyPr/>
                    <a:lstStyle/>
                    <a:p>
                      <a:pPr fontAlgn="t"/>
                      <a:r>
                        <a:rPr lang="en-US" sz="1200">
                          <a:effectLst/>
                        </a:rPr>
                        <a:t>Katsma </a:t>
                      </a:r>
                      <a:r>
                        <a:rPr lang="kk-KZ" sz="1200">
                          <a:effectLst/>
                        </a:rPr>
                        <a:t>др. [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31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19851" marR="19851" marT="9925" marB="9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 smtClean="0">
                          <a:effectLst/>
                        </a:rPr>
                        <a:t>Установка</a:t>
                      </a:r>
                      <a:r>
                        <a:rPr lang="ru-RU" sz="1200" baseline="0" dirty="0" smtClean="0">
                          <a:effectLst/>
                        </a:rPr>
                        <a:t> системы</a:t>
                      </a:r>
                      <a:r>
                        <a:rPr lang="ru-RU" sz="1200" dirty="0" smtClean="0">
                          <a:effectLst/>
                        </a:rPr>
                        <a:t> ЭМЗ </a:t>
                      </a:r>
                      <a:r>
                        <a:rPr lang="ru-RU" sz="1200" dirty="0">
                          <a:effectLst/>
                        </a:rPr>
                        <a:t>в</a:t>
                      </a:r>
                      <a:r>
                        <a:rPr lang="ru-RU" sz="1200" dirty="0" smtClean="0">
                          <a:effectLst/>
                        </a:rPr>
                        <a:t> рабочий процесс, </a:t>
                      </a:r>
                      <a:r>
                        <a:rPr lang="ru-RU" sz="1200" dirty="0">
                          <a:effectLst/>
                        </a:rPr>
                        <a:t>также </a:t>
                      </a:r>
                      <a:r>
                        <a:rPr lang="ru-RU" sz="1200" dirty="0" smtClean="0">
                          <a:effectLst/>
                        </a:rPr>
                        <a:t>может привлечь за собой изменения </a:t>
                      </a:r>
                      <a:r>
                        <a:rPr lang="ru-RU" sz="1200" dirty="0">
                          <a:effectLst/>
                        </a:rPr>
                        <a:t>рабочих процессов.</a:t>
                      </a:r>
                    </a:p>
                  </a:txBody>
                  <a:tcPr marL="19851" marR="19851" marT="9925" marB="9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B1</a:t>
                      </a:r>
                    </a:p>
                  </a:txBody>
                  <a:tcPr marL="19851" marR="19851" marT="9925" marB="9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8668">
                <a:tc>
                  <a:txBody>
                    <a:bodyPr/>
                    <a:lstStyle/>
                    <a:p>
                      <a:pPr fontAlgn="t"/>
                      <a:r>
                        <a:rPr lang="en-US" sz="1200" dirty="0" err="1">
                          <a:effectLst/>
                        </a:rPr>
                        <a:t>Ovretveit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kk-KZ" sz="1200" dirty="0">
                          <a:effectLst/>
                        </a:rPr>
                        <a:t>др. [ </a:t>
                      </a:r>
                      <a:r>
                        <a:rPr lang="kk-KZ" sz="1200" dirty="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32</a:t>
                      </a:r>
                      <a:r>
                        <a:rPr lang="kk-KZ" sz="1200" dirty="0">
                          <a:effectLst/>
                        </a:rPr>
                        <a:t> ]</a:t>
                      </a:r>
                    </a:p>
                  </a:txBody>
                  <a:tcPr marL="19851" marR="19851" marT="9925" marB="9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Фактором в реализации системы </a:t>
                      </a:r>
                      <a:r>
                        <a:rPr lang="ru-RU" sz="1200" dirty="0" smtClean="0">
                          <a:effectLst/>
                        </a:rPr>
                        <a:t>ЭМЗ </a:t>
                      </a:r>
                      <a:r>
                        <a:rPr lang="ru-RU" sz="1200" dirty="0">
                          <a:effectLst/>
                        </a:rPr>
                        <a:t>является простота навигации, эффективности использования и доступности системы.</a:t>
                      </a:r>
                    </a:p>
                  </a:txBody>
                  <a:tcPr marL="19851" marR="19851" marT="9925" marB="9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B3</a:t>
                      </a:r>
                    </a:p>
                  </a:txBody>
                  <a:tcPr marL="19851" marR="19851" marT="9925" marB="9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6397">
                <a:tc>
                  <a:txBody>
                    <a:bodyPr/>
                    <a:lstStyle/>
                    <a:p>
                      <a:pPr fontAlgn="t"/>
                      <a:r>
                        <a:rPr lang="en-US" sz="1200">
                          <a:effectLst/>
                        </a:rPr>
                        <a:t>Ovretveit </a:t>
                      </a:r>
                      <a:r>
                        <a:rPr lang="kk-KZ" sz="1200">
                          <a:effectLst/>
                        </a:rPr>
                        <a:t>др. [ 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32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19851" marR="19851" marT="9925" marB="9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Фактором в реализации системы </a:t>
                      </a:r>
                      <a:r>
                        <a:rPr lang="ru-RU" sz="1200" dirty="0" smtClean="0">
                          <a:effectLst/>
                        </a:rPr>
                        <a:t>ЭМЗ </a:t>
                      </a:r>
                      <a:r>
                        <a:rPr lang="ru-RU" sz="1200" dirty="0">
                          <a:effectLst/>
                        </a:rPr>
                        <a:t>является отсутствие сбоев</a:t>
                      </a:r>
                    </a:p>
                  </a:txBody>
                  <a:tcPr marL="19851" marR="19851" marT="9925" marB="9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B2</a:t>
                      </a:r>
                    </a:p>
                  </a:txBody>
                  <a:tcPr marL="19851" marR="19851" marT="9925" marB="9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8668">
                <a:tc>
                  <a:txBody>
                    <a:bodyPr/>
                    <a:lstStyle/>
                    <a:p>
                      <a:pPr fontAlgn="t"/>
                      <a:r>
                        <a:rPr lang="en-US" sz="1200">
                          <a:effectLst/>
                        </a:rPr>
                        <a:t>Ovretveit </a:t>
                      </a:r>
                      <a:r>
                        <a:rPr lang="kk-KZ" sz="1200">
                          <a:effectLst/>
                        </a:rPr>
                        <a:t>др. [ 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32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19851" marR="19851" marT="9925" marB="9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Фактором в реализации системы </a:t>
                      </a:r>
                      <a:r>
                        <a:rPr lang="ru-RU" sz="1200" dirty="0" smtClean="0">
                          <a:effectLst/>
                        </a:rPr>
                        <a:t>ЭМЗ </a:t>
                      </a:r>
                      <a:r>
                        <a:rPr lang="ru-RU" sz="1200" dirty="0">
                          <a:effectLst/>
                        </a:rPr>
                        <a:t>является </a:t>
                      </a:r>
                      <a:r>
                        <a:rPr lang="ru-RU" sz="1200" dirty="0" smtClean="0">
                          <a:effectLst/>
                        </a:rPr>
                        <a:t>восприятие медицинских персоналов  </a:t>
                      </a:r>
                      <a:r>
                        <a:rPr lang="ru-RU" sz="1200" dirty="0">
                          <a:effectLst/>
                        </a:rPr>
                        <a:t>и отзывчивость </a:t>
                      </a:r>
                      <a:r>
                        <a:rPr lang="ru-RU" sz="1200" baseline="0" dirty="0" smtClean="0">
                          <a:effectLst/>
                        </a:rPr>
                        <a:t> поставщиков при </a:t>
                      </a:r>
                      <a:r>
                        <a:rPr lang="ru-RU" sz="1200" dirty="0" smtClean="0">
                          <a:effectLst/>
                        </a:rPr>
                        <a:t>опасений сбоев.</a:t>
                      </a:r>
                      <a:endParaRPr lang="ru-RU" sz="1200" dirty="0">
                        <a:effectLst/>
                      </a:endParaRPr>
                    </a:p>
                  </a:txBody>
                  <a:tcPr marL="19851" marR="19851" marT="9925" marB="9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B5</a:t>
                      </a:r>
                    </a:p>
                  </a:txBody>
                  <a:tcPr marL="19851" marR="19851" marT="9925" marB="9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3161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Пун и др. [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33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19851" marR="19851" marT="9925" marB="9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Продукт </a:t>
                      </a:r>
                      <a:r>
                        <a:rPr lang="ru-RU" sz="1200" dirty="0" smtClean="0">
                          <a:effectLst/>
                        </a:rPr>
                        <a:t>«незрелого» производителя </a:t>
                      </a:r>
                      <a:r>
                        <a:rPr lang="ru-RU" sz="1200" dirty="0">
                          <a:effectLst/>
                        </a:rPr>
                        <a:t>могут быть </a:t>
                      </a:r>
                      <a:r>
                        <a:rPr lang="ru-RU" sz="1200" dirty="0" smtClean="0">
                          <a:effectLst/>
                        </a:rPr>
                        <a:t>установлен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при наличии, если поставщик готов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адаптировать свой продукт </a:t>
                      </a:r>
                      <a:r>
                        <a:rPr lang="ru-RU" sz="1200" baseline="0" dirty="0" smtClean="0">
                          <a:effectLst/>
                        </a:rPr>
                        <a:t> под документооборот данной больницы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endParaRPr lang="ru-RU" sz="1200" dirty="0">
                        <a:effectLst/>
                      </a:endParaRPr>
                    </a:p>
                  </a:txBody>
                  <a:tcPr marL="19851" marR="19851" marT="9925" marB="9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B5</a:t>
                      </a:r>
                    </a:p>
                  </a:txBody>
                  <a:tcPr marL="19851" marR="19851" marT="9925" marB="9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8668"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</a:rPr>
                        <a:t>Скотт и др.[ </a:t>
                      </a:r>
                      <a:r>
                        <a:rPr lang="kk-KZ" sz="1200" dirty="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35</a:t>
                      </a:r>
                      <a:r>
                        <a:rPr lang="kk-KZ" sz="1200" dirty="0">
                          <a:effectLst/>
                        </a:rPr>
                        <a:t> ]</a:t>
                      </a:r>
                    </a:p>
                  </a:txBody>
                  <a:tcPr marL="19851" marR="19851" marT="9925" marB="9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 smtClean="0">
                          <a:effectLst/>
                        </a:rPr>
                        <a:t>Проблемы</a:t>
                      </a:r>
                      <a:r>
                        <a:rPr lang="ru-RU" sz="1200" baseline="0" dirty="0" smtClean="0">
                          <a:effectLst/>
                        </a:rPr>
                        <a:t> с</a:t>
                      </a:r>
                      <a:r>
                        <a:rPr lang="ru-RU" sz="1200" dirty="0" smtClean="0">
                          <a:effectLst/>
                        </a:rPr>
                        <a:t>оздания и   разработки программного </a:t>
                      </a:r>
                      <a:r>
                        <a:rPr lang="ru-RU" sz="1200" dirty="0">
                          <a:effectLst/>
                        </a:rPr>
                        <a:t>обеспечения </a:t>
                      </a:r>
                      <a:r>
                        <a:rPr lang="ru-RU" sz="1200" dirty="0" smtClean="0">
                          <a:effectLst/>
                        </a:rPr>
                        <a:t> увеличивает сопротивление управляющими больницы</a:t>
                      </a:r>
                      <a:endParaRPr lang="ru-RU" sz="1200" dirty="0">
                        <a:effectLst/>
                      </a:endParaRPr>
                    </a:p>
                  </a:txBody>
                  <a:tcPr marL="19851" marR="19851" marT="9925" marB="9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B2</a:t>
                      </a:r>
                    </a:p>
                  </a:txBody>
                  <a:tcPr marL="19851" marR="19851" marT="9925" marB="9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3161"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</a:rPr>
                        <a:t>Такиан др. [</a:t>
                      </a:r>
                      <a:r>
                        <a:rPr lang="kk-KZ" sz="1200" dirty="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37</a:t>
                      </a:r>
                      <a:r>
                        <a:rPr lang="kk-KZ" sz="1200" dirty="0">
                          <a:effectLst/>
                        </a:rPr>
                        <a:t> ]</a:t>
                      </a:r>
                    </a:p>
                  </a:txBody>
                  <a:tcPr marL="19851" marR="19851" marT="9925" marB="9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 smtClean="0">
                          <a:effectLst/>
                        </a:rPr>
                        <a:t>ЭМЗ </a:t>
                      </a:r>
                      <a:r>
                        <a:rPr lang="ru-RU" sz="1200" dirty="0">
                          <a:effectLst/>
                        </a:rPr>
                        <a:t>следует рассматривать как </a:t>
                      </a:r>
                      <a:r>
                        <a:rPr lang="ru-RU" sz="1200" dirty="0" err="1" smtClean="0">
                          <a:effectLst/>
                        </a:rPr>
                        <a:t>социо-техническая</a:t>
                      </a:r>
                      <a:r>
                        <a:rPr lang="ru-RU" sz="1200" baseline="0" dirty="0" smtClean="0">
                          <a:effectLst/>
                        </a:rPr>
                        <a:t> часть работы, при </a:t>
                      </a:r>
                      <a:r>
                        <a:rPr lang="ru-RU" sz="1200" dirty="0" smtClean="0">
                          <a:effectLst/>
                        </a:rPr>
                        <a:t>обеспечении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ориентированного  на запросы  дизайна</a:t>
                      </a:r>
                      <a:r>
                        <a:rPr lang="ru-RU" sz="1200" baseline="0" dirty="0" smtClean="0">
                          <a:effectLst/>
                        </a:rPr>
                        <a:t> ЭМЗ для </a:t>
                      </a:r>
                      <a:r>
                        <a:rPr lang="ru-RU" sz="1200" dirty="0" smtClean="0">
                          <a:effectLst/>
                        </a:rPr>
                        <a:t> больницы </a:t>
                      </a:r>
                      <a:endParaRPr lang="ru-RU" sz="1200" dirty="0">
                        <a:effectLst/>
                      </a:endParaRPr>
                    </a:p>
                  </a:txBody>
                  <a:tcPr marL="19851" marR="19851" marT="9925" marB="9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B1</a:t>
                      </a:r>
                    </a:p>
                  </a:txBody>
                  <a:tcPr marL="19851" marR="19851" marT="9925" marB="9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92679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Такиан др. [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37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19851" marR="19851" marT="9925" marB="9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 smtClean="0">
                          <a:effectLst/>
                        </a:rPr>
                        <a:t>Практикующие медицинские персоналы </a:t>
                      </a:r>
                      <a:r>
                        <a:rPr lang="ru-RU" sz="1200" dirty="0">
                          <a:effectLst/>
                        </a:rPr>
                        <a:t>должны быть образованными и </a:t>
                      </a:r>
                      <a:r>
                        <a:rPr lang="ru-RU" sz="1200" dirty="0" smtClean="0">
                          <a:effectLst/>
                        </a:rPr>
                        <a:t>защищены </a:t>
                      </a:r>
                      <a:r>
                        <a:rPr lang="ru-RU" sz="1200" dirty="0">
                          <a:effectLst/>
                        </a:rPr>
                        <a:t>в отношении прозрачности и наблюдения конфиденциальности пациентов </a:t>
                      </a:r>
                      <a:r>
                        <a:rPr lang="ru-RU" sz="1200" baseline="0" dirty="0" smtClean="0">
                          <a:effectLst/>
                        </a:rPr>
                        <a:t> при использовании системы ЭМЗ</a:t>
                      </a:r>
                      <a:r>
                        <a:rPr lang="ru-RU" sz="1200" dirty="0" smtClean="0">
                          <a:effectLst/>
                        </a:rPr>
                        <a:t>.</a:t>
                      </a:r>
                      <a:endParaRPr lang="ru-RU" sz="1200" dirty="0">
                        <a:effectLst/>
                      </a:endParaRPr>
                    </a:p>
                  </a:txBody>
                  <a:tcPr marL="19851" marR="19851" marT="9925" marB="9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B4</a:t>
                      </a:r>
                    </a:p>
                  </a:txBody>
                  <a:tcPr marL="19851" marR="19851" marT="9925" marB="9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8668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Такиан др. [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37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19851" marR="19851" marT="9925" marB="9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Безопасность информации, доступ </a:t>
                      </a:r>
                      <a:r>
                        <a:rPr lang="ru-RU" sz="1200" dirty="0" smtClean="0">
                          <a:effectLst/>
                        </a:rPr>
                        <a:t>системе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ЭМЗ необходимо </a:t>
                      </a:r>
                      <a:r>
                        <a:rPr lang="ru-RU" sz="1200" dirty="0">
                          <a:effectLst/>
                        </a:rPr>
                        <a:t>обеспечить до и во время реализации.</a:t>
                      </a:r>
                    </a:p>
                  </a:txBody>
                  <a:tcPr marL="19851" marR="19851" marT="9925" marB="9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B2</a:t>
                      </a:r>
                    </a:p>
                  </a:txBody>
                  <a:tcPr marL="19851" marR="19851" marT="9925" marB="9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8668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Вейр и др. [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19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19851" marR="19851" marT="9925" marB="9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Содействия фактором, связанным с реализацией </a:t>
                      </a:r>
                      <a:r>
                        <a:rPr lang="ru-RU" sz="1200" dirty="0" smtClean="0">
                          <a:effectLst/>
                        </a:rPr>
                        <a:t>КВЗВ имеет </a:t>
                      </a:r>
                      <a:r>
                        <a:rPr lang="ru-RU" sz="1200" dirty="0">
                          <a:effectLst/>
                        </a:rPr>
                        <a:t>достаточно функциональные </a:t>
                      </a:r>
                      <a:r>
                        <a:rPr lang="ru-RU" sz="1200" dirty="0" smtClean="0">
                          <a:effectLst/>
                        </a:rPr>
                        <a:t> положительные возможности </a:t>
                      </a:r>
                      <a:endParaRPr lang="ru-RU" sz="1200" dirty="0">
                        <a:effectLst/>
                      </a:endParaRPr>
                    </a:p>
                  </a:txBody>
                  <a:tcPr marL="19851" marR="19851" marT="9925" marB="9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dirty="0">
                          <a:effectLst/>
                        </a:rPr>
                        <a:t>B3</a:t>
                      </a:r>
                    </a:p>
                  </a:txBody>
                  <a:tcPr marL="19851" marR="19851" marT="9925" marB="9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36216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k-KZ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3354483"/>
              </p:ext>
            </p:extLst>
          </p:nvPr>
        </p:nvGraphicFramePr>
        <p:xfrm>
          <a:off x="395536" y="548678"/>
          <a:ext cx="8352928" cy="6141786"/>
        </p:xfrm>
        <a:graphic>
          <a:graphicData uri="http://schemas.openxmlformats.org/drawingml/2006/table">
            <a:tbl>
              <a:tblPr/>
              <a:tblGrid>
                <a:gridCol w="936104"/>
                <a:gridCol w="6480720"/>
                <a:gridCol w="936104"/>
              </a:tblGrid>
              <a:tr h="628318"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</a:rPr>
                        <a:t>Вейр и др. [</a:t>
                      </a:r>
                      <a:r>
                        <a:rPr lang="kk-KZ" sz="1200" dirty="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19</a:t>
                      </a:r>
                      <a:r>
                        <a:rPr lang="kk-KZ" sz="1200" dirty="0">
                          <a:effectLst/>
                        </a:rPr>
                        <a:t> ]</a:t>
                      </a:r>
                    </a:p>
                  </a:txBody>
                  <a:tcPr marL="22186" marR="22186" marT="11093" marB="110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 smtClean="0">
                          <a:effectLst/>
                        </a:rPr>
                        <a:t>Благоприятным</a:t>
                      </a:r>
                      <a:r>
                        <a:rPr lang="ru-RU" sz="1200" baseline="0" dirty="0" smtClean="0">
                          <a:effectLst/>
                        </a:rPr>
                        <a:t> фактором при</a:t>
                      </a:r>
                      <a:r>
                        <a:rPr lang="ru-RU" sz="1200" dirty="0" smtClean="0">
                          <a:effectLst/>
                        </a:rPr>
                        <a:t> осуществлении</a:t>
                      </a:r>
                      <a:r>
                        <a:rPr lang="ru-RU" sz="1200" baseline="0" dirty="0" smtClean="0">
                          <a:effectLst/>
                        </a:rPr>
                        <a:t> системы КВЗВ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является возможность настроить программное обеспечение для удовлетворения потребностей врачей.</a:t>
                      </a:r>
                    </a:p>
                  </a:txBody>
                  <a:tcPr marL="22186" marR="22186" marT="11093" marB="110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B1</a:t>
                      </a:r>
                    </a:p>
                  </a:txBody>
                  <a:tcPr marL="22186" marR="22186" marT="11093" marB="110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9471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Вейр и др. [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19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22186" marR="22186" marT="11093" marB="110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 smtClean="0">
                          <a:effectLst/>
                        </a:rPr>
                        <a:t>Благоприятным </a:t>
                      </a:r>
                      <a:r>
                        <a:rPr lang="ru-RU" sz="1200" dirty="0">
                          <a:effectLst/>
                        </a:rPr>
                        <a:t>фактором, </a:t>
                      </a:r>
                      <a:r>
                        <a:rPr lang="ru-RU" sz="1200" dirty="0" smtClean="0">
                          <a:effectLst/>
                        </a:rPr>
                        <a:t>связанный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с </a:t>
                      </a:r>
                      <a:r>
                        <a:rPr lang="ru-RU" sz="1200" dirty="0">
                          <a:effectLst/>
                        </a:rPr>
                        <a:t>реализацией </a:t>
                      </a:r>
                      <a:r>
                        <a:rPr lang="ru-RU" sz="1200" baseline="0" dirty="0" smtClean="0">
                          <a:effectLst/>
                        </a:rPr>
                        <a:t> КВЗВ </a:t>
                      </a:r>
                      <a:r>
                        <a:rPr lang="ru-RU" sz="1200" dirty="0" smtClean="0">
                          <a:effectLst/>
                        </a:rPr>
                        <a:t>является адекватные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 аппараты </a:t>
                      </a:r>
                      <a:r>
                        <a:rPr lang="ru-RU" sz="1200" dirty="0">
                          <a:effectLst/>
                        </a:rPr>
                        <a:t>терминалы и т.д.</a:t>
                      </a:r>
                    </a:p>
                  </a:txBody>
                  <a:tcPr marL="22186" marR="22186" marT="11093" marB="110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B2</a:t>
                      </a:r>
                    </a:p>
                  </a:txBody>
                  <a:tcPr marL="22186" marR="22186" marT="11093" marB="110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2920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Вейр и др. [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19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22186" marR="22186" marT="11093" marB="110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Препятствием для реализации </a:t>
                      </a:r>
                      <a:r>
                        <a:rPr lang="ru-RU" sz="1200" dirty="0" smtClean="0">
                          <a:effectLst/>
                        </a:rPr>
                        <a:t> КВЗВ недостаточные </a:t>
                      </a:r>
                      <a:r>
                        <a:rPr lang="ru-RU" sz="1200" dirty="0">
                          <a:effectLst/>
                        </a:rPr>
                        <a:t>функциональные возможности программного обеспечения.</a:t>
                      </a:r>
                    </a:p>
                  </a:txBody>
                  <a:tcPr marL="22186" marR="22186" marT="11093" marB="110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B3</a:t>
                      </a:r>
                    </a:p>
                  </a:txBody>
                  <a:tcPr marL="22186" marR="22186" marT="11093" marB="110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2920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Вейр и др. [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19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22186" marR="22186" marT="11093" marB="110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Препятствием для реализации </a:t>
                      </a:r>
                      <a:r>
                        <a:rPr lang="ru-RU" sz="1200" dirty="0" smtClean="0">
                          <a:effectLst/>
                        </a:rPr>
                        <a:t>КВЗВ </a:t>
                      </a:r>
                      <a:r>
                        <a:rPr lang="ru-RU" sz="1200" dirty="0">
                          <a:effectLst/>
                        </a:rPr>
                        <a:t>оказывает недостаточное количество терминалов, слишком медленная система, и </a:t>
                      </a:r>
                      <a:r>
                        <a:rPr lang="ru-RU" sz="1200" dirty="0" smtClean="0">
                          <a:effectLst/>
                        </a:rPr>
                        <a:t> зависающие</a:t>
                      </a:r>
                      <a:r>
                        <a:rPr lang="ru-RU" sz="1200" baseline="0" dirty="0" smtClean="0">
                          <a:effectLst/>
                        </a:rPr>
                        <a:t> мониторы</a:t>
                      </a:r>
                      <a:r>
                        <a:rPr lang="ru-RU" sz="1200" dirty="0" smtClean="0">
                          <a:effectLst/>
                        </a:rPr>
                        <a:t>.</a:t>
                      </a:r>
                      <a:endParaRPr lang="ru-RU" sz="1200" dirty="0">
                        <a:effectLst/>
                      </a:endParaRPr>
                    </a:p>
                  </a:txBody>
                  <a:tcPr marL="22186" marR="22186" marT="11093" marB="110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B2</a:t>
                      </a:r>
                    </a:p>
                  </a:txBody>
                  <a:tcPr marL="22186" marR="22186" marT="11093" marB="110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9471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Вейр и др. [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19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22186" marR="22186" marT="11093" marB="110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Препятствием для реализации </a:t>
                      </a:r>
                      <a:r>
                        <a:rPr lang="ru-RU" sz="1200" dirty="0" smtClean="0">
                          <a:effectLst/>
                        </a:rPr>
                        <a:t>КВЗВ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является не</a:t>
                      </a:r>
                      <a:r>
                        <a:rPr lang="ru-RU" sz="1200" baseline="0" dirty="0" smtClean="0">
                          <a:effectLst/>
                        </a:rPr>
                        <a:t> понимание</a:t>
                      </a:r>
                      <a:r>
                        <a:rPr lang="ru-RU" sz="1200" dirty="0" smtClean="0">
                          <a:effectLst/>
                        </a:rPr>
                        <a:t>  и не желание </a:t>
                      </a:r>
                      <a:r>
                        <a:rPr lang="ru-RU" sz="1200" baseline="0" dirty="0" smtClean="0">
                          <a:effectLst/>
                        </a:rPr>
                        <a:t> учиться работать с </a:t>
                      </a:r>
                      <a:r>
                        <a:rPr lang="ru-RU" sz="1200" dirty="0" smtClean="0">
                          <a:effectLst/>
                        </a:rPr>
                        <a:t>этой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системой </a:t>
                      </a:r>
                      <a:endParaRPr lang="ru-RU" sz="1200" dirty="0">
                        <a:effectLst/>
                      </a:endParaRPr>
                    </a:p>
                  </a:txBody>
                  <a:tcPr marL="22186" marR="22186" marT="11093" marB="110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B3</a:t>
                      </a:r>
                    </a:p>
                  </a:txBody>
                  <a:tcPr marL="22186" marR="22186" marT="11093" marB="110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9471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Вейр и др. [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19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22186" marR="22186" marT="11093" marB="110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Препятствием для реализации </a:t>
                      </a:r>
                      <a:r>
                        <a:rPr lang="ru-RU" sz="1200" dirty="0" smtClean="0">
                          <a:effectLst/>
                        </a:rPr>
                        <a:t>КВЗВ</a:t>
                      </a:r>
                      <a:r>
                        <a:rPr lang="ru-RU" sz="1200" baseline="0" dirty="0" smtClean="0">
                          <a:effectLst/>
                        </a:rPr>
                        <a:t> является слиш</a:t>
                      </a:r>
                      <a:r>
                        <a:rPr lang="ru-RU" sz="1200" dirty="0" smtClean="0">
                          <a:effectLst/>
                        </a:rPr>
                        <a:t>ком трудоемкая</a:t>
                      </a:r>
                      <a:r>
                        <a:rPr lang="ru-RU" sz="1200" baseline="0" dirty="0" smtClean="0">
                          <a:effectLst/>
                        </a:rPr>
                        <a:t> работа внутри системы</a:t>
                      </a:r>
                      <a:endParaRPr lang="ru-RU" sz="1200" dirty="0">
                        <a:effectLst/>
                      </a:endParaRPr>
                    </a:p>
                  </a:txBody>
                  <a:tcPr marL="22186" marR="22186" marT="11093" marB="110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B3</a:t>
                      </a:r>
                    </a:p>
                  </a:txBody>
                  <a:tcPr marL="22186" marR="22186" marT="11093" marB="110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6640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Юн-Фланнери и др. [ 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40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22186" marR="22186" marT="11093" marB="110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 smtClean="0">
                          <a:effectLst/>
                        </a:rPr>
                        <a:t>Внедрение ЭМЗ </a:t>
                      </a:r>
                      <a:r>
                        <a:rPr lang="ru-RU" sz="1200" dirty="0">
                          <a:effectLst/>
                        </a:rPr>
                        <a:t>передового опыта содержит достаточное оборудование, техническое оснащение, поддержку и обучение.</a:t>
                      </a:r>
                    </a:p>
                  </a:txBody>
                  <a:tcPr marL="22186" marR="22186" marT="11093" marB="110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B2</a:t>
                      </a:r>
                    </a:p>
                  </a:txBody>
                  <a:tcPr marL="22186" marR="22186" marT="11093" marB="110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6640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Юн-Фланнери и др. [ 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40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22186" marR="22186" marT="11093" marB="110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ЭМК внедрение передового опыта содержит достаточные гарантии неприкосновенности частной жизни пациента.</a:t>
                      </a:r>
                    </a:p>
                  </a:txBody>
                  <a:tcPr marL="22186" marR="22186" marT="11093" marB="110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B4</a:t>
                      </a:r>
                    </a:p>
                  </a:txBody>
                  <a:tcPr marL="22186" marR="22186" marT="11093" marB="110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7522">
                <a:tc>
                  <a:txBody>
                    <a:bodyPr/>
                    <a:lstStyle/>
                    <a:p>
                      <a:pPr fontAlgn="t"/>
                      <a:r>
                        <a:rPr lang="en-US" sz="1200">
                          <a:effectLst/>
                        </a:rPr>
                        <a:t>Aarts </a:t>
                      </a:r>
                      <a:r>
                        <a:rPr lang="kk-KZ" sz="1200">
                          <a:effectLst/>
                        </a:rPr>
                        <a:t>др. [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21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22186" marR="22186" marT="11093" marB="110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 smtClean="0">
                          <a:effectLst/>
                        </a:rPr>
                        <a:t>Неожиданные</a:t>
                      </a:r>
                      <a:r>
                        <a:rPr lang="ru-RU" sz="1200" baseline="0" dirty="0" smtClean="0">
                          <a:effectLst/>
                        </a:rPr>
                        <a:t> сбои являются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ключевой характеристикой внедрения информационных систем в </a:t>
                      </a:r>
                      <a:r>
                        <a:rPr lang="ru-RU" sz="1200" baseline="0" dirty="0" smtClean="0">
                          <a:effectLst/>
                        </a:rPr>
                        <a:t> больших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организациях.</a:t>
                      </a:r>
                    </a:p>
                  </a:txBody>
                  <a:tcPr marL="22186" marR="22186" marT="11093" marB="110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C4</a:t>
                      </a:r>
                    </a:p>
                  </a:txBody>
                  <a:tcPr marL="22186" marR="22186" marT="11093" marB="110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9471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Зола и др. [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24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22186" marR="22186" marT="11093" marB="110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 smtClean="0">
                          <a:effectLst/>
                        </a:rPr>
                        <a:t>Организованность содействует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осуществлению</a:t>
                      </a:r>
                      <a:r>
                        <a:rPr lang="ru-RU" sz="1200" dirty="0">
                          <a:effectLst/>
                        </a:rPr>
                        <a:t>: </a:t>
                      </a:r>
                      <a:r>
                        <a:rPr lang="ru-RU" sz="1200" dirty="0" smtClean="0">
                          <a:effectLst/>
                        </a:rPr>
                        <a:t>поддержка </a:t>
                      </a:r>
                      <a:r>
                        <a:rPr lang="ru-RU" sz="1200" dirty="0">
                          <a:effectLst/>
                        </a:rPr>
                        <a:t>руководства</a:t>
                      </a:r>
                    </a:p>
                  </a:txBody>
                  <a:tcPr marL="22186" marR="22186" marT="11093" marB="110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C1</a:t>
                      </a:r>
                    </a:p>
                  </a:txBody>
                  <a:tcPr marL="22186" marR="22186" marT="11093" marB="110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9471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Бойер и др.[ 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25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22186" marR="22186" marT="11093" marB="110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Стратегия, используемая для реализации </a:t>
                      </a:r>
                      <a:r>
                        <a:rPr lang="ru-RU" sz="1200" dirty="0" smtClean="0">
                          <a:effectLst/>
                        </a:rPr>
                        <a:t>ЭМЗ </a:t>
                      </a:r>
                      <a:r>
                        <a:rPr lang="ru-RU" sz="1200" dirty="0">
                          <a:effectLst/>
                        </a:rPr>
                        <a:t>особенно важно</a:t>
                      </a:r>
                    </a:p>
                  </a:txBody>
                  <a:tcPr marL="22186" marR="22186" marT="11093" marB="110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C4</a:t>
                      </a:r>
                    </a:p>
                  </a:txBody>
                  <a:tcPr marL="22186" marR="22186" marT="11093" marB="110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9471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Бойер и др.[ 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25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22186" marR="22186" marT="11093" marB="110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 smtClean="0">
                          <a:effectLst/>
                        </a:rPr>
                        <a:t>Благоприятным </a:t>
                      </a:r>
                      <a:r>
                        <a:rPr lang="ru-RU" sz="1200" dirty="0">
                          <a:effectLst/>
                        </a:rPr>
                        <a:t>стратегическим фактором является активное вовлечение менеджера.</a:t>
                      </a:r>
                    </a:p>
                  </a:txBody>
                  <a:tcPr marL="22186" marR="22186" marT="11093" marB="110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dirty="0">
                          <a:effectLst/>
                        </a:rPr>
                        <a:t>C1</a:t>
                      </a:r>
                    </a:p>
                  </a:txBody>
                  <a:tcPr marL="22186" marR="22186" marT="11093" marB="110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24032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k-KZ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9586182"/>
              </p:ext>
            </p:extLst>
          </p:nvPr>
        </p:nvGraphicFramePr>
        <p:xfrm>
          <a:off x="467544" y="1600200"/>
          <a:ext cx="8280920" cy="4773074"/>
        </p:xfrm>
        <a:graphic>
          <a:graphicData uri="http://schemas.openxmlformats.org/drawingml/2006/table">
            <a:tbl>
              <a:tblPr/>
              <a:tblGrid>
                <a:gridCol w="1512168"/>
                <a:gridCol w="5832648"/>
                <a:gridCol w="936104"/>
              </a:tblGrid>
              <a:tr h="630482"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</a:rPr>
                        <a:t>Бойер и др.[ </a:t>
                      </a:r>
                      <a:r>
                        <a:rPr lang="kk-KZ" sz="1200" dirty="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25</a:t>
                      </a:r>
                      <a:r>
                        <a:rPr lang="kk-KZ" sz="1200" dirty="0">
                          <a:effectLst/>
                        </a:rPr>
                        <a:t> ]</a:t>
                      </a:r>
                    </a:p>
                  </a:txBody>
                  <a:tcPr marL="22517" marR="22517" marT="11259" marB="112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Благоприятный стратегическим фактором </a:t>
                      </a:r>
                      <a:r>
                        <a:rPr lang="ru-RU" sz="1200" dirty="0" smtClean="0">
                          <a:effectLst/>
                        </a:rPr>
                        <a:t> является регулярное</a:t>
                      </a:r>
                      <a:r>
                        <a:rPr lang="ru-RU" sz="1200" baseline="0" dirty="0" smtClean="0">
                          <a:effectLst/>
                        </a:rPr>
                        <a:t> исследование и </a:t>
                      </a:r>
                      <a:r>
                        <a:rPr lang="ru-RU" sz="1200" dirty="0" smtClean="0">
                          <a:effectLst/>
                        </a:rPr>
                        <a:t>оценка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профессионалов</a:t>
                      </a:r>
                      <a:r>
                        <a:rPr lang="ru-RU" sz="1200" dirty="0">
                          <a:effectLst/>
                        </a:rPr>
                        <a:t>, чтобы узнать о проблемах и развивать поддержку корректирующих </a:t>
                      </a:r>
                      <a:r>
                        <a:rPr lang="ru-RU" sz="1200" dirty="0" smtClean="0">
                          <a:effectLst/>
                        </a:rPr>
                        <a:t>действий системы.</a:t>
                      </a:r>
                      <a:endParaRPr lang="ru-RU" sz="1200" dirty="0">
                        <a:effectLst/>
                      </a:endParaRPr>
                    </a:p>
                  </a:txBody>
                  <a:tcPr marL="22517" marR="22517" marT="11259" marB="112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C2</a:t>
                      </a:r>
                    </a:p>
                  </a:txBody>
                  <a:tcPr marL="22517" marR="22517" marT="11259" marB="112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65586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Крессуэлл др. [ 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26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22517" marR="22517" marT="11259" marB="112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baseline="0" dirty="0" smtClean="0">
                          <a:effectLst/>
                        </a:rPr>
                        <a:t>Дать разрешение </a:t>
                      </a:r>
                      <a:r>
                        <a:rPr lang="ru-RU" sz="1200" dirty="0" smtClean="0">
                          <a:effectLst/>
                        </a:rPr>
                        <a:t>интенсивно</a:t>
                      </a:r>
                      <a:r>
                        <a:rPr lang="ru-RU" sz="1200" baseline="0" dirty="0" smtClean="0">
                          <a:effectLst/>
                        </a:rPr>
                        <a:t> привлекать 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пользователей в разработке программного обеспечения </a:t>
                      </a:r>
                      <a:r>
                        <a:rPr lang="ru-RU" sz="1200" dirty="0" smtClean="0">
                          <a:effectLst/>
                        </a:rPr>
                        <a:t>, является </a:t>
                      </a:r>
                      <a:r>
                        <a:rPr lang="ru-RU" sz="1200" dirty="0">
                          <a:effectLst/>
                        </a:rPr>
                        <a:t>благоприятным для </a:t>
                      </a:r>
                      <a:r>
                        <a:rPr lang="ru-RU" sz="1200" dirty="0" smtClean="0">
                          <a:effectLst/>
                        </a:rPr>
                        <a:t>внедрения системы (особенно </a:t>
                      </a:r>
                      <a:r>
                        <a:rPr lang="ru-RU" sz="1200" dirty="0">
                          <a:effectLst/>
                        </a:rPr>
                        <a:t>в небольших </a:t>
                      </a:r>
                      <a:r>
                        <a:rPr lang="ru-RU" sz="1200" dirty="0" smtClean="0">
                          <a:effectLst/>
                        </a:rPr>
                        <a:t>реализационных </a:t>
                      </a:r>
                      <a:r>
                        <a:rPr lang="ru-RU" sz="1200" dirty="0">
                          <a:effectLst/>
                        </a:rPr>
                        <a:t>масштабных).</a:t>
                      </a:r>
                    </a:p>
                  </a:txBody>
                  <a:tcPr marL="22517" marR="22517" marT="11259" marB="112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C2</a:t>
                      </a:r>
                    </a:p>
                  </a:txBody>
                  <a:tcPr marL="22517" marR="22517" marT="11259" marB="112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2724"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</a:rPr>
                        <a:t>Крессуэлл др. [ </a:t>
                      </a:r>
                      <a:r>
                        <a:rPr lang="kk-KZ" sz="1200" dirty="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26</a:t>
                      </a:r>
                      <a:r>
                        <a:rPr lang="kk-KZ" sz="1200" dirty="0">
                          <a:effectLst/>
                        </a:rPr>
                        <a:t> ]</a:t>
                      </a:r>
                    </a:p>
                  </a:txBody>
                  <a:tcPr marL="22517" marR="22517" marT="11259" marB="112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 smtClean="0">
                          <a:effectLst/>
                        </a:rPr>
                        <a:t>Первоначально параллельное</a:t>
                      </a:r>
                      <a:r>
                        <a:rPr lang="ru-RU" sz="1200" baseline="0" dirty="0" smtClean="0">
                          <a:effectLst/>
                        </a:rPr>
                        <a:t> введение </a:t>
                      </a:r>
                      <a:r>
                        <a:rPr lang="ru-RU" sz="1200" dirty="0" smtClean="0">
                          <a:effectLst/>
                        </a:rPr>
                        <a:t>использования </a:t>
                      </a:r>
                      <a:r>
                        <a:rPr lang="ru-RU" sz="1200" dirty="0">
                          <a:effectLst/>
                        </a:rPr>
                        <a:t>бумаги в ходе </a:t>
                      </a:r>
                      <a:r>
                        <a:rPr lang="ru-RU" sz="1200" dirty="0" smtClean="0">
                          <a:effectLst/>
                        </a:rPr>
                        <a:t>внедрения</a:t>
                      </a:r>
                      <a:r>
                        <a:rPr lang="ru-RU" sz="1200" baseline="0" dirty="0" smtClean="0">
                          <a:effectLst/>
                        </a:rPr>
                        <a:t> системы</a:t>
                      </a:r>
                      <a:r>
                        <a:rPr lang="ru-RU" sz="1200" dirty="0" smtClean="0">
                          <a:effectLst/>
                        </a:rPr>
                        <a:t>.</a:t>
                      </a:r>
                      <a:endParaRPr lang="ru-RU" sz="1200" dirty="0">
                        <a:effectLst/>
                      </a:endParaRPr>
                    </a:p>
                  </a:txBody>
                  <a:tcPr marL="22517" marR="22517" marT="11259" marB="112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C4</a:t>
                      </a:r>
                    </a:p>
                  </a:txBody>
                  <a:tcPr marL="22517" marR="22517" marT="11259" marB="112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2724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Крессуэлл др. [ 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26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22517" marR="22517" marT="11259" marB="112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Сопротивление </a:t>
                      </a:r>
                      <a:r>
                        <a:rPr lang="ru-RU" sz="1200" dirty="0" smtClean="0">
                          <a:effectLst/>
                        </a:rPr>
                        <a:t>лидирующих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пользователей можно</a:t>
                      </a:r>
                      <a:r>
                        <a:rPr lang="ru-RU" sz="1200" baseline="0" dirty="0" smtClean="0">
                          <a:effectLst/>
                        </a:rPr>
                        <a:t> решить через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«обходные пути»</a:t>
                      </a:r>
                    </a:p>
                  </a:txBody>
                  <a:tcPr marL="22517" marR="22517" marT="11259" marB="112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C6</a:t>
                      </a:r>
                    </a:p>
                  </a:txBody>
                  <a:tcPr marL="22517" marR="22517" marT="11259" marB="112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2724"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</a:rPr>
                        <a:t>Крессуэлл др. [ </a:t>
                      </a:r>
                      <a:r>
                        <a:rPr lang="kk-KZ" sz="1200" dirty="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26</a:t>
                      </a:r>
                      <a:r>
                        <a:rPr lang="kk-KZ" sz="1200" dirty="0">
                          <a:effectLst/>
                        </a:rPr>
                        <a:t> ]</a:t>
                      </a:r>
                    </a:p>
                  </a:txBody>
                  <a:tcPr marL="22517" marR="22517" marT="11259" marB="112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 smtClean="0">
                          <a:effectLst/>
                        </a:rPr>
                        <a:t>Дать </a:t>
                      </a:r>
                      <a:r>
                        <a:rPr lang="ru-RU" sz="1200" dirty="0">
                          <a:effectLst/>
                        </a:rPr>
                        <a:t>время и ресурсы, чтобы позволить пользователям ознакомиться с системой.</a:t>
                      </a:r>
                    </a:p>
                  </a:txBody>
                  <a:tcPr marL="22517" marR="22517" marT="11259" marB="112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C8</a:t>
                      </a:r>
                    </a:p>
                  </a:txBody>
                  <a:tcPr marL="22517" marR="22517" marT="11259" marB="112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7827">
                <a:tc>
                  <a:txBody>
                    <a:bodyPr/>
                    <a:lstStyle/>
                    <a:p>
                      <a:pPr fontAlgn="t"/>
                      <a:r>
                        <a:rPr lang="en-US" sz="1200">
                          <a:effectLst/>
                        </a:rPr>
                        <a:t>Gastaldi </a:t>
                      </a:r>
                      <a:r>
                        <a:rPr lang="kk-KZ" sz="1200">
                          <a:effectLst/>
                        </a:rPr>
                        <a:t>др.[ 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28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22517" marR="22517" marT="11259" marB="112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>
                          <a:effectLst/>
                        </a:rPr>
                        <a:t>Участие всей организации в процессе имеет решающее значение (как создание, а также техническое обслуживание).</a:t>
                      </a:r>
                    </a:p>
                  </a:txBody>
                  <a:tcPr marL="22517" marR="22517" marT="11259" marB="112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C2</a:t>
                      </a:r>
                    </a:p>
                  </a:txBody>
                  <a:tcPr marL="22517" marR="22517" marT="11259" marB="112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2724">
                <a:tc>
                  <a:txBody>
                    <a:bodyPr/>
                    <a:lstStyle/>
                    <a:p>
                      <a:pPr fontAlgn="t"/>
                      <a:r>
                        <a:rPr lang="en-US" sz="1200">
                          <a:effectLst/>
                        </a:rPr>
                        <a:t>Gastaldi </a:t>
                      </a:r>
                      <a:r>
                        <a:rPr lang="kk-KZ" sz="1200">
                          <a:effectLst/>
                        </a:rPr>
                        <a:t>др.[ 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28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22517" marR="22517" marT="11259" marB="112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Управление изменением является решающим, особенно ее </a:t>
                      </a:r>
                      <a:r>
                        <a:rPr lang="ru-RU" sz="1200" dirty="0" smtClean="0">
                          <a:effectLst/>
                        </a:rPr>
                        <a:t>начальной</a:t>
                      </a:r>
                      <a:r>
                        <a:rPr lang="ru-RU" sz="1200" baseline="0" dirty="0" smtClean="0">
                          <a:effectLst/>
                        </a:rPr>
                        <a:t> стадии</a:t>
                      </a:r>
                      <a:r>
                        <a:rPr lang="ru-RU" sz="1200" dirty="0" smtClean="0">
                          <a:effectLst/>
                        </a:rPr>
                        <a:t>.</a:t>
                      </a:r>
                      <a:endParaRPr lang="ru-RU" sz="1200" dirty="0">
                        <a:effectLst/>
                      </a:endParaRPr>
                    </a:p>
                  </a:txBody>
                  <a:tcPr marL="22517" marR="22517" marT="11259" marB="112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C4</a:t>
                      </a:r>
                    </a:p>
                  </a:txBody>
                  <a:tcPr marL="22517" marR="22517" marT="11259" marB="112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2724">
                <a:tc>
                  <a:txBody>
                    <a:bodyPr/>
                    <a:lstStyle/>
                    <a:p>
                      <a:pPr fontAlgn="t"/>
                      <a:r>
                        <a:rPr lang="en-US" sz="1200">
                          <a:effectLst/>
                        </a:rPr>
                        <a:t>Gastaldi </a:t>
                      </a:r>
                      <a:r>
                        <a:rPr lang="kk-KZ" sz="1200">
                          <a:effectLst/>
                        </a:rPr>
                        <a:t>др.[ 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28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22517" marR="22517" marT="11259" marB="112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Начальное сопротивление </a:t>
                      </a:r>
                      <a:r>
                        <a:rPr lang="ru-RU" sz="1200" dirty="0" smtClean="0">
                          <a:effectLst/>
                        </a:rPr>
                        <a:t>технологическим</a:t>
                      </a:r>
                      <a:r>
                        <a:rPr lang="ru-RU" sz="1200" baseline="0" dirty="0" smtClean="0">
                          <a:effectLst/>
                        </a:rPr>
                        <a:t> изменениям </a:t>
                      </a:r>
                      <a:r>
                        <a:rPr lang="ru-RU" sz="1200" dirty="0" smtClean="0">
                          <a:effectLst/>
                        </a:rPr>
                        <a:t>врачей </a:t>
                      </a:r>
                      <a:r>
                        <a:rPr lang="ru-RU" sz="1200" dirty="0">
                          <a:effectLst/>
                        </a:rPr>
                        <a:t>является проблемой.</a:t>
                      </a:r>
                    </a:p>
                  </a:txBody>
                  <a:tcPr marL="22517" marR="22517" marT="11259" marB="112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C6</a:t>
                      </a:r>
                    </a:p>
                  </a:txBody>
                  <a:tcPr marL="22517" marR="22517" marT="11259" marB="112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5172">
                <a:tc>
                  <a:txBody>
                    <a:bodyPr/>
                    <a:lstStyle/>
                    <a:p>
                      <a:pPr fontAlgn="t"/>
                      <a:r>
                        <a:rPr lang="en-US" sz="1200">
                          <a:effectLst/>
                        </a:rPr>
                        <a:t>Gastaldi </a:t>
                      </a:r>
                      <a:r>
                        <a:rPr lang="kk-KZ" sz="1200">
                          <a:effectLst/>
                        </a:rPr>
                        <a:t>др.[ 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28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22517" marR="22517" marT="11259" marB="112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 smtClean="0">
                          <a:effectLst/>
                        </a:rPr>
                        <a:t>Важно понимание </a:t>
                      </a:r>
                      <a:r>
                        <a:rPr lang="kk-KZ" sz="1200" dirty="0">
                          <a:effectLst/>
                        </a:rPr>
                        <a:t>необходимости </a:t>
                      </a:r>
                      <a:r>
                        <a:rPr lang="kk-KZ" sz="1200" dirty="0" smtClean="0">
                          <a:effectLst/>
                        </a:rPr>
                        <a:t>врачей.</a:t>
                      </a:r>
                      <a:endParaRPr lang="kk-KZ" sz="1200" dirty="0">
                        <a:effectLst/>
                      </a:endParaRPr>
                    </a:p>
                  </a:txBody>
                  <a:tcPr marL="22517" marR="22517" marT="11259" marB="112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C6</a:t>
                      </a:r>
                    </a:p>
                  </a:txBody>
                  <a:tcPr marL="22517" marR="22517" marT="11259" marB="112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2724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Хаузер &amp; Джонсон [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29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22517" marR="22517" marT="11259" marB="112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 smtClean="0">
                          <a:effectLst/>
                        </a:rPr>
                        <a:t>При внедрении </a:t>
                      </a:r>
                      <a:r>
                        <a:rPr lang="ru-RU" sz="1200" dirty="0">
                          <a:effectLst/>
                        </a:rPr>
                        <a:t>системы </a:t>
                      </a:r>
                      <a:r>
                        <a:rPr lang="ru-RU" sz="1200" dirty="0" smtClean="0">
                          <a:effectLst/>
                        </a:rPr>
                        <a:t>ЭМЗ,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отсутствие </a:t>
                      </a:r>
                      <a:r>
                        <a:rPr lang="ru-RU" sz="1200" dirty="0">
                          <a:effectLst/>
                        </a:rPr>
                        <a:t>обучения </a:t>
                      </a:r>
                      <a:r>
                        <a:rPr lang="ru-RU" sz="1200" dirty="0" smtClean="0">
                          <a:effectLst/>
                        </a:rPr>
                        <a:t>сотрудников является барьером</a:t>
                      </a:r>
                      <a:r>
                        <a:rPr lang="ru-RU" sz="1200" baseline="0" dirty="0" smtClean="0">
                          <a:effectLst/>
                        </a:rPr>
                        <a:t> для внедрения системы</a:t>
                      </a:r>
                      <a:r>
                        <a:rPr lang="ru-RU" sz="1200" dirty="0" smtClean="0">
                          <a:effectLst/>
                        </a:rPr>
                        <a:t>.</a:t>
                      </a:r>
                      <a:endParaRPr lang="ru-RU" sz="1200" dirty="0">
                        <a:effectLst/>
                      </a:endParaRPr>
                    </a:p>
                  </a:txBody>
                  <a:tcPr marL="22517" marR="22517" marT="11259" marB="112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C3</a:t>
                      </a:r>
                    </a:p>
                  </a:txBody>
                  <a:tcPr marL="22517" marR="22517" marT="11259" marB="112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0276">
                <a:tc>
                  <a:txBody>
                    <a:bodyPr/>
                    <a:lstStyle/>
                    <a:p>
                      <a:pPr fontAlgn="t"/>
                      <a:r>
                        <a:rPr lang="en-US" sz="1200">
                          <a:effectLst/>
                        </a:rPr>
                        <a:t>Katsma </a:t>
                      </a:r>
                      <a:r>
                        <a:rPr lang="kk-KZ" sz="1200">
                          <a:effectLst/>
                        </a:rPr>
                        <a:t>др. [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31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22517" marR="22517" marT="11259" marB="112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Разработка подходов по реализации парадигмы </a:t>
                      </a:r>
                      <a:r>
                        <a:rPr lang="ru-RU" sz="1200" dirty="0" smtClean="0">
                          <a:effectLst/>
                        </a:rPr>
                        <a:t>должен</a:t>
                      </a:r>
                      <a:r>
                        <a:rPr lang="ru-RU" sz="1200" baseline="0" dirty="0" smtClean="0">
                          <a:effectLst/>
                        </a:rPr>
                        <a:t> идти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рука об руку с высоким уровнем реализации.</a:t>
                      </a:r>
                    </a:p>
                  </a:txBody>
                  <a:tcPr marL="22517" marR="22517" marT="11259" marB="112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C4</a:t>
                      </a:r>
                    </a:p>
                  </a:txBody>
                  <a:tcPr marL="22517" marR="22517" marT="11259" marB="112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0276">
                <a:tc>
                  <a:txBody>
                    <a:bodyPr/>
                    <a:lstStyle/>
                    <a:p>
                      <a:pPr fontAlgn="t"/>
                      <a:r>
                        <a:rPr lang="en-US" sz="1200">
                          <a:effectLst/>
                        </a:rPr>
                        <a:t>Ovretveit </a:t>
                      </a:r>
                      <a:r>
                        <a:rPr lang="kk-KZ" sz="1200">
                          <a:effectLst/>
                        </a:rPr>
                        <a:t>др. [ 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32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22517" marR="22517" marT="11259" marB="112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 smtClean="0">
                          <a:effectLst/>
                        </a:rPr>
                        <a:t>Участие </a:t>
                      </a:r>
                      <a:r>
                        <a:rPr lang="ru-RU" sz="1200" dirty="0">
                          <a:effectLst/>
                        </a:rPr>
                        <a:t>сотрудников в самых разных </a:t>
                      </a:r>
                      <a:r>
                        <a:rPr lang="ru-RU" sz="1200" dirty="0" smtClean="0">
                          <a:effectLst/>
                        </a:rPr>
                        <a:t>формах помогает фактором внедрения системы ЭМЗ </a:t>
                      </a:r>
                      <a:endParaRPr lang="ru-RU" sz="1200" dirty="0">
                        <a:effectLst/>
                      </a:endParaRPr>
                    </a:p>
                  </a:txBody>
                  <a:tcPr marL="22517" marR="22517" marT="11259" marB="112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dirty="0">
                          <a:effectLst/>
                        </a:rPr>
                        <a:t>C2</a:t>
                      </a:r>
                    </a:p>
                  </a:txBody>
                  <a:tcPr marL="22517" marR="22517" marT="11259" marB="112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19791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04664"/>
          </a:xfrm>
        </p:spPr>
        <p:txBody>
          <a:bodyPr>
            <a:normAutofit/>
          </a:bodyPr>
          <a:lstStyle/>
          <a:p>
            <a:endParaRPr lang="kk-KZ" sz="1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5389252"/>
              </p:ext>
            </p:extLst>
          </p:nvPr>
        </p:nvGraphicFramePr>
        <p:xfrm>
          <a:off x="107505" y="116633"/>
          <a:ext cx="8928991" cy="6530036"/>
        </p:xfrm>
        <a:graphic>
          <a:graphicData uri="http://schemas.openxmlformats.org/drawingml/2006/table">
            <a:tbl>
              <a:tblPr/>
              <a:tblGrid>
                <a:gridCol w="1224136"/>
                <a:gridCol w="6768751"/>
                <a:gridCol w="936104"/>
              </a:tblGrid>
              <a:tr h="504055"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 err="1">
                          <a:effectLst/>
                        </a:rPr>
                        <a:t>Ovretveit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kk-KZ" sz="1400" dirty="0">
                          <a:effectLst/>
                        </a:rPr>
                        <a:t>др. [ </a:t>
                      </a:r>
                      <a:r>
                        <a:rPr lang="kk-KZ" sz="1400" dirty="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32</a:t>
                      </a:r>
                      <a:r>
                        <a:rPr lang="kk-KZ" sz="1400" dirty="0">
                          <a:effectLst/>
                        </a:rPr>
                        <a:t> ]</a:t>
                      </a:r>
                    </a:p>
                  </a:txBody>
                  <a:tcPr marL="18702" marR="18702" marT="9351" marB="935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 smtClean="0">
                          <a:effectLst/>
                        </a:rPr>
                        <a:t>Помогающим </a:t>
                      </a:r>
                      <a:r>
                        <a:rPr lang="ru-RU" sz="1400" dirty="0">
                          <a:effectLst/>
                        </a:rPr>
                        <a:t>фактором внедрения системы </a:t>
                      </a:r>
                      <a:r>
                        <a:rPr lang="ru-RU" sz="1400" dirty="0" smtClean="0">
                          <a:effectLst/>
                        </a:rPr>
                        <a:t>ЭМЗ </a:t>
                      </a:r>
                      <a:r>
                        <a:rPr lang="ru-RU" sz="1400" dirty="0">
                          <a:effectLst/>
                        </a:rPr>
                        <a:t>является руководство и поддержка компетентным </a:t>
                      </a:r>
                      <a:r>
                        <a:rPr lang="ru-RU" sz="1400" dirty="0" smtClean="0">
                          <a:effectLst/>
                        </a:rPr>
                        <a:t> персоналом  информационного </a:t>
                      </a:r>
                      <a:r>
                        <a:rPr lang="ru-RU" sz="1400" dirty="0">
                          <a:effectLst/>
                        </a:rPr>
                        <a:t>отдела технологии.</a:t>
                      </a:r>
                    </a:p>
                  </a:txBody>
                  <a:tcPr marL="18702" marR="18702" marT="9351" marB="935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>
                          <a:effectLst/>
                        </a:rPr>
                        <a:t>C5</a:t>
                      </a:r>
                    </a:p>
                  </a:txBody>
                  <a:tcPr marL="18702" marR="18702" marT="9351" marB="935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9237">
                <a:tc>
                  <a:txBody>
                    <a:bodyPr/>
                    <a:lstStyle/>
                    <a:p>
                      <a:pPr fontAlgn="t"/>
                      <a:r>
                        <a:rPr lang="en-US" sz="1400">
                          <a:effectLst/>
                        </a:rPr>
                        <a:t>Ovretveit </a:t>
                      </a:r>
                      <a:r>
                        <a:rPr lang="kk-KZ" sz="1400">
                          <a:effectLst/>
                        </a:rPr>
                        <a:t>др. [ </a:t>
                      </a:r>
                      <a:r>
                        <a:rPr lang="kk-KZ" sz="14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32</a:t>
                      </a:r>
                      <a:r>
                        <a:rPr lang="kk-KZ" sz="1400">
                          <a:effectLst/>
                        </a:rPr>
                        <a:t> ]</a:t>
                      </a:r>
                    </a:p>
                  </a:txBody>
                  <a:tcPr marL="18702" marR="18702" marT="9351" marB="935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 smtClean="0">
                          <a:effectLst/>
                        </a:rPr>
                        <a:t>Помогающим </a:t>
                      </a:r>
                      <a:r>
                        <a:rPr lang="ru-RU" sz="1400" dirty="0">
                          <a:effectLst/>
                        </a:rPr>
                        <a:t>фактором внедрения </a:t>
                      </a:r>
                      <a:r>
                        <a:rPr lang="ru-RU" sz="1400" dirty="0" smtClean="0">
                          <a:effectLst/>
                        </a:rPr>
                        <a:t>системы</a:t>
                      </a:r>
                      <a:r>
                        <a:rPr lang="ru-RU" sz="1400" baseline="0" dirty="0" smtClean="0">
                          <a:effectLst/>
                        </a:rPr>
                        <a:t> ЭМЗ</a:t>
                      </a:r>
                      <a:r>
                        <a:rPr lang="ru-RU" sz="1400" dirty="0" smtClean="0">
                          <a:effectLst/>
                        </a:rPr>
                        <a:t> является полная поддержка руководства </a:t>
                      </a:r>
                      <a:endParaRPr lang="ru-RU" sz="1400" dirty="0">
                        <a:effectLst/>
                      </a:endParaRPr>
                    </a:p>
                  </a:txBody>
                  <a:tcPr marL="18702" marR="18702" marT="9351" marB="935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>
                          <a:effectLst/>
                        </a:rPr>
                        <a:t>C1</a:t>
                      </a:r>
                    </a:p>
                  </a:txBody>
                  <a:tcPr marL="18702" marR="18702" marT="9351" marB="935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9237"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 err="1">
                          <a:effectLst/>
                        </a:rPr>
                        <a:t>Ovretveit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kk-KZ" sz="1400" dirty="0">
                          <a:effectLst/>
                        </a:rPr>
                        <a:t>др. [ </a:t>
                      </a:r>
                      <a:r>
                        <a:rPr lang="kk-KZ" sz="1400" dirty="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32</a:t>
                      </a:r>
                      <a:r>
                        <a:rPr lang="kk-KZ" sz="1400" dirty="0">
                          <a:effectLst/>
                        </a:rPr>
                        <a:t> ]</a:t>
                      </a:r>
                    </a:p>
                  </a:txBody>
                  <a:tcPr marL="18702" marR="18702" marT="9351" marB="935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>
                          <a:effectLst/>
                        </a:rPr>
                        <a:t>Фактором в реализации системы </a:t>
                      </a:r>
                      <a:r>
                        <a:rPr lang="ru-RU" sz="1400" dirty="0" smtClean="0">
                          <a:effectLst/>
                        </a:rPr>
                        <a:t>ЭМЗ </a:t>
                      </a:r>
                      <a:r>
                        <a:rPr lang="ru-RU" sz="1400" dirty="0">
                          <a:effectLst/>
                        </a:rPr>
                        <a:t>является вовлечение пользователей в выборе и </a:t>
                      </a:r>
                      <a:r>
                        <a:rPr lang="ru-RU" sz="1400" dirty="0" smtClean="0">
                          <a:effectLst/>
                        </a:rPr>
                        <a:t>разработке системы.</a:t>
                      </a:r>
                      <a:endParaRPr lang="ru-RU" sz="1400" dirty="0">
                        <a:effectLst/>
                      </a:endParaRPr>
                    </a:p>
                  </a:txBody>
                  <a:tcPr marL="18702" marR="18702" marT="9351" marB="935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>
                          <a:effectLst/>
                        </a:rPr>
                        <a:t>C5</a:t>
                      </a:r>
                    </a:p>
                  </a:txBody>
                  <a:tcPr marL="18702" marR="18702" marT="9351" marB="935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5344">
                <a:tc>
                  <a:txBody>
                    <a:bodyPr/>
                    <a:lstStyle/>
                    <a:p>
                      <a:pPr fontAlgn="t"/>
                      <a:r>
                        <a:rPr lang="en-US" sz="1400">
                          <a:effectLst/>
                        </a:rPr>
                        <a:t>Ovretveit </a:t>
                      </a:r>
                      <a:r>
                        <a:rPr lang="kk-KZ" sz="1400">
                          <a:effectLst/>
                        </a:rPr>
                        <a:t>др. [ </a:t>
                      </a:r>
                      <a:r>
                        <a:rPr lang="kk-KZ" sz="14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32</a:t>
                      </a:r>
                      <a:r>
                        <a:rPr lang="kk-KZ" sz="1400">
                          <a:effectLst/>
                        </a:rPr>
                        <a:t> ]</a:t>
                      </a:r>
                    </a:p>
                  </a:txBody>
                  <a:tcPr marL="18702" marR="18702" marT="9351" marB="935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>
                          <a:effectLst/>
                        </a:rPr>
                        <a:t>Фактором в реализации системы </a:t>
                      </a:r>
                      <a:r>
                        <a:rPr lang="ru-RU" sz="1400" dirty="0" smtClean="0">
                          <a:effectLst/>
                        </a:rPr>
                        <a:t>ЭМЗ </a:t>
                      </a:r>
                      <a:r>
                        <a:rPr lang="ru-RU" sz="1400" dirty="0">
                          <a:effectLst/>
                        </a:rPr>
                        <a:t>является обеспечение образования </a:t>
                      </a:r>
                      <a:r>
                        <a:rPr lang="ru-RU" sz="1400" dirty="0" smtClean="0">
                          <a:effectLst/>
                        </a:rPr>
                        <a:t>достаточное </a:t>
                      </a:r>
                      <a:r>
                        <a:rPr lang="ru-RU" sz="1400" dirty="0">
                          <a:effectLst/>
                        </a:rPr>
                        <a:t>время, количество и качество.</a:t>
                      </a:r>
                    </a:p>
                  </a:txBody>
                  <a:tcPr marL="18702" marR="18702" marT="9351" marB="935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>
                          <a:effectLst/>
                        </a:rPr>
                        <a:t>C3</a:t>
                      </a:r>
                    </a:p>
                  </a:txBody>
                  <a:tcPr marL="18702" marR="18702" marT="9351" marB="935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7023">
                <a:tc>
                  <a:txBody>
                    <a:bodyPr/>
                    <a:lstStyle/>
                    <a:p>
                      <a:pPr fontAlgn="t"/>
                      <a:r>
                        <a:rPr lang="en-US" sz="1400">
                          <a:effectLst/>
                        </a:rPr>
                        <a:t>Ovretveit </a:t>
                      </a:r>
                      <a:r>
                        <a:rPr lang="kk-KZ" sz="1400">
                          <a:effectLst/>
                        </a:rPr>
                        <a:t>др. [ </a:t>
                      </a:r>
                      <a:r>
                        <a:rPr lang="kk-KZ" sz="14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32</a:t>
                      </a:r>
                      <a:r>
                        <a:rPr lang="kk-KZ" sz="1400">
                          <a:effectLst/>
                        </a:rPr>
                        <a:t> ]</a:t>
                      </a:r>
                    </a:p>
                  </a:txBody>
                  <a:tcPr marL="18702" marR="18702" marT="9351" marB="935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>
                          <a:effectLst/>
                        </a:rPr>
                        <a:t>Фактором в реализации системы </a:t>
                      </a:r>
                      <a:r>
                        <a:rPr lang="ru-RU" sz="1400" dirty="0" smtClean="0">
                          <a:effectLst/>
                        </a:rPr>
                        <a:t>ЭМЗ является </a:t>
                      </a:r>
                      <a:r>
                        <a:rPr lang="ru-RU" sz="1400" dirty="0">
                          <a:effectLst/>
                        </a:rPr>
                        <a:t>сильная поддержка управления.</a:t>
                      </a:r>
                    </a:p>
                  </a:txBody>
                  <a:tcPr marL="18702" marR="18702" marT="9351" marB="935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>
                          <a:effectLst/>
                        </a:rPr>
                        <a:t>C1</a:t>
                      </a:r>
                    </a:p>
                  </a:txBody>
                  <a:tcPr marL="18702" marR="18702" marT="9351" marB="935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7558">
                <a:tc>
                  <a:txBody>
                    <a:bodyPr/>
                    <a:lstStyle/>
                    <a:p>
                      <a:pPr fontAlgn="t"/>
                      <a:r>
                        <a:rPr lang="kk-KZ" sz="1400">
                          <a:effectLst/>
                        </a:rPr>
                        <a:t>Саймон и др. [ </a:t>
                      </a:r>
                      <a:r>
                        <a:rPr lang="kk-KZ" sz="14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36</a:t>
                      </a:r>
                      <a:r>
                        <a:rPr lang="kk-KZ" sz="1400">
                          <a:effectLst/>
                        </a:rPr>
                        <a:t> ]</a:t>
                      </a:r>
                    </a:p>
                  </a:txBody>
                  <a:tcPr marL="18702" marR="18702" marT="9351" marB="935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 smtClean="0">
                          <a:effectLst/>
                        </a:rPr>
                        <a:t>Руководящий</a:t>
                      </a:r>
                      <a:r>
                        <a:rPr lang="ru-RU" sz="1400" baseline="0" dirty="0" smtClean="0">
                          <a:effectLst/>
                        </a:rPr>
                        <a:t> отдел</a:t>
                      </a:r>
                      <a:r>
                        <a:rPr lang="ru-RU" sz="1400" dirty="0" smtClean="0">
                          <a:effectLst/>
                        </a:rPr>
                        <a:t> осуществление системы КВЗВ </a:t>
                      </a:r>
                      <a:r>
                        <a:rPr lang="ru-RU" sz="1400" dirty="0">
                          <a:effectLst/>
                        </a:rPr>
                        <a:t>должен иметь </a:t>
                      </a:r>
                      <a:r>
                        <a:rPr lang="ru-RU" sz="1400" dirty="0" smtClean="0">
                          <a:effectLst/>
                        </a:rPr>
                        <a:t>в составе клинического персонала</a:t>
                      </a:r>
                      <a:endParaRPr lang="ru-RU" sz="1400" dirty="0">
                        <a:effectLst/>
                      </a:endParaRPr>
                    </a:p>
                  </a:txBody>
                  <a:tcPr marL="18702" marR="18702" marT="9351" marB="935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>
                          <a:effectLst/>
                        </a:rPr>
                        <a:t>C2</a:t>
                      </a:r>
                    </a:p>
                  </a:txBody>
                  <a:tcPr marL="18702" marR="18702" marT="9351" marB="935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51">
                <a:tc>
                  <a:txBody>
                    <a:bodyPr/>
                    <a:lstStyle/>
                    <a:p>
                      <a:pPr fontAlgn="t"/>
                      <a:r>
                        <a:rPr lang="kk-KZ" sz="1400">
                          <a:effectLst/>
                        </a:rPr>
                        <a:t>Саймон и др. [ </a:t>
                      </a:r>
                      <a:r>
                        <a:rPr lang="kk-KZ" sz="14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36</a:t>
                      </a:r>
                      <a:r>
                        <a:rPr lang="kk-KZ" sz="1400">
                          <a:effectLst/>
                        </a:rPr>
                        <a:t> ]</a:t>
                      </a:r>
                    </a:p>
                  </a:txBody>
                  <a:tcPr marL="18702" marR="18702" marT="9351" marB="935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effectLst/>
                        </a:rPr>
                        <a:t>Обучение конечных пользователей важно; оказание поддержки в режиме реального времени является еще более важным.</a:t>
                      </a:r>
                    </a:p>
                  </a:txBody>
                  <a:tcPr marL="18702" marR="18702" marT="9351" marB="935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>
                          <a:effectLst/>
                        </a:rPr>
                        <a:t>C3</a:t>
                      </a:r>
                    </a:p>
                  </a:txBody>
                  <a:tcPr marL="18702" marR="18702" marT="9351" marB="935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3130">
                <a:tc>
                  <a:txBody>
                    <a:bodyPr/>
                    <a:lstStyle/>
                    <a:p>
                      <a:pPr fontAlgn="t"/>
                      <a:r>
                        <a:rPr lang="kk-KZ" sz="1400">
                          <a:effectLst/>
                        </a:rPr>
                        <a:t>Саймон и др. [ </a:t>
                      </a:r>
                      <a:r>
                        <a:rPr lang="kk-KZ" sz="14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36</a:t>
                      </a:r>
                      <a:r>
                        <a:rPr lang="kk-KZ" sz="1400">
                          <a:effectLst/>
                        </a:rPr>
                        <a:t> ]</a:t>
                      </a:r>
                    </a:p>
                  </a:txBody>
                  <a:tcPr marL="18702" marR="18702" marT="9351" marB="935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>
                          <a:effectLst/>
                        </a:rPr>
                        <a:t>Реализация </a:t>
                      </a:r>
                      <a:r>
                        <a:rPr lang="ru-RU" sz="1400" dirty="0" smtClean="0">
                          <a:effectLst/>
                        </a:rPr>
                        <a:t>КВЗВ </a:t>
                      </a:r>
                      <a:r>
                        <a:rPr lang="ru-RU" sz="1400" dirty="0">
                          <a:effectLst/>
                        </a:rPr>
                        <a:t>требует тщательного планирования и подготовки заранее.</a:t>
                      </a:r>
                    </a:p>
                  </a:txBody>
                  <a:tcPr marL="18702" marR="18702" marT="9351" marB="935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>
                          <a:effectLst/>
                        </a:rPr>
                        <a:t>C4</a:t>
                      </a:r>
                    </a:p>
                  </a:txBody>
                  <a:tcPr marL="18702" marR="18702" marT="9351" marB="935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5344">
                <a:tc>
                  <a:txBody>
                    <a:bodyPr/>
                    <a:lstStyle/>
                    <a:p>
                      <a:pPr fontAlgn="t"/>
                      <a:r>
                        <a:rPr lang="kk-KZ" sz="1400">
                          <a:effectLst/>
                        </a:rPr>
                        <a:t>Саймон и др. [ </a:t>
                      </a:r>
                      <a:r>
                        <a:rPr lang="kk-KZ" sz="14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36</a:t>
                      </a:r>
                      <a:r>
                        <a:rPr lang="kk-KZ" sz="1400">
                          <a:effectLst/>
                        </a:rPr>
                        <a:t> ]</a:t>
                      </a:r>
                    </a:p>
                  </a:txBody>
                  <a:tcPr marL="18702" marR="18702" marT="9351" marB="935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 smtClean="0">
                          <a:effectLst/>
                        </a:rPr>
                        <a:t>Многопрофильное </a:t>
                      </a:r>
                      <a:r>
                        <a:rPr lang="ru-RU" sz="1400" dirty="0">
                          <a:effectLst/>
                        </a:rPr>
                        <a:t>представление </a:t>
                      </a:r>
                      <a:r>
                        <a:rPr lang="ru-RU" sz="1400" dirty="0" smtClean="0">
                          <a:effectLst/>
                        </a:rPr>
                        <a:t>о</a:t>
                      </a:r>
                      <a:r>
                        <a:rPr lang="ru-RU" sz="1400" baseline="0" dirty="0" smtClean="0">
                          <a:effectLst/>
                        </a:rPr>
                        <a:t> ранних </a:t>
                      </a:r>
                      <a:r>
                        <a:rPr lang="ru-RU" sz="1400" dirty="0" smtClean="0">
                          <a:effectLst/>
                        </a:rPr>
                        <a:t>пользователях  </a:t>
                      </a:r>
                      <a:r>
                        <a:rPr lang="ru-RU" sz="1400" dirty="0">
                          <a:effectLst/>
                        </a:rPr>
                        <a:t>и </a:t>
                      </a:r>
                      <a:r>
                        <a:rPr lang="ru-RU" sz="1400" dirty="0" smtClean="0">
                          <a:effectLst/>
                        </a:rPr>
                        <a:t>сотрудничество</a:t>
                      </a:r>
                      <a:r>
                        <a:rPr lang="ru-RU" sz="1400" baseline="0" dirty="0" smtClean="0">
                          <a:effectLst/>
                        </a:rPr>
                        <a:t> с ними</a:t>
                      </a:r>
                      <a:r>
                        <a:rPr lang="ru-RU" sz="1400" dirty="0" smtClean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является важным для реализации </a:t>
                      </a:r>
                      <a:r>
                        <a:rPr lang="ru-RU" sz="1400" dirty="0" smtClean="0">
                          <a:effectLst/>
                        </a:rPr>
                        <a:t>КВЗВ.</a:t>
                      </a:r>
                      <a:endParaRPr lang="ru-RU" sz="1400" dirty="0">
                        <a:effectLst/>
                      </a:endParaRPr>
                    </a:p>
                  </a:txBody>
                  <a:tcPr marL="18702" marR="18702" marT="9351" marB="935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>
                          <a:effectLst/>
                        </a:rPr>
                        <a:t>C5</a:t>
                      </a:r>
                    </a:p>
                  </a:txBody>
                  <a:tcPr marL="18702" marR="18702" marT="9351" marB="935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3130">
                <a:tc>
                  <a:txBody>
                    <a:bodyPr/>
                    <a:lstStyle/>
                    <a:p>
                      <a:pPr fontAlgn="t"/>
                      <a:r>
                        <a:rPr lang="kk-KZ" sz="1400">
                          <a:effectLst/>
                        </a:rPr>
                        <a:t>Саймон и др. [ </a:t>
                      </a:r>
                      <a:r>
                        <a:rPr lang="kk-KZ" sz="14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36</a:t>
                      </a:r>
                      <a:r>
                        <a:rPr lang="kk-KZ" sz="1400">
                          <a:effectLst/>
                        </a:rPr>
                        <a:t> ]</a:t>
                      </a:r>
                    </a:p>
                  </a:txBody>
                  <a:tcPr marL="18702" marR="18702" marT="9351" marB="935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>
                          <a:effectLst/>
                        </a:rPr>
                        <a:t>Осознание отношений тревоги и страха важно при планировании реализации </a:t>
                      </a:r>
                      <a:r>
                        <a:rPr lang="ru-RU" sz="1400" dirty="0" smtClean="0">
                          <a:effectLst/>
                        </a:rPr>
                        <a:t>КВЗВ.</a:t>
                      </a:r>
                      <a:endParaRPr lang="ru-RU" sz="1400" dirty="0">
                        <a:effectLst/>
                      </a:endParaRPr>
                    </a:p>
                  </a:txBody>
                  <a:tcPr marL="18702" marR="18702" marT="9351" marB="935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>
                          <a:effectLst/>
                        </a:rPr>
                        <a:t>C6</a:t>
                      </a:r>
                    </a:p>
                  </a:txBody>
                  <a:tcPr marL="18702" marR="18702" marT="9351" marB="935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3130">
                <a:tc>
                  <a:txBody>
                    <a:bodyPr/>
                    <a:lstStyle/>
                    <a:p>
                      <a:pPr fontAlgn="t"/>
                      <a:r>
                        <a:rPr lang="kk-KZ" sz="1400">
                          <a:effectLst/>
                        </a:rPr>
                        <a:t>Саймон и др. [ </a:t>
                      </a:r>
                      <a:r>
                        <a:rPr lang="kk-KZ" sz="14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36</a:t>
                      </a:r>
                      <a:r>
                        <a:rPr lang="kk-KZ" sz="1400">
                          <a:effectLst/>
                        </a:rPr>
                        <a:t> ]</a:t>
                      </a:r>
                    </a:p>
                  </a:txBody>
                  <a:tcPr marL="18702" marR="18702" marT="9351" marB="935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>
                          <a:effectLst/>
                        </a:rPr>
                        <a:t>Идентификация и поддержка </a:t>
                      </a:r>
                      <a:r>
                        <a:rPr lang="ru-RU" sz="1400" dirty="0" smtClean="0">
                          <a:effectLst/>
                        </a:rPr>
                        <a:t>лидера </a:t>
                      </a:r>
                      <a:r>
                        <a:rPr lang="ru-RU" sz="1400" dirty="0">
                          <a:effectLst/>
                        </a:rPr>
                        <a:t>среди каждой группы пользователей.</a:t>
                      </a:r>
                    </a:p>
                  </a:txBody>
                  <a:tcPr marL="18702" marR="18702" marT="9351" marB="935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>
                          <a:effectLst/>
                        </a:rPr>
                        <a:t>C7</a:t>
                      </a:r>
                    </a:p>
                  </a:txBody>
                  <a:tcPr marL="18702" marR="18702" marT="9351" marB="935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5344">
                <a:tc>
                  <a:txBody>
                    <a:bodyPr/>
                    <a:lstStyle/>
                    <a:p>
                      <a:pPr fontAlgn="t"/>
                      <a:r>
                        <a:rPr lang="kk-KZ" sz="1400" dirty="0">
                          <a:effectLst/>
                        </a:rPr>
                        <a:t>Саймон и др. [ </a:t>
                      </a:r>
                      <a:r>
                        <a:rPr lang="kk-KZ" sz="1400" dirty="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36</a:t>
                      </a:r>
                      <a:r>
                        <a:rPr lang="kk-KZ" sz="1400" dirty="0">
                          <a:effectLst/>
                        </a:rPr>
                        <a:t> ]</a:t>
                      </a:r>
                    </a:p>
                  </a:txBody>
                  <a:tcPr marL="18702" marR="18702" marT="9351" marB="935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 smtClean="0">
                          <a:effectLst/>
                        </a:rPr>
                        <a:t>Достаточное </a:t>
                      </a:r>
                      <a:r>
                        <a:rPr lang="ru-RU" sz="1400" dirty="0">
                          <a:effectLst/>
                        </a:rPr>
                        <a:t>наличие живой, в </a:t>
                      </a:r>
                      <a:r>
                        <a:rPr lang="ru-RU" sz="1400" dirty="0" smtClean="0">
                          <a:effectLst/>
                        </a:rPr>
                        <a:t>очной </a:t>
                      </a:r>
                      <a:r>
                        <a:rPr lang="ru-RU" sz="1400" dirty="0">
                          <a:effectLst/>
                        </a:rPr>
                        <a:t>поддержки (</a:t>
                      </a:r>
                      <a:r>
                        <a:rPr lang="ru-RU" sz="1400" dirty="0" err="1">
                          <a:effectLst/>
                        </a:rPr>
                        <a:t>супер-пользователей</a:t>
                      </a:r>
                      <a:r>
                        <a:rPr lang="ru-RU" sz="1400" dirty="0">
                          <a:effectLst/>
                        </a:rPr>
                        <a:t>) является полезным в содействии осуществлению </a:t>
                      </a:r>
                      <a:r>
                        <a:rPr lang="ru-RU" sz="1400" dirty="0" smtClean="0">
                          <a:effectLst/>
                        </a:rPr>
                        <a:t>КВЗВ.</a:t>
                      </a:r>
                      <a:endParaRPr lang="ru-RU" sz="1400" dirty="0">
                        <a:effectLst/>
                      </a:endParaRPr>
                    </a:p>
                  </a:txBody>
                  <a:tcPr marL="18702" marR="18702" marT="9351" marB="935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>
                          <a:effectLst/>
                        </a:rPr>
                        <a:t>C8</a:t>
                      </a:r>
                    </a:p>
                  </a:txBody>
                  <a:tcPr marL="18702" marR="18702" marT="9351" marB="935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7558">
                <a:tc>
                  <a:txBody>
                    <a:bodyPr/>
                    <a:lstStyle/>
                    <a:p>
                      <a:pPr fontAlgn="t"/>
                      <a:r>
                        <a:rPr lang="kk-KZ" sz="1400">
                          <a:effectLst/>
                        </a:rPr>
                        <a:t>Скотт и др.[ </a:t>
                      </a:r>
                      <a:r>
                        <a:rPr lang="kk-KZ" sz="14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35</a:t>
                      </a:r>
                      <a:r>
                        <a:rPr lang="kk-KZ" sz="1400">
                          <a:effectLst/>
                        </a:rPr>
                        <a:t> ]</a:t>
                      </a:r>
                    </a:p>
                  </a:txBody>
                  <a:tcPr marL="18702" marR="18702" marT="9351" marB="935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 smtClean="0">
                          <a:effectLst/>
                        </a:rPr>
                        <a:t>Установить</a:t>
                      </a:r>
                      <a:r>
                        <a:rPr lang="ru-RU" sz="1400" baseline="0" dirty="0" smtClean="0">
                          <a:effectLst/>
                        </a:rPr>
                        <a:t> систему</a:t>
                      </a:r>
                      <a:r>
                        <a:rPr lang="ru-RU" sz="1400" dirty="0" smtClean="0">
                          <a:effectLst/>
                        </a:rPr>
                        <a:t>  ЭМЗ одним из первых, </a:t>
                      </a:r>
                      <a:r>
                        <a:rPr lang="ru-RU" sz="1400" dirty="0">
                          <a:effectLst/>
                        </a:rPr>
                        <a:t>воспринималось быть </a:t>
                      </a:r>
                      <a:r>
                        <a:rPr lang="ru-RU" sz="1400" dirty="0" smtClean="0">
                          <a:effectLst/>
                        </a:rPr>
                        <a:t>отделенным </a:t>
                      </a:r>
                      <a:r>
                        <a:rPr lang="ru-RU" sz="1400" dirty="0">
                          <a:effectLst/>
                        </a:rPr>
                        <a:t>от местной среды в результате противоречивых приоритетов между организацией и отдельными врачами.</a:t>
                      </a:r>
                    </a:p>
                  </a:txBody>
                  <a:tcPr marL="18702" marR="18702" marT="9351" marB="935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>
                          <a:effectLst/>
                        </a:rPr>
                        <a:t>C2</a:t>
                      </a:r>
                    </a:p>
                  </a:txBody>
                  <a:tcPr marL="18702" marR="18702" marT="9351" marB="935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7023">
                <a:tc>
                  <a:txBody>
                    <a:bodyPr/>
                    <a:lstStyle/>
                    <a:p>
                      <a:pPr fontAlgn="t"/>
                      <a:r>
                        <a:rPr lang="kk-KZ" sz="1400">
                          <a:effectLst/>
                        </a:rPr>
                        <a:t>Скотт и др.[ </a:t>
                      </a:r>
                      <a:r>
                        <a:rPr lang="kk-KZ" sz="14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35</a:t>
                      </a:r>
                      <a:r>
                        <a:rPr lang="kk-KZ" sz="1400">
                          <a:effectLst/>
                        </a:rPr>
                        <a:t> ]</a:t>
                      </a:r>
                    </a:p>
                  </a:txBody>
                  <a:tcPr marL="18702" marR="18702" marT="9351" marB="935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 smtClean="0">
                          <a:effectLst/>
                        </a:rPr>
                        <a:t>Участие</a:t>
                      </a:r>
                      <a:r>
                        <a:rPr lang="ru-RU" sz="1400" baseline="0" dirty="0" smtClean="0">
                          <a:effectLst/>
                        </a:rPr>
                        <a:t> р</a:t>
                      </a:r>
                      <a:r>
                        <a:rPr lang="ru-RU" sz="1400" dirty="0" smtClean="0">
                          <a:effectLst/>
                        </a:rPr>
                        <a:t>уководство  было оценена </a:t>
                      </a:r>
                      <a:r>
                        <a:rPr lang="ru-RU" sz="1400" dirty="0">
                          <a:effectLst/>
                        </a:rPr>
                        <a:t>для селекционных решений.</a:t>
                      </a:r>
                    </a:p>
                  </a:txBody>
                  <a:tcPr marL="18702" marR="18702" marT="9351" marB="935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>
                          <a:effectLst/>
                        </a:rPr>
                        <a:t>C1</a:t>
                      </a:r>
                    </a:p>
                  </a:txBody>
                  <a:tcPr marL="18702" marR="18702" marT="9351" marB="935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34945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k-KZ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486393"/>
              </p:ext>
            </p:extLst>
          </p:nvPr>
        </p:nvGraphicFramePr>
        <p:xfrm>
          <a:off x="395536" y="476670"/>
          <a:ext cx="8208912" cy="5863616"/>
        </p:xfrm>
        <a:graphic>
          <a:graphicData uri="http://schemas.openxmlformats.org/drawingml/2006/table">
            <a:tbl>
              <a:tblPr/>
              <a:tblGrid>
                <a:gridCol w="1152128"/>
                <a:gridCol w="6120680"/>
                <a:gridCol w="936104"/>
              </a:tblGrid>
              <a:tr h="259250"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</a:rPr>
                        <a:t>Скотт и др.[ </a:t>
                      </a:r>
                      <a:r>
                        <a:rPr lang="kk-KZ" sz="1200" dirty="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35</a:t>
                      </a:r>
                      <a:r>
                        <a:rPr lang="kk-KZ" sz="1200" dirty="0">
                          <a:effectLst/>
                        </a:rPr>
                        <a:t> ]</a:t>
                      </a:r>
                    </a:p>
                  </a:txBody>
                  <a:tcPr marL="21149" marR="21149" marT="10575" marB="10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>
                          <a:effectLst/>
                        </a:rPr>
                        <a:t>Иерархическая руководство ценилась на реализацию.</a:t>
                      </a:r>
                    </a:p>
                  </a:txBody>
                  <a:tcPr marL="21149" marR="21149" marT="10575" marB="10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C1</a:t>
                      </a:r>
                    </a:p>
                  </a:txBody>
                  <a:tcPr marL="21149" marR="21149" marT="10575" marB="10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70348"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</a:rPr>
                        <a:t>Вейр и др. [</a:t>
                      </a:r>
                      <a:r>
                        <a:rPr lang="kk-KZ" sz="1200" dirty="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19</a:t>
                      </a:r>
                      <a:r>
                        <a:rPr lang="kk-KZ" sz="1200" dirty="0">
                          <a:effectLst/>
                        </a:rPr>
                        <a:t> ]</a:t>
                      </a:r>
                    </a:p>
                  </a:txBody>
                  <a:tcPr marL="21149" marR="21149" marT="10575" marB="10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 smtClean="0">
                          <a:effectLst/>
                        </a:rPr>
                        <a:t>Содействующий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фактор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 связанный </a:t>
                      </a:r>
                      <a:r>
                        <a:rPr lang="ru-RU" sz="1200" dirty="0">
                          <a:effectLst/>
                        </a:rPr>
                        <a:t>с реализацией </a:t>
                      </a:r>
                      <a:r>
                        <a:rPr lang="ru-RU" sz="1200" dirty="0" smtClean="0">
                          <a:effectLst/>
                        </a:rPr>
                        <a:t>КВЗВ, это  </a:t>
                      </a:r>
                      <a:r>
                        <a:rPr lang="ru-RU" sz="1200" dirty="0">
                          <a:effectLst/>
                        </a:rPr>
                        <a:t>хорошо </a:t>
                      </a:r>
                      <a:r>
                        <a:rPr lang="ru-RU" sz="1200" dirty="0" smtClean="0">
                          <a:effectLst/>
                        </a:rPr>
                        <a:t>осведомленный, положительно относящий отдел </a:t>
                      </a:r>
                      <a:r>
                        <a:rPr lang="ru-RU" sz="1200" dirty="0">
                          <a:effectLst/>
                        </a:rPr>
                        <a:t>информации управления ресурсами.</a:t>
                      </a:r>
                    </a:p>
                  </a:txBody>
                  <a:tcPr marL="21149" marR="21149" marT="10575" marB="10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C5</a:t>
                      </a:r>
                    </a:p>
                  </a:txBody>
                  <a:tcPr marL="21149" marR="21149" marT="10575" marB="10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2574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Вейр и др. [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19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21149" marR="21149" marT="10575" marB="10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 smtClean="0">
                          <a:effectLst/>
                        </a:rPr>
                        <a:t>Содействующим </a:t>
                      </a:r>
                      <a:r>
                        <a:rPr lang="ru-RU" sz="1200" dirty="0">
                          <a:effectLst/>
                        </a:rPr>
                        <a:t>фактором, </a:t>
                      </a:r>
                      <a:r>
                        <a:rPr lang="ru-RU" sz="1200" dirty="0" smtClean="0">
                          <a:effectLst/>
                        </a:rPr>
                        <a:t>связанный </a:t>
                      </a:r>
                      <a:r>
                        <a:rPr lang="ru-RU" sz="1200" dirty="0">
                          <a:effectLst/>
                        </a:rPr>
                        <a:t>с реализацией </a:t>
                      </a:r>
                      <a:r>
                        <a:rPr lang="ru-RU" sz="1200" dirty="0" smtClean="0">
                          <a:effectLst/>
                        </a:rPr>
                        <a:t>КВЗВ </a:t>
                      </a:r>
                      <a:r>
                        <a:rPr lang="ru-RU" sz="1200" dirty="0">
                          <a:effectLst/>
                        </a:rPr>
                        <a:t>является </a:t>
                      </a:r>
                      <a:r>
                        <a:rPr lang="ru-RU" sz="1200" dirty="0" smtClean="0">
                          <a:effectLst/>
                        </a:rPr>
                        <a:t>благоприятная </a:t>
                      </a:r>
                      <a:r>
                        <a:rPr lang="ru-RU" sz="1200" dirty="0">
                          <a:effectLst/>
                        </a:rPr>
                        <a:t>администрация и начальники штабов.</a:t>
                      </a:r>
                    </a:p>
                  </a:txBody>
                  <a:tcPr marL="21149" marR="21149" marT="10575" marB="10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C1</a:t>
                      </a:r>
                    </a:p>
                  </a:txBody>
                  <a:tcPr marL="21149" marR="21149" marT="10575" marB="10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7024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Вейр и др. [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19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21149" marR="21149" marT="10575" marB="10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 smtClean="0">
                          <a:effectLst/>
                        </a:rPr>
                        <a:t>Содействующим </a:t>
                      </a:r>
                      <a:r>
                        <a:rPr lang="ru-RU" sz="1200" dirty="0">
                          <a:effectLst/>
                        </a:rPr>
                        <a:t>фактором, </a:t>
                      </a:r>
                      <a:r>
                        <a:rPr lang="ru-RU" sz="1200" dirty="0" smtClean="0">
                          <a:effectLst/>
                        </a:rPr>
                        <a:t>связанный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с </a:t>
                      </a:r>
                      <a:r>
                        <a:rPr lang="ru-RU" sz="1200" dirty="0">
                          <a:effectLst/>
                        </a:rPr>
                        <a:t>реализацией </a:t>
                      </a:r>
                      <a:r>
                        <a:rPr lang="ru-RU" sz="1200" dirty="0" smtClean="0">
                          <a:effectLst/>
                        </a:rPr>
                        <a:t>КВЗВ </a:t>
                      </a:r>
                      <a:r>
                        <a:rPr lang="ru-RU" sz="1200" dirty="0">
                          <a:effectLst/>
                        </a:rPr>
                        <a:t>является прямое участие врачей.</a:t>
                      </a:r>
                    </a:p>
                  </a:txBody>
                  <a:tcPr marL="21149" marR="21149" marT="10575" marB="10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C2</a:t>
                      </a:r>
                    </a:p>
                  </a:txBody>
                  <a:tcPr marL="21149" marR="21149" marT="10575" marB="10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4275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Вейр и др. [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19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21149" marR="21149" marT="10575" marB="10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 smtClean="0">
                          <a:effectLst/>
                        </a:rPr>
                        <a:t>Содействующим фактором, связанный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с реализацией КВЗВ является  хорошие </a:t>
                      </a:r>
                      <a:r>
                        <a:rPr lang="ru-RU" sz="1200" dirty="0">
                          <a:effectLst/>
                        </a:rPr>
                        <a:t>рабочие отношения с разработчиками.</a:t>
                      </a:r>
                    </a:p>
                  </a:txBody>
                  <a:tcPr marL="21149" marR="21149" marT="10575" marB="10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C5</a:t>
                      </a:r>
                    </a:p>
                  </a:txBody>
                  <a:tcPr marL="21149" marR="21149" marT="10575" marB="10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2574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Вейр и др. [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19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21149" marR="21149" marT="10575" marB="10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 smtClean="0">
                          <a:effectLst/>
                        </a:rPr>
                        <a:t>Содействующим фактором, связанный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с реализацией КВЗВ является эффективная</a:t>
                      </a:r>
                      <a:r>
                        <a:rPr lang="ru-RU" sz="1200" baseline="0" dirty="0" smtClean="0">
                          <a:effectLst/>
                        </a:rPr>
                        <a:t> работа </a:t>
                      </a:r>
                      <a:r>
                        <a:rPr lang="ru-RU" sz="1200" dirty="0" smtClean="0">
                          <a:effectLst/>
                        </a:rPr>
                        <a:t>междисциплинарных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групп.</a:t>
                      </a:r>
                      <a:endParaRPr lang="ru-RU" sz="1200" dirty="0">
                        <a:effectLst/>
                      </a:endParaRPr>
                    </a:p>
                  </a:txBody>
                  <a:tcPr marL="21149" marR="21149" marT="10575" marB="10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C5</a:t>
                      </a:r>
                    </a:p>
                  </a:txBody>
                  <a:tcPr marL="21149" marR="21149" marT="10575" marB="10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4275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Вейр и др. [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19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21149" marR="21149" marT="10575" marB="10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 smtClean="0">
                          <a:effectLst/>
                        </a:rPr>
                        <a:t>Содействующим фактором, связанный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с реализацией КВЗВ является  хорошая стратегия </a:t>
                      </a:r>
                      <a:r>
                        <a:rPr lang="ru-RU" sz="1200" dirty="0">
                          <a:effectLst/>
                        </a:rPr>
                        <a:t>реализации.</a:t>
                      </a:r>
                    </a:p>
                  </a:txBody>
                  <a:tcPr marL="21149" marR="21149" marT="10575" marB="10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C4</a:t>
                      </a:r>
                    </a:p>
                  </a:txBody>
                  <a:tcPr marL="21149" marR="21149" marT="10575" marB="10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2574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Вейр и др. [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19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21149" marR="21149" marT="10575" marB="10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 smtClean="0">
                          <a:effectLst/>
                        </a:rPr>
                        <a:t>Содействующим фактором, связанный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с реализацией КВЗВ является поддержка </a:t>
                      </a:r>
                      <a:r>
                        <a:rPr lang="ru-RU" sz="1200" dirty="0">
                          <a:effectLst/>
                        </a:rPr>
                        <a:t>медицинской администрации и других смежных </a:t>
                      </a:r>
                      <a:r>
                        <a:rPr lang="ru-RU" sz="1200" baseline="0" dirty="0" smtClean="0">
                          <a:effectLst/>
                        </a:rPr>
                        <a:t> групп</a:t>
                      </a:r>
                      <a:r>
                        <a:rPr lang="ru-RU" sz="1200" dirty="0" smtClean="0">
                          <a:effectLst/>
                        </a:rPr>
                        <a:t>.</a:t>
                      </a:r>
                      <a:endParaRPr lang="ru-RU" sz="1200" dirty="0">
                        <a:effectLst/>
                      </a:endParaRPr>
                    </a:p>
                  </a:txBody>
                  <a:tcPr marL="21149" marR="21149" marT="10575" marB="10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C2</a:t>
                      </a:r>
                    </a:p>
                  </a:txBody>
                  <a:tcPr marL="21149" marR="21149" marT="10575" marB="10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4275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Вейр и др. [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19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21149" marR="21149" marT="10575" marB="10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 smtClean="0">
                          <a:effectLst/>
                        </a:rPr>
                        <a:t>Содействующим фактором, связанный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с реализацией КВЗВ является обязательное</a:t>
                      </a:r>
                      <a:r>
                        <a:rPr lang="ru-RU" sz="1200" baseline="0" dirty="0" smtClean="0">
                          <a:effectLst/>
                        </a:rPr>
                        <a:t> внедрение системы</a:t>
                      </a:r>
                      <a:r>
                        <a:rPr lang="ru-RU" sz="1200" dirty="0" smtClean="0">
                          <a:effectLst/>
                        </a:rPr>
                        <a:t>.</a:t>
                      </a:r>
                      <a:endParaRPr lang="ru-RU" sz="1200" dirty="0">
                        <a:effectLst/>
                      </a:endParaRPr>
                    </a:p>
                  </a:txBody>
                  <a:tcPr marL="21149" marR="21149" marT="10575" marB="10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C4</a:t>
                      </a:r>
                    </a:p>
                  </a:txBody>
                  <a:tcPr marL="21149" marR="21149" marT="10575" marB="10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7024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Вейр и др. [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19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21149" marR="21149" marT="10575" marB="10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 smtClean="0">
                          <a:effectLst/>
                        </a:rPr>
                        <a:t>Содействующий фактор внедрения КВЗВ - хорошая </a:t>
                      </a:r>
                      <a:r>
                        <a:rPr lang="ru-RU" sz="1200" dirty="0">
                          <a:effectLst/>
                        </a:rPr>
                        <a:t>тренировка и обучение.</a:t>
                      </a:r>
                    </a:p>
                  </a:txBody>
                  <a:tcPr marL="21149" marR="21149" marT="10575" marB="10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C3</a:t>
                      </a:r>
                    </a:p>
                  </a:txBody>
                  <a:tcPr marL="21149" marR="21149" marT="10575" marB="10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2574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Вейр и др. [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19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21149" marR="21149" marT="10575" marB="10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Барьером на пути реализации </a:t>
                      </a:r>
                      <a:r>
                        <a:rPr lang="ru-RU" sz="1200" dirty="0" smtClean="0">
                          <a:effectLst/>
                        </a:rPr>
                        <a:t>КВЗВ </a:t>
                      </a:r>
                      <a:r>
                        <a:rPr lang="ru-RU" sz="1200" dirty="0">
                          <a:effectLst/>
                        </a:rPr>
                        <a:t>является недостаточная подготовка, </a:t>
                      </a:r>
                      <a:r>
                        <a:rPr lang="ru-RU" sz="1200" dirty="0" smtClean="0">
                          <a:effectLst/>
                        </a:rPr>
                        <a:t>недостаточный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материал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и </a:t>
                      </a:r>
                      <a:r>
                        <a:rPr lang="ru-RU" sz="1200" dirty="0">
                          <a:effectLst/>
                        </a:rPr>
                        <a:t>вращение </a:t>
                      </a:r>
                      <a:r>
                        <a:rPr lang="ru-RU" sz="1200" dirty="0" smtClean="0">
                          <a:effectLst/>
                        </a:rPr>
                        <a:t>пациентов.</a:t>
                      </a:r>
                      <a:endParaRPr lang="ru-RU" sz="1200" dirty="0">
                        <a:effectLst/>
                      </a:endParaRPr>
                    </a:p>
                  </a:txBody>
                  <a:tcPr marL="21149" marR="21149" marT="10575" marB="10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C3</a:t>
                      </a:r>
                    </a:p>
                  </a:txBody>
                  <a:tcPr marL="21149" marR="21149" marT="10575" marB="10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2574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Вейр и др. [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19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21149" marR="21149" marT="10575" marB="10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Барьером на пути реализации </a:t>
                      </a:r>
                      <a:r>
                        <a:rPr lang="ru-RU" sz="1200" dirty="0" smtClean="0">
                          <a:effectLst/>
                        </a:rPr>
                        <a:t>КВЗВ </a:t>
                      </a:r>
                      <a:r>
                        <a:rPr lang="ru-RU" sz="1200" dirty="0">
                          <a:effectLst/>
                        </a:rPr>
                        <a:t>является отсутствие эффективной, </a:t>
                      </a:r>
                      <a:r>
                        <a:rPr lang="ru-RU" sz="1200" dirty="0" smtClean="0">
                          <a:effectLst/>
                        </a:rPr>
                        <a:t>положительной поддержки со стороны Информационного  управления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ресурсами</a:t>
                      </a:r>
                      <a:r>
                        <a:rPr lang="ru-RU" sz="1200" dirty="0">
                          <a:effectLst/>
                        </a:rPr>
                        <a:t>.</a:t>
                      </a:r>
                    </a:p>
                  </a:txBody>
                  <a:tcPr marL="21149" marR="21149" marT="10575" marB="10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C5</a:t>
                      </a:r>
                    </a:p>
                  </a:txBody>
                  <a:tcPr marL="21149" marR="21149" marT="10575" marB="10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4275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Вейр и др. [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19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21149" marR="21149" marT="10575" marB="10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 smtClean="0">
                          <a:effectLst/>
                        </a:rPr>
                        <a:t>На </a:t>
                      </a:r>
                      <a:r>
                        <a:rPr lang="ru-RU" sz="1200" dirty="0">
                          <a:effectLst/>
                        </a:rPr>
                        <a:t>пути реализации </a:t>
                      </a:r>
                      <a:r>
                        <a:rPr lang="ru-RU" sz="1200" dirty="0" smtClean="0">
                          <a:effectLst/>
                        </a:rPr>
                        <a:t>КВЗВ  фактором является </a:t>
                      </a:r>
                      <a:r>
                        <a:rPr lang="ru-RU" sz="1200" dirty="0">
                          <a:effectLst/>
                        </a:rPr>
                        <a:t>поддерживающие раздел начальники </a:t>
                      </a:r>
                      <a:r>
                        <a:rPr lang="ru-RU" sz="1200" dirty="0" smtClean="0">
                          <a:effectLst/>
                        </a:rPr>
                        <a:t>отделов.</a:t>
                      </a:r>
                      <a:endParaRPr lang="ru-RU" sz="1200" dirty="0">
                        <a:effectLst/>
                      </a:endParaRPr>
                    </a:p>
                  </a:txBody>
                  <a:tcPr marL="21149" marR="21149" marT="10575" marB="10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dirty="0">
                          <a:effectLst/>
                        </a:rPr>
                        <a:t>C1</a:t>
                      </a:r>
                    </a:p>
                  </a:txBody>
                  <a:tcPr marL="21149" marR="21149" marT="10575" marB="10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20927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k-KZ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8181615"/>
              </p:ext>
            </p:extLst>
          </p:nvPr>
        </p:nvGraphicFramePr>
        <p:xfrm>
          <a:off x="467544" y="620688"/>
          <a:ext cx="8208911" cy="6145226"/>
        </p:xfrm>
        <a:graphic>
          <a:graphicData uri="http://schemas.openxmlformats.org/drawingml/2006/table">
            <a:tbl>
              <a:tblPr/>
              <a:tblGrid>
                <a:gridCol w="864095"/>
                <a:gridCol w="6552728"/>
                <a:gridCol w="792088"/>
              </a:tblGrid>
              <a:tr h="608014"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</a:rPr>
                        <a:t>Вейр и др. [</a:t>
                      </a:r>
                      <a:r>
                        <a:rPr lang="kk-KZ" sz="1200" dirty="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19</a:t>
                      </a:r>
                      <a:r>
                        <a:rPr lang="kk-KZ" sz="1200" dirty="0">
                          <a:effectLst/>
                        </a:rPr>
                        <a:t> ]</a:t>
                      </a:r>
                    </a:p>
                  </a:txBody>
                  <a:tcPr marL="19425" marR="19425" marT="9712" marB="9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Вспомогательный персонал </a:t>
                      </a:r>
                      <a:r>
                        <a:rPr lang="ru-RU" sz="1200" dirty="0" smtClean="0">
                          <a:effectLst/>
                        </a:rPr>
                        <a:t>является </a:t>
                      </a:r>
                      <a:r>
                        <a:rPr lang="ru-RU" sz="1200" dirty="0">
                          <a:effectLst/>
                        </a:rPr>
                        <a:t>фактором, </a:t>
                      </a:r>
                      <a:r>
                        <a:rPr lang="ru-RU" sz="1200" dirty="0" smtClean="0">
                          <a:effectLst/>
                        </a:rPr>
                        <a:t>способствующий при организаций</a:t>
                      </a:r>
                      <a:r>
                        <a:rPr lang="ru-RU" sz="1200" baseline="0" dirty="0" smtClean="0">
                          <a:effectLst/>
                        </a:rPr>
                        <a:t>  для </a:t>
                      </a:r>
                      <a:r>
                        <a:rPr lang="ru-RU" sz="1200" dirty="0" smtClean="0">
                          <a:effectLst/>
                        </a:rPr>
                        <a:t>внедрения  системы, </a:t>
                      </a:r>
                      <a:r>
                        <a:rPr lang="ru-RU" sz="1200" dirty="0">
                          <a:effectLst/>
                        </a:rPr>
                        <a:t>чем </a:t>
                      </a:r>
                      <a:r>
                        <a:rPr lang="ru-RU" sz="1200" dirty="0" smtClean="0">
                          <a:effectLst/>
                        </a:rPr>
                        <a:t>врачи.</a:t>
                      </a:r>
                      <a:endParaRPr lang="ru-RU" sz="1200" dirty="0">
                        <a:effectLst/>
                      </a:endParaRPr>
                    </a:p>
                  </a:txBody>
                  <a:tcPr marL="19425" marR="19425" marT="9712" marB="9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C5</a:t>
                      </a:r>
                    </a:p>
                  </a:txBody>
                  <a:tcPr marL="19425" marR="19425" marT="9712" marB="9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9444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Вейр и др. [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19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19425" marR="19425" marT="9712" marB="9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Врачи </a:t>
                      </a:r>
                      <a:r>
                        <a:rPr lang="ru-RU" sz="1200" dirty="0" smtClean="0">
                          <a:effectLst/>
                        </a:rPr>
                        <a:t>оказывают</a:t>
                      </a:r>
                      <a:r>
                        <a:rPr lang="ru-RU" sz="1200" baseline="0" dirty="0" smtClean="0">
                          <a:effectLst/>
                        </a:rPr>
                        <a:t> положительный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фактор поддержки </a:t>
                      </a:r>
                      <a:r>
                        <a:rPr lang="ru-RU" sz="1200" dirty="0" smtClean="0">
                          <a:effectLst/>
                        </a:rPr>
                        <a:t>заведующих</a:t>
                      </a:r>
                      <a:r>
                        <a:rPr lang="ru-RU" sz="1200" baseline="0" dirty="0" smtClean="0">
                          <a:effectLst/>
                        </a:rPr>
                        <a:t> отделениями 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и медицинской администрации значительно чаще, чем </a:t>
                      </a:r>
                      <a:r>
                        <a:rPr lang="ru-RU" sz="1200" dirty="0" smtClean="0">
                          <a:effectLst/>
                        </a:rPr>
                        <a:t>вспомогательные персоналы.</a:t>
                      </a:r>
                      <a:endParaRPr lang="ru-RU" sz="1200" dirty="0">
                        <a:effectLst/>
                      </a:endParaRPr>
                    </a:p>
                  </a:txBody>
                  <a:tcPr marL="19425" marR="19425" marT="9712" marB="9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C1</a:t>
                      </a:r>
                    </a:p>
                  </a:txBody>
                  <a:tcPr marL="19425" marR="19425" marT="9712" marB="9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0594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Вейр и др. [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19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19425" marR="19425" marT="9712" marB="9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 smtClean="0">
                          <a:effectLst/>
                        </a:rPr>
                        <a:t>Врачи оказывают</a:t>
                      </a:r>
                      <a:r>
                        <a:rPr lang="ru-RU" sz="1200" baseline="0" dirty="0" smtClean="0">
                          <a:effectLst/>
                        </a:rPr>
                        <a:t> положительный</a:t>
                      </a:r>
                      <a:r>
                        <a:rPr lang="ru-RU" sz="1200" dirty="0" smtClean="0">
                          <a:effectLst/>
                        </a:rPr>
                        <a:t> фактор в обязательном внедрении </a:t>
                      </a:r>
                      <a:r>
                        <a:rPr lang="ru-RU" sz="1200" dirty="0">
                          <a:effectLst/>
                        </a:rPr>
                        <a:t>значительно чаще, чем </a:t>
                      </a:r>
                      <a:r>
                        <a:rPr lang="ru-RU" sz="1200" dirty="0" smtClean="0">
                          <a:effectLst/>
                        </a:rPr>
                        <a:t>вспомогательные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персоналы.</a:t>
                      </a:r>
                      <a:endParaRPr lang="ru-RU" sz="1200" dirty="0">
                        <a:effectLst/>
                      </a:endParaRPr>
                    </a:p>
                  </a:txBody>
                  <a:tcPr marL="19425" marR="19425" marT="9712" marB="9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C4</a:t>
                      </a:r>
                    </a:p>
                  </a:txBody>
                  <a:tcPr marL="19425" marR="19425" marT="9712" marB="9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7725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Вейр и др. [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19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19425" marR="19425" marT="9712" marB="9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 smtClean="0">
                          <a:effectLst/>
                        </a:rPr>
                        <a:t>Содействующим </a:t>
                      </a:r>
                      <a:r>
                        <a:rPr lang="ru-RU" sz="1200" dirty="0">
                          <a:effectLst/>
                        </a:rPr>
                        <a:t>фактором, </a:t>
                      </a:r>
                      <a:r>
                        <a:rPr lang="ru-RU" sz="1200" dirty="0" smtClean="0">
                          <a:effectLst/>
                        </a:rPr>
                        <a:t>связанный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с </a:t>
                      </a:r>
                      <a:r>
                        <a:rPr lang="ru-RU" sz="1200" dirty="0">
                          <a:effectLst/>
                        </a:rPr>
                        <a:t>успешной реализации </a:t>
                      </a:r>
                      <a:r>
                        <a:rPr lang="ru-RU" sz="1200" dirty="0" smtClean="0">
                          <a:effectLst/>
                        </a:rPr>
                        <a:t>КВЗВ, </a:t>
                      </a:r>
                      <a:r>
                        <a:rPr lang="ru-RU" sz="1200" dirty="0">
                          <a:effectLst/>
                        </a:rPr>
                        <a:t>оказывает достаточное количество людей для реализации и обучение пользователей.</a:t>
                      </a:r>
                    </a:p>
                  </a:txBody>
                  <a:tcPr marL="19425" marR="19425" marT="9712" marB="9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C8</a:t>
                      </a:r>
                    </a:p>
                  </a:txBody>
                  <a:tcPr marL="19425" marR="19425" marT="9712" marB="9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0594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Вейр и др. [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19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19425" marR="19425" marT="9712" marB="9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Препятствием для успешной реализации </a:t>
                      </a:r>
                      <a:r>
                        <a:rPr lang="ru-RU" sz="1200" dirty="0" smtClean="0">
                          <a:effectLst/>
                        </a:rPr>
                        <a:t>КВЗВ </a:t>
                      </a:r>
                      <a:r>
                        <a:rPr lang="ru-RU" sz="1200" dirty="0">
                          <a:effectLst/>
                        </a:rPr>
                        <a:t>является дефицит кадров адекватно </a:t>
                      </a:r>
                      <a:r>
                        <a:rPr lang="ru-RU" sz="1200" dirty="0" smtClean="0">
                          <a:effectLst/>
                        </a:rPr>
                        <a:t>реализующие </a:t>
                      </a:r>
                      <a:r>
                        <a:rPr lang="ru-RU" sz="1200" dirty="0">
                          <a:effectLst/>
                        </a:rPr>
                        <a:t>систему и </a:t>
                      </a:r>
                      <a:r>
                        <a:rPr lang="ru-RU" sz="1200" dirty="0" smtClean="0">
                          <a:effectLst/>
                        </a:rPr>
                        <a:t>обучающие </a:t>
                      </a:r>
                      <a:r>
                        <a:rPr lang="ru-RU" sz="1200" dirty="0">
                          <a:effectLst/>
                        </a:rPr>
                        <a:t>людей.</a:t>
                      </a:r>
                    </a:p>
                  </a:txBody>
                  <a:tcPr marL="19425" marR="19425" marT="9712" marB="9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C8</a:t>
                      </a:r>
                    </a:p>
                  </a:txBody>
                  <a:tcPr marL="19425" marR="19425" marT="9712" marB="9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7725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Вейр и др. [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19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19425" marR="19425" marT="9712" marB="9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Вспомогательный персонал </a:t>
                      </a:r>
                      <a:r>
                        <a:rPr lang="ru-RU" sz="1200" dirty="0" smtClean="0">
                          <a:effectLst/>
                        </a:rPr>
                        <a:t>является</a:t>
                      </a:r>
                      <a:r>
                        <a:rPr lang="ru-RU" sz="1200" baseline="0" dirty="0" smtClean="0">
                          <a:effectLst/>
                        </a:rPr>
                        <a:t> способствующим</a:t>
                      </a:r>
                      <a:r>
                        <a:rPr lang="ru-RU" sz="1200" dirty="0" smtClean="0">
                          <a:effectLst/>
                        </a:rPr>
                        <a:t> фактором для </a:t>
                      </a:r>
                      <a:r>
                        <a:rPr lang="ru-RU" sz="1200" dirty="0">
                          <a:effectLst/>
                        </a:rPr>
                        <a:t>реализации значительно чаще, чем </a:t>
                      </a:r>
                      <a:r>
                        <a:rPr lang="ru-RU" sz="1200" dirty="0" smtClean="0">
                          <a:effectLst/>
                        </a:rPr>
                        <a:t>врачи.</a:t>
                      </a:r>
                      <a:endParaRPr lang="ru-RU" sz="1200" dirty="0">
                        <a:effectLst/>
                      </a:endParaRPr>
                    </a:p>
                  </a:txBody>
                  <a:tcPr marL="19425" marR="19425" marT="9712" marB="9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C8</a:t>
                      </a:r>
                    </a:p>
                  </a:txBody>
                  <a:tcPr marL="19425" marR="19425" marT="9712" marB="9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35034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Юн-Фланнери и др. [ 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40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19425" marR="19425" marT="9712" marB="9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 smtClean="0">
                          <a:effectLst/>
                        </a:rPr>
                        <a:t>ЭМЗ </a:t>
                      </a:r>
                      <a:r>
                        <a:rPr lang="ru-RU" sz="1200" dirty="0">
                          <a:effectLst/>
                        </a:rPr>
                        <a:t>внедрение передового опыта </a:t>
                      </a:r>
                      <a:r>
                        <a:rPr lang="ru-RU" sz="1200" dirty="0" smtClean="0">
                          <a:effectLst/>
                        </a:rPr>
                        <a:t>должен состоять из эффективных и ясных</a:t>
                      </a:r>
                      <a:r>
                        <a:rPr lang="ru-RU" sz="1200" baseline="0" dirty="0" smtClean="0">
                          <a:effectLst/>
                        </a:rPr>
                        <a:t> пунктов</a:t>
                      </a:r>
                      <a:endParaRPr lang="ru-RU" sz="1200" dirty="0">
                        <a:effectLst/>
                      </a:endParaRPr>
                    </a:p>
                  </a:txBody>
                  <a:tcPr marL="19425" marR="19425" marT="9712" marB="9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C4</a:t>
                      </a:r>
                    </a:p>
                  </a:txBody>
                  <a:tcPr marL="19425" marR="19425" marT="9712" marB="9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35034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Юн-Фланнери и др. [ 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40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19425" marR="19425" marT="9712" marB="9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 smtClean="0">
                          <a:effectLst/>
                        </a:rPr>
                        <a:t>ЭМЗ </a:t>
                      </a:r>
                      <a:r>
                        <a:rPr lang="ru-RU" sz="1200" dirty="0">
                          <a:effectLst/>
                        </a:rPr>
                        <a:t>внедрение передового опыта содержит </a:t>
                      </a:r>
                      <a:r>
                        <a:rPr lang="ru-RU" sz="1200" dirty="0" smtClean="0">
                          <a:effectLst/>
                        </a:rPr>
                        <a:t> тщательное планирование </a:t>
                      </a:r>
                      <a:r>
                        <a:rPr lang="ru-RU" sz="1200" dirty="0">
                          <a:effectLst/>
                        </a:rPr>
                        <a:t>для </a:t>
                      </a:r>
                      <a:r>
                        <a:rPr lang="ru-RU" sz="1200" baseline="0" dirty="0" smtClean="0">
                          <a:effectLst/>
                        </a:rPr>
                        <a:t> изменения </a:t>
                      </a:r>
                      <a:r>
                        <a:rPr lang="ru-RU" sz="1200" dirty="0" smtClean="0">
                          <a:effectLst/>
                        </a:rPr>
                        <a:t>системы</a:t>
                      </a:r>
                      <a:r>
                        <a:rPr lang="ru-RU" sz="1200" dirty="0">
                          <a:effectLst/>
                        </a:rPr>
                        <a:t>.</a:t>
                      </a:r>
                    </a:p>
                  </a:txBody>
                  <a:tcPr marL="19425" marR="19425" marT="9712" marB="9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C4</a:t>
                      </a:r>
                    </a:p>
                  </a:txBody>
                  <a:tcPr marL="19425" marR="19425" marT="9712" marB="9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35034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Юн-Фланнери и др. [ 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40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19425" marR="19425" marT="9712" marB="9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 smtClean="0">
                          <a:effectLst/>
                        </a:rPr>
                        <a:t>ЭМЗ </a:t>
                      </a:r>
                      <a:r>
                        <a:rPr lang="ru-RU" sz="1200" dirty="0">
                          <a:effectLst/>
                        </a:rPr>
                        <a:t>внедрение передового опыта содержит </a:t>
                      </a:r>
                      <a:r>
                        <a:rPr lang="ru-RU" sz="1200" dirty="0" smtClean="0">
                          <a:effectLst/>
                        </a:rPr>
                        <a:t>четкий </a:t>
                      </a:r>
                      <a:r>
                        <a:rPr lang="ru-RU" sz="1200" dirty="0">
                          <a:effectLst/>
                        </a:rPr>
                        <a:t>бизнес-план.</a:t>
                      </a:r>
                    </a:p>
                  </a:txBody>
                  <a:tcPr marL="19425" marR="19425" marT="9712" marB="9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C4</a:t>
                      </a:r>
                    </a:p>
                  </a:txBody>
                  <a:tcPr marL="19425" marR="19425" marT="9712" marB="9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8014">
                <a:tc>
                  <a:txBody>
                    <a:bodyPr/>
                    <a:lstStyle/>
                    <a:p>
                      <a:pPr fontAlgn="t"/>
                      <a:r>
                        <a:rPr lang="en-US" sz="1200">
                          <a:effectLst/>
                        </a:rPr>
                        <a:t>Aarts &amp; Berg [ </a:t>
                      </a:r>
                      <a:r>
                        <a:rPr lang="en-US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22</a:t>
                      </a:r>
                      <a:r>
                        <a:rPr lang="en-US" sz="1200">
                          <a:effectLst/>
                        </a:rPr>
                        <a:t> ]</a:t>
                      </a:r>
                    </a:p>
                  </a:txBody>
                  <a:tcPr marL="19425" marR="19425" marT="9712" marB="9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Принятие или отклонение </a:t>
                      </a:r>
                      <a:r>
                        <a:rPr lang="ru-RU" sz="1200" dirty="0" smtClean="0">
                          <a:effectLst/>
                        </a:rPr>
                        <a:t>информационной системы </a:t>
                      </a:r>
                      <a:r>
                        <a:rPr lang="ru-RU" sz="1200" dirty="0">
                          <a:effectLst/>
                        </a:rPr>
                        <a:t>будет зависеть от того, кто участвует в медицинских </a:t>
                      </a:r>
                      <a:r>
                        <a:rPr lang="ru-RU" sz="1200" dirty="0" smtClean="0">
                          <a:effectLst/>
                        </a:rPr>
                        <a:t>методах </a:t>
                      </a:r>
                      <a:r>
                        <a:rPr lang="ru-RU" sz="1200" dirty="0">
                          <a:effectLst/>
                        </a:rPr>
                        <a:t>работы </a:t>
                      </a:r>
                      <a:r>
                        <a:rPr lang="ru-RU" sz="1200" dirty="0" smtClean="0">
                          <a:effectLst/>
                        </a:rPr>
                        <a:t> и будут пользоваться</a:t>
                      </a:r>
                      <a:r>
                        <a:rPr lang="ru-RU" sz="1200" baseline="0" dirty="0" smtClean="0">
                          <a:effectLst/>
                        </a:rPr>
                        <a:t> системой</a:t>
                      </a:r>
                      <a:endParaRPr lang="ru-RU" sz="1200" dirty="0">
                        <a:effectLst/>
                      </a:endParaRPr>
                    </a:p>
                  </a:txBody>
                  <a:tcPr marL="19425" marR="19425" marT="9712" marB="9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C6</a:t>
                      </a:r>
                    </a:p>
                  </a:txBody>
                  <a:tcPr marL="19425" marR="19425" marT="9712" marB="9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8014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Зола и др. [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24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19425" marR="19425" marT="9712" marB="9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Клиническая / </a:t>
                      </a:r>
                      <a:r>
                        <a:rPr lang="ru-RU" sz="1200" dirty="0" smtClean="0">
                          <a:effectLst/>
                        </a:rPr>
                        <a:t>специализированный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вопрос содействует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осуществлению</a:t>
                      </a:r>
                      <a:r>
                        <a:rPr lang="ru-RU" sz="1200" dirty="0">
                          <a:effectLst/>
                        </a:rPr>
                        <a:t>: настройка и способность адаптироваться </a:t>
                      </a:r>
                      <a:r>
                        <a:rPr lang="ru-RU" sz="1200" dirty="0" smtClean="0">
                          <a:effectLst/>
                        </a:rPr>
                        <a:t> ЭМЗ </a:t>
                      </a:r>
                      <a:r>
                        <a:rPr lang="ru-RU" sz="1200" dirty="0">
                          <a:effectLst/>
                        </a:rPr>
                        <a:t>на местном уровне, создавая признание среди врачей.</a:t>
                      </a:r>
                    </a:p>
                  </a:txBody>
                  <a:tcPr marL="19425" marR="19425" marT="9712" marB="9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dirty="0">
                          <a:effectLst/>
                        </a:rPr>
                        <a:t>C6</a:t>
                      </a:r>
                    </a:p>
                  </a:txBody>
                  <a:tcPr marL="19425" marR="19425" marT="9712" marB="9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62340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k-KZ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5983331"/>
              </p:ext>
            </p:extLst>
          </p:nvPr>
        </p:nvGraphicFramePr>
        <p:xfrm>
          <a:off x="611560" y="620689"/>
          <a:ext cx="8208912" cy="6081806"/>
        </p:xfrm>
        <a:graphic>
          <a:graphicData uri="http://schemas.openxmlformats.org/drawingml/2006/table">
            <a:tbl>
              <a:tblPr/>
              <a:tblGrid>
                <a:gridCol w="1008112"/>
                <a:gridCol w="5904656"/>
                <a:gridCol w="1296144"/>
              </a:tblGrid>
              <a:tr h="460610">
                <a:tc>
                  <a:txBody>
                    <a:bodyPr/>
                    <a:lstStyle/>
                    <a:p>
                      <a:pPr fontAlgn="t"/>
                      <a:r>
                        <a:rPr lang="kk-KZ" sz="1200" dirty="0">
                          <a:effectLst/>
                        </a:rPr>
                        <a:t>Хаузер &amp; Джонсон [</a:t>
                      </a:r>
                      <a:r>
                        <a:rPr lang="kk-KZ" sz="1200" dirty="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29</a:t>
                      </a:r>
                      <a:r>
                        <a:rPr lang="kk-KZ" sz="1200" dirty="0">
                          <a:effectLst/>
                        </a:rPr>
                        <a:t> ]</a:t>
                      </a:r>
                    </a:p>
                  </a:txBody>
                  <a:tcPr marL="20666" marR="20666" marT="10333" marB="103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 smtClean="0">
                          <a:effectLst/>
                        </a:rPr>
                        <a:t>Барьером </a:t>
                      </a:r>
                      <a:r>
                        <a:rPr lang="ru-RU" sz="1200" dirty="0">
                          <a:effectLst/>
                        </a:rPr>
                        <a:t>внедрения системы </a:t>
                      </a:r>
                      <a:r>
                        <a:rPr lang="ru-RU" sz="1200" dirty="0" smtClean="0">
                          <a:effectLst/>
                        </a:rPr>
                        <a:t>ЭМЗ  является </a:t>
                      </a:r>
                      <a:r>
                        <a:rPr lang="ru-RU" sz="1200" dirty="0">
                          <a:effectLst/>
                        </a:rPr>
                        <a:t>отсутствие поддержки со стороны медицинского персонала.</a:t>
                      </a:r>
                    </a:p>
                  </a:txBody>
                  <a:tcPr marL="20666" marR="20666" marT="10333" marB="103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C6</a:t>
                      </a:r>
                    </a:p>
                  </a:txBody>
                  <a:tcPr marL="20666" marR="20666" marT="10333" marB="103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8044">
                <a:tc>
                  <a:txBody>
                    <a:bodyPr/>
                    <a:lstStyle/>
                    <a:p>
                      <a:pPr fontAlgn="t"/>
                      <a:r>
                        <a:rPr lang="en-US" sz="1200">
                          <a:effectLst/>
                        </a:rPr>
                        <a:t>Ovretveit </a:t>
                      </a:r>
                      <a:r>
                        <a:rPr lang="kk-KZ" sz="1200">
                          <a:effectLst/>
                        </a:rPr>
                        <a:t>др. [ 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32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20666" marR="20666" marT="10333" marB="103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Фактором, стимулирующим внедрение системы </a:t>
                      </a:r>
                      <a:r>
                        <a:rPr lang="ru-RU" sz="1200" dirty="0" smtClean="0">
                          <a:effectLst/>
                        </a:rPr>
                        <a:t>ЭМЗ </a:t>
                      </a:r>
                      <a:r>
                        <a:rPr lang="ru-RU" sz="1200" dirty="0">
                          <a:effectLst/>
                        </a:rPr>
                        <a:t>оказывает </a:t>
                      </a:r>
                      <a:r>
                        <a:rPr lang="ru-RU" sz="1200" dirty="0" smtClean="0">
                          <a:effectLst/>
                        </a:rPr>
                        <a:t>адекватное</a:t>
                      </a:r>
                      <a:r>
                        <a:rPr lang="ru-RU" sz="1200" baseline="0" dirty="0" smtClean="0">
                          <a:effectLst/>
                        </a:rPr>
                        <a:t> количество</a:t>
                      </a:r>
                      <a:r>
                        <a:rPr lang="ru-RU" sz="1200" dirty="0" smtClean="0">
                          <a:effectLst/>
                        </a:rPr>
                        <a:t> людей </a:t>
                      </a:r>
                      <a:r>
                        <a:rPr lang="ru-RU" sz="1200" dirty="0">
                          <a:effectLst/>
                        </a:rPr>
                        <a:t>и финансовые ресурсы.</a:t>
                      </a:r>
                    </a:p>
                  </a:txBody>
                  <a:tcPr marL="20666" marR="20666" marT="10333" marB="103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C8</a:t>
                      </a:r>
                    </a:p>
                  </a:txBody>
                  <a:tcPr marL="20666" marR="20666" marT="10333" marB="103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0610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Пун и др. [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33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20666" marR="20666" marT="10333" marB="103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 smtClean="0">
                          <a:effectLst/>
                        </a:rPr>
                        <a:t>Препятствием </a:t>
                      </a:r>
                      <a:r>
                        <a:rPr lang="ru-RU" sz="1200" dirty="0">
                          <a:effectLst/>
                        </a:rPr>
                        <a:t>на пути осуществления </a:t>
                      </a:r>
                      <a:r>
                        <a:rPr lang="ru-RU" sz="1200" dirty="0" smtClean="0">
                          <a:effectLst/>
                        </a:rPr>
                        <a:t> КВЗВ является </a:t>
                      </a:r>
                      <a:r>
                        <a:rPr lang="ru-RU" sz="1200" dirty="0">
                          <a:effectLst/>
                        </a:rPr>
                        <a:t>врач и организационная устойчивость.</a:t>
                      </a:r>
                    </a:p>
                  </a:txBody>
                  <a:tcPr marL="20666" marR="20666" marT="10333" marB="103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C6</a:t>
                      </a:r>
                    </a:p>
                  </a:txBody>
                  <a:tcPr marL="20666" marR="20666" marT="10333" marB="103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0610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Пун и др. [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33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20666" marR="20666" marT="10333" marB="103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 smtClean="0">
                          <a:effectLst/>
                        </a:rPr>
                        <a:t>Сопротивление Врачей </a:t>
                      </a:r>
                      <a:r>
                        <a:rPr lang="ru-RU" sz="1200" dirty="0">
                          <a:effectLst/>
                        </a:rPr>
                        <a:t>и </a:t>
                      </a:r>
                      <a:r>
                        <a:rPr lang="ru-RU" sz="1200" dirty="0" smtClean="0">
                          <a:effectLst/>
                        </a:rPr>
                        <a:t>организаторов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можно </a:t>
                      </a:r>
                      <a:r>
                        <a:rPr lang="ru-RU" sz="1200" dirty="0">
                          <a:effectLst/>
                        </a:rPr>
                        <a:t>преодолеть путем решения проблем рабочего процесса.</a:t>
                      </a:r>
                    </a:p>
                  </a:txBody>
                  <a:tcPr marL="20666" marR="20666" marT="10333" marB="103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C6</a:t>
                      </a:r>
                    </a:p>
                  </a:txBody>
                  <a:tcPr marL="20666" marR="20666" marT="10333" marB="103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15848">
                <a:tc>
                  <a:txBody>
                    <a:bodyPr/>
                    <a:lstStyle/>
                    <a:p>
                      <a:pPr fontAlgn="t"/>
                      <a:r>
                        <a:rPr lang="en-US" sz="1200">
                          <a:effectLst/>
                        </a:rPr>
                        <a:t>Aarts </a:t>
                      </a:r>
                      <a:r>
                        <a:rPr lang="kk-KZ" sz="1200">
                          <a:effectLst/>
                        </a:rPr>
                        <a:t>др. [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21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20666" marR="20666" marT="10333" marB="103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Процесс реализация </a:t>
                      </a:r>
                      <a:r>
                        <a:rPr lang="ru-RU" sz="1200" dirty="0" smtClean="0">
                          <a:effectLst/>
                        </a:rPr>
                        <a:t>КВЗВ </a:t>
                      </a:r>
                      <a:r>
                        <a:rPr lang="ru-RU" sz="1200" dirty="0">
                          <a:effectLst/>
                        </a:rPr>
                        <a:t>очень </a:t>
                      </a:r>
                      <a:r>
                        <a:rPr lang="ru-RU" sz="1200" dirty="0" smtClean="0">
                          <a:effectLst/>
                        </a:rPr>
                        <a:t>непредсказуем, могут</a:t>
                      </a:r>
                      <a:r>
                        <a:rPr lang="ru-RU" sz="1200" baseline="0" dirty="0" smtClean="0">
                          <a:effectLst/>
                        </a:rPr>
                        <a:t> возникнуть не предвиденные ситуации</a:t>
                      </a:r>
                      <a:endParaRPr lang="ru-RU" sz="1200" dirty="0">
                        <a:effectLst/>
                      </a:endParaRPr>
                    </a:p>
                  </a:txBody>
                  <a:tcPr marL="20666" marR="20666" marT="10333" marB="103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C4</a:t>
                      </a:r>
                    </a:p>
                  </a:txBody>
                  <a:tcPr marL="20666" marR="20666" marT="10333" marB="103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0610">
                <a:tc>
                  <a:txBody>
                    <a:bodyPr/>
                    <a:lstStyle/>
                    <a:p>
                      <a:pPr fontAlgn="t"/>
                      <a:r>
                        <a:rPr lang="en-US" sz="1200">
                          <a:effectLst/>
                        </a:rPr>
                        <a:t>Ovretveit </a:t>
                      </a:r>
                      <a:r>
                        <a:rPr lang="kk-KZ" sz="1200">
                          <a:effectLst/>
                        </a:rPr>
                        <a:t>др. [ 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32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20666" marR="20666" marT="10333" marB="103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Фактором в реализации системы </a:t>
                      </a:r>
                      <a:r>
                        <a:rPr lang="ru-RU" sz="1200" dirty="0" smtClean="0">
                          <a:effectLst/>
                        </a:rPr>
                        <a:t>ЭМЗ являются-</a:t>
                      </a:r>
                      <a:r>
                        <a:rPr lang="ru-RU" sz="1200" baseline="0" dirty="0" smtClean="0">
                          <a:effectLst/>
                        </a:rPr>
                        <a:t> Лидеры среди врачей</a:t>
                      </a:r>
                      <a:endParaRPr lang="ru-RU" sz="1200" dirty="0">
                        <a:effectLst/>
                      </a:endParaRPr>
                    </a:p>
                  </a:txBody>
                  <a:tcPr marL="20666" marR="20666" marT="10333" marB="103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C7</a:t>
                      </a:r>
                    </a:p>
                  </a:txBody>
                  <a:tcPr marL="20666" marR="20666" marT="10333" marB="103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0610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Пун и др. [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33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20666" marR="20666" marT="10333" marB="103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 smtClean="0">
                          <a:effectLst/>
                        </a:rPr>
                        <a:t>Врачебное </a:t>
                      </a:r>
                      <a:r>
                        <a:rPr lang="ru-RU" sz="1200" dirty="0">
                          <a:effectLst/>
                        </a:rPr>
                        <a:t>и </a:t>
                      </a:r>
                      <a:r>
                        <a:rPr lang="ru-RU" sz="1200" dirty="0" smtClean="0">
                          <a:effectLst/>
                        </a:rPr>
                        <a:t>организационное </a:t>
                      </a:r>
                      <a:r>
                        <a:rPr lang="ru-RU" sz="1200" dirty="0">
                          <a:effectLst/>
                        </a:rPr>
                        <a:t>сопротивление можно преодолеть путем сильного руководства.</a:t>
                      </a:r>
                    </a:p>
                  </a:txBody>
                  <a:tcPr marL="20666" marR="20666" marT="10333" marB="103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C1</a:t>
                      </a:r>
                    </a:p>
                  </a:txBody>
                  <a:tcPr marL="20666" marR="20666" marT="10333" marB="103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0610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Пун и др. [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33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20666" marR="20666" marT="10333" marB="103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 smtClean="0">
                          <a:effectLst/>
                        </a:rPr>
                        <a:t>Врачебное и организационное сопротивление можно преодолеть путем выявления врачей чемпионов.</a:t>
                      </a:r>
                      <a:endParaRPr lang="ru-RU" sz="1200" dirty="0">
                        <a:effectLst/>
                      </a:endParaRPr>
                    </a:p>
                  </a:txBody>
                  <a:tcPr marL="20666" marR="20666" marT="10333" marB="103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C7</a:t>
                      </a:r>
                    </a:p>
                  </a:txBody>
                  <a:tcPr marL="20666" marR="20666" marT="10333" marB="103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0610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Пун и др. [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33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20666" marR="20666" marT="10333" marB="103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 smtClean="0">
                          <a:effectLst/>
                        </a:rPr>
                        <a:t>Врачебное и организационное сопротивление можно преодолеть путем  </a:t>
                      </a:r>
                      <a:r>
                        <a:rPr lang="ru-RU" sz="1200" dirty="0">
                          <a:effectLst/>
                        </a:rPr>
                        <a:t>использования </a:t>
                      </a:r>
                      <a:r>
                        <a:rPr lang="ru-RU" sz="1200" dirty="0" smtClean="0">
                          <a:effectLst/>
                        </a:rPr>
                        <a:t>системы персоналом </a:t>
                      </a:r>
                      <a:r>
                        <a:rPr lang="ru-RU" sz="1200" dirty="0">
                          <a:effectLst/>
                        </a:rPr>
                        <a:t>дома </a:t>
                      </a:r>
                      <a:r>
                        <a:rPr lang="ru-RU" sz="1200" dirty="0" smtClean="0">
                          <a:effectLst/>
                        </a:rPr>
                        <a:t>и больнице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.</a:t>
                      </a:r>
                      <a:endParaRPr lang="ru-RU" sz="1200" dirty="0">
                        <a:effectLst/>
                      </a:endParaRPr>
                    </a:p>
                  </a:txBody>
                  <a:tcPr marL="20666" marR="20666" marT="10333" marB="103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C8</a:t>
                      </a:r>
                    </a:p>
                  </a:txBody>
                  <a:tcPr marL="20666" marR="20666" marT="10333" marB="103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0241">
                <a:tc>
                  <a:txBody>
                    <a:bodyPr/>
                    <a:lstStyle/>
                    <a:p>
                      <a:pPr fontAlgn="t"/>
                      <a:r>
                        <a:rPr lang="en-US" sz="1200">
                          <a:effectLst/>
                        </a:rPr>
                        <a:t>Rivard </a:t>
                      </a:r>
                      <a:r>
                        <a:rPr lang="kk-KZ" sz="1200">
                          <a:effectLst/>
                        </a:rPr>
                        <a:t>др. [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34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20666" marR="20666" marT="10333" marB="103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Трудность реализации </a:t>
                      </a:r>
                      <a:r>
                        <a:rPr lang="ru-RU" sz="1200" dirty="0" smtClean="0">
                          <a:effectLst/>
                        </a:rPr>
                        <a:t>ЭМЗ </a:t>
                      </a:r>
                      <a:r>
                        <a:rPr lang="ru-RU" sz="1200" dirty="0">
                          <a:effectLst/>
                        </a:rPr>
                        <a:t>объясняется </a:t>
                      </a:r>
                      <a:r>
                        <a:rPr lang="ru-RU" sz="1200" dirty="0" smtClean="0">
                          <a:effectLst/>
                        </a:rPr>
                        <a:t> доминированием </a:t>
                      </a:r>
                      <a:r>
                        <a:rPr lang="ru-RU" sz="1200" dirty="0">
                          <a:effectLst/>
                        </a:rPr>
                        <a:t>врачей.</a:t>
                      </a:r>
                    </a:p>
                  </a:txBody>
                  <a:tcPr marL="20666" marR="20666" marT="10333" marB="103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C1</a:t>
                      </a:r>
                    </a:p>
                  </a:txBody>
                  <a:tcPr marL="20666" marR="20666" marT="10333" marB="103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1947">
                <a:tc>
                  <a:txBody>
                    <a:bodyPr/>
                    <a:lstStyle/>
                    <a:p>
                      <a:pPr fontAlgn="t"/>
                      <a:r>
                        <a:rPr lang="en-US" sz="1200">
                          <a:effectLst/>
                        </a:rPr>
                        <a:t>Rivard </a:t>
                      </a:r>
                      <a:r>
                        <a:rPr lang="kk-KZ" sz="1200">
                          <a:effectLst/>
                        </a:rPr>
                        <a:t>др. [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34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20666" marR="20666" marT="10333" marB="103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Трудность реализации </a:t>
                      </a:r>
                      <a:r>
                        <a:rPr lang="ru-RU" sz="1200" dirty="0" smtClean="0">
                          <a:effectLst/>
                        </a:rPr>
                        <a:t>ЭМЗ </a:t>
                      </a:r>
                      <a:r>
                        <a:rPr lang="ru-RU" sz="1200" dirty="0">
                          <a:effectLst/>
                        </a:rPr>
                        <a:t>объясняется </a:t>
                      </a:r>
                      <a:r>
                        <a:rPr lang="ru-RU" sz="1200" dirty="0" smtClean="0">
                          <a:effectLst/>
                        </a:rPr>
                        <a:t>профессиональным</a:t>
                      </a:r>
                      <a:r>
                        <a:rPr lang="ru-RU" sz="1200" baseline="0" dirty="0" smtClean="0">
                          <a:effectLst/>
                        </a:rPr>
                        <a:t> уровнем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других специалистов здравоохранения </a:t>
                      </a:r>
                      <a:r>
                        <a:rPr lang="ru-RU" sz="1200" dirty="0" smtClean="0">
                          <a:effectLst/>
                        </a:rPr>
                        <a:t>.</a:t>
                      </a:r>
                      <a:endParaRPr lang="ru-RU" sz="1200" dirty="0">
                        <a:effectLst/>
                      </a:endParaRPr>
                    </a:p>
                  </a:txBody>
                  <a:tcPr marL="20666" marR="20666" marT="10333" marB="103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C1</a:t>
                      </a:r>
                    </a:p>
                  </a:txBody>
                  <a:tcPr marL="20666" marR="20666" marT="10333" marB="103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11456">
                <a:tc>
                  <a:txBody>
                    <a:bodyPr/>
                    <a:lstStyle/>
                    <a:p>
                      <a:pPr fontAlgn="t"/>
                      <a:r>
                        <a:rPr lang="kk-KZ" sz="1200">
                          <a:effectLst/>
                        </a:rPr>
                        <a:t>Такиан др. [</a:t>
                      </a:r>
                      <a:r>
                        <a:rPr lang="kk-KZ" sz="1200">
                          <a:solidFill>
                            <a:srgbClr val="642A8F"/>
                          </a:solidFill>
                          <a:effectLst/>
                          <a:hlinkClick r:id="rId2"/>
                        </a:rPr>
                        <a:t>37</a:t>
                      </a:r>
                      <a:r>
                        <a:rPr lang="kk-KZ" sz="1200">
                          <a:effectLst/>
                        </a:rPr>
                        <a:t> ]</a:t>
                      </a:r>
                    </a:p>
                  </a:txBody>
                  <a:tcPr marL="20666" marR="20666" marT="10333" marB="103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 smtClean="0">
                          <a:effectLst/>
                        </a:rPr>
                        <a:t>Инициативная</a:t>
                      </a:r>
                      <a:r>
                        <a:rPr lang="ru-RU" sz="1200" baseline="0" dirty="0" smtClean="0">
                          <a:effectLst/>
                        </a:rPr>
                        <a:t> просьба внедрить систему ЭМЗ является определяющим фактором для внедрения в областях  в психиатрических учреждений</a:t>
                      </a:r>
                      <a:r>
                        <a:rPr lang="ru-RU" sz="1200" dirty="0" smtClean="0">
                          <a:effectLst/>
                        </a:rPr>
                        <a:t>, </a:t>
                      </a:r>
                      <a:r>
                        <a:rPr lang="ru-RU" sz="1200" dirty="0">
                          <a:effectLst/>
                        </a:rPr>
                        <a:t>нуждающиеся в дополнительной поддержке.</a:t>
                      </a:r>
                    </a:p>
                  </a:txBody>
                  <a:tcPr marL="20666" marR="20666" marT="10333" marB="103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dirty="0">
                          <a:effectLst/>
                        </a:rPr>
                        <a:t>C4</a:t>
                      </a:r>
                    </a:p>
                  </a:txBody>
                  <a:tcPr marL="20666" marR="20666" marT="10333" marB="103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52134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Результаты: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628800"/>
            <a:ext cx="741682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Из 364 первоначально отобранных статьей, это исследование анализирует 21 статью, которые отвечали требованиям включения. Из этих статьей  в результате исследования выделены 19 мер, которые полностью применимы и соответствуют по схеме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Петтигрю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состоящкй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из следующих трех взаимодействующих пунктов: </a:t>
            </a:r>
          </a:p>
          <a:p>
            <a:pPr marL="342900" indent="-342900" algn="just">
              <a:buAutoNum type="arabicParenR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описание ЭМЗ, </a:t>
            </a:r>
          </a:p>
          <a:p>
            <a:pPr marL="342900" indent="-342900" algn="just">
              <a:buAutoNum type="arabicParenR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содержание ЭМЗ,</a:t>
            </a:r>
          </a:p>
          <a:p>
            <a:pPr marL="342900" indent="-342900" algn="just">
              <a:buAutoNum type="arabicParenR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Реализация и процесс внедрения ЭМЗ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Заключение авторов: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582341"/>
            <a:ext cx="806489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Несмотря на то внедрение ЭМЗ системы ожидается как положительное влияние на деятельность больницы, их реализация является сложным делом. Этот систематический обзор показывает причины этой сложности и представляет собой несущую конструкцию из 19 мер, которые могут помочь преодолеть типичные проблемы в реализации системы ЭМЗ. Эти основные данные могут функционировать в качестве эталона для исполнителей в разработке эффективных стратегий внедрения ЭМЗ для больницы.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Резюме рецензента: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Данное исследование было проведено на достаточно высоком  методологическом уровне. Авторы постарались максимально отразить как этапы проведения исследования, так и  исходы исследования.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Резюме рецензента: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b="1" dirty="0" smtClean="0"/>
              <a:t>Что Нам даст эффективное внедрение электронного рабочего места врача? Ответ на вопрос:</a:t>
            </a:r>
          </a:p>
          <a:p>
            <a:r>
              <a:rPr lang="ru-RU" dirty="0" smtClean="0"/>
              <a:t>Улучшение качества оказываемой медицинской помощи за счет обеспечения большей информированности медицинского персонала о новых медицинских технологиях, внедрение электронного и снижение бумажного документооборота, контроля правильности постановки диагноза, назначения лекарственных средств и профилактических мероприятий.</a:t>
            </a:r>
          </a:p>
          <a:p>
            <a:pPr lvl="0"/>
            <a:r>
              <a:rPr lang="ru-RU" dirty="0" smtClean="0"/>
              <a:t>Информирование пациентов о режиме работы организаций здравоохранения и отдельных специалистов, об очередности госпитализации в стационарах и графика работы консультантов в  организациях.</a:t>
            </a:r>
          </a:p>
          <a:p>
            <a:pPr lvl="0"/>
            <a:r>
              <a:rPr lang="ru-RU" dirty="0" smtClean="0"/>
              <a:t>Возможность хранения и многократного использования накопленной медицинской информации о пациенте.</a:t>
            </a:r>
          </a:p>
          <a:p>
            <a:pPr lvl="0"/>
            <a:r>
              <a:rPr lang="ru-RU" dirty="0" smtClean="0"/>
              <a:t>Исключение дублирования многочисленных исследований.</a:t>
            </a:r>
          </a:p>
          <a:p>
            <a:pPr lvl="0"/>
            <a:r>
              <a:rPr lang="ru-RU" dirty="0" smtClean="0"/>
              <a:t>Повышение безопасности использования лекарственных средств за счет улучшения  информированности  медицинского  персонала  и  пациентов  о зарегистрированных в стране лекарственных средствах и их побочных действиях.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1628800"/>
            <a:ext cx="68407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charset="0"/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Благодарю за внимание!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1037</TotalTime>
  <Words>6560</Words>
  <Application>Microsoft Macintosh PowerPoint</Application>
  <PresentationFormat>Экран (4:3)</PresentationFormat>
  <Paragraphs>1319</Paragraphs>
  <Slides>59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59</vt:i4>
      </vt:variant>
    </vt:vector>
  </HeadingPairs>
  <TitlesOfParts>
    <vt:vector size="60" baseType="lpstr">
      <vt:lpstr>Тема Office</vt:lpstr>
      <vt:lpstr>Презентация PowerPoint</vt:lpstr>
      <vt:lpstr>Презентация PowerPoint</vt:lpstr>
      <vt:lpstr>Презентация PowerPoint</vt:lpstr>
      <vt:lpstr>ВОЗМОЖНОСТИ </vt:lpstr>
      <vt:lpstr>Презентация PowerPoint</vt:lpstr>
      <vt:lpstr>Презентация PowerPoint</vt:lpstr>
      <vt:lpstr>Презентация PowerPoint</vt:lpstr>
      <vt:lpstr>Модуль “РЕГИСТРАТУРА”  Создание и ведение базы пациентов ЛПУ Запись на прием к специалистам Быстрый поиск и регистрация пациентов в базе Создание и печать медицинских карт </vt:lpstr>
      <vt:lpstr>Модуль “АВТОМАТИЗИРОВАННОЕ РАБОЧЕЕ МЕСТО ВРАЧА” Ведение электронного расписания приемов Электронные карточки приема пациентов Запись на прием к другим специалистам, выписка направлений Оказание услуг согласно медицинской страховке Учет платных услуг Ведение стационарных пациентов</vt:lpstr>
      <vt:lpstr>Модуль “АДМИНИСТРАЦИЯ”  Контроль всех внутренних процессов ЛПУ Отчеты по структурным подразделениям ЛПУ Активация систем лояльности для клиентов клиники (скидочные или бонусные системы с внедрением пластиковых или прокси-карт, карт со штрих-кодами для быстрой авторизации пользователей в системе) </vt:lpstr>
      <vt:lpstr>Модуль “ВНУТРИБОЛЬНИЧНАЯ АПТЕКА”  Приход, расход, перемещение, списание медикаментов Учет и контроль остатков по медикаментам Контроль срока годности медикаментов Быстрое проведение ревизий </vt:lpstr>
      <vt:lpstr>Модуль “МЕДИЦИНСКИЙ ПОСТ В СТАЦИОНАРЕ” </vt:lpstr>
      <vt:lpstr>Модуль “ВНУТРИБОЛЬНИЧНЫЙ СКЛАД” Автоматизированный учет материальных ценностей и основных средств Быстрое проведение инвентаризации </vt:lpstr>
      <vt:lpstr>Модуль “СЕТЬ МЕДИЦИНСКИХ УЧРЕЖДЕНИЙ” </vt:lpstr>
      <vt:lpstr>Презентация PowerPoint</vt:lpstr>
      <vt:lpstr>Какие результаты вы получаете  </vt:lpstr>
      <vt:lpstr>Как внедрить и какие головные боли стоят при внедрении?</vt:lpstr>
      <vt:lpstr>Презентация PowerPoint</vt:lpstr>
      <vt:lpstr>Таблица доказательств для  мета-анализа:  Клиническая область. Ключевые слова. Ссылки</vt:lpstr>
      <vt:lpstr>Презентация PowerPoint</vt:lpstr>
      <vt:lpstr>Презентация PowerPoint</vt:lpstr>
      <vt:lpstr>Поиск по ключевому слову Results: 18 880 </vt:lpstr>
      <vt:lpstr>Выбрать нужную статью:  Фильтрация Последние информаций за 5 лет  Поиск по дополнительным ключевым словам: hospital</vt:lpstr>
      <vt:lpstr>Презентация PowerPoint</vt:lpstr>
      <vt:lpstr>Анализ статьи</vt:lpstr>
      <vt:lpstr>Критерий оценки:</vt:lpstr>
      <vt:lpstr>Критерии включения и исключения</vt:lpstr>
      <vt:lpstr>Рисунок 1. Схема и соответствующие категории Петтигрю </vt:lpstr>
      <vt:lpstr>Схема Петтигрю используется для понимания стратегических изменений работе над системой ЭМЗ</vt:lpstr>
      <vt:lpstr>Table 1 Overview of the search strategies </vt:lpstr>
      <vt:lpstr>Таблица 1 Обзор стратегий поиска  </vt:lpstr>
      <vt:lpstr>Selection procedure</vt:lpstr>
      <vt:lpstr>Таблица 2 Обзор исследований, включенных в систематический обзор литературы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Таблица 8. Результаты оценки качества качественных исследований</vt:lpstr>
      <vt:lpstr>Таблица 9. Результаты оценки качества количественных исследований </vt:lpstr>
      <vt:lpstr>Таблица 10. Результаты оценки качества смешанных методов исследований </vt:lpstr>
      <vt:lpstr>Общий обзор всех  статьей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Результаты: </vt:lpstr>
      <vt:lpstr>Заключение авторов: </vt:lpstr>
      <vt:lpstr>Резюме рецензента:</vt:lpstr>
      <vt:lpstr>Резюме рецензента: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Makpal Yeszhanova</dc:creator>
  <cp:lastModifiedBy>Apple</cp:lastModifiedBy>
  <cp:revision>144</cp:revision>
  <cp:lastPrinted>2014-09-24T11:26:36Z</cp:lastPrinted>
  <dcterms:created xsi:type="dcterms:W3CDTF">2014-09-24T06:39:45Z</dcterms:created>
  <dcterms:modified xsi:type="dcterms:W3CDTF">2014-10-17T02:40:36Z</dcterms:modified>
</cp:coreProperties>
</file>