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handoutMasterIdLst>
    <p:handoutMasterId r:id="rId31"/>
  </p:handoutMasterIdLst>
  <p:sldIdLst>
    <p:sldId id="256" r:id="rId3"/>
    <p:sldId id="298" r:id="rId4"/>
    <p:sldId id="297" r:id="rId5"/>
    <p:sldId id="268" r:id="rId6"/>
    <p:sldId id="299" r:id="rId7"/>
    <p:sldId id="318" r:id="rId8"/>
    <p:sldId id="317" r:id="rId9"/>
    <p:sldId id="303" r:id="rId10"/>
    <p:sldId id="319" r:id="rId11"/>
    <p:sldId id="307" r:id="rId12"/>
    <p:sldId id="320" r:id="rId13"/>
    <p:sldId id="321" r:id="rId14"/>
    <p:sldId id="322" r:id="rId15"/>
    <p:sldId id="323" r:id="rId16"/>
    <p:sldId id="324" r:id="rId17"/>
    <p:sldId id="269" r:id="rId18"/>
    <p:sldId id="270" r:id="rId19"/>
    <p:sldId id="308" r:id="rId20"/>
    <p:sldId id="309" r:id="rId21"/>
    <p:sldId id="310" r:id="rId22"/>
    <p:sldId id="311" r:id="rId23"/>
    <p:sldId id="312" r:id="rId24"/>
    <p:sldId id="313" r:id="rId25"/>
    <p:sldId id="315" r:id="rId26"/>
    <p:sldId id="329" r:id="rId27"/>
    <p:sldId id="330" r:id="rId28"/>
    <p:sldId id="279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2" y="-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F0984-31FC-4B3F-A99C-8BBDD6A95E25}" type="datetimeFigureOut">
              <a:rPr lang="ru-RU" smtClean="0"/>
              <a:t>28.09.13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D37512-2441-48BA-84C8-98FC9449F0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91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1CD35-5D3C-4FDE-9F32-54EBBA478CE9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34C23D-8D6C-4501-882E-3288A9CFE7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720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34C23D-8D6C-4501-882E-3288A9CFE7E4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014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CAEF-9021-41D1-B3D8-13EE72D77E92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96AD-7650-4F55-9729-85E43AED9A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038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CAEF-9021-41D1-B3D8-13EE72D77E92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96AD-7650-4F55-9729-85E43AED9A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317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CAEF-9021-41D1-B3D8-13EE72D77E92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96AD-7650-4F55-9729-85E43AED9A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885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CAEF-9021-41D1-B3D8-13EE72D77E92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96AD-7650-4F55-9729-85E43AED9A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159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CAEF-9021-41D1-B3D8-13EE72D77E92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96AD-7650-4F55-9729-85E43AED9A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1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CAEF-9021-41D1-B3D8-13EE72D77E92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96AD-7650-4F55-9729-85E43AED9A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033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CAEF-9021-41D1-B3D8-13EE72D77E92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96AD-7650-4F55-9729-85E43AED9A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299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CAEF-9021-41D1-B3D8-13EE72D77E92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96AD-7650-4F55-9729-85E43AED9A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689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CAEF-9021-41D1-B3D8-13EE72D77E92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96AD-7650-4F55-9729-85E43AED9A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095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CAEF-9021-41D1-B3D8-13EE72D77E92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96AD-7650-4F55-9729-85E43AED9A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931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CAEF-9021-41D1-B3D8-13EE72D77E92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96AD-7650-4F55-9729-85E43AED9A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336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74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8DA8-F070-413C-BBB7-4F9BC4A79B5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5FB5-9875-4788-9F42-3B05B8439E6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131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8DA8-F070-413C-BBB7-4F9BC4A79B5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5FB5-9875-4788-9F42-3B05B8439E6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4074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8DA8-F070-413C-BBB7-4F9BC4A79B5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5FB5-9875-4788-9F42-3B05B8439E6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8289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8DA8-F070-413C-BBB7-4F9BC4A79B5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5FB5-9875-4788-9F42-3B05B8439E6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2434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8DA8-F070-413C-BBB7-4F9BC4A79B5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5FB5-9875-4788-9F42-3B05B8439E6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9405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8DA8-F070-413C-BBB7-4F9BC4A79B5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5FB5-9875-4788-9F42-3B05B8439E6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4081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8DA8-F070-413C-BBB7-4F9BC4A79B5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5FB5-9875-4788-9F42-3B05B8439E6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6654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6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8DA8-F070-413C-BBB7-4F9BC4A79B5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5FB5-9875-4788-9F42-3B05B8439E6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6501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8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8DA8-F070-413C-BBB7-4F9BC4A79B5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5FB5-9875-4788-9F42-3B05B8439E6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180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8DA8-F070-413C-BBB7-4F9BC4A79B5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5FB5-9875-4788-9F42-3B05B8439E6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6066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8DA8-F070-413C-BBB7-4F9BC4A79B5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5FB5-9875-4788-9F42-3B05B8439E6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7389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en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15900" y="6484005"/>
            <a:ext cx="4152457" cy="307975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777251" y="6484005"/>
            <a:ext cx="4152457" cy="307975"/>
          </a:xfrm>
        </p:spPr>
        <p:txBody>
          <a:bodyPr tIns="0" bIns="0" anchor="b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069271"/>
      </p:ext>
    </p:extLst>
  </p:cSld>
  <p:clrMapOvr>
    <a:masterClrMapping/>
  </p:clrMapOvr>
  <p:transition xmlns:p14="http://schemas.microsoft.com/office/powerpoint/2010/main" spd="slow"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range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15900" y="6483977"/>
            <a:ext cx="4152457" cy="307975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777251" y="6483977"/>
            <a:ext cx="4152457" cy="307975"/>
          </a:xfrm>
        </p:spPr>
        <p:txBody>
          <a:bodyPr tIns="0" bIns="0" anchor="b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9482468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0CAEF-9021-41D1-B3D8-13EE72D77E92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396AD-7650-4F55-9729-85E43AED9A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099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78DA8-F070-413C-BBB7-4F9BC4A79B5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45FB5-9875-4788-9F42-3B05B8439E6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589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7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8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9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iomedcentral.com/1471-2334/13/190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340768"/>
            <a:ext cx="7846640" cy="1974081"/>
          </a:xfrm>
        </p:spPr>
        <p:txBody>
          <a:bodyPr>
            <a:noAutofit/>
          </a:bodyPr>
          <a:lstStyle/>
          <a:p>
            <a:r>
              <a:rPr lang="ru-RU" b="1" dirty="0" err="1" smtClean="0"/>
              <a:t>Затрато</a:t>
            </a:r>
            <a:r>
              <a:rPr lang="ru-RU" b="1" dirty="0" smtClean="0"/>
              <a:t>-эффективности противовирусной терапии хронического гепатита С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4008" y="4149080"/>
            <a:ext cx="4136504" cy="1872208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Магистрант профильного отделения </a:t>
            </a:r>
          </a:p>
          <a:p>
            <a:pPr algn="l"/>
            <a:r>
              <a:rPr lang="ru-RU" sz="2400" dirty="0" err="1" smtClean="0">
                <a:solidFill>
                  <a:schemeClr val="tx1"/>
                </a:solidFill>
              </a:rPr>
              <a:t>Джумабаева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ru-RU" sz="2400" dirty="0" err="1" smtClean="0">
                <a:solidFill>
                  <a:schemeClr val="tx1"/>
                </a:solidFill>
              </a:rPr>
              <a:t>Алмагуль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Еркиновна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</a:p>
          <a:p>
            <a:pPr algn="l"/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64784" y="6021288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dirty="0">
                <a:solidFill>
                  <a:prstClr val="black"/>
                </a:solidFill>
              </a:rPr>
              <a:t>Алматы, 2014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16632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ВЫСШАЯ ШКОЛА ОБЩЕСТВЕННОГО ЗДРАВООХРАНЕНИЯ МЗРК </a:t>
            </a:r>
            <a:endParaRPr lang="ru-RU" sz="1050" b="1" dirty="0"/>
          </a:p>
        </p:txBody>
      </p:sp>
    </p:spTree>
    <p:extLst>
      <p:ext uri="{BB962C8B-B14F-4D97-AF65-F5344CB8AC3E}">
        <p14:creationId xmlns:p14="http://schemas.microsoft.com/office/powerpoint/2010/main" val="156398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pPr algn="l"/>
            <a:r>
              <a:rPr lang="ru-RU" b="1" dirty="0" smtClean="0"/>
              <a:t>Вирус гепатита С (1)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4032448" cy="5602572"/>
          </a:xfrm>
        </p:spPr>
        <p:txBody>
          <a:bodyPr>
            <a:normAutofit/>
          </a:bodyPr>
          <a:lstStyle/>
          <a:p>
            <a:r>
              <a:rPr lang="ru-RU" sz="2100" dirty="0"/>
              <a:t>В 1989 г. американским ученым под руководством М. </a:t>
            </a:r>
            <a:r>
              <a:rPr lang="ru-RU" sz="2100" dirty="0" err="1"/>
              <a:t>Хоутона</a:t>
            </a:r>
            <a:r>
              <a:rPr lang="ru-RU" sz="2100" dirty="0"/>
              <a:t> удалось выделить, идентифицировать и обосновать этиологическую принадлежность вируса С</a:t>
            </a:r>
          </a:p>
          <a:p>
            <a:r>
              <a:rPr lang="ru-RU" sz="2100" dirty="0" smtClean="0"/>
              <a:t>РНК- вирус, семейство </a:t>
            </a:r>
            <a:r>
              <a:rPr lang="ru-RU" sz="2100" dirty="0" err="1"/>
              <a:t>Flaviviridae</a:t>
            </a:r>
            <a:endParaRPr lang="ru-RU" sz="2100" dirty="0" smtClean="0"/>
          </a:p>
          <a:p>
            <a:r>
              <a:rPr lang="ru-RU" sz="2100" dirty="0" smtClean="0"/>
              <a:t>Размером </a:t>
            </a:r>
            <a:r>
              <a:rPr lang="ru-RU" sz="2100" dirty="0"/>
              <a:t>вириона 30-60 </a:t>
            </a:r>
            <a:r>
              <a:rPr lang="ru-RU" sz="2100" dirty="0" err="1" smtClean="0"/>
              <a:t>нм</a:t>
            </a:r>
            <a:r>
              <a:rPr lang="ru-RU" sz="2100" dirty="0" smtClean="0"/>
              <a:t> (≈50)</a:t>
            </a:r>
          </a:p>
          <a:p>
            <a:r>
              <a:rPr lang="ru-RU" sz="2100" dirty="0" smtClean="0"/>
              <a:t>Диаметр </a:t>
            </a:r>
            <a:r>
              <a:rPr lang="ru-RU" sz="2100" dirty="0"/>
              <a:t>60-70 </a:t>
            </a:r>
            <a:r>
              <a:rPr lang="ru-RU" sz="2100" dirty="0" err="1" smtClean="0"/>
              <a:t>нм</a:t>
            </a:r>
            <a:endParaRPr lang="ru-RU" sz="2100" dirty="0" smtClean="0"/>
          </a:p>
          <a:p>
            <a:r>
              <a:rPr lang="ru-RU" sz="2100" dirty="0" smtClean="0"/>
              <a:t>Выделяют 6 генотипов</a:t>
            </a:r>
          </a:p>
          <a:p>
            <a:r>
              <a:rPr lang="ru-RU" sz="2100" dirty="0"/>
              <a:t>однонитевую, линейную молекулу РНК, протяженностью около 9600 нуклеотидов</a:t>
            </a:r>
          </a:p>
          <a:p>
            <a:endParaRPr lang="ru-RU" sz="2100" dirty="0"/>
          </a:p>
          <a:p>
            <a:endParaRPr lang="ru-RU" sz="21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124744"/>
            <a:ext cx="2376264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96506" y="6093296"/>
            <a:ext cx="4140374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1100" dirty="0">
                <a:solidFill>
                  <a:prstClr val="black"/>
                </a:solidFill>
              </a:rPr>
              <a:t>http://meduniver.com/Medical/Microbiology/1364.html </a:t>
            </a:r>
            <a:r>
              <a:rPr lang="ru-RU" sz="1100" dirty="0" err="1" smtClean="0">
                <a:solidFill>
                  <a:prstClr val="black"/>
                </a:solidFill>
              </a:rPr>
              <a:t>MedUniver</a:t>
            </a:r>
            <a:r>
              <a:rPr lang="ru-RU" sz="1100" dirty="0" err="1" smtClean="0"/>
              <a:t>h</a:t>
            </a:r>
            <a:endParaRPr lang="ru-RU" sz="1100" dirty="0" smtClean="0"/>
          </a:p>
          <a:p>
            <a:pPr>
              <a:spcBef>
                <a:spcPct val="20000"/>
              </a:spcBef>
            </a:pPr>
            <a:r>
              <a:rPr lang="ru-RU" sz="1100" dirty="0" smtClean="0"/>
              <a:t>ttp</a:t>
            </a:r>
            <a:r>
              <a:rPr lang="ru-RU" sz="1100" dirty="0"/>
              <a:t>://</a:t>
            </a:r>
            <a:r>
              <a:rPr lang="ru-RU" sz="1100" dirty="0" smtClean="0"/>
              <a:t>www.hv-info.ru</a:t>
            </a:r>
            <a:endParaRPr lang="ru-RU" sz="11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545123"/>
            <a:ext cx="454342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457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/>
              <a:t>Вирус гепатита С </a:t>
            </a:r>
            <a:r>
              <a:rPr lang="ru-RU" b="1" dirty="0" smtClean="0"/>
              <a:t> (2)</a:t>
            </a: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Острая и хроническая формы </a:t>
            </a:r>
          </a:p>
          <a:p>
            <a:r>
              <a:rPr lang="ru-RU" dirty="0" smtClean="0"/>
              <a:t>Острая </a:t>
            </a:r>
            <a:r>
              <a:rPr lang="ru-RU" dirty="0"/>
              <a:t>инфекция ВГС обычно протекает без симптомов и лишь крайне редко ассоциируется с грозящей жизни </a:t>
            </a:r>
            <a:r>
              <a:rPr lang="ru-RU" dirty="0" smtClean="0"/>
              <a:t>болезнью</a:t>
            </a:r>
          </a:p>
          <a:p>
            <a:r>
              <a:rPr lang="ru-RU" dirty="0" smtClean="0"/>
              <a:t>≈ </a:t>
            </a:r>
            <a:r>
              <a:rPr lang="ru-RU" dirty="0"/>
              <a:t>15–45% инфицированных лиц спонтанно избавляются от вируса в течение 6 месяцев после заражения без всякого </a:t>
            </a:r>
            <a:r>
              <a:rPr lang="ru-RU" dirty="0" smtClean="0"/>
              <a:t>лечения</a:t>
            </a:r>
          </a:p>
          <a:p>
            <a:r>
              <a:rPr lang="ru-RU" dirty="0" smtClean="0"/>
              <a:t>≈ </a:t>
            </a:r>
            <a:r>
              <a:rPr lang="ru-RU" dirty="0"/>
              <a:t>55–85% лиц развивается хроническая инфекция </a:t>
            </a:r>
            <a:r>
              <a:rPr lang="ru-RU" dirty="0" smtClean="0"/>
              <a:t>ВГС</a:t>
            </a:r>
          </a:p>
          <a:p>
            <a:r>
              <a:rPr lang="ru-RU" dirty="0" smtClean="0"/>
              <a:t>У </a:t>
            </a:r>
            <a:r>
              <a:rPr lang="ru-RU" dirty="0"/>
              <a:t>лиц с хронической инфекцией ВГС риск цирроза печени составляет 15–30% в пределах 20 </a:t>
            </a:r>
            <a:r>
              <a:rPr lang="ru-RU" dirty="0" smtClean="0"/>
              <a:t>лет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88296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Во </a:t>
            </a:r>
            <a:r>
              <a:rPr lang="ru-RU" dirty="0"/>
              <a:t>всем мире хронической инфекцией гепатита С страдают </a:t>
            </a:r>
            <a:r>
              <a:rPr lang="ru-RU" dirty="0" smtClean="0"/>
              <a:t>130–150 мл. чел.</a:t>
            </a:r>
            <a:endParaRPr lang="ru-RU" dirty="0"/>
          </a:p>
          <a:p>
            <a:r>
              <a:rPr lang="ru-RU" dirty="0" smtClean="0"/>
              <a:t>Ежегодно </a:t>
            </a:r>
            <a:r>
              <a:rPr lang="ru-RU" dirty="0"/>
              <a:t>от связанных с гепатитом С болезней печени умирают 350 000-500 </a:t>
            </a:r>
            <a:r>
              <a:rPr lang="ru-RU" dirty="0" smtClean="0"/>
              <a:t>000</a:t>
            </a:r>
            <a:endParaRPr lang="ru-RU" dirty="0"/>
          </a:p>
          <a:p>
            <a:r>
              <a:rPr lang="ru-RU" dirty="0"/>
              <a:t>Гепатит С можно излечить противовирусными </a:t>
            </a:r>
            <a:r>
              <a:rPr lang="ru-RU" dirty="0" smtClean="0"/>
              <a:t>препаратами</a:t>
            </a:r>
          </a:p>
          <a:p>
            <a:r>
              <a:rPr lang="ru-RU" dirty="0" smtClean="0"/>
              <a:t>Антивирусное </a:t>
            </a:r>
            <a:r>
              <a:rPr lang="ru-RU" dirty="0"/>
              <a:t>лечение приносит успех в 50–90% случаев в зависимости от используемого лечения и по имеющимся данным также сокращает развитие рака и цирроза </a:t>
            </a:r>
            <a:r>
              <a:rPr lang="ru-RU" dirty="0" smtClean="0"/>
              <a:t>печени</a:t>
            </a:r>
            <a:endParaRPr lang="ru-RU" dirty="0"/>
          </a:p>
          <a:p>
            <a:r>
              <a:rPr lang="ru-RU" dirty="0"/>
              <a:t>В настоящее время вакцины от гепатита C не </a:t>
            </a:r>
            <a:r>
              <a:rPr lang="ru-RU" dirty="0" smtClean="0"/>
              <a:t>существует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6370295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http://www.who.int/mediacentre/factsheets/fs164/ru/</a:t>
            </a:r>
            <a:endParaRPr lang="ru-RU" sz="1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114935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5144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b="1" dirty="0"/>
              <a:t>Вирус гепатита С  (</a:t>
            </a:r>
            <a:r>
              <a:rPr lang="ru-RU" b="1" dirty="0" smtClean="0"/>
              <a:t>2)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424936" cy="43924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 smtClean="0"/>
              <a:t>Основная </a:t>
            </a:r>
            <a:r>
              <a:rPr lang="ru-RU" sz="3600" b="1" dirty="0"/>
              <a:t>цель терапии ВГС вылечить </a:t>
            </a:r>
            <a:r>
              <a:rPr lang="ru-RU" sz="3600" b="1" dirty="0" smtClean="0"/>
              <a:t>инфекцию (99%), что подтверждается достижением устойчивого </a:t>
            </a:r>
            <a:r>
              <a:rPr lang="ru-RU" sz="3600" b="1" dirty="0"/>
              <a:t>вирусологического ответа </a:t>
            </a:r>
            <a:r>
              <a:rPr lang="ru-RU" sz="3600" b="1" dirty="0" smtClean="0"/>
              <a:t>(УВО)</a:t>
            </a:r>
            <a:endParaRPr lang="en-US" sz="3600" b="1" dirty="0" smtClean="0"/>
          </a:p>
          <a:p>
            <a:pPr marL="0" indent="0" algn="ctr">
              <a:buNone/>
            </a:pP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11960" y="6453336"/>
            <a:ext cx="482453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1050" dirty="0">
                <a:solidFill>
                  <a:prstClr val="black"/>
                </a:solidFill>
              </a:rPr>
              <a:t>EASL Clinical Practice Guidelines: Management of hepatitis C</a:t>
            </a:r>
            <a:r>
              <a:rPr lang="ru-RU" sz="1050" dirty="0">
                <a:solidFill>
                  <a:prstClr val="black"/>
                </a:solidFill>
              </a:rPr>
              <a:t> </a:t>
            </a:r>
            <a:r>
              <a:rPr lang="en-US" sz="1050" dirty="0">
                <a:solidFill>
                  <a:prstClr val="black"/>
                </a:solidFill>
              </a:rPr>
              <a:t>virus infection</a:t>
            </a:r>
            <a:r>
              <a:rPr lang="ru-RU" sz="1050" dirty="0">
                <a:solidFill>
                  <a:prstClr val="black"/>
                </a:solidFill>
              </a:rPr>
              <a:t>, </a:t>
            </a:r>
            <a:r>
              <a:rPr lang="ru-RU" sz="1050" dirty="0" smtClean="0">
                <a:solidFill>
                  <a:prstClr val="black"/>
                </a:solidFill>
              </a:rPr>
              <a:t>2014</a:t>
            </a:r>
            <a:endParaRPr lang="ru-RU" sz="1050" dirty="0">
              <a:solidFill>
                <a:prstClr val="black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1461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1692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0831" y="341784"/>
            <a:ext cx="8229600" cy="1143000"/>
          </a:xfrm>
        </p:spPr>
        <p:txBody>
          <a:bodyPr/>
          <a:lstStyle/>
          <a:p>
            <a:pPr algn="l"/>
            <a:r>
              <a:rPr lang="ru-RU" sz="4000" b="1" dirty="0" smtClean="0"/>
              <a:t>Эволюция терапии </a:t>
            </a:r>
            <a:r>
              <a:rPr lang="en-US" sz="4000" b="1" dirty="0" smtClean="0"/>
              <a:t>HCV</a:t>
            </a:r>
            <a:r>
              <a:rPr lang="ru-RU" sz="4000" b="1" dirty="0" smtClean="0"/>
              <a:t>-инфекции</a:t>
            </a:r>
            <a:endParaRPr lang="en-US" sz="40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13153" y="5949280"/>
            <a:ext cx="5057275" cy="548679"/>
          </a:xfrm>
        </p:spPr>
        <p:txBody>
          <a:bodyPr/>
          <a:lstStyle/>
          <a:p>
            <a:r>
              <a:rPr lang="en-US" sz="1400" dirty="0" smtClean="0"/>
              <a:t>TVR</a:t>
            </a:r>
            <a:r>
              <a:rPr lang="ru-RU" sz="1400" dirty="0" smtClean="0"/>
              <a:t>: </a:t>
            </a:r>
            <a:r>
              <a:rPr lang="ru-RU" sz="1400" dirty="0" err="1" smtClean="0"/>
              <a:t>телапревир</a:t>
            </a:r>
            <a:r>
              <a:rPr lang="ru-RU" sz="1400" dirty="0" smtClean="0"/>
              <a:t>; </a:t>
            </a:r>
            <a:r>
              <a:rPr lang="en-US" sz="1400" dirty="0" smtClean="0"/>
              <a:t>BOC</a:t>
            </a:r>
            <a:r>
              <a:rPr lang="ru-RU" sz="1400" dirty="0" smtClean="0"/>
              <a:t>: </a:t>
            </a:r>
            <a:r>
              <a:rPr lang="ru-RU" sz="1400" dirty="0" err="1" smtClean="0"/>
              <a:t>боцепривир</a:t>
            </a:r>
            <a:r>
              <a:rPr lang="ru-RU" sz="1400" dirty="0" smtClean="0"/>
              <a:t>; </a:t>
            </a:r>
          </a:p>
          <a:p>
            <a:r>
              <a:rPr lang="en-GB" sz="1400" dirty="0" smtClean="0"/>
              <a:t>SMV: </a:t>
            </a:r>
            <a:r>
              <a:rPr lang="ru-RU" sz="1400" dirty="0" err="1" smtClean="0"/>
              <a:t>симепривир</a:t>
            </a:r>
            <a:r>
              <a:rPr lang="en-GB" sz="1400" dirty="0" smtClean="0"/>
              <a:t>; SOF: </a:t>
            </a:r>
            <a:r>
              <a:rPr lang="ru-RU" sz="1400" dirty="0" err="1" smtClean="0"/>
              <a:t>софосбувир</a:t>
            </a:r>
            <a:r>
              <a:rPr lang="ru-RU" sz="1400" dirty="0" smtClean="0"/>
              <a:t> </a:t>
            </a:r>
            <a:endParaRPr lang="en-GB" sz="1400" dirty="0"/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6873277" y="2842907"/>
            <a:ext cx="0" cy="960000"/>
          </a:xfrm>
          <a:prstGeom prst="straightConnector1">
            <a:avLst/>
          </a:prstGeom>
          <a:ln w="28575">
            <a:solidFill>
              <a:schemeClr val="tx2"/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6644745" y="4000387"/>
            <a:ext cx="0" cy="960000"/>
          </a:xfrm>
          <a:prstGeom prst="straightConnector1">
            <a:avLst/>
          </a:prstGeom>
          <a:ln w="28575">
            <a:solidFill>
              <a:schemeClr val="tx2"/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6030351" y="2842907"/>
            <a:ext cx="0" cy="960000"/>
          </a:xfrm>
          <a:prstGeom prst="straightConnector1">
            <a:avLst/>
          </a:prstGeom>
          <a:ln w="28575">
            <a:solidFill>
              <a:schemeClr val="tx2"/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3766800" y="4000387"/>
            <a:ext cx="0" cy="960000"/>
          </a:xfrm>
          <a:prstGeom prst="straightConnector1">
            <a:avLst/>
          </a:prstGeom>
          <a:ln w="28575">
            <a:solidFill>
              <a:schemeClr val="tx2"/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3144227" y="2842907"/>
            <a:ext cx="0" cy="960000"/>
          </a:xfrm>
          <a:prstGeom prst="straightConnector1">
            <a:avLst/>
          </a:prstGeom>
          <a:ln w="28575">
            <a:solidFill>
              <a:schemeClr val="tx2"/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1555211" y="4000387"/>
            <a:ext cx="0" cy="960000"/>
          </a:xfrm>
          <a:prstGeom prst="straightConnector1">
            <a:avLst/>
          </a:prstGeom>
          <a:ln w="28575">
            <a:solidFill>
              <a:schemeClr val="tx2"/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997250" y="5071668"/>
            <a:ext cx="9156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404040"/>
                </a:solidFill>
                <a:cs typeface="Arial" pitchFamily="34" charset="0"/>
              </a:rPr>
              <a:t>IFN </a:t>
            </a:r>
            <a:r>
              <a:rPr lang="ru-RU" sz="1600" dirty="0" smtClean="0">
                <a:solidFill>
                  <a:srgbClr val="404040"/>
                </a:solidFill>
                <a:cs typeface="Arial" pitchFamily="34" charset="0"/>
              </a:rPr>
              <a:t>3р. </a:t>
            </a:r>
          </a:p>
          <a:p>
            <a:r>
              <a:rPr lang="ru-RU" sz="1600" dirty="0" smtClean="0">
                <a:solidFill>
                  <a:srgbClr val="404040"/>
                </a:solidFill>
                <a:cs typeface="Arial" pitchFamily="34" charset="0"/>
              </a:rPr>
              <a:t>в сутки</a:t>
            </a:r>
            <a:endParaRPr lang="en-GB" sz="1600" dirty="0">
              <a:solidFill>
                <a:srgbClr val="404040"/>
              </a:solidFill>
              <a:cs typeface="Arial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462765" y="2202435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404040"/>
                </a:solidFill>
                <a:cs typeface="Arial" pitchFamily="34" charset="0"/>
              </a:rPr>
              <a:t>IFN+RBV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945347" y="5071668"/>
            <a:ext cx="1653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404040"/>
                </a:solidFill>
                <a:cs typeface="Arial" pitchFamily="34" charset="0"/>
              </a:rPr>
              <a:t>Peg-IFN+RBV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042459" y="2202435"/>
            <a:ext cx="1305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404040"/>
                </a:solidFill>
                <a:cs typeface="Arial" pitchFamily="34" charset="0"/>
              </a:rPr>
              <a:t>TVR BOC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833089" y="5071668"/>
            <a:ext cx="154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404040"/>
                </a:solidFill>
                <a:cs typeface="Arial" pitchFamily="34" charset="0"/>
              </a:rPr>
              <a:t>SMV SOF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483126" y="2202435"/>
            <a:ext cx="1977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404040"/>
                </a:solidFill>
                <a:cs typeface="Arial" pitchFamily="34" charset="0"/>
              </a:rPr>
              <a:t>Другие препараты для </a:t>
            </a:r>
            <a:r>
              <a:rPr lang="en-GB" sz="1600" dirty="0" smtClean="0">
                <a:solidFill>
                  <a:srgbClr val="404040"/>
                </a:solidFill>
                <a:cs typeface="Arial" pitchFamily="34" charset="0"/>
              </a:rPr>
              <a:t>GT1</a:t>
            </a:r>
            <a:endParaRPr lang="en-GB" sz="1600" dirty="0">
              <a:solidFill>
                <a:srgbClr val="404040"/>
              </a:solidFill>
              <a:cs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13153" y="3655860"/>
            <a:ext cx="8616537" cy="501803"/>
            <a:chOff x="313151" y="4019718"/>
            <a:chExt cx="8616537" cy="376352"/>
          </a:xfrm>
        </p:grpSpPr>
        <p:sp>
          <p:nvSpPr>
            <p:cNvPr id="3" name="Rounded Rectangle 2"/>
            <p:cNvSpPr/>
            <p:nvPr/>
          </p:nvSpPr>
          <p:spPr>
            <a:xfrm>
              <a:off x="313151" y="4019718"/>
              <a:ext cx="8616537" cy="37635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FFFFFF"/>
                </a:solidFill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916494" y="4019718"/>
              <a:ext cx="755335" cy="3000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solidFill>
                    <a:srgbClr val="FFFFFF"/>
                  </a:solidFill>
                  <a:cs typeface="Arial" pitchFamily="34" charset="0"/>
                </a:rPr>
                <a:t>1990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029190" y="4019718"/>
              <a:ext cx="755335" cy="3000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solidFill>
                    <a:srgbClr val="FFFFFF"/>
                  </a:solidFill>
                  <a:cs typeface="Arial" pitchFamily="34" charset="0"/>
                </a:rPr>
                <a:t>1995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141893" y="4019718"/>
              <a:ext cx="755335" cy="3000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solidFill>
                    <a:srgbClr val="FFFFFF"/>
                  </a:solidFill>
                  <a:cs typeface="Arial" pitchFamily="34" charset="0"/>
                </a:rPr>
                <a:t>2000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249546" y="4019718"/>
              <a:ext cx="755335" cy="3000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solidFill>
                    <a:srgbClr val="FFFFFF"/>
                  </a:solidFill>
                  <a:cs typeface="Arial" pitchFamily="34" charset="0"/>
                </a:rPr>
                <a:t>2005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370426" y="4019718"/>
              <a:ext cx="755335" cy="3000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solidFill>
                    <a:srgbClr val="FFFFFF"/>
                  </a:solidFill>
                  <a:cs typeface="Arial" pitchFamily="34" charset="0"/>
                </a:rPr>
                <a:t>2010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483127" y="4019718"/>
              <a:ext cx="755335" cy="3000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solidFill>
                    <a:srgbClr val="FFFFFF"/>
                  </a:solidFill>
                  <a:cs typeface="Arial" pitchFamily="34" charset="0"/>
                </a:rPr>
                <a:t>2015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587645" y="4019718"/>
              <a:ext cx="755335" cy="3000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solidFill>
                    <a:srgbClr val="FFFFFF"/>
                  </a:solidFill>
                  <a:cs typeface="Arial" pitchFamily="34" charset="0"/>
                </a:rPr>
                <a:t>2020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573372" y="1484784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50-60%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4613" y="5656443"/>
            <a:ext cx="891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70-80%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63960" y="1484784"/>
            <a:ext cx="888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80-90</a:t>
            </a:r>
            <a:r>
              <a:rPr lang="ru-RU" b="1" dirty="0" smtClean="0">
                <a:solidFill>
                  <a:srgbClr val="FF0000"/>
                </a:solidFill>
              </a:rPr>
              <a:t>%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92725" y="5641820"/>
            <a:ext cx="704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≈</a:t>
            </a:r>
            <a:r>
              <a:rPr lang="en-US" b="1" dirty="0">
                <a:solidFill>
                  <a:srgbClr val="FF0000"/>
                </a:solidFill>
              </a:rPr>
              <a:t> 100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89724" y="98692"/>
            <a:ext cx="716113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1957088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smtClean="0"/>
              <a:t>Используемые методы анализа </a:t>
            </a:r>
            <a:endParaRPr lang="ru-RU" b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Отношение шансов (ОШ) - показывает, во сколько раз вероятность неблагоприятного исхода в исследуемой группе выше (или ниже), чем в </a:t>
            </a:r>
            <a:r>
              <a:rPr lang="ru-RU" dirty="0" smtClean="0"/>
              <a:t>контрольной</a:t>
            </a:r>
          </a:p>
          <a:p>
            <a:r>
              <a:rPr lang="ru-RU" dirty="0" smtClean="0"/>
              <a:t>ОШ </a:t>
            </a:r>
            <a:r>
              <a:rPr lang="ru-RU" dirty="0"/>
              <a:t>рассчитывается как (А/В)/(С/D)</a:t>
            </a:r>
          </a:p>
          <a:p>
            <a:r>
              <a:rPr lang="ru-RU" dirty="0"/>
              <a:t>Значения ОШ от 0 до 1 соответствуют снижению риска</a:t>
            </a:r>
          </a:p>
          <a:p>
            <a:r>
              <a:rPr lang="ru-RU" dirty="0" smtClean="0"/>
              <a:t>Более </a:t>
            </a:r>
            <a:r>
              <a:rPr lang="ru-RU" dirty="0"/>
              <a:t>1 – его увеличению</a:t>
            </a:r>
          </a:p>
          <a:p>
            <a:r>
              <a:rPr lang="ru-RU" dirty="0"/>
              <a:t>ОШ равный 1 означает отсутствие эффекта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41906"/>
            <a:ext cx="573088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881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373616" cy="1215008"/>
          </a:xfrm>
        </p:spPr>
        <p:txBody>
          <a:bodyPr>
            <a:normAutofit fontScale="90000"/>
          </a:bodyPr>
          <a:lstStyle/>
          <a:p>
            <a:pPr algn="l"/>
            <a:r>
              <a:rPr lang="ru-RU" sz="4900" b="1" dirty="0" smtClean="0"/>
              <a:t/>
            </a:r>
            <a:br>
              <a:rPr lang="ru-RU" sz="4900" b="1" dirty="0" smtClean="0"/>
            </a:br>
            <a:r>
              <a:rPr lang="ru-RU" sz="4900" b="1" dirty="0" smtClean="0"/>
              <a:t>Методы экономического анализа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44824"/>
            <a:ext cx="8291264" cy="4752528"/>
          </a:xfrm>
        </p:spPr>
        <p:txBody>
          <a:bodyPr>
            <a:normAutofit/>
          </a:bodyPr>
          <a:lstStyle/>
          <a:p>
            <a:r>
              <a:rPr lang="ru-RU" dirty="0" smtClean="0"/>
              <a:t>Метод </a:t>
            </a:r>
            <a:r>
              <a:rPr lang="ru-RU" dirty="0"/>
              <a:t>минимизации затрат (</a:t>
            </a:r>
            <a:r>
              <a:rPr lang="en-US" dirty="0"/>
              <a:t>cost analysis</a:t>
            </a:r>
            <a:r>
              <a:rPr lang="ru-RU" dirty="0" smtClean="0"/>
              <a:t>)</a:t>
            </a:r>
          </a:p>
          <a:p>
            <a:r>
              <a:rPr lang="ru-RU" b="1" dirty="0" smtClean="0"/>
              <a:t>Анализ </a:t>
            </a:r>
            <a:r>
              <a:rPr lang="ru-RU" b="1" dirty="0"/>
              <a:t>затраты-результативность (</a:t>
            </a:r>
            <a:r>
              <a:rPr lang="en-US" b="1" dirty="0"/>
              <a:t>cost</a:t>
            </a:r>
            <a:r>
              <a:rPr lang="ru-RU" b="1" dirty="0"/>
              <a:t>-</a:t>
            </a:r>
            <a:r>
              <a:rPr lang="en-US" b="1" dirty="0"/>
              <a:t>effectiveness analysis</a:t>
            </a:r>
            <a:r>
              <a:rPr lang="ru-RU" b="1" dirty="0"/>
              <a:t>, </a:t>
            </a:r>
            <a:r>
              <a:rPr lang="en-US" b="1" dirty="0"/>
              <a:t>CEA</a:t>
            </a:r>
            <a:r>
              <a:rPr lang="ru-RU" b="1" dirty="0" smtClean="0"/>
              <a:t>)</a:t>
            </a:r>
            <a:endParaRPr lang="ru-RU" b="1" dirty="0"/>
          </a:p>
          <a:p>
            <a:r>
              <a:rPr lang="ru-RU" dirty="0" smtClean="0"/>
              <a:t>Анализ </a:t>
            </a:r>
            <a:r>
              <a:rPr lang="ru-RU" dirty="0"/>
              <a:t>затраты-выгоды (</a:t>
            </a:r>
            <a:r>
              <a:rPr lang="en-US" dirty="0"/>
              <a:t>cost</a:t>
            </a:r>
            <a:r>
              <a:rPr lang="ru-RU" dirty="0"/>
              <a:t>-</a:t>
            </a:r>
            <a:r>
              <a:rPr lang="en-US" dirty="0"/>
              <a:t>benefit analysis</a:t>
            </a:r>
            <a:r>
              <a:rPr lang="ru-RU" dirty="0"/>
              <a:t>, </a:t>
            </a:r>
            <a:r>
              <a:rPr lang="en-US" dirty="0"/>
              <a:t>CBA</a:t>
            </a:r>
            <a:r>
              <a:rPr lang="ru-RU" dirty="0" smtClean="0"/>
              <a:t>)</a:t>
            </a:r>
          </a:p>
          <a:p>
            <a:r>
              <a:rPr lang="ru-RU" b="1" dirty="0" smtClean="0"/>
              <a:t>Анализ </a:t>
            </a:r>
            <a:r>
              <a:rPr lang="ru-RU" b="1" dirty="0"/>
              <a:t>затраты-полезность (</a:t>
            </a:r>
            <a:r>
              <a:rPr lang="en-US" b="1" dirty="0"/>
              <a:t>cost</a:t>
            </a:r>
            <a:r>
              <a:rPr lang="ru-RU" b="1" dirty="0"/>
              <a:t>-</a:t>
            </a:r>
            <a:r>
              <a:rPr lang="en-US" b="1" dirty="0"/>
              <a:t>utility analysis</a:t>
            </a:r>
            <a:r>
              <a:rPr lang="ru-RU" b="1" dirty="0"/>
              <a:t>, </a:t>
            </a:r>
            <a:r>
              <a:rPr lang="en-US" b="1" dirty="0"/>
              <a:t>CUA</a:t>
            </a:r>
            <a:r>
              <a:rPr lang="ru-RU" b="1" dirty="0" smtClean="0"/>
              <a:t>)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9759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395288" y="620713"/>
            <a:ext cx="8497887" cy="5976937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ru-RU" altLang="ru-RU" b="1" dirty="0" smtClean="0"/>
              <a:t>Соотношение затраты – эффективность по формуле: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dirty="0" smtClean="0"/>
              <a:t>               </a:t>
            </a:r>
            <a:r>
              <a:rPr lang="en-US" altLang="ru-RU" sz="2000" dirty="0" smtClean="0"/>
              <a:t>                                                          </a:t>
            </a:r>
            <a:endParaRPr lang="ru-RU" altLang="ru-RU" sz="2000" dirty="0" smtClean="0"/>
          </a:p>
          <a:p>
            <a:pPr eaLnBrk="1" hangingPunct="1">
              <a:lnSpc>
                <a:spcPct val="80000"/>
              </a:lnSpc>
            </a:pPr>
            <a:endParaRPr lang="ru-RU" altLang="ru-RU" sz="2000" dirty="0" smtClean="0"/>
          </a:p>
          <a:p>
            <a:pPr eaLnBrk="1" hangingPunct="1">
              <a:lnSpc>
                <a:spcPct val="80000"/>
              </a:lnSpc>
            </a:pPr>
            <a:endParaRPr lang="en-US" altLang="ru-RU" sz="2000" dirty="0" smtClean="0"/>
          </a:p>
          <a:p>
            <a:pPr eaLnBrk="1" hangingPunct="1">
              <a:lnSpc>
                <a:spcPct val="80000"/>
              </a:lnSpc>
            </a:pPr>
            <a:endParaRPr lang="en-US" altLang="ru-RU" sz="2000" dirty="0" smtClean="0"/>
          </a:p>
          <a:p>
            <a:pPr eaLnBrk="1" hangingPunct="1">
              <a:lnSpc>
                <a:spcPct val="80000"/>
              </a:lnSpc>
            </a:pPr>
            <a:endParaRPr lang="en-US" altLang="ru-RU" sz="2000" dirty="0" smtClean="0"/>
          </a:p>
          <a:p>
            <a:pPr eaLnBrk="1" hangingPunct="1">
              <a:lnSpc>
                <a:spcPct val="80000"/>
              </a:lnSpc>
            </a:pPr>
            <a:endParaRPr lang="ru-RU" altLang="ru-RU" sz="2400" dirty="0" smtClean="0"/>
          </a:p>
          <a:p>
            <a:pPr eaLnBrk="1" hangingPunct="1">
              <a:lnSpc>
                <a:spcPct val="80000"/>
              </a:lnSpc>
            </a:pPr>
            <a:endParaRPr lang="ru-RU" altLang="ru-RU" sz="2400" dirty="0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2400" dirty="0" smtClean="0"/>
              <a:t>где СЕR (</a:t>
            </a:r>
            <a:r>
              <a:rPr lang="ru-RU" altLang="ru-RU" sz="2400" dirty="0" err="1" smtClean="0"/>
              <a:t>cost</a:t>
            </a:r>
            <a:r>
              <a:rPr lang="ru-RU" altLang="ru-RU" sz="2400" dirty="0" smtClean="0"/>
              <a:t> – </a:t>
            </a:r>
            <a:r>
              <a:rPr lang="ru-RU" altLang="ru-RU" sz="2400" dirty="0" err="1" smtClean="0"/>
              <a:t>effectiveness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ratio</a:t>
            </a:r>
            <a:r>
              <a:rPr lang="ru-RU" altLang="ru-RU" sz="2400" dirty="0" smtClean="0"/>
              <a:t>) – соотношение «затраты / эффективность» (затраты, приходящиеся на единицу эффективности,  сколько стоит предотвращение нежелательного явления у одного больного)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dirty="0" smtClean="0"/>
              <a:t>DC – прямые затраты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dirty="0" smtClean="0"/>
              <a:t>IC – непрямые затраты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dirty="0" err="1" smtClean="0"/>
              <a:t>Еf</a:t>
            </a:r>
            <a:r>
              <a:rPr lang="ru-RU" altLang="ru-RU" sz="2400" dirty="0" smtClean="0"/>
              <a:t> – эффективность применения медицинской технологии, (относительное количество больных с нежелательными явлениями фармакотерапии)</a:t>
            </a:r>
          </a:p>
        </p:txBody>
      </p:sp>
      <p:sp>
        <p:nvSpPr>
          <p:cNvPr id="1126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126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3909622"/>
              </p:ext>
            </p:extLst>
          </p:nvPr>
        </p:nvGraphicFramePr>
        <p:xfrm>
          <a:off x="2699792" y="1628800"/>
          <a:ext cx="2808312" cy="1113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Формула" r:id="rId3" imgW="1040948" imgH="418918" progId="Equation.3">
                  <p:embed/>
                </p:oleObj>
              </mc:Choice>
              <mc:Fallback>
                <p:oleObj name="Формула" r:id="rId3" imgW="1040948" imgH="418918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1628800"/>
                        <a:ext cx="2808312" cy="11130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1223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6059016" cy="5069159"/>
          </a:xfrm>
        </p:spPr>
        <p:txBody>
          <a:bodyPr>
            <a:normAutofit fontScale="40000" lnSpcReduction="20000"/>
          </a:bodyPr>
          <a:lstStyle/>
          <a:p>
            <a:r>
              <a:rPr lang="ru-RU" sz="6000" b="1" dirty="0"/>
              <a:t>При анализе приращения эффективности затрат </a:t>
            </a:r>
            <a:r>
              <a:rPr lang="ru-RU" sz="6000" dirty="0"/>
              <a:t>разница между издержками двух альтернативных вариантов делится на разницу в их </a:t>
            </a:r>
            <a:r>
              <a:rPr lang="ru-RU" sz="6000" dirty="0" smtClean="0"/>
              <a:t>эффективности показатель </a:t>
            </a:r>
            <a:r>
              <a:rPr lang="ru-RU" sz="6000" dirty="0"/>
              <a:t>приращения эффективности затрат </a:t>
            </a:r>
            <a:endParaRPr lang="ru-RU" sz="6000" dirty="0" smtClean="0"/>
          </a:p>
          <a:p>
            <a:endParaRPr lang="ru-RU" sz="6000" dirty="0" smtClean="0"/>
          </a:p>
          <a:p>
            <a:r>
              <a:rPr lang="ru-RU" sz="6000" dirty="0" smtClean="0"/>
              <a:t>Инкрементный </a:t>
            </a:r>
            <a:r>
              <a:rPr lang="ru-RU" sz="6000" dirty="0"/>
              <a:t>или маржинальный показатель соотношения затрат и эффективности, демонстрирует каких дополнительных денег требует достижение одной дополнительной единицы эффективности, при использовании более эффективной </a:t>
            </a:r>
            <a:r>
              <a:rPr lang="ru-RU" sz="6000" dirty="0" smtClean="0"/>
              <a:t>технологи</a:t>
            </a:r>
            <a:endParaRPr lang="ru-RU" sz="6000" dirty="0"/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6444208" y="1556792"/>
            <a:ext cx="2305653" cy="4608512"/>
          </a:xfrm>
        </p:spPr>
        <p:txBody>
          <a:bodyPr>
            <a:normAutofit fontScale="40000" lnSpcReduction="20000"/>
          </a:bodyPr>
          <a:lstStyle/>
          <a:p>
            <a:r>
              <a:rPr lang="ru-RU" sz="4500" dirty="0"/>
              <a:t>DC1 – прямые затраты при использовании технологии </a:t>
            </a:r>
            <a:r>
              <a:rPr lang="ru-RU" sz="4500" dirty="0" smtClean="0"/>
              <a:t>1</a:t>
            </a:r>
            <a:endParaRPr lang="ru-RU" sz="4500" dirty="0"/>
          </a:p>
          <a:p>
            <a:r>
              <a:rPr lang="ru-RU" sz="4500" dirty="0"/>
              <a:t>IC 1 – косвенные затраты при использовании технологии </a:t>
            </a:r>
            <a:r>
              <a:rPr lang="ru-RU" sz="4500" dirty="0" smtClean="0"/>
              <a:t>1</a:t>
            </a:r>
            <a:endParaRPr lang="ru-RU" sz="4500" dirty="0"/>
          </a:p>
          <a:p>
            <a:r>
              <a:rPr lang="ru-RU" sz="4500" dirty="0"/>
              <a:t>DC2 и  IC2 - прямые  и косвенные затраты  при технологии </a:t>
            </a:r>
            <a:r>
              <a:rPr lang="ru-RU" sz="4500" dirty="0" smtClean="0"/>
              <a:t>2</a:t>
            </a:r>
            <a:endParaRPr lang="ru-RU" sz="4500" dirty="0"/>
          </a:p>
          <a:p>
            <a:r>
              <a:rPr lang="ru-RU" sz="4500" dirty="0" err="1"/>
              <a:t>Еf</a:t>
            </a:r>
            <a:r>
              <a:rPr lang="ru-RU" sz="4500" dirty="0"/>
              <a:t> 1 и </a:t>
            </a:r>
            <a:r>
              <a:rPr lang="ru-RU" sz="4500" dirty="0" err="1"/>
              <a:t>Еf</a:t>
            </a:r>
            <a:r>
              <a:rPr lang="ru-RU" sz="4500" dirty="0"/>
              <a:t> 2 – соответственно эффекты лечения при использовании технологии 1 и </a:t>
            </a:r>
            <a:r>
              <a:rPr lang="ru-RU" sz="4500" dirty="0" smtClean="0"/>
              <a:t>2</a:t>
            </a:r>
            <a:endParaRPr lang="ru-RU" sz="4500" dirty="0"/>
          </a:p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8100007"/>
              </p:ext>
            </p:extLst>
          </p:nvPr>
        </p:nvGraphicFramePr>
        <p:xfrm>
          <a:off x="1403648" y="332656"/>
          <a:ext cx="6156325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Формула" r:id="rId3" imgW="2324100" imgH="431800" progId="Equation.3">
                  <p:embed/>
                </p:oleObj>
              </mc:Choice>
              <mc:Fallback>
                <p:oleObj name="Формула" r:id="rId3" imgW="2324100" imgH="431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332656"/>
                        <a:ext cx="6156325" cy="1058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3717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60350"/>
            <a:ext cx="8218487" cy="5865813"/>
          </a:xfrm>
        </p:spPr>
        <p:txBody>
          <a:bodyPr/>
          <a:lstStyle/>
          <a:p>
            <a:pPr eaLnBrk="1" hangingPunct="1"/>
            <a:r>
              <a:rPr lang="ru-RU" altLang="ru-RU" sz="2400" dirty="0" smtClean="0"/>
              <a:t>Разница между издержками двух альтернативных вариантов определялась, как разность затрат при использовании препаратов (DC1)  в течение лечения  в изучаемой группе  и в отсутствии лечения (плацебо) в контрольной группе (DC2)  </a:t>
            </a:r>
            <a:endParaRPr lang="ru-RU" altLang="ja-JP" sz="2400" b="1" dirty="0" smtClean="0"/>
          </a:p>
          <a:p>
            <a:pPr marL="0" indent="0" eaLnBrk="1" hangingPunct="1">
              <a:buNone/>
            </a:pPr>
            <a:r>
              <a:rPr lang="en-US" altLang="ja-JP" b="1" dirty="0" smtClean="0">
                <a:ea typeface="ＭＳ Ｐゴシック" charset="-128"/>
              </a:rPr>
              <a:t>                                                                     </a:t>
            </a:r>
            <a:endParaRPr lang="ru-RU" altLang="ru-RU" dirty="0" smtClean="0"/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1476375" y="4149725"/>
          <a:ext cx="5618163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Формула" r:id="rId3" imgW="1612900" imgH="393700" progId="Equation.3">
                  <p:embed/>
                </p:oleObj>
              </mc:Choice>
              <mc:Fallback>
                <p:oleObj name="Формула" r:id="rId3" imgW="1612900" imgH="3937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149725"/>
                        <a:ext cx="5618163" cy="1282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3831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800" b="1" dirty="0" smtClean="0"/>
              <a:t>Анализ затраты-полезность</a:t>
            </a:r>
            <a:endParaRPr lang="ru-RU" sz="4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В рамках данного подхода результаты оценивают в годах жизни с учетом качества (QALY — </a:t>
            </a:r>
            <a:r>
              <a:rPr lang="ru-RU" dirty="0" err="1" smtClean="0"/>
              <a:t>Quality</a:t>
            </a:r>
            <a:r>
              <a:rPr lang="ru-RU" dirty="0" smtClean="0"/>
              <a:t> </a:t>
            </a:r>
            <a:r>
              <a:rPr lang="ru-RU" dirty="0" err="1" smtClean="0"/>
              <a:t>Adjusted</a:t>
            </a:r>
            <a:r>
              <a:rPr lang="ru-RU" dirty="0" smtClean="0"/>
              <a:t> </a:t>
            </a:r>
            <a:r>
              <a:rPr lang="ru-RU" dirty="0" err="1" smtClean="0"/>
              <a:t>Life</a:t>
            </a:r>
            <a:r>
              <a:rPr lang="ru-RU" dirty="0" smtClean="0"/>
              <a:t> </a:t>
            </a:r>
            <a:r>
              <a:rPr lang="ru-RU" dirty="0" err="1" smtClean="0"/>
              <a:t>Years</a:t>
            </a:r>
            <a:r>
              <a:rPr lang="ru-RU" dirty="0" smtClean="0"/>
              <a:t>) или в годах жизни с учетом нетрудоспособности (DALY —</a:t>
            </a:r>
            <a:r>
              <a:rPr lang="ru-RU" dirty="0" err="1" smtClean="0"/>
              <a:t>Disability</a:t>
            </a:r>
            <a:r>
              <a:rPr lang="ru-RU" dirty="0" smtClean="0"/>
              <a:t> </a:t>
            </a:r>
            <a:r>
              <a:rPr lang="ru-RU" dirty="0" err="1" smtClean="0"/>
              <a:t>Adjusted</a:t>
            </a:r>
            <a:r>
              <a:rPr lang="ru-RU" dirty="0" smtClean="0"/>
              <a:t> </a:t>
            </a:r>
            <a:r>
              <a:rPr lang="ru-RU" dirty="0" err="1" smtClean="0"/>
              <a:t>Life</a:t>
            </a:r>
            <a:r>
              <a:rPr lang="ru-RU" dirty="0" smtClean="0"/>
              <a:t> </a:t>
            </a:r>
            <a:r>
              <a:rPr lang="ru-RU" dirty="0" err="1" smtClean="0"/>
              <a:t>Years</a:t>
            </a:r>
            <a:r>
              <a:rPr lang="ru-RU" dirty="0" smtClean="0"/>
              <a:t>)</a:t>
            </a:r>
          </a:p>
          <a:p>
            <a:r>
              <a:rPr lang="ru-RU" dirty="0" smtClean="0"/>
              <a:t>Предоставляет </a:t>
            </a:r>
            <a:r>
              <a:rPr lang="ru-RU" dirty="0"/>
              <a:t>большие возможности для сравнения различных программ по увеличению качества и продолжительности </a:t>
            </a:r>
            <a:r>
              <a:rPr lang="ru-RU" dirty="0" smtClean="0"/>
              <a:t>жизни </a:t>
            </a:r>
          </a:p>
          <a:p>
            <a:r>
              <a:rPr lang="ru-RU" dirty="0" smtClean="0"/>
              <a:t>Например, необходимо </a:t>
            </a:r>
            <a:r>
              <a:rPr lang="ru-RU" dirty="0"/>
              <a:t>выбрать одну из нескольких альтернатив в условиях ограниченного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2462236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/>
          <a:lstStyle/>
          <a:p>
            <a:pPr algn="l"/>
            <a:r>
              <a:rPr lang="ru-RU" b="1" dirty="0" smtClean="0"/>
              <a:t>Анализа затраты-полезность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 smtClean="0"/>
              <a:t>Оценка программы, важным результатом которой является повышение качества здоровья человека </a:t>
            </a:r>
          </a:p>
          <a:p>
            <a:r>
              <a:rPr lang="ru-RU" sz="3400" dirty="0" smtClean="0"/>
              <a:t>Оценка программы, которая влияет  и на продолжительность жизни больных,  и на качество их жизни</a:t>
            </a:r>
          </a:p>
          <a:p>
            <a:r>
              <a:rPr lang="ru-RU" sz="3400" dirty="0" smtClean="0"/>
              <a:t>В случае, когда программу необходимо сравнить с рядом других разнородных проектов,  анализ затраты-полезность является подходящим подходом, т.к. позволяет выразить результаты в единых единицах измерения (например, QALY) </a:t>
            </a:r>
          </a:p>
          <a:p>
            <a:r>
              <a:rPr lang="ru-RU" sz="3400" dirty="0" smtClean="0"/>
              <a:t>В случае, когда целью исследования является нахождение оптимального распределения ограниченных ресурсов, и для решения этой задачи используется метод математического программирования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7477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smtClean="0"/>
              <a:t>Анализа затраты-полезность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Три подхода относительно того, каким образом должны измеряться веса (или уровень полезности)  в показателе QALY. </a:t>
            </a:r>
          </a:p>
          <a:p>
            <a:pPr lvl="1"/>
            <a:r>
              <a:rPr lang="ru-RU" dirty="0" smtClean="0"/>
              <a:t>Первый предполагает, что веса должны учитывать предпочтения органов управления, принимающих решения. Индивидуальные предпочтения в данном случае не принимаются в расчет</a:t>
            </a:r>
          </a:p>
          <a:p>
            <a:pPr lvl="1"/>
            <a:r>
              <a:rPr lang="ru-RU" dirty="0" smtClean="0"/>
              <a:t>Второй, более удачный метод основан на расчете весов (или уровней полезности) с учетом индивидуальных предпочтений с помощью прямых оценок</a:t>
            </a:r>
          </a:p>
          <a:p>
            <a:pPr lvl="1"/>
            <a:r>
              <a:rPr lang="ru-RU" dirty="0" smtClean="0"/>
              <a:t>Третий подход к определению уровня полезности предлагает использовать опросники, которые являются понятным и удобным для респондента и исследователя способом получения информации:</a:t>
            </a:r>
          </a:p>
          <a:p>
            <a:pPr lvl="2"/>
            <a:r>
              <a:rPr lang="ru-RU" dirty="0" err="1" smtClean="0"/>
              <a:t>Quality</a:t>
            </a:r>
            <a:r>
              <a:rPr lang="ru-RU" dirty="0" smtClean="0"/>
              <a:t> of </a:t>
            </a:r>
            <a:r>
              <a:rPr lang="ru-RU" dirty="0" err="1" smtClean="0"/>
              <a:t>Well-Being</a:t>
            </a:r>
            <a:r>
              <a:rPr lang="ru-RU" dirty="0" smtClean="0"/>
              <a:t> (QWB), </a:t>
            </a:r>
            <a:r>
              <a:rPr lang="ru-RU" dirty="0" err="1" smtClean="0"/>
              <a:t>EuroQoL</a:t>
            </a:r>
            <a:r>
              <a:rPr lang="ru-RU" dirty="0" smtClean="0"/>
              <a:t> </a:t>
            </a:r>
            <a:r>
              <a:rPr lang="ru-RU" dirty="0" err="1" smtClean="0"/>
              <a:t>Index</a:t>
            </a:r>
            <a:r>
              <a:rPr lang="ru-RU" dirty="0" smtClean="0"/>
              <a:t> (EQ-5D), 36-item </a:t>
            </a:r>
            <a:r>
              <a:rPr lang="ru-RU" dirty="0" err="1" smtClean="0"/>
              <a:t>Short</a:t>
            </a:r>
            <a:r>
              <a:rPr lang="ru-RU" dirty="0" smtClean="0"/>
              <a:t> </a:t>
            </a:r>
            <a:r>
              <a:rPr lang="ru-RU" dirty="0" err="1" smtClean="0"/>
              <a:t>Form</a:t>
            </a:r>
            <a:r>
              <a:rPr lang="ru-RU" dirty="0" smtClean="0"/>
              <a:t> </a:t>
            </a:r>
            <a:r>
              <a:rPr lang="ru-RU" dirty="0" err="1" smtClean="0"/>
              <a:t>Health</a:t>
            </a:r>
            <a:r>
              <a:rPr lang="ru-RU" dirty="0" smtClean="0"/>
              <a:t> </a:t>
            </a:r>
            <a:r>
              <a:rPr lang="ru-RU" dirty="0" err="1" smtClean="0"/>
              <a:t>Survey</a:t>
            </a:r>
            <a:r>
              <a:rPr lang="ru-RU" dirty="0" smtClean="0"/>
              <a:t> (SF-36, SF-12) и </a:t>
            </a:r>
            <a:r>
              <a:rPr lang="ru-RU" dirty="0" err="1" smtClean="0"/>
              <a:t>Health</a:t>
            </a:r>
            <a:r>
              <a:rPr lang="ru-RU" dirty="0" smtClean="0"/>
              <a:t> </a:t>
            </a:r>
            <a:r>
              <a:rPr lang="ru-RU" dirty="0" err="1" smtClean="0"/>
              <a:t>Utility</a:t>
            </a:r>
            <a:r>
              <a:rPr lang="ru-RU" dirty="0" smtClean="0"/>
              <a:t> </a:t>
            </a:r>
            <a:r>
              <a:rPr lang="ru-RU" dirty="0" err="1" smtClean="0"/>
              <a:t>Index</a:t>
            </a:r>
            <a:r>
              <a:rPr lang="ru-RU" dirty="0" smtClean="0"/>
              <a:t> (HUI)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9167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 smtClean="0"/>
              <a:t>Опросник SF-36 используется в большом числе прикладных исследований, поэтому появилась необходимость вычисления соответствующей оценочной функции, которая позволила бы сопоставить каждой анкете определенное число QALY</a:t>
            </a:r>
            <a:br>
              <a:rPr lang="ru-RU" sz="2000" b="1" dirty="0" smtClean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Опросник SF-36  состоит из 36 вопросов, сгруппированных в 8 разделов: </a:t>
            </a:r>
          </a:p>
          <a:p>
            <a:pPr lvl="1"/>
            <a:r>
              <a:rPr lang="ru-RU" dirty="0" smtClean="0"/>
              <a:t>физические функции организма (</a:t>
            </a:r>
            <a:r>
              <a:rPr lang="ru-RU" dirty="0" err="1" smtClean="0"/>
              <a:t>Physical</a:t>
            </a:r>
            <a:r>
              <a:rPr lang="ru-RU" dirty="0" smtClean="0"/>
              <a:t> </a:t>
            </a:r>
            <a:r>
              <a:rPr lang="ru-RU" dirty="0" err="1" smtClean="0"/>
              <a:t>Functioning</a:t>
            </a:r>
            <a:r>
              <a:rPr lang="ru-RU" dirty="0" smtClean="0"/>
              <a:t> — PF);</a:t>
            </a:r>
          </a:p>
          <a:p>
            <a:pPr lvl="1"/>
            <a:r>
              <a:rPr lang="ru-RU" dirty="0" smtClean="0"/>
              <a:t>ролевое функционирование, связанное  физическим состоянием (</a:t>
            </a:r>
            <a:r>
              <a:rPr lang="ru-RU" dirty="0" err="1" smtClean="0"/>
              <a:t>Role-Physical</a:t>
            </a:r>
            <a:r>
              <a:rPr lang="ru-RU" dirty="0" smtClean="0"/>
              <a:t> </a:t>
            </a:r>
            <a:r>
              <a:rPr lang="ru-RU" dirty="0" err="1" smtClean="0"/>
              <a:t>Functioning</a:t>
            </a:r>
            <a:r>
              <a:rPr lang="ru-RU" dirty="0" smtClean="0"/>
              <a:t> — RP)</a:t>
            </a:r>
          </a:p>
          <a:p>
            <a:pPr lvl="1"/>
            <a:r>
              <a:rPr lang="ru-RU" dirty="0" smtClean="0"/>
              <a:t>боль (</a:t>
            </a:r>
            <a:r>
              <a:rPr lang="ru-RU" dirty="0" err="1" smtClean="0"/>
              <a:t>Bodily</a:t>
            </a:r>
            <a:r>
              <a:rPr lang="ru-RU" dirty="0" smtClean="0"/>
              <a:t> </a:t>
            </a:r>
            <a:r>
              <a:rPr lang="ru-RU" dirty="0" err="1" smtClean="0"/>
              <a:t>pain</a:t>
            </a:r>
            <a:r>
              <a:rPr lang="ru-RU" dirty="0" smtClean="0"/>
              <a:t> — BP)</a:t>
            </a:r>
          </a:p>
          <a:p>
            <a:pPr lvl="1"/>
            <a:r>
              <a:rPr lang="ru-RU" dirty="0" smtClean="0"/>
              <a:t>общее состояние организма (</a:t>
            </a:r>
            <a:r>
              <a:rPr lang="ru-RU" dirty="0" err="1" smtClean="0"/>
              <a:t>General</a:t>
            </a:r>
            <a:r>
              <a:rPr lang="ru-RU" dirty="0" smtClean="0"/>
              <a:t> </a:t>
            </a:r>
            <a:r>
              <a:rPr lang="ru-RU" dirty="0" err="1" smtClean="0"/>
              <a:t>Health</a:t>
            </a:r>
            <a:r>
              <a:rPr lang="ru-RU" dirty="0" smtClean="0"/>
              <a:t> — GH)</a:t>
            </a:r>
          </a:p>
          <a:p>
            <a:pPr lvl="1"/>
            <a:r>
              <a:rPr lang="ru-RU" dirty="0" smtClean="0"/>
              <a:t>жизненная активность (</a:t>
            </a:r>
            <a:r>
              <a:rPr lang="ru-RU" dirty="0" err="1" smtClean="0"/>
              <a:t>Vitality</a:t>
            </a:r>
            <a:r>
              <a:rPr lang="ru-RU" dirty="0" smtClean="0"/>
              <a:t> — VT)</a:t>
            </a:r>
          </a:p>
          <a:p>
            <a:pPr lvl="1"/>
            <a:r>
              <a:rPr lang="ru-RU" dirty="0" smtClean="0"/>
              <a:t>социальное функционирование (</a:t>
            </a:r>
            <a:r>
              <a:rPr lang="ru-RU" dirty="0" err="1" smtClean="0"/>
              <a:t>Social</a:t>
            </a:r>
            <a:r>
              <a:rPr lang="ru-RU" dirty="0" smtClean="0"/>
              <a:t> </a:t>
            </a:r>
            <a:r>
              <a:rPr lang="ru-RU" dirty="0" err="1" smtClean="0"/>
              <a:t>Functioning</a:t>
            </a:r>
            <a:r>
              <a:rPr lang="ru-RU" dirty="0" smtClean="0"/>
              <a:t> — SF)</a:t>
            </a:r>
          </a:p>
          <a:p>
            <a:pPr lvl="1"/>
            <a:r>
              <a:rPr lang="ru-RU" dirty="0" smtClean="0"/>
              <a:t>ролевое функционирование, связанное  эмоциональным состоянием (</a:t>
            </a:r>
            <a:r>
              <a:rPr lang="ru-RU" dirty="0" err="1" smtClean="0"/>
              <a:t>Role-Emotional</a:t>
            </a:r>
            <a:r>
              <a:rPr lang="ru-RU" dirty="0" smtClean="0"/>
              <a:t> — RE)</a:t>
            </a:r>
          </a:p>
          <a:p>
            <a:pPr lvl="1"/>
            <a:r>
              <a:rPr lang="ru-RU" dirty="0" smtClean="0"/>
              <a:t>психическое здоровье (</a:t>
            </a:r>
            <a:r>
              <a:rPr lang="ru-RU" dirty="0" err="1" smtClean="0"/>
              <a:t>Mental</a:t>
            </a:r>
            <a:r>
              <a:rPr lang="ru-RU" dirty="0" smtClean="0"/>
              <a:t> </a:t>
            </a:r>
            <a:r>
              <a:rPr lang="ru-RU" dirty="0" err="1" smtClean="0"/>
              <a:t>Health</a:t>
            </a:r>
            <a:r>
              <a:rPr lang="ru-RU" dirty="0" smtClean="0"/>
              <a:t> — MH)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1626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Опросник </a:t>
            </a:r>
            <a:r>
              <a:rPr lang="en-US" b="1" dirty="0" smtClean="0"/>
              <a:t>SF-36</a:t>
            </a:r>
            <a:r>
              <a:rPr lang="ru-RU" b="1" dirty="0" smtClean="0"/>
              <a:t>. </a:t>
            </a:r>
            <a:r>
              <a:rPr lang="ru-RU" sz="4000" b="1" dirty="0" smtClean="0"/>
              <a:t>Шкалы группируются в два показателя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Физический компонент здоровья (</a:t>
            </a:r>
            <a:r>
              <a:rPr lang="ru-RU" dirty="0" err="1" smtClean="0"/>
              <a:t>Physical</a:t>
            </a:r>
            <a:r>
              <a:rPr lang="ru-RU" dirty="0" smtClean="0"/>
              <a:t> </a:t>
            </a:r>
            <a:r>
              <a:rPr lang="ru-RU" dirty="0" err="1" smtClean="0"/>
              <a:t>health</a:t>
            </a:r>
            <a:r>
              <a:rPr lang="ru-RU" dirty="0" smtClean="0"/>
              <a:t> — PH) Составляющие шкалы:</a:t>
            </a:r>
          </a:p>
          <a:p>
            <a:pPr lvl="1"/>
            <a:r>
              <a:rPr lang="ru-RU" dirty="0" smtClean="0"/>
              <a:t>физические функции организма;</a:t>
            </a:r>
          </a:p>
          <a:p>
            <a:pPr lvl="1"/>
            <a:r>
              <a:rPr lang="ru-RU" dirty="0" smtClean="0"/>
              <a:t>ролевое функционирование, связанное физическим состоянием;</a:t>
            </a:r>
          </a:p>
          <a:p>
            <a:pPr lvl="1"/>
            <a:r>
              <a:rPr lang="ru-RU" dirty="0" smtClean="0"/>
              <a:t>боль;</a:t>
            </a:r>
          </a:p>
          <a:p>
            <a:pPr lvl="1"/>
            <a:r>
              <a:rPr lang="ru-RU" dirty="0" smtClean="0"/>
              <a:t>общее состояние организма.</a:t>
            </a:r>
          </a:p>
          <a:p>
            <a:r>
              <a:rPr lang="ru-RU" dirty="0" smtClean="0"/>
              <a:t>Психологический компонент здоровья (</a:t>
            </a:r>
            <a:r>
              <a:rPr lang="ru-RU" dirty="0" err="1" smtClean="0"/>
              <a:t>Mental</a:t>
            </a:r>
            <a:r>
              <a:rPr lang="ru-RU" dirty="0" smtClean="0"/>
              <a:t> </a:t>
            </a:r>
            <a:r>
              <a:rPr lang="ru-RU" dirty="0" err="1" smtClean="0"/>
              <a:t>Health</a:t>
            </a:r>
            <a:r>
              <a:rPr lang="ru-RU" dirty="0" smtClean="0"/>
              <a:t> — MH). Составляющие шкалы:</a:t>
            </a:r>
          </a:p>
          <a:p>
            <a:pPr lvl="1"/>
            <a:r>
              <a:rPr lang="ru-RU" dirty="0" smtClean="0"/>
              <a:t>психическое здоровье</a:t>
            </a:r>
          </a:p>
          <a:p>
            <a:pPr lvl="1"/>
            <a:r>
              <a:rPr lang="ru-RU" dirty="0" smtClean="0"/>
              <a:t>ролевое функционирование, обусловленное эмоциональным состоянием</a:t>
            </a:r>
          </a:p>
          <a:p>
            <a:pPr lvl="1"/>
            <a:r>
              <a:rPr lang="ru-RU" dirty="0" smtClean="0"/>
              <a:t>социальное функционирование</a:t>
            </a:r>
          </a:p>
          <a:p>
            <a:pPr lvl="1"/>
            <a:r>
              <a:rPr lang="ru-RU" dirty="0" smtClean="0"/>
              <a:t>жизненная активность</a:t>
            </a:r>
          </a:p>
          <a:p>
            <a:r>
              <a:rPr lang="ru-RU" dirty="0" smtClean="0"/>
              <a:t>Заполнение анкеты SF-36 не требует много времени (около 10 минут) и может проводиться дистанционно</a:t>
            </a:r>
          </a:p>
          <a:p>
            <a:r>
              <a:rPr lang="ru-RU" dirty="0" smtClean="0"/>
              <a:t> Результаты, полученные с помощью данного опросника  показывают высокую достоверность и чувствительность к изменениям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2472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2073"/>
            <a:ext cx="8363272" cy="778098"/>
          </a:xfrm>
        </p:spPr>
        <p:txBody>
          <a:bodyPr/>
          <a:lstStyle/>
          <a:p>
            <a:pPr algn="l"/>
            <a:r>
              <a:rPr lang="ru-RU" b="1" dirty="0" smtClean="0"/>
              <a:t>Проблема по формуле </a:t>
            </a:r>
            <a:r>
              <a:rPr lang="en-US" b="1" dirty="0" smtClean="0"/>
              <a:t>PICO</a:t>
            </a:r>
            <a:r>
              <a:rPr lang="ru-RU" b="1" dirty="0" smtClean="0"/>
              <a:t> </a:t>
            </a:r>
            <a:endParaRPr lang="ru-RU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4324572"/>
              </p:ext>
            </p:extLst>
          </p:nvPr>
        </p:nvGraphicFramePr>
        <p:xfrm>
          <a:off x="467544" y="764704"/>
          <a:ext cx="8280920" cy="5312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9362"/>
                <a:gridCol w="4711558"/>
              </a:tblGrid>
              <a:tr h="39119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Шаг </a:t>
                      </a:r>
                      <a:endParaRPr lang="ru-RU" sz="2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Описание</a:t>
                      </a:r>
                      <a:endParaRPr lang="ru-RU" sz="2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7646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Patient</a:t>
                      </a:r>
                      <a:r>
                        <a:rPr lang="ru-RU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2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problem</a:t>
                      </a:r>
                      <a:r>
                        <a:rPr lang="ru-RU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2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population</a:t>
                      </a:r>
                      <a:r>
                        <a:rPr lang="ru-RU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) – пациент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Пациенты с хроническим гепатитом С</a:t>
                      </a:r>
                      <a:endParaRPr lang="ru-RU" sz="2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4800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Intervention – </a:t>
                      </a:r>
                      <a:r>
                        <a:rPr lang="ru-RU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вмешательство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Трехкомпонентная ПВТ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6383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Comparison – </a:t>
                      </a:r>
                      <a:r>
                        <a:rPr lang="ru-RU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вмешательство сравнения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Стандартная противовирусная терапия (ПВТ) </a:t>
                      </a:r>
                    </a:p>
                  </a:txBody>
                  <a:tcPr/>
                </a:tc>
              </a:tr>
              <a:tr h="137758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Outcome – </a:t>
                      </a:r>
                      <a:r>
                        <a:rPr lang="ru-RU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исход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-3429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Выздоровление, профилактика развития цирроза печени и его  осложнения</a:t>
                      </a:r>
                    </a:p>
                    <a:p>
                      <a:pPr marL="0" indent="-3429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Экономический эффект терапии </a:t>
                      </a:r>
                      <a:endParaRPr lang="ru-RU" sz="2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1295897">
                <a:tc gridSpan="2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ВОПРОС: Эффективна ли </a:t>
                      </a:r>
                      <a:r>
                        <a:rPr lang="ru-RU" sz="2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трехкомпонентная ПВТ у пациентов с ВГС в сравнении со стандартной ПВТ? имеется ли экономическая эффективность ПВТ? Приводит ли ПВТ к снижению частоты развития цирроза печени и его осложнений</a:t>
                      </a:r>
                      <a:r>
                        <a:rPr lang="ru-RU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? 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2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1752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3600" b="1" dirty="0" smtClean="0"/>
              <a:t>Для </a:t>
            </a:r>
            <a:r>
              <a:rPr lang="ru-RU" sz="3600" b="1" dirty="0"/>
              <a:t>анализа </a:t>
            </a:r>
            <a:r>
              <a:rPr lang="ru-RU" sz="3600" b="1" dirty="0" smtClean="0"/>
              <a:t>взята  статья по </a:t>
            </a:r>
            <a:r>
              <a:rPr lang="ru-RU" sz="3600" b="1" dirty="0"/>
              <a:t>результатам РКИ</a:t>
            </a:r>
            <a:r>
              <a:rPr lang="ru-RU" sz="4000" b="1" dirty="0"/>
              <a:t/>
            </a:r>
            <a:br>
              <a:rPr lang="ru-RU" sz="4000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19256" cy="4713387"/>
          </a:xfrm>
        </p:spPr>
        <p:txBody>
          <a:bodyPr>
            <a:normAutofit lnSpcReduction="10000"/>
          </a:bodyPr>
          <a:lstStyle/>
          <a:p>
            <a:r>
              <a:rPr lang="en-US" sz="2400" dirty="0" err="1" smtClean="0"/>
              <a:t>Boceprevir</a:t>
            </a:r>
            <a:r>
              <a:rPr lang="en-US" sz="2400" dirty="0" smtClean="0"/>
              <a:t> </a:t>
            </a:r>
            <a:r>
              <a:rPr lang="en-US" sz="2400" dirty="0"/>
              <a:t>for previously untreated patients with chronic hepatitis C Genotype 1 infection: a US-based cost-effectiveness modeling </a:t>
            </a:r>
            <a:r>
              <a:rPr lang="en-US" sz="2400" dirty="0" smtClean="0"/>
              <a:t>study</a:t>
            </a:r>
            <a:r>
              <a:rPr lang="ru-RU" sz="2400" dirty="0" smtClean="0"/>
              <a:t>//</a:t>
            </a:r>
            <a:r>
              <a:rPr lang="en-US" sz="2400" dirty="0" smtClean="0"/>
              <a:t>Shannon </a:t>
            </a:r>
            <a:r>
              <a:rPr lang="en-US" sz="2400" dirty="0"/>
              <a:t>Allen </a:t>
            </a:r>
            <a:r>
              <a:rPr lang="en-US" sz="2400" dirty="0" err="1"/>
              <a:t>Ferrante</a:t>
            </a:r>
            <a:r>
              <a:rPr lang="en-US" sz="2400" dirty="0"/>
              <a:t>, </a:t>
            </a:r>
            <a:r>
              <a:rPr lang="en-US" sz="2400" dirty="0" err="1"/>
              <a:t>Jagpreet</a:t>
            </a:r>
            <a:r>
              <a:rPr lang="en-US" sz="2400" dirty="0"/>
              <a:t> </a:t>
            </a:r>
            <a:r>
              <a:rPr lang="en-US" sz="2400" dirty="0" err="1"/>
              <a:t>Chhatwal</a:t>
            </a:r>
            <a:r>
              <a:rPr lang="en-US" sz="2400" dirty="0"/>
              <a:t>, [...], and </a:t>
            </a:r>
            <a:r>
              <a:rPr lang="en-US" sz="2400" dirty="0" err="1"/>
              <a:t>Elamin</a:t>
            </a:r>
            <a:r>
              <a:rPr lang="en-US" sz="2400" dirty="0"/>
              <a:t> H </a:t>
            </a:r>
            <a:r>
              <a:rPr lang="en-US" sz="2400" dirty="0" err="1" smtClean="0"/>
              <a:t>Elbasha</a:t>
            </a:r>
            <a:endParaRPr lang="ru-RU" sz="2400" dirty="0" smtClean="0"/>
          </a:p>
          <a:p>
            <a:r>
              <a:rPr lang="ru-RU" sz="2400" b="1" dirty="0" smtClean="0"/>
              <a:t>Электронная ссылка: </a:t>
            </a:r>
          </a:p>
          <a:p>
            <a:pPr marL="0" indent="0">
              <a:buNone/>
            </a:pPr>
            <a:r>
              <a:rPr lang="en-US" sz="2400" dirty="0" smtClean="0">
                <a:hlinkClick r:id="rId2"/>
              </a:rPr>
              <a:t>http</a:t>
            </a:r>
            <a:r>
              <a:rPr lang="en-US" sz="2400" dirty="0">
                <a:hlinkClick r:id="rId2"/>
              </a:rPr>
              <a:t>://</a:t>
            </a:r>
            <a:r>
              <a:rPr lang="en-US" sz="2400" dirty="0" smtClean="0">
                <a:hlinkClick r:id="rId2"/>
              </a:rPr>
              <a:t>www.biomedcentral.com/1471-2334/13/190</a:t>
            </a:r>
            <a:endParaRPr lang="ru-RU" sz="2400" dirty="0" smtClean="0"/>
          </a:p>
          <a:p>
            <a:r>
              <a:rPr lang="ru-RU" sz="2400" dirty="0" smtClean="0"/>
              <a:t>В данной статье отражены результаты эффективности ПВТ</a:t>
            </a:r>
            <a:r>
              <a:rPr lang="en-US" sz="2400" dirty="0"/>
              <a:t> </a:t>
            </a:r>
            <a:r>
              <a:rPr lang="ru-RU" sz="2400" dirty="0" smtClean="0"/>
              <a:t>(противовирусная терапия), анализ экономической эффективности ПВТ </a:t>
            </a:r>
          </a:p>
          <a:p>
            <a:r>
              <a:rPr lang="ru-RU" sz="2400" dirty="0" smtClean="0"/>
              <a:t>Данное исследование является многоцентровым </a:t>
            </a:r>
            <a:r>
              <a:rPr lang="ru-RU" sz="2400" dirty="0" err="1" smtClean="0"/>
              <a:t>рандомизированным</a:t>
            </a:r>
            <a:r>
              <a:rPr lang="ru-RU" sz="2400" dirty="0" smtClean="0"/>
              <a:t> двойным слепым </a:t>
            </a:r>
          </a:p>
          <a:p>
            <a:pPr marL="0" indent="0">
              <a:buNone/>
            </a:pPr>
            <a:r>
              <a:rPr lang="en-US" sz="2400" dirty="0" smtClean="0"/>
              <a:t> </a:t>
            </a:r>
            <a:endParaRPr lang="ru-RU" sz="2400" dirty="0" smtClean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4840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Методы. Дизайн исследования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III</a:t>
            </a:r>
            <a:r>
              <a:rPr lang="ru-RU" dirty="0" smtClean="0"/>
              <a:t> Фаза </a:t>
            </a:r>
          </a:p>
          <a:p>
            <a:r>
              <a:rPr lang="ru-RU" dirty="0" smtClean="0"/>
              <a:t>международное, </a:t>
            </a:r>
            <a:r>
              <a:rPr lang="ru-RU" dirty="0" err="1" smtClean="0"/>
              <a:t>рандомизированное</a:t>
            </a:r>
            <a:r>
              <a:rPr lang="ru-RU" dirty="0" smtClean="0"/>
              <a:t>, двойное слепое плацебо-контролируемое исследование сравнения эффективности и безопасности терапии с ПЕГ-ИНФ + Р (</a:t>
            </a:r>
            <a:r>
              <a:rPr lang="en-US" dirty="0" smtClean="0"/>
              <a:t>PR</a:t>
            </a:r>
            <a:r>
              <a:rPr lang="kk-KZ" dirty="0" smtClean="0"/>
              <a:t>) </a:t>
            </a:r>
            <a:r>
              <a:rPr lang="ru-RU" dirty="0" smtClean="0"/>
              <a:t>с двумя схемами лечения с </a:t>
            </a:r>
            <a:r>
              <a:rPr lang="ru-RU" dirty="0" err="1" smtClean="0"/>
              <a:t>боцепривира</a:t>
            </a:r>
            <a:r>
              <a:rPr lang="ru-RU" dirty="0" smtClean="0"/>
              <a:t> (</a:t>
            </a:r>
            <a:r>
              <a:rPr lang="en-US" dirty="0" smtClean="0"/>
              <a:t>BOC</a:t>
            </a:r>
            <a:r>
              <a:rPr lang="ru-RU" dirty="0" smtClean="0"/>
              <a:t>) после 4-недельного вводного лечения </a:t>
            </a:r>
            <a:endParaRPr lang="en-US" dirty="0" smtClean="0"/>
          </a:p>
          <a:p>
            <a:r>
              <a:rPr lang="ru-RU" dirty="0" smtClean="0"/>
              <a:t>метод </a:t>
            </a:r>
            <a:r>
              <a:rPr lang="ru-RU" dirty="0" err="1"/>
              <a:t>рандоминизации</a:t>
            </a:r>
            <a:r>
              <a:rPr lang="ru-RU" dirty="0"/>
              <a:t> простой, основывается на генерируемой компьютером коде методом случайной </a:t>
            </a:r>
            <a:r>
              <a:rPr lang="ru-RU" dirty="0" smtClean="0"/>
              <a:t>выборки</a:t>
            </a:r>
          </a:p>
          <a:p>
            <a:r>
              <a:rPr lang="ru-RU" dirty="0" smtClean="0"/>
              <a:t>продолжительность </a:t>
            </a:r>
            <a:r>
              <a:rPr lang="ru-RU" dirty="0"/>
              <a:t>наблюдения  24 месяца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2279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Методы. Дизайн исследования </a:t>
            </a:r>
            <a:endParaRPr lang="ru-RU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Критерии включения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49448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1 генотип </a:t>
            </a:r>
          </a:p>
          <a:p>
            <a:r>
              <a:rPr lang="ru-RU" dirty="0" smtClean="0"/>
              <a:t>ранее не получавших  лечение </a:t>
            </a:r>
          </a:p>
          <a:p>
            <a:r>
              <a:rPr lang="ru-RU" dirty="0" smtClean="0"/>
              <a:t>РНК-HCV ≥ 10000 МЕ / мл</a:t>
            </a:r>
          </a:p>
          <a:p>
            <a:r>
              <a:rPr lang="ru-RU" dirty="0" smtClean="0"/>
              <a:t>Возраст старше 18 лет </a:t>
            </a:r>
            <a:endParaRPr lang="en-US" dirty="0" smtClean="0"/>
          </a:p>
          <a:p>
            <a:r>
              <a:rPr lang="ru-RU" dirty="0" smtClean="0"/>
              <a:t>Мт  между  </a:t>
            </a:r>
            <a:r>
              <a:rPr lang="en-US" dirty="0" smtClean="0"/>
              <a:t>40 kg </a:t>
            </a:r>
            <a:r>
              <a:rPr lang="ru-RU" dirty="0" smtClean="0"/>
              <a:t>и</a:t>
            </a:r>
            <a:r>
              <a:rPr lang="en-US" dirty="0" smtClean="0"/>
              <a:t> 125 kg.</a:t>
            </a:r>
          </a:p>
          <a:p>
            <a:r>
              <a:rPr lang="ru-RU" dirty="0" smtClean="0"/>
              <a:t>Снято подозрение на ГЦК по УЗИ </a:t>
            </a:r>
          </a:p>
          <a:p>
            <a:r>
              <a:rPr lang="ru-RU" dirty="0" smtClean="0"/>
              <a:t>Биопсия печени (оценка по шкале METAVIR и шкала </a:t>
            </a:r>
            <a:r>
              <a:rPr lang="ru-RU" dirty="0" err="1" smtClean="0"/>
              <a:t>стеатоза</a:t>
            </a:r>
            <a:r>
              <a:rPr lang="ru-RU" dirty="0" smtClean="0"/>
              <a:t>) </a:t>
            </a:r>
            <a:endParaRPr lang="en-US" dirty="0" smtClean="0"/>
          </a:p>
          <a:p>
            <a:r>
              <a:rPr lang="ru-RU" dirty="0" smtClean="0"/>
              <a:t>Согласие на использование приемлемых методов контрацепции</a:t>
            </a:r>
          </a:p>
          <a:p>
            <a:r>
              <a:rPr lang="ru-RU" dirty="0" smtClean="0"/>
              <a:t>Информированное согласие</a:t>
            </a:r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Критерии исключения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заболевания печени из другой этиологии</a:t>
            </a:r>
          </a:p>
          <a:p>
            <a:r>
              <a:rPr lang="ru-RU" dirty="0" smtClean="0"/>
              <a:t>ДЦП</a:t>
            </a:r>
          </a:p>
          <a:p>
            <a:r>
              <a:rPr lang="ru-RU" dirty="0" smtClean="0"/>
              <a:t>почечная недостаточность</a:t>
            </a:r>
          </a:p>
          <a:p>
            <a:r>
              <a:rPr lang="ru-RU" dirty="0" smtClean="0"/>
              <a:t>ВИЧ или гепатит В</a:t>
            </a:r>
          </a:p>
          <a:p>
            <a:r>
              <a:rPr lang="ru-RU" dirty="0" smtClean="0"/>
              <a:t>беременных/кормящих грудью женщин</a:t>
            </a:r>
          </a:p>
          <a:p>
            <a:r>
              <a:rPr lang="ru-RU" dirty="0" smtClean="0"/>
              <a:t>либо активное злокачественности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0709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b="1" dirty="0" smtClean="0"/>
              <a:t>Методы. Дизайн исследования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Общее количество исследуемых (субъектов)  1097 человек, из них:</a:t>
            </a:r>
          </a:p>
          <a:p>
            <a:pPr lvl="1"/>
            <a:r>
              <a:rPr lang="ru-RU" dirty="0"/>
              <a:t>Средний возраст 49-50 лет в зависимости от группы</a:t>
            </a:r>
          </a:p>
          <a:p>
            <a:pPr lvl="1"/>
            <a:r>
              <a:rPr lang="ru-RU" dirty="0"/>
              <a:t>Женщин 441, мужчин 656</a:t>
            </a:r>
          </a:p>
          <a:p>
            <a:pPr lvl="1"/>
            <a:r>
              <a:rPr lang="ru-RU" dirty="0"/>
              <a:t>Национальность: </a:t>
            </a:r>
            <a:endParaRPr lang="ru-RU" dirty="0" smtClean="0"/>
          </a:p>
          <a:p>
            <a:pPr lvl="2"/>
            <a:r>
              <a:rPr lang="ru-RU" dirty="0" smtClean="0"/>
              <a:t>белые 895; </a:t>
            </a:r>
            <a:r>
              <a:rPr lang="ru-RU" dirty="0"/>
              <a:t>афроамериканцы </a:t>
            </a:r>
            <a:r>
              <a:rPr lang="ru-RU" dirty="0" smtClean="0"/>
              <a:t>159; </a:t>
            </a:r>
            <a:r>
              <a:rPr lang="ru-RU" dirty="0"/>
              <a:t>азиаты 21, другие 22</a:t>
            </a:r>
          </a:p>
          <a:p>
            <a:pPr lvl="1"/>
            <a:r>
              <a:rPr lang="ru-RU" dirty="0"/>
              <a:t>Индекс массы тела </a:t>
            </a:r>
            <a:r>
              <a:rPr lang="ru-RU" dirty="0" smtClean="0"/>
              <a:t>составил</a:t>
            </a:r>
          </a:p>
          <a:p>
            <a:pPr lvl="2"/>
            <a:r>
              <a:rPr lang="ru-RU" dirty="0" smtClean="0"/>
              <a:t>27;28;28 </a:t>
            </a:r>
            <a:r>
              <a:rPr lang="ru-RU" dirty="0"/>
              <a:t>соответственно группам</a:t>
            </a:r>
          </a:p>
          <a:p>
            <a:pPr lvl="1"/>
            <a:r>
              <a:rPr lang="ru-RU" dirty="0"/>
              <a:t>По стадии фиброза (шкала METAVIR): </a:t>
            </a:r>
            <a:endParaRPr lang="ru-RU" dirty="0" smtClean="0"/>
          </a:p>
          <a:p>
            <a:pPr lvl="2"/>
            <a:r>
              <a:rPr lang="ru-RU" dirty="0" smtClean="0"/>
              <a:t>F0 </a:t>
            </a:r>
            <a:r>
              <a:rPr lang="ru-RU" dirty="0"/>
              <a:t>- 47; F1 - 730; F2 - 183; F3 - 47; F4 - 53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1753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Методы. Дизайн исследования </a:t>
            </a:r>
            <a:endParaRPr lang="ru-RU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58" y="2132856"/>
            <a:ext cx="7917162" cy="435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2641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УВО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1 режим: PR48 УВО составил</a:t>
            </a:r>
          </a:p>
          <a:p>
            <a:pPr lvl="1"/>
            <a:r>
              <a:rPr lang="ru-RU" dirty="0" smtClean="0"/>
              <a:t>38% (137/366) для обеих группах</a:t>
            </a:r>
          </a:p>
          <a:p>
            <a:pPr lvl="1"/>
            <a:r>
              <a:rPr lang="ru-RU" dirty="0" smtClean="0"/>
              <a:t>40% (125/311) для не-черный </a:t>
            </a:r>
          </a:p>
          <a:p>
            <a:pPr lvl="1"/>
            <a:r>
              <a:rPr lang="ru-RU" dirty="0" smtClean="0"/>
              <a:t>23% (12/52) для черных</a:t>
            </a:r>
          </a:p>
          <a:p>
            <a:r>
              <a:rPr lang="ru-RU" dirty="0" smtClean="0"/>
              <a:t>2 режим: </a:t>
            </a:r>
            <a:r>
              <a:rPr lang="en-US" dirty="0" smtClean="0"/>
              <a:t>BOC</a:t>
            </a:r>
            <a:r>
              <a:rPr lang="ru-RU" dirty="0" smtClean="0"/>
              <a:t> 24</a:t>
            </a:r>
            <a:r>
              <a:rPr lang="en-US" dirty="0" smtClean="0"/>
              <a:t>/PR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ru-RU" dirty="0" smtClean="0"/>
              <a:t>УВО составил</a:t>
            </a:r>
          </a:p>
          <a:p>
            <a:pPr lvl="1"/>
            <a:r>
              <a:rPr lang="ru-RU" dirty="0" smtClean="0"/>
              <a:t>63% для обеих группах (233/368)</a:t>
            </a:r>
          </a:p>
          <a:p>
            <a:pPr lvl="1"/>
            <a:r>
              <a:rPr lang="ru-RU" dirty="0" smtClean="0"/>
              <a:t>67% (211/316) для не-черных</a:t>
            </a:r>
          </a:p>
          <a:p>
            <a:pPr lvl="1"/>
            <a:r>
              <a:rPr lang="ru-RU" dirty="0" smtClean="0"/>
              <a:t>42% (22/52) для черных</a:t>
            </a:r>
          </a:p>
          <a:p>
            <a:r>
              <a:rPr lang="ru-RU" dirty="0" smtClean="0"/>
              <a:t>3 режим: BOC 44/PR  УВО составил</a:t>
            </a:r>
          </a:p>
          <a:p>
            <a:pPr lvl="1"/>
            <a:r>
              <a:rPr lang="ru-RU" dirty="0" smtClean="0"/>
              <a:t>66% (242/366)  для обеих групп</a:t>
            </a:r>
          </a:p>
          <a:p>
            <a:pPr lvl="1"/>
            <a:r>
              <a:rPr lang="ru-RU" dirty="0" smtClean="0"/>
              <a:t>68% (213/311) для не-черных</a:t>
            </a:r>
          </a:p>
          <a:p>
            <a:pPr lvl="1"/>
            <a:r>
              <a:rPr lang="ru-RU" dirty="0" smtClean="0"/>
              <a:t>53% (29/55) для черных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Вышедших из исследования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Период вводный 49 пациентов </a:t>
            </a:r>
          </a:p>
          <a:p>
            <a:r>
              <a:rPr lang="ru-RU" dirty="0" smtClean="0"/>
              <a:t>На 24 недели  не-черных</a:t>
            </a:r>
          </a:p>
          <a:p>
            <a:pPr lvl="1"/>
            <a:r>
              <a:rPr lang="ru-RU" dirty="0" smtClean="0"/>
              <a:t>у 84 из 311 пациентов (27%)</a:t>
            </a:r>
          </a:p>
          <a:p>
            <a:pPr lvl="1"/>
            <a:r>
              <a:rPr lang="ru-RU" dirty="0" smtClean="0"/>
              <a:t>у 24 из 316 пациентов (8%)</a:t>
            </a:r>
          </a:p>
          <a:p>
            <a:pPr lvl="1"/>
            <a:r>
              <a:rPr lang="ru-RU" dirty="0" smtClean="0"/>
              <a:t>у 28 из 311 пациентов (9%)</a:t>
            </a:r>
          </a:p>
          <a:p>
            <a:r>
              <a:rPr lang="ru-RU" dirty="0" smtClean="0"/>
              <a:t>На 24 неделе у черных (афроамериканцев)</a:t>
            </a:r>
          </a:p>
          <a:p>
            <a:pPr lvl="1"/>
            <a:r>
              <a:rPr lang="ru-RU" dirty="0" smtClean="0"/>
              <a:t>у 24 из 52 пациентов (46%)</a:t>
            </a:r>
          </a:p>
          <a:p>
            <a:pPr lvl="1"/>
            <a:r>
              <a:rPr lang="ru-RU" dirty="0" smtClean="0"/>
              <a:t>у 9 из 52 пациентов (17%)</a:t>
            </a:r>
          </a:p>
          <a:p>
            <a:pPr lvl="1"/>
            <a:r>
              <a:rPr lang="ru-RU" dirty="0" smtClean="0"/>
              <a:t>у 8 из 55 пациентов (15%)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8387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3600" b="1" dirty="0" smtClean="0"/>
              <a:t>Схема лечения </a:t>
            </a:r>
            <a:r>
              <a:rPr lang="en-US" sz="3600" b="1" dirty="0" smtClean="0"/>
              <a:t>HCV </a:t>
            </a:r>
            <a:r>
              <a:rPr lang="ru-RU" sz="3600" b="1" dirty="0" smtClean="0"/>
              <a:t>и  прогрессирование заболевания (модель Маркова) 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6732240" y="1518591"/>
            <a:ext cx="2232248" cy="493474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Y – yes; N – no; </a:t>
            </a:r>
            <a:endParaRPr lang="ru-RU" dirty="0" smtClean="0"/>
          </a:p>
          <a:p>
            <a:pPr marL="0" indent="0">
              <a:buNone/>
            </a:pPr>
            <a:r>
              <a:rPr lang="en-US" dirty="0" err="1" smtClean="0"/>
              <a:t>Tx</a:t>
            </a:r>
            <a:r>
              <a:rPr lang="en-US" dirty="0" smtClean="0"/>
              <a:t> – treatment;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ETR – end of treatment response;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SVR – sustained </a:t>
            </a:r>
            <a:r>
              <a:rPr lang="en-US" dirty="0" err="1" smtClean="0"/>
              <a:t>virologic</a:t>
            </a:r>
            <a:r>
              <a:rPr lang="en-US" dirty="0" smtClean="0"/>
              <a:t> response;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F0 – no fibrosis;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F1 – portal fibrosis without septa;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F2 – portal fibrosis with few septa;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F3 – numerous septa without cirrhosis;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F4 – cirrhosis;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DC – decompensated cirrhosis;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HCC – hepatocellular carcinoma;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LT – liver transplantation;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PLT – post-liver transplantation; </a:t>
            </a:r>
            <a:endParaRPr lang="ru-RU" dirty="0" smtClean="0"/>
          </a:p>
          <a:p>
            <a:pPr marL="0" indent="0">
              <a:buNone/>
            </a:pPr>
            <a:r>
              <a:rPr lang="en-US" dirty="0" err="1" smtClean="0"/>
              <a:t>Lv</a:t>
            </a:r>
            <a:r>
              <a:rPr lang="en-US" dirty="0" smtClean="0"/>
              <a:t>-death – liver-related death.</a:t>
            </a:r>
          </a:p>
        </p:txBody>
      </p:sp>
      <p:pic>
        <p:nvPicPr>
          <p:cNvPr id="1029" name="Picture 5" descr="http://www.biomedcentral.com/content/figures/1471-2334-13-190-1-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90599"/>
            <a:ext cx="6067310" cy="4934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530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908720"/>
            <a:ext cx="3960440" cy="1584176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/>
              <a:t>На рисунке показана частота прогнозируемых развитий прогрессирования и осложнений ВГС в течение 10 лет после лечения в зависимости от режима терапии во время исследования</a:t>
            </a:r>
            <a:br>
              <a:rPr lang="ru-RU" sz="1200" dirty="0" smtClean="0"/>
            </a:br>
            <a:r>
              <a:rPr lang="ru-RU" sz="1200" dirty="0" smtClean="0"/>
              <a:t>(</a:t>
            </a:r>
            <a:r>
              <a:rPr lang="en-US" sz="1200" dirty="0" smtClean="0"/>
              <a:t>DC </a:t>
            </a:r>
            <a:r>
              <a:rPr lang="en-US" sz="1200" dirty="0"/>
              <a:t>– </a:t>
            </a:r>
            <a:r>
              <a:rPr lang="ru-RU" sz="1200" dirty="0" smtClean="0"/>
              <a:t>декомпенсированный цирроз печени);</a:t>
            </a:r>
            <a:br>
              <a:rPr lang="ru-RU" sz="1200" dirty="0" smtClean="0"/>
            </a:br>
            <a:r>
              <a:rPr lang="en-US" sz="1200" dirty="0" smtClean="0"/>
              <a:t>HCC –</a:t>
            </a:r>
            <a:r>
              <a:rPr lang="ru-RU" sz="1200" dirty="0" smtClean="0"/>
              <a:t> Гепатоцеллюлярная карцинома</a:t>
            </a:r>
            <a:br>
              <a:rPr lang="ru-RU" sz="1200" dirty="0" smtClean="0"/>
            </a:br>
            <a:r>
              <a:rPr lang="en-US" sz="1200" dirty="0" smtClean="0"/>
              <a:t>LT </a:t>
            </a:r>
            <a:r>
              <a:rPr lang="en-US" sz="1200" dirty="0"/>
              <a:t>– </a:t>
            </a:r>
            <a:r>
              <a:rPr lang="ru-RU" sz="1200" dirty="0" smtClean="0"/>
              <a:t>Трансплантация печени</a:t>
            </a:r>
            <a:br>
              <a:rPr lang="ru-RU" sz="1200" dirty="0" smtClean="0"/>
            </a:br>
            <a:r>
              <a:rPr lang="en-US" sz="1200" dirty="0" smtClean="0"/>
              <a:t>LD </a:t>
            </a:r>
            <a:r>
              <a:rPr lang="en-US" sz="1200" dirty="0"/>
              <a:t>– </a:t>
            </a:r>
            <a:r>
              <a:rPr lang="ru-RU" sz="1200" dirty="0" smtClean="0"/>
              <a:t>смерть связанная с заболеванием печени</a:t>
            </a:r>
            <a:endParaRPr lang="ru-RU" sz="1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39952" y="908720"/>
            <a:ext cx="4752528" cy="5688632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По модели прогнозирования риска развития осложнений, связанных с прогрессированием HCV-инфекцией в зависимости от лечебных стратегий, изучаемых в этом исследовании:</a:t>
            </a:r>
          </a:p>
          <a:p>
            <a:pPr lvl="1"/>
            <a:r>
              <a:rPr lang="ru-RU" sz="3200" dirty="0"/>
              <a:t>ВОС/RGT: ↓ частоты декомпенсации цирроза печени на 38%, 39% ГЦК, 38% ТП и 38% смерть в сравнении с терапией PR48</a:t>
            </a:r>
          </a:p>
          <a:p>
            <a:pPr lvl="1"/>
            <a:r>
              <a:rPr lang="ru-RU" sz="3200" dirty="0"/>
              <a:t>BOC/PR48: ↓ частоты декомпенсации цирроза печени на 42%, 43% ГЦК, 42% ТП и 42% смерть в сравнении с терапией PR48</a:t>
            </a:r>
          </a:p>
          <a:p>
            <a:pPr lvl="1"/>
            <a:r>
              <a:rPr lang="ru-RU" sz="3200" dirty="0"/>
              <a:t>лечение с ВОС/RGT и лечения с BOC/PR48 привели к общему  увеличением продолжительности жизни 0,97 и 1,07 года соответственно, по сравнению с лечением PR48</a:t>
            </a:r>
          </a:p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32599"/>
            <a:ext cx="2839084" cy="413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188640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Критический анализ статьи. </a:t>
            </a:r>
            <a:r>
              <a:rPr lang="ru-RU" sz="3200" b="1" dirty="0" smtClean="0"/>
              <a:t>Результаты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117835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3600" b="1" dirty="0"/>
              <a:t>При анализе приращения эффективности затрат </a:t>
            </a:r>
            <a:r>
              <a:rPr lang="ru-RU" sz="3600" b="1" dirty="0" smtClean="0"/>
              <a:t>(</a:t>
            </a:r>
            <a:r>
              <a:rPr lang="en-US" sz="3600" b="1" dirty="0" smtClean="0"/>
              <a:t>INCR)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INCR</a:t>
            </a:r>
            <a:r>
              <a:rPr lang="ru-RU" b="1" dirty="0" smtClean="0"/>
              <a:t> из обеих схем </a:t>
            </a:r>
            <a:r>
              <a:rPr lang="ru-RU" b="1" dirty="0" err="1"/>
              <a:t>Boceprevir</a:t>
            </a:r>
            <a:r>
              <a:rPr lang="ru-RU" b="1" dirty="0"/>
              <a:t> основе были рассчитаны по сравнению с </a:t>
            </a:r>
            <a:r>
              <a:rPr lang="ru-RU" b="1" dirty="0" smtClean="0"/>
              <a:t> PR48</a:t>
            </a:r>
          </a:p>
          <a:p>
            <a:r>
              <a:rPr lang="ru-RU" dirty="0" smtClean="0"/>
              <a:t>терапии ВОС/</a:t>
            </a:r>
            <a:r>
              <a:rPr lang="en-US" dirty="0" smtClean="0"/>
              <a:t>PR</a:t>
            </a:r>
            <a:r>
              <a:rPr lang="ru-RU" dirty="0" smtClean="0"/>
              <a:t> </a:t>
            </a:r>
            <a:r>
              <a:rPr lang="ru-RU" dirty="0"/>
              <a:t>и BOC/PR48 </a:t>
            </a:r>
            <a:r>
              <a:rPr lang="ru-RU" dirty="0" smtClean="0">
                <a:solidFill>
                  <a:srgbClr val="FF0000"/>
                </a:solidFill>
              </a:rPr>
              <a:t>$47 </a:t>
            </a:r>
            <a:r>
              <a:rPr lang="ru-RU" dirty="0">
                <a:solidFill>
                  <a:srgbClr val="FF0000"/>
                </a:solidFill>
              </a:rPr>
              <a:t>582 </a:t>
            </a:r>
            <a:r>
              <a:rPr lang="ru-RU" dirty="0"/>
              <a:t>и </a:t>
            </a:r>
            <a:r>
              <a:rPr lang="ru-RU" dirty="0" smtClean="0">
                <a:solidFill>
                  <a:srgbClr val="FF0000"/>
                </a:solidFill>
              </a:rPr>
              <a:t>$69928, </a:t>
            </a:r>
            <a:r>
              <a:rPr lang="ru-RU" dirty="0" smtClean="0"/>
              <a:t>а</a:t>
            </a:r>
            <a:r>
              <a:rPr lang="en-US" dirty="0" smtClean="0"/>
              <a:t>PR48</a:t>
            </a:r>
            <a:r>
              <a:rPr lang="ru-RU" dirty="0" smtClean="0"/>
              <a:t> $29 573</a:t>
            </a:r>
          </a:p>
          <a:p>
            <a:r>
              <a:rPr lang="ru-RU" dirty="0" smtClean="0"/>
              <a:t>ICER </a:t>
            </a:r>
            <a:r>
              <a:rPr lang="ru-RU" dirty="0"/>
              <a:t>для лечения </a:t>
            </a:r>
            <a:r>
              <a:rPr lang="ru-RU" dirty="0" smtClean="0"/>
              <a:t>ВОС/</a:t>
            </a:r>
            <a:r>
              <a:rPr lang="en-US" dirty="0" smtClean="0"/>
              <a:t>PR</a:t>
            </a:r>
            <a:r>
              <a:rPr lang="ru-RU" dirty="0" smtClean="0"/>
              <a:t> </a:t>
            </a:r>
            <a:r>
              <a:rPr lang="ru-RU" dirty="0"/>
              <a:t>составила </a:t>
            </a:r>
            <a:r>
              <a:rPr lang="ru-RU" dirty="0">
                <a:solidFill>
                  <a:srgbClr val="FF0000"/>
                </a:solidFill>
              </a:rPr>
              <a:t>$ 16 </a:t>
            </a:r>
            <a:r>
              <a:rPr lang="ru-RU" dirty="0" smtClean="0">
                <a:solidFill>
                  <a:srgbClr val="FF0000"/>
                </a:solidFill>
              </a:rPr>
              <a:t>792/QALY </a:t>
            </a:r>
            <a:r>
              <a:rPr lang="ru-RU" dirty="0"/>
              <a:t>и ICER для лечения BOC/PR48 составила </a:t>
            </a:r>
            <a:r>
              <a:rPr lang="ru-RU" dirty="0" smtClean="0">
                <a:solidFill>
                  <a:srgbClr val="FF0000"/>
                </a:solidFill>
              </a:rPr>
              <a:t>$55 162/QALY</a:t>
            </a:r>
          </a:p>
        </p:txBody>
      </p:sp>
    </p:spTree>
    <p:extLst>
      <p:ext uri="{BB962C8B-B14F-4D97-AF65-F5344CB8AC3E}">
        <p14:creationId xmlns:p14="http://schemas.microsoft.com/office/powerpoint/2010/main" val="1718961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b="1" dirty="0"/>
              <a:t>Основные </a:t>
            </a:r>
            <a:r>
              <a:rPr lang="ru-RU" b="1" dirty="0" smtClean="0"/>
              <a:t>результаты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По </a:t>
            </a:r>
            <a:r>
              <a:rPr lang="ru-RU" dirty="0"/>
              <a:t>модели Маркова: прогнозируется около 38% и 43% относительное снижение в течение времени жизни частоты развития прогрессирования и осложнений в схемах ВОС/RGT и BOC/PR48 в сравнении с PR48, соответственно</a:t>
            </a:r>
          </a:p>
          <a:p>
            <a:r>
              <a:rPr lang="ru-RU" dirty="0"/>
              <a:t>Лечение с ВОС/RGT связана с увеличение стоимости $ 10 348 и увеличением 0,62 </a:t>
            </a:r>
            <a:r>
              <a:rPr lang="ru-RU" dirty="0" err="1"/>
              <a:t>QALYs</a:t>
            </a:r>
            <a:r>
              <a:rPr lang="ru-RU" dirty="0"/>
              <a:t> по сравнению с лечения PR48</a:t>
            </a:r>
          </a:p>
          <a:p>
            <a:r>
              <a:rPr lang="ru-RU" dirty="0"/>
              <a:t>Лечение BOC/PR48 связано с увеличение стоимости $ 35 727 и увеличением 0,65 </a:t>
            </a:r>
            <a:r>
              <a:rPr lang="ru-RU" dirty="0" err="1"/>
              <a:t>QALYs</a:t>
            </a:r>
            <a:r>
              <a:rPr lang="ru-RU" dirty="0"/>
              <a:t> по сравнению с лечением PR48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75649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 smtClean="0"/>
              <a:t>Благодарю за внимание!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326768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5008</TotalTime>
  <Words>2082</Words>
  <Application>Microsoft Macintosh PowerPoint</Application>
  <PresentationFormat>Экран (4:3)</PresentationFormat>
  <Paragraphs>232</Paragraphs>
  <Slides>27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0" baseType="lpstr">
      <vt:lpstr>Тема Office</vt:lpstr>
      <vt:lpstr>1_Тема Office</vt:lpstr>
      <vt:lpstr>Формула</vt:lpstr>
      <vt:lpstr>Затрато-эффективности противовирусной терапии хронического гепатита С</vt:lpstr>
      <vt:lpstr>Вирус гепатита С (1) </vt:lpstr>
      <vt:lpstr>Вирус гепатита С  (2)</vt:lpstr>
      <vt:lpstr>Вирус гепатита С  (2)</vt:lpstr>
      <vt:lpstr>Эволюция терапии HCV-инфекции</vt:lpstr>
      <vt:lpstr>Используемые методы анализа </vt:lpstr>
      <vt:lpstr> Методы экономического анализа </vt:lpstr>
      <vt:lpstr>Презентация PowerPoint</vt:lpstr>
      <vt:lpstr>Презентация PowerPoint</vt:lpstr>
      <vt:lpstr>Презентация PowerPoint</vt:lpstr>
      <vt:lpstr>Анализ затраты-полезность</vt:lpstr>
      <vt:lpstr>Анализа затраты-полезность </vt:lpstr>
      <vt:lpstr>Анализа затраты-полезность </vt:lpstr>
      <vt:lpstr>  Опросник SF-36 используется в большом числе прикладных исследований, поэтому появилась необходимость вычисления соответствующей оценочной функции, которая позволила бы сопоставить каждой анкете определенное число QALY </vt:lpstr>
      <vt:lpstr> Опросник SF-36. Шкалы группируются в два показателя </vt:lpstr>
      <vt:lpstr>Проблема по формуле PICO </vt:lpstr>
      <vt:lpstr> Для анализа взята  статья по результатам РКИ </vt:lpstr>
      <vt:lpstr>Методы. Дизайн исследования </vt:lpstr>
      <vt:lpstr>Методы. Дизайн исследования </vt:lpstr>
      <vt:lpstr>Методы. Дизайн исследования </vt:lpstr>
      <vt:lpstr>Методы. Дизайн исследования </vt:lpstr>
      <vt:lpstr>Результаты</vt:lpstr>
      <vt:lpstr>Схема лечения HCV и  прогрессирование заболевания (модель Маркова)  </vt:lpstr>
      <vt:lpstr>На рисунке показана частота прогнозируемых развитий прогрессирования и осложнений ВГС в течение 10 лет после лечения в зависимости от режима терапии во время исследования (DC – декомпенсированный цирроз печени); HCC – Гепатоцеллюлярная карцинома LT – Трансплантация печени LD – смерть связанная с заболеванием печени</vt:lpstr>
      <vt:lpstr>При анализе приращения эффективности затрат (INCR)</vt:lpstr>
      <vt:lpstr>Основные результаты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Алмагуль</dc:creator>
  <cp:lastModifiedBy>Apple</cp:lastModifiedBy>
  <cp:revision>108</cp:revision>
  <dcterms:created xsi:type="dcterms:W3CDTF">2014-01-05T11:17:25Z</dcterms:created>
  <dcterms:modified xsi:type="dcterms:W3CDTF">2014-07-02T16:25:16Z</dcterms:modified>
</cp:coreProperties>
</file>