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9" r:id="rId2"/>
    <p:sldId id="263" r:id="rId3"/>
    <p:sldId id="274" r:id="rId4"/>
    <p:sldId id="337" r:id="rId5"/>
    <p:sldId id="290" r:id="rId6"/>
    <p:sldId id="291" r:id="rId7"/>
    <p:sldId id="292" r:id="rId8"/>
    <p:sldId id="306" r:id="rId9"/>
    <p:sldId id="295" r:id="rId10"/>
    <p:sldId id="336" r:id="rId11"/>
    <p:sldId id="335" r:id="rId12"/>
    <p:sldId id="296" r:id="rId13"/>
    <p:sldId id="297" r:id="rId14"/>
    <p:sldId id="311" r:id="rId15"/>
    <p:sldId id="298" r:id="rId16"/>
    <p:sldId id="319" r:id="rId17"/>
    <p:sldId id="320" r:id="rId18"/>
    <p:sldId id="321" r:id="rId19"/>
    <p:sldId id="322" r:id="rId20"/>
    <p:sldId id="312" r:id="rId21"/>
    <p:sldId id="318" r:id="rId22"/>
    <p:sldId id="323" r:id="rId23"/>
    <p:sldId id="326" r:id="rId24"/>
    <p:sldId id="327" r:id="rId25"/>
    <p:sldId id="328" r:id="rId26"/>
    <p:sldId id="329" r:id="rId27"/>
    <p:sldId id="330" r:id="rId28"/>
    <p:sldId id="308" r:id="rId29"/>
    <p:sldId id="307" r:id="rId30"/>
    <p:sldId id="289" r:id="rId31"/>
    <p:sldId id="300" r:id="rId32"/>
    <p:sldId id="301" r:id="rId33"/>
    <p:sldId id="302" r:id="rId34"/>
    <p:sldId id="303" r:id="rId35"/>
    <p:sldId id="26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388" autoAdjust="0"/>
  </p:normalViewPr>
  <p:slideViewPr>
    <p:cSldViewPr snapToGrid="0">
      <p:cViewPr varScale="1">
        <p:scale>
          <a:sx n="87" d="100"/>
          <a:sy n="87" d="100"/>
        </p:scale>
        <p:origin x="-135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579D1-0340-4A23-B5CD-B2C0FA43010B}" type="datetimeFigureOut">
              <a:rPr lang="kk-KZ" smtClean="0"/>
              <a:pPr/>
              <a:t>24.10.2015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94CA8-6F10-445A-916E-2EF4F3B2E8D5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316031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94CA8-6F10-445A-916E-2EF4F3B2E8D5}" type="slidenum">
              <a:rPr lang="kk-KZ" smtClean="0"/>
              <a:pPr/>
              <a:t>14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4264543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94CA8-6F10-445A-916E-2EF4F3B2E8D5}" type="slidenum">
              <a:rPr lang="kk-KZ" smtClean="0"/>
              <a:pPr/>
              <a:t>21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910927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I2</a:t>
            </a:r>
            <a:r>
              <a:rPr lang="kk-KZ" dirty="0" smtClean="0"/>
              <a:t>-</a:t>
            </a:r>
            <a:r>
              <a:rPr lang="ru-RU" dirty="0" smtClean="0"/>
              <a:t>83% может представлять существенную гетерогенность </a:t>
            </a:r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94CA8-6F10-445A-916E-2EF4F3B2E8D5}" type="slidenum">
              <a:rPr lang="kk-KZ" smtClean="0"/>
              <a:pPr/>
              <a:t>26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609640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kk-KZ" dirty="0" smtClean="0">
                <a:latin typeface="Times New Roman" panose="02020603050405020304" pitchFamily="18" charset="0"/>
                <a:ea typeface="ＭＳ Ｐゴシック" pitchFamily="-1" charset="-128"/>
                <a:cs typeface="Times New Roman" panose="02020603050405020304" pitchFamily="18" charset="0"/>
              </a:rPr>
              <a:t>Низкие значения I</a:t>
            </a:r>
            <a:r>
              <a:rPr lang="ru-RU" altLang="kk-KZ" baseline="30000" dirty="0" smtClean="0">
                <a:latin typeface="Times New Roman" panose="02020603050405020304" pitchFamily="18" charset="0"/>
                <a:ea typeface="ＭＳ Ｐゴシック" pitchFamily="-1" charset="-128"/>
                <a:cs typeface="Times New Roman" panose="02020603050405020304" pitchFamily="18" charset="0"/>
              </a:rPr>
              <a:t>2</a:t>
            </a:r>
            <a:r>
              <a:rPr lang="ru-RU" altLang="kk-KZ" dirty="0" smtClean="0">
                <a:latin typeface="Times New Roman" panose="02020603050405020304" pitchFamily="18" charset="0"/>
                <a:ea typeface="ＭＳ Ｐゴシック" pitchFamily="-1" charset="-128"/>
                <a:cs typeface="Times New Roman" panose="02020603050405020304" pitchFamily="18" charset="0"/>
              </a:rPr>
              <a:t>, близкие к нулю, указывают на малую гетерогенность или её отсутствие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94CA8-6F10-445A-916E-2EF4F3B2E8D5}" type="slidenum">
              <a:rPr lang="kk-KZ" smtClean="0"/>
              <a:pPr/>
              <a:t>27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856524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13648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037606"/>
            <a:ext cx="938066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EFFICACY OF INTERVENTIONS THAT INCLUDE DIET, AEROBIC</a:t>
            </a: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RESISTANCE TRAINING COMPONENTS FOR </a:t>
            </a:r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2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DIABETES PREVENTION: A SYSTEMATIC REVIEW </a:t>
            </a:r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META-ANALYSIS</a:t>
            </a:r>
          </a:p>
          <a:p>
            <a:pPr algn="ctr"/>
            <a:endParaRPr lang="kk-KZ" sz="2400" b="1" dirty="0" smtClean="0">
              <a:latin typeface="Bell MT" panose="02020503060305020303" pitchFamily="18" charset="0"/>
              <a:cs typeface="Angsana New" panose="02020603050405020304" pitchFamily="18" charset="-34"/>
            </a:endParaRPr>
          </a:p>
          <a:p>
            <a:pPr algn="ctr"/>
            <a:r>
              <a:rPr lang="en-US" sz="2400" b="1" dirty="0" smtClean="0">
                <a:latin typeface="Bell MT" panose="02020503060305020303" pitchFamily="18" charset="0"/>
                <a:cs typeface="Angsana New" panose="02020603050405020304" pitchFamily="18" charset="-34"/>
              </a:rPr>
              <a:t>Elroy </a:t>
            </a:r>
            <a:r>
              <a:rPr lang="en-US" sz="2400" b="1" dirty="0">
                <a:latin typeface="Bell MT" panose="02020503060305020303" pitchFamily="18" charset="0"/>
                <a:cs typeface="Angsana New" panose="02020603050405020304" pitchFamily="18" charset="-34"/>
              </a:rPr>
              <a:t>J </a:t>
            </a:r>
            <a:r>
              <a:rPr lang="en-US" sz="2400" b="1" dirty="0" err="1" smtClean="0">
                <a:latin typeface="Bell MT" panose="02020503060305020303" pitchFamily="18" charset="0"/>
                <a:cs typeface="Angsana New" panose="02020603050405020304" pitchFamily="18" charset="-34"/>
              </a:rPr>
              <a:t>Aguiar</a:t>
            </a:r>
            <a:r>
              <a:rPr lang="en-US" sz="2400" b="1" dirty="0" smtClean="0">
                <a:latin typeface="Bell MT" panose="02020503060305020303" pitchFamily="18" charset="0"/>
                <a:cs typeface="Angsana New" panose="02020603050405020304" pitchFamily="18" charset="-34"/>
              </a:rPr>
              <a:t>, </a:t>
            </a:r>
            <a:r>
              <a:rPr lang="en-US" sz="2400" b="1" dirty="0">
                <a:latin typeface="Bell MT" panose="02020503060305020303" pitchFamily="18" charset="0"/>
                <a:cs typeface="Angsana New" panose="02020603050405020304" pitchFamily="18" charset="-34"/>
              </a:rPr>
              <a:t>Philip J </a:t>
            </a:r>
            <a:r>
              <a:rPr lang="en-US" sz="2400" b="1" dirty="0" smtClean="0">
                <a:latin typeface="Bell MT" panose="02020503060305020303" pitchFamily="18" charset="0"/>
                <a:cs typeface="Angsana New" panose="02020603050405020304" pitchFamily="18" charset="-34"/>
              </a:rPr>
              <a:t>Morgan, </a:t>
            </a:r>
            <a:r>
              <a:rPr lang="en-US" sz="2400" b="1" dirty="0">
                <a:latin typeface="Bell MT" panose="02020503060305020303" pitchFamily="18" charset="0"/>
                <a:cs typeface="Angsana New" panose="02020603050405020304" pitchFamily="18" charset="-34"/>
              </a:rPr>
              <a:t>Clare E </a:t>
            </a:r>
            <a:r>
              <a:rPr lang="en-US" sz="2400" b="1" dirty="0" smtClean="0">
                <a:latin typeface="Bell MT" panose="02020503060305020303" pitchFamily="18" charset="0"/>
                <a:cs typeface="Angsana New" panose="02020603050405020304" pitchFamily="18" charset="-34"/>
              </a:rPr>
              <a:t>Collins, </a:t>
            </a:r>
            <a:endParaRPr lang="kk-KZ" sz="2400" b="1" dirty="0">
              <a:cs typeface="Angsana New" panose="02020603050405020304" pitchFamily="18" charset="-34"/>
            </a:endParaRPr>
          </a:p>
          <a:p>
            <a:pPr algn="ctr"/>
            <a:r>
              <a:rPr lang="en-US" sz="2400" b="1" dirty="0" smtClean="0">
                <a:latin typeface="Bell MT" panose="02020503060305020303" pitchFamily="18" charset="0"/>
                <a:cs typeface="Angsana New" panose="02020603050405020304" pitchFamily="18" charset="-34"/>
              </a:rPr>
              <a:t>Ronald </a:t>
            </a:r>
            <a:r>
              <a:rPr lang="en-US" sz="2400" b="1" dirty="0">
                <a:latin typeface="Bell MT" panose="02020503060305020303" pitchFamily="18" charset="0"/>
                <a:cs typeface="Angsana New" panose="02020603050405020304" pitchFamily="18" charset="-34"/>
              </a:rPr>
              <a:t>C </a:t>
            </a:r>
            <a:r>
              <a:rPr lang="en-US" sz="2400" b="1" dirty="0" err="1" smtClean="0">
                <a:latin typeface="Bell MT" panose="02020503060305020303" pitchFamily="18" charset="0"/>
                <a:cs typeface="Angsana New" panose="02020603050405020304" pitchFamily="18" charset="-34"/>
              </a:rPr>
              <a:t>Plotnikoff</a:t>
            </a:r>
            <a:r>
              <a:rPr lang="en-US" sz="2400" b="1" dirty="0" smtClean="0">
                <a:latin typeface="Bell MT" panose="02020503060305020303" pitchFamily="18" charset="0"/>
                <a:cs typeface="Angsana New" panose="02020603050405020304" pitchFamily="18" charset="-34"/>
              </a:rPr>
              <a:t> </a:t>
            </a:r>
            <a:r>
              <a:rPr lang="en-US" sz="2400" b="1" dirty="0">
                <a:latin typeface="Bell MT" panose="02020503060305020303" pitchFamily="18" charset="0"/>
                <a:cs typeface="Angsana New" panose="02020603050405020304" pitchFamily="18" charset="-34"/>
              </a:rPr>
              <a:t>and Robin </a:t>
            </a:r>
            <a:r>
              <a:rPr lang="en-US" sz="2400" b="1" dirty="0" err="1" smtClean="0">
                <a:latin typeface="Bell MT" panose="02020503060305020303" pitchFamily="18" charset="0"/>
                <a:cs typeface="Angsana New" panose="02020603050405020304" pitchFamily="18" charset="-34"/>
              </a:rPr>
              <a:t>Callister</a:t>
            </a:r>
            <a:endParaRPr lang="ru-RU" sz="2400" dirty="0">
              <a:ln w="3175">
                <a:noFill/>
              </a:ln>
              <a:solidFill>
                <a:schemeClr val="bg1"/>
              </a:solidFill>
              <a:latin typeface="Book Antiqua" pitchFamily="18" charset="0"/>
              <a:ea typeface="Arial Unicode MS" pitchFamily="34" charset="-128"/>
              <a:cs typeface="Angsana New" panose="02020603050405020304" pitchFamily="18" charset="-3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1490" y="3703320"/>
            <a:ext cx="8503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КОМПЛЕКСНЫХ МЕР ВКЛЮЧАЮЩИЕ ДИЕТУ, АЭРОБИКУ И СИЛОВЫЕ ТРЕНИРОВКИ ДЛЯ ПРОФИЛАКТИКИ САХАРНОГО ДИАБЕТА 2 ТИПА: СИСТЕМАТИЧЕСКИЙ ОБЗОР  И МЕТА-АНАЛИЗ</a:t>
            </a:r>
          </a:p>
        </p:txBody>
      </p:sp>
    </p:spTree>
    <p:extLst>
      <p:ext uri="{BB962C8B-B14F-4D97-AF65-F5344CB8AC3E}">
        <p14:creationId xmlns:p14="http://schemas.microsoft.com/office/powerpoint/2010/main" val="429259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rot="5400000">
            <a:off x="-2819628" y="3148521"/>
            <a:ext cx="6463308" cy="461665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</a:t>
            </a:r>
          </a:p>
          <a:p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</a:p>
          <a:p>
            <a:endParaRPr lang="ru-RU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782" t="8604" r="21234" b="54708"/>
          <a:stretch>
            <a:fillRect/>
          </a:stretch>
        </p:blipFill>
        <p:spPr bwMode="auto">
          <a:xfrm>
            <a:off x="757349" y="0"/>
            <a:ext cx="8238061" cy="2614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5999" t="30938" r="16094" b="34062"/>
          <a:stretch>
            <a:fillRect/>
          </a:stretch>
        </p:blipFill>
        <p:spPr bwMode="auto">
          <a:xfrm>
            <a:off x="914400" y="2594358"/>
            <a:ext cx="8229600" cy="238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31762" t="20454" r="15757" b="53247"/>
          <a:stretch>
            <a:fillRect/>
          </a:stretch>
        </p:blipFill>
        <p:spPr bwMode="auto">
          <a:xfrm>
            <a:off x="795201" y="4934197"/>
            <a:ext cx="7897091" cy="1923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Стрелка вниз 12"/>
          <p:cNvSpPr/>
          <p:nvPr/>
        </p:nvSpPr>
        <p:spPr>
          <a:xfrm>
            <a:off x="4667002" y="2101932"/>
            <a:ext cx="819398" cy="5818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4448051" y="4190801"/>
            <a:ext cx="843148" cy="5818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94460" y="4797475"/>
            <a:ext cx="6195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http://link.springer.com/article/10.1186/1479-5868-11-2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5151" t="19688" r="19408" b="6250"/>
          <a:stretch>
            <a:fillRect/>
          </a:stretch>
        </p:blipFill>
        <p:spPr bwMode="auto">
          <a:xfrm>
            <a:off x="424278" y="548640"/>
            <a:ext cx="8564304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6062" y="-119742"/>
            <a:ext cx="905793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dirty="0" smtClean="0"/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 ЧИТАТЕЛЕЙ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73" t="6764" r="1732" b="11025"/>
          <a:stretch/>
        </p:blipFill>
        <p:spPr bwMode="auto">
          <a:xfrm>
            <a:off x="609601" y="557365"/>
            <a:ext cx="6694714" cy="620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08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6303" y="0"/>
            <a:ext cx="8907331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  <a:p>
            <a:pPr indent="457200"/>
            <a:endParaRPr lang="ru-RU" sz="2000" dirty="0" smtClean="0"/>
          </a:p>
          <a:p>
            <a:pPr indent="457200"/>
            <a:r>
              <a:rPr lang="ru-RU" sz="2000" b="1" dirty="0" smtClean="0"/>
              <a:t>Сахарный </a:t>
            </a:r>
            <a:r>
              <a:rPr lang="ru-RU" sz="2000" b="1" dirty="0"/>
              <a:t>диабет 2 типа (T2DM) является одним из наиболее быстро растущих неинфекционных заболеваний во всем </a:t>
            </a:r>
            <a:r>
              <a:rPr lang="ru-RU" sz="2000" b="1" dirty="0" smtClean="0"/>
              <a:t>мире. </a:t>
            </a:r>
          </a:p>
          <a:p>
            <a:pPr indent="457200" algn="just"/>
            <a:r>
              <a:rPr lang="ru-RU" sz="2000" b="1" dirty="0"/>
              <a:t>Проведено несколько </a:t>
            </a:r>
            <a:r>
              <a:rPr lang="ru-RU" sz="2000" b="1" dirty="0" err="1"/>
              <a:t>проспективных</a:t>
            </a:r>
            <a:r>
              <a:rPr lang="ru-RU" sz="2000" b="1" dirty="0"/>
              <a:t> контролируемых исследований, анализирующих эффективность изменения образа жизни в профилактике СД 2 типа: в США</a:t>
            </a:r>
            <a:r>
              <a:rPr lang="en-US" sz="2000" b="1" dirty="0"/>
              <a:t> Diabetes Prevention Program (DPP)</a:t>
            </a:r>
            <a:r>
              <a:rPr lang="ru-RU" sz="2000" b="1" dirty="0"/>
              <a:t>, Финляндии </a:t>
            </a:r>
            <a:r>
              <a:rPr lang="en-US" sz="2000" b="1" dirty="0"/>
              <a:t>Diabetes Prevention Study (DPS)</a:t>
            </a:r>
            <a:r>
              <a:rPr lang="ru-RU" sz="2000" b="1" dirty="0"/>
              <a:t>. Исходно все пациенты имели НТГ, ожирение </a:t>
            </a:r>
            <a:r>
              <a:rPr lang="ru-RU" sz="2000" b="1" dirty="0" smtClean="0"/>
              <a:t>                               (</a:t>
            </a:r>
            <a:r>
              <a:rPr lang="ru-RU" sz="2000" b="1" dirty="0"/>
              <a:t>в среднем </a:t>
            </a:r>
            <a:r>
              <a:rPr lang="ru-RU" sz="2000" b="1" dirty="0" smtClean="0"/>
              <a:t>ИМТ&gt;30 </a:t>
            </a:r>
            <a:r>
              <a:rPr lang="ru-RU" sz="2000" b="1" dirty="0"/>
              <a:t>кг/м </a:t>
            </a:r>
            <a:r>
              <a:rPr lang="ru-RU" sz="2000" b="1" dirty="0" smtClean="0"/>
              <a:t>2), </a:t>
            </a:r>
            <a:r>
              <a:rPr lang="ru-RU" sz="2000" b="1" dirty="0"/>
              <a:t>возраст старше 50 лет. Во всех исследованиях ставилась цель снижения веса на 5–10%.</a:t>
            </a:r>
          </a:p>
          <a:p>
            <a:pPr indent="457200" algn="just"/>
            <a:r>
              <a:rPr lang="ru-RU" sz="2000" b="1" dirty="0"/>
              <a:t>Снижение веса должно было </a:t>
            </a:r>
            <a:r>
              <a:rPr lang="ru-RU" sz="2000" b="1" dirty="0" smtClean="0"/>
              <a:t>достигнуть </a:t>
            </a:r>
            <a:r>
              <a:rPr lang="ru-RU" sz="2000" b="1" dirty="0"/>
              <a:t>при соблюдении низкокалорийной диеты, содержащей </a:t>
            </a:r>
            <a:r>
              <a:rPr lang="ru-RU" sz="2000" b="1" dirty="0" smtClean="0"/>
              <a:t>&lt;30</a:t>
            </a:r>
            <a:r>
              <a:rPr lang="ru-RU" sz="2000" b="1" dirty="0"/>
              <a:t>% жиров, </a:t>
            </a:r>
            <a:r>
              <a:rPr lang="ru-RU" sz="2000" b="1" dirty="0" smtClean="0"/>
              <a:t>&lt;10</a:t>
            </a:r>
            <a:r>
              <a:rPr lang="ru-RU" sz="2000" b="1" dirty="0"/>
              <a:t>% насыщенных </a:t>
            </a:r>
            <a:r>
              <a:rPr lang="ru-RU" sz="2000" b="1" dirty="0" smtClean="0"/>
              <a:t>жиров, &gt; </a:t>
            </a:r>
            <a:r>
              <a:rPr lang="ru-RU" sz="2000" b="1" dirty="0"/>
              <a:t>15 г/ккал клетчатки, а также </a:t>
            </a:r>
            <a:r>
              <a:rPr lang="ru-RU" sz="2000" b="1" dirty="0" smtClean="0"/>
              <a:t>регулярные физические нагрузки </a:t>
            </a:r>
            <a:r>
              <a:rPr lang="ru-RU" sz="2000" b="1" dirty="0"/>
              <a:t>до 30 мин в день (или 3 час в неделю). </a:t>
            </a:r>
          </a:p>
          <a:p>
            <a:pPr indent="457200" algn="just"/>
            <a:r>
              <a:rPr lang="ru-RU" sz="2000" b="1" dirty="0"/>
              <a:t>Исследования длились в среднем 3 года. Все это время пациенты регулярно занимались с диетологом (от 20 до 40 раз), посещали спортивные залы, занимались с инструкторами по 3–4 недели каждые 3 мес. При этом целевого снижения веса достигли 50% пациентов в исследовании в США и 43% – в Финском исследовании. </a:t>
            </a:r>
          </a:p>
          <a:p>
            <a:pPr indent="457200" algn="just"/>
            <a:r>
              <a:rPr lang="ru-RU" sz="2000" b="1" dirty="0" smtClean="0"/>
              <a:t>К </a:t>
            </a:r>
            <a:r>
              <a:rPr lang="ru-RU" sz="2000" b="1" dirty="0"/>
              <a:t>сожалению, в обоих исследованиях после прекращения активного наблюдения за пациентами их вес вновь нарастал. </a:t>
            </a:r>
          </a:p>
          <a:p>
            <a:endParaRPr lang="ru-RU" sz="1600" dirty="0"/>
          </a:p>
          <a:p>
            <a:pPr indent="457200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6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7999" y="366623"/>
            <a:ext cx="866394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систематического обзора является обобщение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вмешательств образа жизни, которые включают в себя диету +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аэробика, физическая активность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профилактики сахарного диабета 2 типа у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взрослого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(стадия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</a:p>
          <a:p>
            <a:pPr indent="457200" algn="just"/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исследования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проведение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мета-анализа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влияния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массы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тела 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глюкозы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плазме крови этих трех компонентов.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вмешательств необходимо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доказательств,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диеты, физической активности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осуществлять руководящие принципы для профилактики СД 2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типа.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8590" y="546944"/>
            <a:ext cx="8812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96356" y="639276"/>
            <a:ext cx="4716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ИНФОРМАЦИИ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8941" y="1291889"/>
            <a:ext cx="848778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Систематический поиск литературы был проведен до июня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2013 года 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электронных баз данных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(Medline,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Embase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Web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CINAHL,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Informit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health collection, Cochrane library and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Scopus)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поиска включала использование терминов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 категориях: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(I) населения; (II)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вмешательство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 тип исследования.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поиска включены следующие пункты: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Предиабетический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нарушенная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 к глюкозе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уровень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гликемии натощак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упражнения ИЛИ силовые тренировки ИЛИ потеря веса ИЛИ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аэробика тренировки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диета ИЛИ образ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рандомизированное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контролируемое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испытание ИЛИ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контролируемое клиническое испытание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рандомизированное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случайно ИЛИ группы ИЛИ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вмешательство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обучающие программы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статьи в обзоре были включены вручную.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39486" y="846679"/>
            <a:ext cx="4482639" cy="4351338"/>
          </a:xfrm>
        </p:spPr>
        <p:txBody>
          <a:bodyPr>
            <a:normAutofit fontScale="85000" lnSpcReduction="20000"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Ориентированы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профилактику  СД 2 типа или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предиабет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у взрослых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(&gt;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18 лет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Диета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оздоровлении питания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активность,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том числе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аэробика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силовые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тренировки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изменения «веса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уровень глюкозы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плазме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крови». </a:t>
            </a:r>
          </a:p>
          <a:p>
            <a:endParaRPr lang="kk-KZ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29149" y="839096"/>
            <a:ext cx="4337429" cy="5337867"/>
          </a:xfrm>
        </p:spPr>
        <p:txBody>
          <a:bodyPr>
            <a:normAutofit fontScale="85000" lnSpcReduction="20000"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ИСКЛЮЧЕНИЯ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с СД 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диагнозом имеющие серьезные проблемы, не связанных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другие особые группы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(например, психическое заболевание, синдром поликистозных яичников,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гестационный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диабет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принимающие  лекарственную терапию или хирургические процедуры в качестве  вмешательства.</a:t>
            </a:r>
          </a:p>
          <a:p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319640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098" y="892824"/>
            <a:ext cx="898090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 ВОЗНИКНОВЕНИЯ СИСТЕМАТИЧЕСКИХ ОШИБОК В ОТДЕЛЬНЫХ ИССЛЕДОВАНИЯХ</a:t>
            </a:r>
          </a:p>
          <a:p>
            <a:pPr algn="ctr"/>
            <a:endParaRPr lang="ru-RU" sz="2000" b="1" dirty="0" smtClean="0"/>
          </a:p>
          <a:p>
            <a:pPr indent="4572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РКИ оценивали с использованием Единого стандарта представления результатов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рандомизированных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контролируемых испытаний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CONSORT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Материалы CONSORT содержат контрольный список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пунктов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схему проведения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РКИ. CONSORT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облегчить написание, рецензирование и критическую оценку отчетов о простых РКИ с 2 группами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сравнения. Каждое исследование включало оценку '1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для ‘Да' или '0' для ‘Нет'. </a:t>
            </a:r>
          </a:p>
          <a:p>
            <a:pPr indent="4572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данному опроснику из всех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включенных 8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исследований, исследование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Bersoux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 2010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исключен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не соответствовал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требованиям РКИ.</a:t>
            </a:r>
          </a:p>
          <a:p>
            <a:pPr indent="457200" algn="just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3" t="16780" r="13366" b="6861"/>
          <a:stretch/>
        </p:blipFill>
        <p:spPr bwMode="auto">
          <a:xfrm>
            <a:off x="0" y="0"/>
            <a:ext cx="925285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442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7097" y="320456"/>
            <a:ext cx="8628561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kk-KZ" dirty="0" smtClean="0">
              <a:solidFill>
                <a:srgbClr val="FF0000"/>
              </a:solidFill>
            </a:endParaRP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ли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опубликован расчет мощности для выявления эффективности вмешательства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Была ли осуществлена процедура рандомизации и достаточно ли она описана?</a:t>
            </a: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Была ли контрольная группа в исследовании (рандомизация участников не группа сравнения)?</a:t>
            </a: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 ли в исследовании базовые характеристики отдельно для основной группы?</a:t>
            </a: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Анализированы ли потенциальные различия в исходах?</a:t>
            </a: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ли эксперты ослеплены до и после вмешательства?</a:t>
            </a: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ли в исследованиях выбывшие участники &lt;20% (&lt;6 месяцев наблюдения) или &lt;30%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(&gt;6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наблюдения) в котором описан первичный исход потеря веса?</a:t>
            </a: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ли проведен анализ в соответствии с намерением применения вмешательства?</a:t>
            </a: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Опубликованы ли общие результаты для каждой группы?</a:t>
            </a:r>
          </a:p>
          <a:p>
            <a:pPr marL="263525" lvl="0" indent="-263525" algn="just">
              <a:buFont typeface="+mj-lt"/>
              <a:buAutoNum type="arabicPeriod"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Сообщается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в исследовании об оценках точности (например, 95% доверительный интервал) и / или эффект вмешательства?</a:t>
            </a:r>
          </a:p>
          <a:p>
            <a:pPr algn="just" fontAlgn="base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87088" y="160061"/>
            <a:ext cx="95141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систематической ошибки для анализа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рандомизированных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исследований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63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8729" y="493101"/>
            <a:ext cx="883539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</a:t>
            </a:r>
          </a:p>
          <a:p>
            <a:pPr fontAlgn="base"/>
            <a:endParaRPr lang="kk-KZ" dirty="0" smtClean="0">
              <a:solidFill>
                <a:srgbClr val="FF0000"/>
              </a:solidFill>
            </a:endParaRPr>
          </a:p>
          <a:p>
            <a:pPr indent="457200" algn="just" fontAlgn="base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Первичные исходы  в исследованиях между основной и контрольной группой были различны в показателях «вес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(кг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«уровень глюкозы в плазме натощак (ммоль/л)».</a:t>
            </a:r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kk-KZ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Вторичные исходы включали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глюкозе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2-ч (ПТТГ, mmol.L-1) и HbA1c%,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диетического вмешательства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упражнений (например, физическая активность,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аэробика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фитнес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Мета-анализ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касательно веса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уровня глюкозы натощак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 проведен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рандомизированных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контролируемых испытаний (РКИ). Результаты были объединены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мета-анализ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RevMan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5.1.4 для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MacOSX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Неоднородность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исследований, включенных в мета-анализ определяли с помощью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хи квадрат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I2. </a:t>
            </a:r>
          </a:p>
          <a:p>
            <a:pPr indent="457200" algn="just"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p&lt;0,10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теста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I2 больше 50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значительную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неоднородность.</a:t>
            </a:r>
          </a:p>
          <a:p>
            <a:pPr indent="457200" algn="just"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представлен в виде одного средневзвешенного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6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5740" y="602040"/>
            <a:ext cx="841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" y="636871"/>
            <a:ext cx="8988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ИССЛЕДОВАНИЯ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729" y="1763603"/>
            <a:ext cx="841248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общей сложности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были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отобраны 8048 оригинальных статей.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отсева статей включающие только заголовки/реферат отбор полнотекстовых статей составил 23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статей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8 исследований которые были приемлемыми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них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исследования были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подходящими для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мета-анализа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описывающие «изменения веса»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исследований описывающие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«уровень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глюкозы плазмы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натощак».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kk-K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l="14968" t="39565" r="15330" b="9986"/>
          <a:stretch>
            <a:fillRect/>
          </a:stretch>
        </p:blipFill>
        <p:spPr bwMode="auto">
          <a:xfrm>
            <a:off x="411480" y="0"/>
            <a:ext cx="826389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490854" y="6218855"/>
            <a:ext cx="60511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Блок-схема о</a:t>
            </a:r>
            <a:r>
              <a:rPr lang="ru-RU" sz="1200" b="1" dirty="0" smtClean="0"/>
              <a:t>писывает </a:t>
            </a:r>
            <a:r>
              <a:rPr lang="ru-RU" sz="1200" b="1" dirty="0"/>
              <a:t>процесс поиска статьи, </a:t>
            </a:r>
            <a:r>
              <a:rPr lang="ru-RU" sz="1200" b="1" dirty="0" smtClean="0"/>
              <a:t>причины </a:t>
            </a:r>
            <a:r>
              <a:rPr lang="ru-RU" sz="1200" b="1" dirty="0"/>
              <a:t>исключения </a:t>
            </a:r>
            <a:r>
              <a:rPr lang="ru-RU" sz="1200" b="1" dirty="0" smtClean="0"/>
              <a:t>и </a:t>
            </a:r>
            <a:r>
              <a:rPr lang="ru-RU" sz="1200" b="1" dirty="0"/>
              <a:t>выбора исследований </a:t>
            </a:r>
            <a:r>
              <a:rPr lang="ru-RU" sz="1200" b="1" dirty="0" smtClean="0"/>
              <a:t> для систематического </a:t>
            </a:r>
            <a:r>
              <a:rPr lang="ru-RU" sz="1200" b="1" dirty="0"/>
              <a:t>обзора и мета-анализа</a:t>
            </a:r>
            <a:r>
              <a:rPr lang="ru-RU" b="1" dirty="0"/>
              <a:t>.</a:t>
            </a:r>
            <a:endParaRPr lang="kk-KZ" b="1" dirty="0"/>
          </a:p>
        </p:txBody>
      </p:sp>
    </p:spTree>
    <p:extLst>
      <p:ext uri="{BB962C8B-B14F-4D97-AF65-F5344CB8AC3E}">
        <p14:creationId xmlns:p14="http://schemas.microsoft.com/office/powerpoint/2010/main" val="353730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8425" y="751344"/>
            <a:ext cx="856308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ИССЛЕДОВАНИЯ</a:t>
            </a:r>
          </a:p>
          <a:p>
            <a:pPr algn="ctr" fontAlgn="base"/>
            <a:endParaRPr lang="kk-KZ" b="1" dirty="0"/>
          </a:p>
          <a:p>
            <a:pPr indent="457200" algn="just" fontAlgn="base"/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восьми включенных исследований, 2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были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в США, 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Зеландия,  Австрия, Нидерландия, Австралия, Финляндия, Великобритания. </a:t>
            </a:r>
          </a:p>
          <a:p>
            <a:pPr indent="457200" algn="just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5-ти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исследованиях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использовали дизайн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РКИ, в остальных 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квази-экспериментальные, две группы  сравнения,  одна группа до и после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исседования. В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3-х исследованиях,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описывали нарушение толерантности к глюкозе (IGT) у участников, 1 исследование нарушение гликемии натощак (IFG), 1 исследование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IGT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IFG,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исследования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предиабета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населения. Размер выборки исследований на исходном этапе было 1050 участников, из них 62% женщины. Средний (± SD) возраст 54,5 ± 9,7 лет. </a:t>
            </a:r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частникам необходимо было выполнять аэробику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в среднем 5,0 ± 1,5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дней, со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продолжительностью от 157,5 ± 44,4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для выполнения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силовых тренировок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в среднем 2,3 ±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0,7 дней со средней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 90,0 ± 24,5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мин. 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8" t="11823" r="16217" b="12096"/>
          <a:stretch/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30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0" t="13108" r="16145" b="11582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88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4" t="12980" r="15928" b="10940"/>
          <a:stretch/>
        </p:blipFill>
        <p:spPr bwMode="auto">
          <a:xfrm>
            <a:off x="1" y="118334"/>
            <a:ext cx="9144000" cy="652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44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0" t="12723" r="15928" b="1183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87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9093" y="319689"/>
            <a:ext cx="878899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ВЕСА</a:t>
            </a:r>
          </a:p>
          <a:p>
            <a:pPr algn="ctr"/>
            <a:endParaRPr lang="ru-RU" b="1" dirty="0"/>
          </a:p>
          <a:p>
            <a:pPr indent="457200"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7 исследованиях описаны результаты снижения веса в группах вмешательств. </a:t>
            </a:r>
          </a:p>
          <a:p>
            <a:pPr indent="457200"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5 РКИ в 4 обобщены данные о потери веса в экспериментальной группе по сравнению с контрольной группой. Значительное снижение веса (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8.2 ± 5.7 kg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представлена в результатах 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Villareal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2006,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27 недель вмешательств. </a:t>
            </a:r>
          </a:p>
          <a:p>
            <a:pPr indent="457200" algn="just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исследованиях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DPS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Финляндии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Lindstrom et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 2003,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Roumen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 2008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SLIM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группе вмешательства по сравнению с контрольной группой снижение веса составило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(INT −3.5 ± 5.1 vs CON −0.9 ± 5.4 kg, P &lt; 0.001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−1.08 ± 4.30 vs CON 0.16 ± 4.91 kg, P = 0.045, respectively)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 3-х летнего вмешательства.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b="1" dirty="0"/>
          </a:p>
          <a:p>
            <a:pPr indent="457200" algn="just"/>
            <a:endParaRPr lang="ru-RU" b="1" dirty="0" smtClean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686583" y="40664"/>
            <a:ext cx="5766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17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13648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034" y="684014"/>
            <a:ext cx="815429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ГЛЮКОЗЫ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ровень глюкозы натощак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FPG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 во всех 8 исследованиях.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5 РКИ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2 исследованиях были существенные различия между экспериментальной и контрольной группой. </a:t>
            </a:r>
          </a:p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исследованиях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Villareal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группе вмешательства уровень глюкозы натощак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(INT 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4.4±4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vs CON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4±2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0.05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снизился  по сравнению с контрольной группой после 27 недель наблюдения.</a:t>
            </a:r>
          </a:p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исследованиях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Payne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Burtscher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глюкозы натощак значительно снизился соответственно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FPG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(-0.15 mmol.L-1 [-0.23, -0.07;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95%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0.001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FPG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5.9±0.4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mmol.L-1 – post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 mmol.L-1,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0.05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течение 1 года.</a:t>
            </a:r>
          </a:p>
          <a:p>
            <a:pPr indent="4572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люкозотолерантный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OGTT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проводился в 5 исследованиях.</a:t>
            </a:r>
          </a:p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орального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глюкозотолерантного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теста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(OGTT)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исследовании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Villareal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контрольной группе увеличился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-4 ± 12% vs CON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8±4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p&lt;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0.05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исследованиях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Bersoux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Payne et al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уровень глюкозы  в крови снизился (р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0.04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р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0.011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соответственно. </a:t>
            </a:r>
          </a:p>
          <a:p>
            <a:pPr indent="457200" algn="just"/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09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033" y="684014"/>
            <a:ext cx="843399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УПРАЖНЕНИЯ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касательно упражнении (аэробика, фитнес, физическая активность) были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 в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исследованиях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McAuley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2002,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Burtscher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Lindstrom et al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2003,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Roumen et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SLIM study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Villareal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2006)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результатах исследовании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McAuley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(Dale et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2009)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отмечено снижение веса в контрольной группе и увеличение его в основной группе 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-3.4 kg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[-5.4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-1.3; 95% CI, Intensive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-4.7 kg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[-6.9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-2.4; 95% CI],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pre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102.8 ± 15.3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101.5 ± 15.1 kg, P = 0.002 and P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&lt;0.001)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ях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Roumen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2008,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SLIM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физической активности оценивали с помощью  теста эргометра. После три года в основной группе улучшились данные показатели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0.05 ± 0.35 L.min-1 vs CON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-0.6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0.21 L.min-1, P = 0.009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Villareal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также были отмечены увеличение физической активности в основной группе</a:t>
            </a:r>
            <a:r>
              <a:rPr lang="en-US" sz="2000" dirty="0" smtClean="0"/>
              <a:t> (P=</a:t>
            </a:r>
            <a:r>
              <a:rPr lang="ru-RU" sz="2000" dirty="0" smtClean="0"/>
              <a:t>0.02).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67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033" y="684014"/>
            <a:ext cx="862763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УПРАЖНЕНИЯ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 всех 8 исследовании только в исследовании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Villareal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et al.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2006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были описаны результаты улучшения мышечной силы, в основной группе показаны улучшения сгибания колена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=0.008)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после 26 недель наблюдения. </a:t>
            </a: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оценки физической активности ни в одном исследовании не применяли шагомеры и акселерометры. </a:t>
            </a: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было различии в основной и контрольной группе по исследованию физической активности по времени в исследованиях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Lindstrom et al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2003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The Finnish DPS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 0.2415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исследованиях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Burtscher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et al.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2009,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продолжительность физической активности за последние 3 месяца включающие консультирование +упражнения увеличилось в 2 раза, по сравнению с вмешательством включающее только консультирование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counselling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+ exercise 218 ± 105 min.wk-1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counselling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only 111 ± 166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min.wk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033" y="684014"/>
            <a:ext cx="8444753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ДИЕТА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 всех 8 исследовании в 6 исследованиях в качестве вмешательства включена диета. </a:t>
            </a: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результатах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Lindstrom et al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2003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The Finnish DPS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описаны снижения потребления жира участниками основной  группы 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(INT -4.7 ± 7.7% vs CON -3.2 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7.5%,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&lt; 0.001)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также увеличение потребления углеводов </a:t>
            </a:r>
            <a:r>
              <a:rPr lang="en-US" sz="2000" dirty="0" smtClean="0"/>
              <a:t>(INT 3.3 ± 8.0% </a:t>
            </a:r>
            <a:r>
              <a:rPr lang="en-US" sz="2000" dirty="0" err="1" smtClean="0"/>
              <a:t>vs</a:t>
            </a:r>
            <a:r>
              <a:rPr lang="ru-RU" sz="2000" dirty="0" smtClean="0"/>
              <a:t> </a:t>
            </a:r>
            <a:r>
              <a:rPr lang="it-IT" sz="2000" dirty="0" smtClean="0"/>
              <a:t>CON 2.0 ± 7.6%, P=0.007)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пищевого волокна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smtClean="0"/>
              <a:t>(INT 2.4 ± 4.7 g.1000 kcal-1 vs CON</a:t>
            </a:r>
            <a:r>
              <a:rPr lang="en-US" sz="2000" dirty="0" smtClean="0"/>
              <a:t>-1.1 ± 4.1 g.1000 kcal-1, </a:t>
            </a:r>
            <a:r>
              <a:rPr lang="ru-RU" sz="2000" dirty="0" smtClean="0"/>
              <a:t>р</a:t>
            </a:r>
            <a:r>
              <a:rPr lang="en-US" sz="2000" dirty="0" smtClean="0"/>
              <a:t>=0.001)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группах  вмешательства.</a:t>
            </a:r>
          </a:p>
          <a:p>
            <a:pPr indent="457200" algn="just"/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McAuley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2002, (Dale et al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2009)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отметили снижение потребления общего жира в 2 группах и увеличение потребления углеводов, протеина только в основной группе после 4 мес. наблюдения.</a:t>
            </a:r>
          </a:p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Значительные результаты были установлены в исследованиях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Payne et al 2008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снижения общего потребления энергии, потребления общего жира, насыщенных жиров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 0.001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п. 1 года наблюдения.</a:t>
            </a:r>
          </a:p>
          <a:p>
            <a:pPr indent="457200"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8183" y="497542"/>
            <a:ext cx="8627633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ИНЦИДЕНТНОСТЬ САХАРНОГО ДИАБЕТА 2 ТИПА</a:t>
            </a:r>
          </a:p>
          <a:p>
            <a:pPr algn="ctr"/>
            <a:endParaRPr lang="kk-KZ" sz="2400" b="1" dirty="0">
              <a:latin typeface="+mj-lt"/>
              <a:cs typeface="Times New Roman" panose="02020603050405020304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про инцидентность СД2 типа описаны только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в 2 исследованиях.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исследовании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Lindstrom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al, 2003 (The Finnish DPS)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куммулятивная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инцидентность сахарного диабета 2 типа  после 4 летнего наблюдения в основной группе составила ниже на 58% по сравнению с контрольной группой. </a:t>
            </a:r>
          </a:p>
          <a:p>
            <a:pPr indent="457200" algn="just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Куммулятивная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инцидентность сахарного диабета 2 типа в результатах </a:t>
            </a:r>
            <a:r>
              <a:rPr lang="da-D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Roumen </a:t>
            </a:r>
            <a:r>
              <a:rPr lang="da-DK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 2008, (SLIM</a:t>
            </a:r>
            <a:r>
              <a:rPr lang="da-D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3 летнего наблюдения составило 18% в основной группе и 32%                            в контрольной группе.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   </a:t>
            </a:r>
            <a:r>
              <a:rPr lang="da-DK" sz="2400" dirty="0" smtClean="0">
                <a:latin typeface="+mj-lt"/>
                <a:cs typeface="Times New Roman" panose="02020603050405020304" pitchFamily="18" charset="0"/>
              </a:rPr>
              <a:t> </a:t>
            </a:r>
            <a:endParaRPr lang="kk-KZ" sz="2400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087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4" t="17710" r="18843" b="54531"/>
          <a:stretch/>
        </p:blipFill>
        <p:spPr bwMode="auto">
          <a:xfrm>
            <a:off x="189361" y="2720130"/>
            <a:ext cx="8868578" cy="341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9228" y="39584"/>
            <a:ext cx="856705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веса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основная группа включало 325 участников и контрольная - 290 (всего 644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были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4 исследования.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Вмешательства были статистически гетерогенными (χ2 = 18,04, DF = 3,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&lt;0,001, I2 = 83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использована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случайных эффектов.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показал Мета-анализ значительное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веса в пользу вмешательства по сравнению с контролем на последний отчетный оценку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WMD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-3.79 кг [-6,13, -1,46; 95% ДИ] = 3,19 Z, P = 0,001). Временные рамки оценок варьируется от четырех до 36 месяцев.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 bwMode="auto">
          <a:xfrm>
            <a:off x="359228" y="6125936"/>
            <a:ext cx="82296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37931725" indent="-37474525"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kumimoji="0" lang="ru-RU" altLang="kk-KZ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эффекта для каждого исследования, с </a:t>
            </a:r>
            <a:r>
              <a:rPr kumimoji="0" lang="ru-RU" altLang="kk-KZ" sz="2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</a:t>
            </a:r>
            <a:endParaRPr kumimoji="0" lang="en-AU" altLang="kk-KZ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168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60488" r="12241" b="8370"/>
          <a:stretch/>
        </p:blipFill>
        <p:spPr bwMode="auto">
          <a:xfrm>
            <a:off x="167269" y="2547256"/>
            <a:ext cx="8976732" cy="362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3914" y="217714"/>
            <a:ext cx="867591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глюкозы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плазме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натощак</a:t>
            </a:r>
          </a:p>
          <a:p>
            <a:pPr algn="ctr"/>
            <a:endParaRPr lang="ru-RU" b="1" dirty="0"/>
          </a:p>
          <a:p>
            <a:pPr indent="45720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основная группа включало 331 участников и 307 в группе контроля (всего 667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были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5 исследований.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Вмешательства были статистически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(χ2 = 3,01, DF = 4, Р = 0,56,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0%),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была использована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с фиксированными эффектами. Мета-анализ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снижение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УГПТ в основной группе 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контрольной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WMD −0.13 mmol.L-1 [−0.24, 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0.02;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CI], Z = 2.42,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0.02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 bwMode="auto">
          <a:xfrm>
            <a:off x="359227" y="6125936"/>
            <a:ext cx="8610601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37931725" indent="-37474525"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eaLnBrk="0" hangingPunct="0"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kumimoji="0" lang="ru-RU" altLang="kk-KZ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эффекта для каждого исследования, с </a:t>
            </a:r>
            <a:r>
              <a:rPr kumimoji="0" lang="ru-RU" altLang="kk-KZ" sz="2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</a:t>
            </a:r>
            <a:endParaRPr kumimoji="0" lang="en-AU" altLang="kk-KZ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101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4894" y="-378900"/>
            <a:ext cx="8649540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+mj-lt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ОБСУЖДЕНИЕ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обзор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подчеркивает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необходимость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проведения качественных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долгосрочных РКИ,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оценивающие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многокомпонентные программы по профилактике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СД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типа.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Также  требуется систематическое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исследование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доказывающее преимущества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каждого дополнительного компонента (диета,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аэробика, СТ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физическая активность) для рекомендации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предупреждению СД 2 типа.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Будущие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исследования должны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показывать приверженность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вмешательства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пациентов 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использовать объективные меры, чтобы обнаружить изменения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образа жизни.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Более комплексные меры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например, окружности талии, двойной рентгеновской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абсорбциометрии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должны быть использованы для определения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массы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тела,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результат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многокомпонентных программ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профилактики. Исследования вмешательств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подобранные специально для мужчин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женщин необходимы для определения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эффективности влияния комплексного вмешательства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Для эффективного осуществления программы профилактики СД 2 типа недостаточно проводить скрининг только в группах повышенного риска – необходим системный популяционный подход.</a:t>
            </a:r>
          </a:p>
        </p:txBody>
      </p:sp>
    </p:spTree>
    <p:extLst>
      <p:ext uri="{BB962C8B-B14F-4D97-AF65-F5344CB8AC3E}">
        <p14:creationId xmlns:p14="http://schemas.microsoft.com/office/powerpoint/2010/main" val="70848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7427" y="0"/>
            <a:ext cx="879975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 smtClean="0">
                <a:cs typeface="Times New Roman" panose="02020603050405020304" pitchFamily="18" charset="0"/>
              </a:rPr>
              <a:t> </a:t>
            </a:r>
          </a:p>
          <a:p>
            <a:pPr indent="457200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и повышение физической активности будут способствовать отсрочке и предотвращению развития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СД2. Физические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рассматриваются как важный метод в структуре комплексной терапии СД2. Кроме ускорения снижения веса, физическая активность сама по себе улучшает чувствительность к инсулину и как следствие этого показателя состояния углеводного обмена.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СД2 невозможно без соблюдения диеты вне зависимости от того получает ли больной дополнительно какие либо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сахароснижающие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или нет. </a:t>
            </a:r>
          </a:p>
          <a:p>
            <a:pPr indent="457200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дальнейшие исследования, чтобы определить долгосрочную эффективность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многокомпонентного вмешательства в  профилактике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 2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типа. </a:t>
            </a:r>
          </a:p>
          <a:p>
            <a:pPr indent="457200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систематический обзор исследований по повышению физической активности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положительный эффект этих стратегий носит кратковременный (6 месяцев)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27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72946" y="586592"/>
            <a:ext cx="47981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слайда</a:t>
            </a:r>
            <a:endParaRPr lang="ru-RU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5207" y="1771520"/>
            <a:ext cx="31833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Текст слайда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5151" t="22500" r="17674" b="8594"/>
          <a:stretch>
            <a:fillRect/>
          </a:stretch>
        </p:blipFill>
        <p:spPr bwMode="auto">
          <a:xfrm>
            <a:off x="228601" y="377190"/>
            <a:ext cx="8915400" cy="648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72946" y="586592"/>
            <a:ext cx="47981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слайда</a:t>
            </a:r>
            <a:endParaRPr lang="ru-RU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5207" y="1771520"/>
            <a:ext cx="31833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Текст слайда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6702" t="13125" r="18587" b="9531"/>
          <a:stretch>
            <a:fillRect/>
          </a:stretch>
        </p:blipFill>
        <p:spPr bwMode="auto">
          <a:xfrm>
            <a:off x="378674" y="274320"/>
            <a:ext cx="8419606" cy="626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6429" t="12825" r="16123" b="6250"/>
          <a:stretch>
            <a:fillRect/>
          </a:stretch>
        </p:blipFill>
        <p:spPr bwMode="auto">
          <a:xfrm>
            <a:off x="201880" y="0"/>
            <a:ext cx="87758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16155" t="16094" r="17765" b="6250"/>
          <a:stretch>
            <a:fillRect/>
          </a:stretch>
        </p:blipFill>
        <p:spPr bwMode="auto">
          <a:xfrm>
            <a:off x="250272" y="274320"/>
            <a:ext cx="8597736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16794" t="27813" r="17765" b="22187"/>
          <a:stretch>
            <a:fillRect/>
          </a:stretch>
        </p:blipFill>
        <p:spPr bwMode="auto">
          <a:xfrm>
            <a:off x="413410" y="582930"/>
            <a:ext cx="8514608" cy="580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0070" y="2274570"/>
            <a:ext cx="79438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ВНИМАНИЕ!</a:t>
            </a:r>
            <a:endParaRPr lang="ru-RU" sz="44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2504</TotalTime>
  <Words>2329</Words>
  <Application>Microsoft Office PowerPoint</Application>
  <PresentationFormat>Экран (4:3)</PresentationFormat>
  <Paragraphs>188</Paragraphs>
  <Slides>35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A.Tazhiyeva</cp:lastModifiedBy>
  <cp:revision>178</cp:revision>
  <dcterms:created xsi:type="dcterms:W3CDTF">2013-11-19T05:52:05Z</dcterms:created>
  <dcterms:modified xsi:type="dcterms:W3CDTF">2015-10-24T06:42:27Z</dcterms:modified>
</cp:coreProperties>
</file>