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5" r:id="rId19"/>
    <p:sldId id="266" r:id="rId20"/>
    <p:sldId id="275" r:id="rId21"/>
    <p:sldId id="276" r:id="rId22"/>
    <p:sldId id="274" r:id="rId23"/>
    <p:sldId id="277" r:id="rId24"/>
    <p:sldId id="278" r:id="rId25"/>
    <p:sldId id="279" r:id="rId26"/>
    <p:sldId id="282" r:id="rId27"/>
    <p:sldId id="280" r:id="rId28"/>
    <p:sldId id="281" r:id="rId29"/>
    <p:sldId id="283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584175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Скрининг уязвимости пожилых </a:t>
            </a:r>
            <a:r>
              <a:rPr lang="ru-RU" sz="3600" dirty="0" err="1" smtClean="0">
                <a:solidFill>
                  <a:schemeClr val="tx1"/>
                </a:solidFill>
              </a:rPr>
              <a:t>онкобольных</a:t>
            </a:r>
            <a:r>
              <a:rPr lang="ru-RU" sz="3600" dirty="0" smtClean="0">
                <a:solidFill>
                  <a:schemeClr val="tx1"/>
                </a:solidFill>
              </a:rPr>
              <a:t> пациентов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.Ualiyeva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20888"/>
            <a:ext cx="7056784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31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encrypted-tbn2.gstatic.com/images?q=tbn:ANd9GcQfoILFEEI40opH5tfaIEEnFlTI9ua352t1sl66YCYyyfHaNeg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8" r="7259" b="7222"/>
          <a:stretch/>
        </p:blipFill>
        <p:spPr bwMode="auto">
          <a:xfrm>
            <a:off x="4771954" y="476672"/>
            <a:ext cx="4392488" cy="479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797153"/>
            <a:ext cx="5976663" cy="1368152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Значительную </a:t>
            </a:r>
            <a:r>
              <a:rPr lang="ru-RU" sz="2400" b="1" dirty="0"/>
              <a:t>часть больных раком составляют лица пожилого возраста (65 лет и старше</a:t>
            </a:r>
            <a:r>
              <a:rPr lang="ru-RU" sz="2400" b="1" dirty="0" smtClean="0"/>
              <a:t>)</a:t>
            </a:r>
          </a:p>
        </p:txBody>
      </p:sp>
      <p:pic>
        <p:nvPicPr>
          <p:cNvPr id="2050" name="Picture 2" descr="Картинки по запросу пожилые люд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14" y="1758648"/>
            <a:ext cx="2940369" cy="181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83568" y="1052735"/>
            <a:ext cx="3888432" cy="3240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 smtClean="0"/>
              <a:t>Средняя  продолжительность жизни населения планеты и рост удельного веса лиц пожилого (65 лет и старше) возраста увеличивается</a:t>
            </a:r>
          </a:p>
        </p:txBody>
      </p:sp>
    </p:spTree>
    <p:extLst>
      <p:ext uri="{BB962C8B-B14F-4D97-AF65-F5344CB8AC3E}">
        <p14:creationId xmlns:p14="http://schemas.microsoft.com/office/powerpoint/2010/main" val="391944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36903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293096"/>
            <a:ext cx="8229600" cy="2232248"/>
          </a:xfrm>
        </p:spPr>
        <p:txBody>
          <a:bodyPr>
            <a:normAutofit/>
          </a:bodyPr>
          <a:lstStyle/>
          <a:p>
            <a:r>
              <a:rPr lang="ru-RU" b="1" dirty="0"/>
              <a:t>Проведение химиотерапии пациентам данной возрастной группы сопряжено с повышенным риском развития </a:t>
            </a:r>
            <a:r>
              <a:rPr lang="ru-RU" b="1" dirty="0" smtClean="0"/>
              <a:t>осложнений</a:t>
            </a:r>
          </a:p>
          <a:p>
            <a:r>
              <a:rPr lang="ru-RU" b="1" dirty="0" smtClean="0"/>
              <a:t>Возрастные </a:t>
            </a:r>
            <a:r>
              <a:rPr lang="ru-RU" b="1" dirty="0"/>
              <a:t>изменения индивидуальны</a:t>
            </a:r>
          </a:p>
        </p:txBody>
      </p:sp>
    </p:spTree>
    <p:extLst>
      <p:ext uri="{BB962C8B-B14F-4D97-AF65-F5344CB8AC3E}">
        <p14:creationId xmlns:p14="http://schemas.microsoft.com/office/powerpoint/2010/main" val="324522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dirty="0" smtClean="0"/>
              <a:t>В  </a:t>
            </a:r>
            <a:r>
              <a:rPr lang="ru-RU" dirty="0"/>
              <a:t>настоящее время не существует единых стандартизованных критериев отбора пожилых онкологических больных для </a:t>
            </a:r>
            <a:r>
              <a:rPr lang="ru-RU" dirty="0" smtClean="0"/>
              <a:t>терапии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Попыткой </a:t>
            </a:r>
            <a:r>
              <a:rPr lang="ru-RU" dirty="0"/>
              <a:t>решить эту проблему является инициированная </a:t>
            </a:r>
            <a:r>
              <a:rPr lang="ru-RU" dirty="0" err="1"/>
              <a:t>Balducci</a:t>
            </a:r>
            <a:r>
              <a:rPr lang="ru-RU" dirty="0"/>
              <a:t> и </a:t>
            </a:r>
            <a:r>
              <a:rPr lang="ru-RU" dirty="0" err="1"/>
              <a:t>Extrmann</a:t>
            </a:r>
            <a:r>
              <a:rPr lang="ru-RU" dirty="0"/>
              <a:t> </a:t>
            </a:r>
            <a:r>
              <a:rPr lang="ru-RU" dirty="0" smtClean="0"/>
              <a:t>Гериатрическая </a:t>
            </a:r>
            <a:r>
              <a:rPr lang="ru-RU" dirty="0"/>
              <a:t>онкологическая программа, предлагающая использовать </a:t>
            </a:r>
            <a:r>
              <a:rPr lang="ru-RU" b="1" dirty="0"/>
              <a:t>многофакторную гериатрическую шкалу оценки </a:t>
            </a:r>
            <a:r>
              <a:rPr lang="ru-RU" b="1" dirty="0" smtClean="0"/>
              <a:t>CGA</a:t>
            </a:r>
            <a:r>
              <a:rPr lang="en-US" b="1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comprehensive</a:t>
            </a:r>
            <a:r>
              <a:rPr lang="ru-RU" dirty="0"/>
              <a:t> </a:t>
            </a:r>
            <a:r>
              <a:rPr lang="ru-RU" dirty="0" err="1"/>
              <a:t>geriatric</a:t>
            </a:r>
            <a:r>
              <a:rPr lang="ru-RU" dirty="0"/>
              <a:t> </a:t>
            </a:r>
            <a:r>
              <a:rPr lang="ru-RU" dirty="0" err="1"/>
              <a:t>assessment</a:t>
            </a:r>
            <a:r>
              <a:rPr lang="ru-RU" dirty="0" smtClean="0"/>
              <a:t>)  и </a:t>
            </a:r>
            <a:r>
              <a:rPr lang="en-US" dirty="0" smtClean="0"/>
              <a:t>MGA (</a:t>
            </a:r>
            <a:r>
              <a:rPr lang="en-US" dirty="0" err="1" smtClean="0"/>
              <a:t>multidimensial</a:t>
            </a:r>
            <a:r>
              <a:rPr lang="en-US" dirty="0" smtClean="0"/>
              <a:t> </a:t>
            </a:r>
            <a:r>
              <a:rPr lang="ru-RU" dirty="0" err="1"/>
              <a:t>geriatric</a:t>
            </a:r>
            <a:r>
              <a:rPr lang="ru-RU" dirty="0"/>
              <a:t> </a:t>
            </a:r>
            <a:r>
              <a:rPr lang="ru-RU" dirty="0" err="1" smtClean="0"/>
              <a:t>assessment</a:t>
            </a:r>
            <a:r>
              <a:rPr lang="en-US" dirty="0" smtClean="0"/>
              <a:t>) </a:t>
            </a:r>
            <a:r>
              <a:rPr lang="ru-RU" dirty="0" smtClean="0"/>
              <a:t>для </a:t>
            </a:r>
            <a:r>
              <a:rPr lang="ru-RU" dirty="0"/>
              <a:t>решения вопроса о назначении химиотерапии онкологическому больному пожилого возраста. </a:t>
            </a:r>
          </a:p>
        </p:txBody>
      </p:sp>
    </p:spTree>
    <p:extLst>
      <p:ext uri="{BB962C8B-B14F-4D97-AF65-F5344CB8AC3E}">
        <p14:creationId xmlns:p14="http://schemas.microsoft.com/office/powerpoint/2010/main" val="407583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/>
              <a:t>Шкала скрининга включает следующие параметры:</a:t>
            </a:r>
            <a:br>
              <a:rPr lang="ru-RU" dirty="0"/>
            </a:br>
            <a:r>
              <a:rPr lang="ru-RU" dirty="0"/>
              <a:t>• </a:t>
            </a:r>
            <a:r>
              <a:rPr lang="ru-RU" sz="2000" dirty="0"/>
              <a:t>стадию и прогноз онкологического заболевания;</a:t>
            </a:r>
            <a:br>
              <a:rPr lang="ru-RU" sz="2000" dirty="0"/>
            </a:br>
            <a:r>
              <a:rPr lang="ru-RU" sz="2000" dirty="0"/>
              <a:t>• функциональное состояние больного: оценку функционального статуса по шкале ВОЗ или </a:t>
            </a:r>
            <a:r>
              <a:rPr lang="ru-RU" sz="2000" dirty="0" err="1"/>
              <a:t>Карнофского</a:t>
            </a:r>
            <a:r>
              <a:rPr lang="ru-RU" sz="2000" dirty="0"/>
              <a:t>, а также по </a:t>
            </a:r>
            <a:r>
              <a:rPr lang="ru-RU" sz="2000" dirty="0" err="1"/>
              <a:t>мультипараметрическим</a:t>
            </a:r>
            <a:r>
              <a:rPr lang="ru-RU" sz="2000" dirty="0"/>
              <a:t> шкалам ADL </a:t>
            </a:r>
            <a:r>
              <a:rPr lang="ru-RU" sz="2000" dirty="0" smtClean="0"/>
              <a:t>и IDAL;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• оценку количества и тяжести сопутствующих заболеваний;</a:t>
            </a:r>
            <a:br>
              <a:rPr lang="ru-RU" sz="2000" dirty="0"/>
            </a:br>
            <a:r>
              <a:rPr lang="ru-RU" sz="2000" dirty="0"/>
              <a:t>• когнитивный </a:t>
            </a:r>
            <a:r>
              <a:rPr lang="ru-RU" sz="2000" dirty="0" smtClean="0"/>
              <a:t>статус;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• эмоциональное </a:t>
            </a:r>
            <a:r>
              <a:rPr lang="ru-RU" sz="2000" dirty="0" smtClean="0"/>
              <a:t>состояние;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• социальный </a:t>
            </a:r>
            <a:r>
              <a:rPr lang="ru-RU" sz="2000" dirty="0" smtClean="0"/>
              <a:t>статус;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• препараты сопутствующей терапии, их количество, показания к назначению, возможное взаимодействие с </a:t>
            </a:r>
            <a:r>
              <a:rPr lang="ru-RU" sz="2000" dirty="0" err="1"/>
              <a:t>цитостатиками</a:t>
            </a:r>
            <a:r>
              <a:rPr lang="ru-RU" sz="2000" dirty="0"/>
              <a:t>;</a:t>
            </a:r>
            <a:br>
              <a:rPr lang="ru-RU" sz="2000" dirty="0"/>
            </a:br>
            <a:r>
              <a:rPr lang="ru-RU" sz="2000" dirty="0"/>
              <a:t>• питание </a:t>
            </a:r>
            <a:r>
              <a:rPr lang="ru-RU" sz="2000" dirty="0" smtClean="0"/>
              <a:t>больного;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• наличие гериатрических синдромов </a:t>
            </a:r>
          </a:p>
        </p:txBody>
      </p:sp>
    </p:spTree>
    <p:extLst>
      <p:ext uri="{BB962C8B-B14F-4D97-AF65-F5344CB8AC3E}">
        <p14:creationId xmlns:p14="http://schemas.microsoft.com/office/powerpoint/2010/main" val="5138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442913" algn="just">
              <a:buNone/>
            </a:pPr>
            <a:endParaRPr lang="ru-RU" dirty="0" smtClean="0"/>
          </a:p>
          <a:p>
            <a:pPr marL="0" indent="442913" algn="just">
              <a:buNone/>
            </a:pPr>
            <a:endParaRPr lang="en-US" dirty="0" smtClean="0"/>
          </a:p>
          <a:p>
            <a:pPr marL="0" indent="442913" algn="just">
              <a:buNone/>
            </a:pPr>
            <a:endParaRPr lang="en-US" dirty="0"/>
          </a:p>
          <a:p>
            <a:pPr marL="0" indent="442913" algn="just">
              <a:buNone/>
            </a:pPr>
            <a:r>
              <a:rPr lang="ru-RU" dirty="0" smtClean="0"/>
              <a:t>По результатам исследований опросники CGA и </a:t>
            </a:r>
            <a:r>
              <a:rPr lang="en-US" dirty="0" smtClean="0"/>
              <a:t>MGA</a:t>
            </a:r>
            <a:r>
              <a:rPr lang="ru-RU" dirty="0" smtClean="0"/>
              <a:t> были </a:t>
            </a:r>
            <a:r>
              <a:rPr lang="en-US" dirty="0" smtClean="0"/>
              <a:t> </a:t>
            </a:r>
            <a:r>
              <a:rPr lang="ru-RU" dirty="0" smtClean="0"/>
              <a:t>полезны для предсказания ранней смертности, токсичности, функциональных расстройств, выживаемости и коррекции лечения в онкологии.</a:t>
            </a:r>
          </a:p>
        </p:txBody>
      </p:sp>
    </p:spTree>
    <p:extLst>
      <p:ext uri="{BB962C8B-B14F-4D97-AF65-F5344CB8AC3E}">
        <p14:creationId xmlns:p14="http://schemas.microsoft.com/office/powerpoint/2010/main" val="269751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24744"/>
            <a:ext cx="7859216" cy="5001419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Но они редко используются на </a:t>
            </a:r>
            <a:r>
              <a:rPr lang="ru-RU" b="1" dirty="0" smtClean="0"/>
              <a:t>практике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Причины:</a:t>
            </a:r>
          </a:p>
          <a:p>
            <a:r>
              <a:rPr lang="ru-RU" dirty="0" smtClean="0"/>
              <a:t>Трудоемки </a:t>
            </a:r>
          </a:p>
          <a:p>
            <a:r>
              <a:rPr lang="ru-RU" dirty="0" smtClean="0"/>
              <a:t>Для интерпретации результатов необходим опытный гериатр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71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272" y="5589240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82296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Исследование </a:t>
            </a:r>
            <a:r>
              <a:rPr lang="en-US" b="1" dirty="0" smtClean="0"/>
              <a:t>ONCODAGE – </a:t>
            </a:r>
            <a:r>
              <a:rPr lang="ru-RU" dirty="0" err="1" smtClean="0"/>
              <a:t>проспективное</a:t>
            </a:r>
            <a:r>
              <a:rPr lang="ru-RU" dirty="0" smtClean="0"/>
              <a:t> </a:t>
            </a:r>
            <a:r>
              <a:rPr lang="ru-RU" dirty="0" err="1" smtClean="0"/>
              <a:t>мультицентровое</a:t>
            </a:r>
            <a:r>
              <a:rPr lang="ru-RU" dirty="0" smtClean="0"/>
              <a:t> </a:t>
            </a:r>
            <a:r>
              <a:rPr lang="ru-RU" dirty="0" err="1" smtClean="0"/>
              <a:t>когортное</a:t>
            </a:r>
            <a:r>
              <a:rPr lang="ru-RU" dirty="0" smtClean="0"/>
              <a:t> исследование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104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35360"/>
          </a:xfrm>
        </p:spPr>
        <p:txBody>
          <a:bodyPr/>
          <a:lstStyle/>
          <a:p>
            <a:r>
              <a:rPr lang="ru-RU" dirty="0" smtClean="0"/>
              <a:t>Цель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2484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 smtClean="0"/>
              <a:t>Основная: </a:t>
            </a:r>
            <a:r>
              <a:rPr lang="ru-RU" sz="2800" dirty="0" err="1" smtClean="0"/>
              <a:t>валидация</a:t>
            </a:r>
            <a:r>
              <a:rPr lang="ru-RU" sz="2800" dirty="0" smtClean="0"/>
              <a:t> нового инструмента скрининга – опросника </a:t>
            </a:r>
            <a:r>
              <a:rPr lang="en-US" sz="2800" dirty="0" smtClean="0"/>
              <a:t>G8</a:t>
            </a:r>
            <a:r>
              <a:rPr lang="ru-RU" sz="2800" dirty="0" smtClean="0"/>
              <a:t> для выявления пациентов старше 70 лет, нуждающихся в гериатрической оценке</a:t>
            </a:r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594" y="6047663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06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35360"/>
          </a:xfrm>
        </p:spPr>
        <p:txBody>
          <a:bodyPr/>
          <a:lstStyle/>
          <a:p>
            <a:r>
              <a:rPr lang="ru-RU" dirty="0" smtClean="0"/>
              <a:t>Цель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Второстепенная: </a:t>
            </a:r>
          </a:p>
          <a:p>
            <a:r>
              <a:rPr lang="ru-RU" dirty="0" err="1" smtClean="0"/>
              <a:t>Валидация</a:t>
            </a:r>
            <a:r>
              <a:rPr lang="ru-RU" dirty="0" smtClean="0"/>
              <a:t> французской версии инструмента выявления уязвимости пожилых  </a:t>
            </a:r>
            <a:r>
              <a:rPr lang="ru-RU" dirty="0"/>
              <a:t>(VES-13).</a:t>
            </a:r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каждого предлагаемого инструмента скрининга, G8 и VES-13:</a:t>
            </a:r>
          </a:p>
          <a:p>
            <a:r>
              <a:rPr lang="ru-RU" dirty="0" smtClean="0"/>
              <a:t>Оценить собственные качества </a:t>
            </a:r>
            <a:r>
              <a:rPr lang="ru-RU" dirty="0" err="1" smtClean="0"/>
              <a:t>скринингового</a:t>
            </a:r>
            <a:r>
              <a:rPr lang="ru-RU" dirty="0" smtClean="0"/>
              <a:t> </a:t>
            </a:r>
            <a:r>
              <a:rPr lang="ru-RU" dirty="0"/>
              <a:t>инструмента </a:t>
            </a:r>
            <a:r>
              <a:rPr lang="ru-RU" dirty="0" smtClean="0"/>
              <a:t>(</a:t>
            </a:r>
            <a:r>
              <a:rPr lang="ru-RU" dirty="0"/>
              <a:t>внутренняя согласованность, </a:t>
            </a:r>
            <a:r>
              <a:rPr lang="ru-RU" dirty="0" err="1"/>
              <a:t>воспроизводимость</a:t>
            </a:r>
            <a:r>
              <a:rPr lang="ru-RU" dirty="0"/>
              <a:t> и </a:t>
            </a:r>
            <a:r>
              <a:rPr lang="ru-RU" dirty="0" smtClean="0"/>
              <a:t>прогностическая </a:t>
            </a:r>
            <a:r>
              <a:rPr lang="ru-RU" dirty="0"/>
              <a:t>ценность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 smtClean="0"/>
              <a:t>Оценка применения </a:t>
            </a:r>
            <a:r>
              <a:rPr lang="ru-RU" dirty="0" err="1"/>
              <a:t>скринингового</a:t>
            </a:r>
            <a:r>
              <a:rPr lang="ru-RU" dirty="0"/>
              <a:t> инструмента </a:t>
            </a:r>
            <a:r>
              <a:rPr lang="ru-RU" dirty="0" smtClean="0"/>
              <a:t>среди конкретных </a:t>
            </a:r>
            <a:r>
              <a:rPr lang="ru-RU" dirty="0"/>
              <a:t>групп </a:t>
            </a:r>
            <a:r>
              <a:rPr lang="ru-RU" dirty="0" smtClean="0"/>
              <a:t>изучаемой популяции (по типу </a:t>
            </a:r>
            <a:r>
              <a:rPr lang="ru-RU" dirty="0"/>
              <a:t>рака, терапевтической стратегии, стадии заболевания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 smtClean="0"/>
              <a:t>Сравнение предложенных новых инструментов оценки (VES </a:t>
            </a:r>
            <a:r>
              <a:rPr lang="ru-RU" dirty="0"/>
              <a:t>13 и G8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594" y="6047663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35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 включения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Лица с онкологическими заболеваниями (ЗН кишечника, легких, верхних дыхательных путей и пищеварительного тракта / головы и шеи, молочной железы, простаты, </a:t>
            </a:r>
            <a:r>
              <a:rPr lang="ru-RU" dirty="0" err="1" smtClean="0"/>
              <a:t>неходжкинская</a:t>
            </a:r>
            <a:r>
              <a:rPr lang="ru-RU" dirty="0" smtClean="0"/>
              <a:t> </a:t>
            </a:r>
            <a:r>
              <a:rPr lang="ru-RU" dirty="0" err="1" smtClean="0"/>
              <a:t>лимфома</a:t>
            </a:r>
            <a:r>
              <a:rPr lang="ru-RU" dirty="0" smtClean="0"/>
              <a:t>) старше 70 лет</a:t>
            </a:r>
          </a:p>
          <a:p>
            <a:r>
              <a:rPr lang="ru-RU" dirty="0" smtClean="0"/>
              <a:t>Лица  с выявленными метастазами в ЦНС были </a:t>
            </a:r>
            <a:r>
              <a:rPr lang="ru-RU" b="1" dirty="0" smtClean="0"/>
              <a:t>исключены</a:t>
            </a:r>
            <a:endParaRPr lang="ru-RU" b="1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047" y="5661248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61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Вмешательство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Индекс тест </a:t>
            </a:r>
            <a:r>
              <a:rPr lang="en-US" dirty="0" smtClean="0"/>
              <a:t>G8</a:t>
            </a:r>
          </a:p>
          <a:p>
            <a:r>
              <a:rPr lang="ru-RU" dirty="0" smtClean="0"/>
              <a:t>Опросник </a:t>
            </a:r>
            <a:r>
              <a:rPr lang="en-US" dirty="0" smtClean="0"/>
              <a:t>VES-13</a:t>
            </a:r>
          </a:p>
          <a:p>
            <a:r>
              <a:rPr lang="ru-RU" dirty="0" smtClean="0"/>
              <a:t>Многомерная гериатрическая шкала оценки </a:t>
            </a:r>
            <a:r>
              <a:rPr lang="en-US" dirty="0" smtClean="0"/>
              <a:t>MGA – </a:t>
            </a:r>
            <a:r>
              <a:rPr lang="ru-RU" dirty="0" err="1" smtClean="0"/>
              <a:t>референтный</a:t>
            </a:r>
            <a:r>
              <a:rPr lang="ru-RU" dirty="0" smtClean="0"/>
              <a:t> тест</a:t>
            </a: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182" y="5589240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69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dirty="0"/>
              <a:t>Индекс тест </a:t>
            </a:r>
            <a:r>
              <a:rPr lang="en-US" dirty="0" smtClean="0"/>
              <a:t>G8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 fontScale="85000" lnSpcReduction="20000"/>
          </a:bodyPr>
          <a:lstStyle/>
          <a:p>
            <a:pPr marL="0" indent="722313" algn="just">
              <a:buNone/>
            </a:pPr>
            <a:r>
              <a:rPr lang="ru-RU" dirty="0"/>
              <a:t>При первом посещении после регистрации, пациенты получали полное клиническое обследование </a:t>
            </a:r>
            <a:r>
              <a:rPr lang="ru-RU" dirty="0" smtClean="0"/>
              <a:t>и заполняли  опросник </a:t>
            </a:r>
            <a:r>
              <a:rPr lang="en-US" dirty="0" smtClean="0"/>
              <a:t>G</a:t>
            </a:r>
            <a:r>
              <a:rPr lang="ru-RU" dirty="0"/>
              <a:t>8 с медсестрой, </a:t>
            </a:r>
            <a:r>
              <a:rPr lang="ru-RU" dirty="0" smtClean="0"/>
              <a:t>клиническим научным сотрудником </a:t>
            </a:r>
            <a:r>
              <a:rPr lang="ru-RU" dirty="0"/>
              <a:t>(</a:t>
            </a:r>
            <a:r>
              <a:rPr lang="en-US" dirty="0"/>
              <a:t>CRA</a:t>
            </a:r>
            <a:r>
              <a:rPr lang="ru-RU" dirty="0"/>
              <a:t>), </a:t>
            </a:r>
            <a:r>
              <a:rPr lang="ru-RU" dirty="0" smtClean="0"/>
              <a:t>или врачом.</a:t>
            </a:r>
          </a:p>
          <a:p>
            <a:pPr marL="0" indent="722313" algn="just">
              <a:buNone/>
            </a:pPr>
            <a:r>
              <a:rPr lang="en-US" dirty="0" smtClean="0"/>
              <a:t>G</a:t>
            </a:r>
            <a:r>
              <a:rPr lang="ru-RU" dirty="0"/>
              <a:t>8 состоит из восьми пунктов: </a:t>
            </a:r>
            <a:endParaRPr lang="ru-RU" dirty="0" smtClean="0"/>
          </a:p>
          <a:p>
            <a:r>
              <a:rPr lang="ru-RU" dirty="0" smtClean="0"/>
              <a:t>возраст </a:t>
            </a:r>
            <a:r>
              <a:rPr lang="ru-RU" dirty="0"/>
              <a:t>пациента (0,85, 80-85, </a:t>
            </a:r>
            <a:r>
              <a:rPr lang="ru-RU" dirty="0" smtClean="0"/>
              <a:t>80)</a:t>
            </a:r>
          </a:p>
          <a:p>
            <a:r>
              <a:rPr lang="ru-RU" dirty="0" smtClean="0"/>
              <a:t>изменение аппетита</a:t>
            </a:r>
          </a:p>
          <a:p>
            <a:r>
              <a:rPr lang="ru-RU" dirty="0" smtClean="0"/>
              <a:t>потеря </a:t>
            </a:r>
            <a:r>
              <a:rPr lang="ru-RU" dirty="0"/>
              <a:t>веса,</a:t>
            </a:r>
          </a:p>
          <a:p>
            <a:r>
              <a:rPr lang="ru-RU" dirty="0" smtClean="0"/>
              <a:t>мобильность</a:t>
            </a:r>
          </a:p>
          <a:p>
            <a:r>
              <a:rPr lang="ru-RU" dirty="0" smtClean="0"/>
              <a:t>нейропсихологические проблемы</a:t>
            </a:r>
          </a:p>
          <a:p>
            <a:r>
              <a:rPr lang="ru-RU" dirty="0" smtClean="0"/>
              <a:t>индекс </a:t>
            </a:r>
            <a:r>
              <a:rPr lang="ru-RU" dirty="0"/>
              <a:t>массы </a:t>
            </a:r>
            <a:r>
              <a:rPr lang="ru-RU" dirty="0" smtClean="0"/>
              <a:t>тела</a:t>
            </a:r>
          </a:p>
          <a:p>
            <a:r>
              <a:rPr lang="ru-RU" dirty="0"/>
              <a:t>л</a:t>
            </a:r>
            <a:r>
              <a:rPr lang="ru-RU" dirty="0" smtClean="0"/>
              <a:t>екарства</a:t>
            </a:r>
          </a:p>
          <a:p>
            <a:r>
              <a:rPr lang="ru-RU" dirty="0" smtClean="0"/>
              <a:t>самооценка здоровья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Общая </a:t>
            </a:r>
            <a:r>
              <a:rPr lang="ru-RU" dirty="0"/>
              <a:t>оценка колеблется от 0 до 17, при этом более низкие </a:t>
            </a:r>
            <a:r>
              <a:rPr lang="ru-RU" dirty="0" smtClean="0"/>
              <a:t>баллы указывают на высокий </a:t>
            </a:r>
            <a:r>
              <a:rPr lang="ru-RU" dirty="0"/>
              <a:t>риск нарушений.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Баллы ниже или равные 14 считались порогом, указывающим на нарушение.</a:t>
            </a: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877272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89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Опросник </a:t>
            </a:r>
            <a:r>
              <a:rPr lang="en-US" dirty="0" smtClean="0"/>
              <a:t>VES-13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608512"/>
          </a:xfrm>
        </p:spPr>
        <p:txBody>
          <a:bodyPr>
            <a:normAutofit/>
          </a:bodyPr>
          <a:lstStyle/>
          <a:p>
            <a:r>
              <a:rPr lang="ru-RU" dirty="0" smtClean="0"/>
              <a:t>Анкета </a:t>
            </a:r>
            <a:r>
              <a:rPr lang="en-US" dirty="0" smtClean="0"/>
              <a:t>VES</a:t>
            </a:r>
            <a:r>
              <a:rPr lang="ru-RU" dirty="0"/>
              <a:t>-13 </a:t>
            </a:r>
            <a:r>
              <a:rPr lang="ru-RU" dirty="0" smtClean="0"/>
              <a:t>заполнялась пациентами в </a:t>
            </a:r>
            <a:r>
              <a:rPr lang="ru-RU" dirty="0"/>
              <a:t>течение </a:t>
            </a:r>
            <a:r>
              <a:rPr lang="ru-RU" dirty="0" smtClean="0"/>
              <a:t>первого дня  </a:t>
            </a:r>
            <a:r>
              <a:rPr lang="ru-RU" dirty="0"/>
              <a:t>после регистрации. </a:t>
            </a:r>
            <a:r>
              <a:rPr lang="ru-RU" dirty="0" smtClean="0"/>
              <a:t>В трех </a:t>
            </a:r>
            <a:r>
              <a:rPr lang="ru-RU" dirty="0"/>
              <a:t>предварительно </a:t>
            </a:r>
            <a:r>
              <a:rPr lang="ru-RU" dirty="0" smtClean="0"/>
              <a:t>определенных  </a:t>
            </a:r>
            <a:r>
              <a:rPr lang="ru-RU" dirty="0"/>
              <a:t>центров, пациенты </a:t>
            </a:r>
            <a:r>
              <a:rPr lang="ru-RU" dirty="0" smtClean="0"/>
              <a:t>заполняли анкету</a:t>
            </a:r>
            <a:r>
              <a:rPr lang="en-US" dirty="0" smtClean="0"/>
              <a:t> </a:t>
            </a:r>
            <a:r>
              <a:rPr lang="ru-RU" dirty="0" smtClean="0"/>
              <a:t>также  при последующих  визитах. </a:t>
            </a:r>
            <a:r>
              <a:rPr lang="en-US" dirty="0"/>
              <a:t>VES</a:t>
            </a:r>
            <a:r>
              <a:rPr lang="ru-RU" dirty="0"/>
              <a:t>-13 состоит из четырех </a:t>
            </a:r>
            <a:r>
              <a:rPr lang="ru-RU" dirty="0" smtClean="0"/>
              <a:t>групп вопросов: </a:t>
            </a:r>
            <a:r>
              <a:rPr lang="ru-RU" dirty="0"/>
              <a:t>возраст, </a:t>
            </a:r>
            <a:r>
              <a:rPr lang="ru-RU" dirty="0" smtClean="0"/>
              <a:t>самоощущение здоровья, </a:t>
            </a:r>
            <a:r>
              <a:rPr lang="ru-RU" dirty="0"/>
              <a:t>трудности в проведении шести конкретных видов </a:t>
            </a:r>
            <a:r>
              <a:rPr lang="ru-RU" dirty="0" smtClean="0"/>
              <a:t>деятельности и трудности при выполнении повседневных задач </a:t>
            </a:r>
            <a:r>
              <a:rPr lang="ru-RU" dirty="0"/>
              <a:t>из-за проблем со здоровьем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Диапазон </a:t>
            </a:r>
            <a:r>
              <a:rPr lang="ru-RU" dirty="0"/>
              <a:t>от 0 до 10 и оценка </a:t>
            </a:r>
            <a:r>
              <a:rPr lang="ru-RU" dirty="0" smtClean="0"/>
              <a:t>ниже и равная  </a:t>
            </a:r>
            <a:r>
              <a:rPr lang="ru-RU" dirty="0"/>
              <a:t>3 считались порогом, указывающим на нарушение.</a:t>
            </a:r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201" y="5805264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02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Многомерная гериатрическая шкала оценки </a:t>
            </a:r>
            <a:r>
              <a:rPr lang="en-US" dirty="0"/>
              <a:t>MGA – </a:t>
            </a:r>
            <a:r>
              <a:rPr lang="ru-RU" dirty="0" err="1"/>
              <a:t>референтный</a:t>
            </a:r>
            <a:r>
              <a:rPr lang="ru-RU" dirty="0"/>
              <a:t> </a:t>
            </a:r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354013" algn="just">
              <a:buNone/>
            </a:pPr>
            <a:r>
              <a:rPr lang="ru-RU" dirty="0"/>
              <a:t>Пациенты до начала </a:t>
            </a:r>
            <a:r>
              <a:rPr lang="ru-RU" dirty="0" smtClean="0"/>
              <a:t>лечения подверглись </a:t>
            </a:r>
            <a:r>
              <a:rPr lang="ru-RU" dirty="0"/>
              <a:t>гериатрического </a:t>
            </a:r>
            <a:r>
              <a:rPr lang="ru-RU" dirty="0" smtClean="0"/>
              <a:t>оценке  через 1 месяц </a:t>
            </a:r>
            <a:r>
              <a:rPr lang="ru-RU" dirty="0"/>
              <a:t>после </a:t>
            </a:r>
            <a:r>
              <a:rPr lang="ru-RU" dirty="0" smtClean="0"/>
              <a:t>завершения оценки  </a:t>
            </a:r>
            <a:r>
              <a:rPr lang="en-US" dirty="0"/>
              <a:t>G</a:t>
            </a:r>
            <a:r>
              <a:rPr lang="ru-RU" dirty="0"/>
              <a:t>8 и </a:t>
            </a:r>
            <a:r>
              <a:rPr lang="en-US" dirty="0"/>
              <a:t>VES</a:t>
            </a:r>
            <a:r>
              <a:rPr lang="ru-RU" dirty="0"/>
              <a:t>-13 (+/- семь дней</a:t>
            </a:r>
            <a:r>
              <a:rPr lang="ru-RU" dirty="0" smtClean="0"/>
              <a:t>). Медсестра проводила оценку 6 из семи  инструментов </a:t>
            </a:r>
            <a:r>
              <a:rPr lang="en-US" dirty="0" smtClean="0"/>
              <a:t>MGA</a:t>
            </a:r>
            <a:endParaRPr lang="ru-RU" dirty="0"/>
          </a:p>
          <a:p>
            <a:r>
              <a:rPr lang="en-US" dirty="0" smtClean="0"/>
              <a:t>CIRS</a:t>
            </a:r>
            <a:r>
              <a:rPr lang="ru-RU" dirty="0"/>
              <a:t>-</a:t>
            </a:r>
            <a:r>
              <a:rPr lang="en-US" dirty="0" smtClean="0"/>
              <a:t>G&gt;=3</a:t>
            </a:r>
          </a:p>
          <a:p>
            <a:r>
              <a:rPr lang="ru-RU" dirty="0" smtClean="0"/>
              <a:t> </a:t>
            </a:r>
            <a:r>
              <a:rPr lang="en-US" dirty="0"/>
              <a:t>ADL</a:t>
            </a:r>
            <a:r>
              <a:rPr lang="ru-RU" dirty="0"/>
              <a:t> </a:t>
            </a:r>
            <a:r>
              <a:rPr lang="en-US" dirty="0" smtClean="0"/>
              <a:t>&lt;=</a:t>
            </a:r>
            <a:r>
              <a:rPr lang="ru-RU" dirty="0" smtClean="0"/>
              <a:t> 5</a:t>
            </a:r>
            <a:endParaRPr lang="en-US" dirty="0" smtClean="0"/>
          </a:p>
          <a:p>
            <a:r>
              <a:rPr lang="en-US" dirty="0" smtClean="0"/>
              <a:t>IADL&lt;=</a:t>
            </a:r>
            <a:r>
              <a:rPr lang="ru-RU" dirty="0" smtClean="0"/>
              <a:t>7 </a:t>
            </a:r>
            <a:endParaRPr lang="en-US" dirty="0" smtClean="0"/>
          </a:p>
          <a:p>
            <a:r>
              <a:rPr lang="en-US" dirty="0" smtClean="0"/>
              <a:t>MNA&lt;=</a:t>
            </a:r>
            <a:r>
              <a:rPr lang="ru-RU" dirty="0" smtClean="0"/>
              <a:t> 23.5</a:t>
            </a:r>
            <a:endParaRPr lang="en-US" dirty="0" smtClean="0"/>
          </a:p>
          <a:p>
            <a:r>
              <a:rPr lang="en-US" dirty="0" smtClean="0"/>
              <a:t>MMSE&lt;=</a:t>
            </a:r>
            <a:r>
              <a:rPr lang="ru-RU" dirty="0" smtClean="0"/>
              <a:t>23/30</a:t>
            </a:r>
            <a:endParaRPr lang="en-US" dirty="0" smtClean="0"/>
          </a:p>
          <a:p>
            <a:r>
              <a:rPr lang="en-US" dirty="0" smtClean="0"/>
              <a:t>GDS</a:t>
            </a:r>
            <a:r>
              <a:rPr lang="ru-RU" dirty="0" smtClean="0"/>
              <a:t>15 </a:t>
            </a:r>
            <a:r>
              <a:rPr lang="en-US" dirty="0" smtClean="0"/>
              <a:t>&gt;=</a:t>
            </a:r>
            <a:r>
              <a:rPr lang="ru-RU" dirty="0" smtClean="0"/>
              <a:t> 6</a:t>
            </a:r>
            <a:endParaRPr lang="en-US" dirty="0" smtClean="0"/>
          </a:p>
          <a:p>
            <a:r>
              <a:rPr lang="en-US" dirty="0" smtClean="0"/>
              <a:t>TUG&gt;</a:t>
            </a:r>
            <a:r>
              <a:rPr lang="ru-RU" dirty="0" smtClean="0"/>
              <a:t>20 секунд </a:t>
            </a:r>
            <a:endParaRPr lang="en-US" dirty="0" smtClean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272" y="5589240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61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368152"/>
          </a:xfrm>
        </p:spPr>
        <p:txBody>
          <a:bodyPr>
            <a:normAutofit/>
          </a:bodyPr>
          <a:lstStyle/>
          <a:p>
            <a:r>
              <a:rPr lang="ru-RU" dirty="0" smtClean="0"/>
              <a:t>Ослепление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И гериатры</a:t>
            </a:r>
            <a:r>
              <a:rPr lang="en-US" dirty="0"/>
              <a:t>,</a:t>
            </a:r>
            <a:r>
              <a:rPr lang="ru-RU" dirty="0" smtClean="0"/>
              <a:t> и медсестры были ослеплены</a:t>
            </a: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890" y="5661248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4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Статистические 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Чувствительность, специфичность (с 95% ДИ)</a:t>
            </a:r>
          </a:p>
          <a:p>
            <a:r>
              <a:rPr lang="ru-RU" dirty="0" smtClean="0"/>
              <a:t>ПЦПР, ПЦОР</a:t>
            </a:r>
            <a:r>
              <a:rPr lang="ru-RU" dirty="0"/>
              <a:t>(с 95% ДИ)</a:t>
            </a:r>
          </a:p>
          <a:p>
            <a:r>
              <a:rPr lang="ru-RU" dirty="0" smtClean="0"/>
              <a:t>ОП+/- </a:t>
            </a:r>
            <a:r>
              <a:rPr lang="ru-RU" dirty="0"/>
              <a:t>(с 95% ДИ)</a:t>
            </a:r>
          </a:p>
          <a:p>
            <a:r>
              <a:rPr lang="en-US" dirty="0" smtClean="0"/>
              <a:t>ROC</a:t>
            </a:r>
            <a:r>
              <a:rPr lang="ru-RU" dirty="0" smtClean="0"/>
              <a:t>-анализ </a:t>
            </a:r>
            <a:r>
              <a:rPr lang="ru-RU" dirty="0"/>
              <a:t>(с 95% ДИ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и индекс </a:t>
            </a:r>
            <a:r>
              <a:rPr lang="ru-RU" dirty="0" err="1" smtClean="0"/>
              <a:t>Юдена</a:t>
            </a:r>
            <a:endParaRPr lang="ru-RU" dirty="0" smtClean="0"/>
          </a:p>
          <a:p>
            <a:r>
              <a:rPr lang="ru-RU" dirty="0" smtClean="0"/>
              <a:t>Отношение рисков </a:t>
            </a:r>
            <a:r>
              <a:rPr lang="ru-RU" dirty="0"/>
              <a:t>(с 95% ДИ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Тест Мак</a:t>
            </a:r>
            <a:r>
              <a:rPr lang="en-US" dirty="0" smtClean="0"/>
              <a:t> </a:t>
            </a:r>
            <a:r>
              <a:rPr lang="ru-RU" dirty="0" err="1" smtClean="0"/>
              <a:t>Немара</a:t>
            </a:r>
            <a:r>
              <a:rPr lang="ru-RU" dirty="0" smtClean="0"/>
              <a:t> для сравнения чувствительности </a:t>
            </a:r>
            <a:r>
              <a:rPr lang="en-US" dirty="0" smtClean="0"/>
              <a:t>G8 </a:t>
            </a:r>
            <a:r>
              <a:rPr lang="ru-RU" dirty="0" smtClean="0"/>
              <a:t>и</a:t>
            </a:r>
            <a:r>
              <a:rPr lang="en-US" dirty="0" smtClean="0"/>
              <a:t> VES-13</a:t>
            </a:r>
            <a:r>
              <a:rPr lang="ru-RU" dirty="0" smtClean="0"/>
              <a:t> (</a:t>
            </a:r>
            <a:r>
              <a:rPr lang="en-US" dirty="0" smtClean="0"/>
              <a:t>p&lt;0,05</a:t>
            </a:r>
            <a:r>
              <a:rPr lang="ru-RU" dirty="0" smtClean="0"/>
              <a:t>)</a:t>
            </a:r>
          </a:p>
          <a:p>
            <a:r>
              <a:rPr lang="ru-RU" dirty="0" smtClean="0"/>
              <a:t>Статистика  </a:t>
            </a:r>
            <a:r>
              <a:rPr lang="en-US" dirty="0" smtClean="0"/>
              <a:t>kappa</a:t>
            </a:r>
            <a:r>
              <a:rPr lang="ru-RU" dirty="0" smtClean="0"/>
              <a:t> для определения </a:t>
            </a:r>
            <a:r>
              <a:rPr lang="ru-RU" dirty="0" err="1" smtClean="0"/>
              <a:t>воспроизводимости</a:t>
            </a:r>
            <a:r>
              <a:rPr lang="en-US" dirty="0" smtClean="0"/>
              <a:t> </a:t>
            </a:r>
            <a:r>
              <a:rPr lang="ru-RU" dirty="0"/>
              <a:t>(</a:t>
            </a:r>
            <a:r>
              <a:rPr lang="en-US" dirty="0"/>
              <a:t>p&lt;0,05</a:t>
            </a:r>
            <a:r>
              <a:rPr lang="ru-RU" dirty="0"/>
              <a:t>)</a:t>
            </a:r>
          </a:p>
          <a:p>
            <a:r>
              <a:rPr lang="ru-RU" dirty="0" smtClean="0"/>
              <a:t>Регрессия Кокса  для оценки годичной выживаемости</a:t>
            </a:r>
            <a:r>
              <a:rPr lang="en-US" dirty="0" smtClean="0"/>
              <a:t> </a:t>
            </a:r>
            <a:r>
              <a:rPr lang="ru-RU" dirty="0"/>
              <a:t>(</a:t>
            </a:r>
            <a:r>
              <a:rPr lang="en-US" dirty="0"/>
              <a:t>p&lt;0,05</a:t>
            </a:r>
            <a:r>
              <a:rPr lang="ru-RU" dirty="0"/>
              <a:t>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r">
              <a:buNone/>
            </a:pPr>
            <a:endParaRPr lang="en-US" dirty="0" smtClean="0"/>
          </a:p>
          <a:p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589240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0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8" b="59760"/>
          <a:stretch/>
        </p:blipFill>
        <p:spPr bwMode="auto">
          <a:xfrm>
            <a:off x="395536" y="446477"/>
            <a:ext cx="8585574" cy="5790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94" y="5589240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07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9"/>
          <a:stretch/>
        </p:blipFill>
        <p:spPr bwMode="auto">
          <a:xfrm>
            <a:off x="251520" y="260647"/>
            <a:ext cx="8749107" cy="6280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272" y="5737458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96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 marL="0" indent="442913">
              <a:buNone/>
            </a:pPr>
            <a:r>
              <a:rPr lang="ru-RU" dirty="0" smtClean="0"/>
              <a:t>Были проанализированы данные 1435 пациентов</a:t>
            </a:r>
          </a:p>
          <a:p>
            <a:pPr marL="0" indent="442913">
              <a:buNone/>
            </a:pPr>
            <a:r>
              <a:rPr lang="ru-RU" dirty="0" smtClean="0"/>
              <a:t>Средний возраст – 78 лет</a:t>
            </a:r>
          </a:p>
          <a:p>
            <a:pPr marL="0" indent="442913">
              <a:buNone/>
            </a:pPr>
            <a:r>
              <a:rPr lang="ru-RU" dirty="0" smtClean="0"/>
              <a:t>Доля женщин – 69,5%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17232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48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MGA – 67,5 +/- 24,6 min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Из 1031 пациентов в целом с </a:t>
            </a:r>
            <a:r>
              <a:rPr lang="ru-RU" dirty="0" smtClean="0"/>
              <a:t>изменениями баллов:</a:t>
            </a:r>
          </a:p>
          <a:p>
            <a:r>
              <a:rPr lang="ru-RU" dirty="0" smtClean="0"/>
              <a:t> </a:t>
            </a:r>
            <a:r>
              <a:rPr lang="ru-RU" dirty="0"/>
              <a:t>306 (29,7%) имели </a:t>
            </a:r>
            <a:r>
              <a:rPr lang="ru-RU" dirty="0" smtClean="0"/>
              <a:t>измененную оценку на </a:t>
            </a:r>
            <a:r>
              <a:rPr lang="ru-RU" dirty="0"/>
              <a:t>одном </a:t>
            </a:r>
            <a:r>
              <a:rPr lang="ru-RU" dirty="0" smtClean="0"/>
              <a:t>инструменте</a:t>
            </a:r>
          </a:p>
          <a:p>
            <a:r>
              <a:rPr lang="ru-RU" dirty="0" smtClean="0"/>
              <a:t>236 </a:t>
            </a:r>
            <a:r>
              <a:rPr lang="ru-RU" dirty="0"/>
              <a:t>(22,9%) на </a:t>
            </a:r>
            <a:r>
              <a:rPr lang="ru-RU" dirty="0" smtClean="0"/>
              <a:t>двух</a:t>
            </a:r>
          </a:p>
          <a:p>
            <a:r>
              <a:rPr lang="ru-RU" dirty="0" smtClean="0"/>
              <a:t>173 </a:t>
            </a:r>
            <a:r>
              <a:rPr lang="ru-RU" dirty="0"/>
              <a:t>(16,8%) на </a:t>
            </a:r>
            <a:r>
              <a:rPr lang="ru-RU" dirty="0" smtClean="0"/>
              <a:t>трех</a:t>
            </a:r>
          </a:p>
          <a:p>
            <a:r>
              <a:rPr lang="ru-RU" dirty="0" smtClean="0"/>
              <a:t>132 </a:t>
            </a:r>
            <a:r>
              <a:rPr lang="ru-RU" dirty="0"/>
              <a:t>(12,8</a:t>
            </a:r>
            <a:r>
              <a:rPr lang="ru-RU" dirty="0" smtClean="0"/>
              <a:t>%) на четырех</a:t>
            </a:r>
          </a:p>
          <a:p>
            <a:r>
              <a:rPr lang="ru-RU" dirty="0" smtClean="0"/>
              <a:t>94 </a:t>
            </a:r>
            <a:r>
              <a:rPr lang="ru-RU" dirty="0"/>
              <a:t>(9,1%) на </a:t>
            </a:r>
            <a:r>
              <a:rPr lang="ru-RU" dirty="0" smtClean="0"/>
              <a:t>пяти</a:t>
            </a:r>
          </a:p>
          <a:p>
            <a:r>
              <a:rPr lang="ru-RU" dirty="0" smtClean="0"/>
              <a:t>73 </a:t>
            </a:r>
            <a:r>
              <a:rPr lang="ru-RU" dirty="0"/>
              <a:t>(7,1%) по </a:t>
            </a:r>
            <a:r>
              <a:rPr lang="ru-RU" dirty="0" smtClean="0"/>
              <a:t>шести</a:t>
            </a:r>
          </a:p>
          <a:p>
            <a:r>
              <a:rPr lang="ru-RU" dirty="0" smtClean="0"/>
              <a:t>17 </a:t>
            </a:r>
            <a:r>
              <a:rPr lang="ru-RU" dirty="0"/>
              <a:t>(1,6%) на </a:t>
            </a:r>
            <a:r>
              <a:rPr lang="ru-RU" dirty="0" smtClean="0"/>
              <a:t>семи</a:t>
            </a: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229" y="5589240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51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Предлагаемые 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Питательная  </a:t>
            </a:r>
            <a:r>
              <a:rPr lang="ru-RU" dirty="0"/>
              <a:t>поддержка (524 пациентов, 37,0%), </a:t>
            </a:r>
            <a:endParaRPr lang="ru-RU" dirty="0" smtClean="0"/>
          </a:p>
          <a:p>
            <a:r>
              <a:rPr lang="ru-RU" dirty="0" smtClean="0"/>
              <a:t>Помощь дома (</a:t>
            </a:r>
            <a:r>
              <a:rPr lang="ru-RU" dirty="0"/>
              <a:t>499 больных, 35,2%), </a:t>
            </a:r>
            <a:endParaRPr lang="ru-RU" dirty="0" smtClean="0"/>
          </a:p>
          <a:p>
            <a:r>
              <a:rPr lang="ru-RU" dirty="0" smtClean="0"/>
              <a:t>Адаптация стандартного лечения </a:t>
            </a:r>
            <a:r>
              <a:rPr lang="ru-RU" dirty="0"/>
              <a:t>(345 </a:t>
            </a:r>
            <a:r>
              <a:rPr lang="ru-RU" dirty="0" smtClean="0"/>
              <a:t>пациентов, 24,3</a:t>
            </a:r>
            <a:r>
              <a:rPr lang="ru-RU" dirty="0"/>
              <a:t>%), </a:t>
            </a:r>
            <a:endParaRPr lang="ru-RU" dirty="0" smtClean="0"/>
          </a:p>
          <a:p>
            <a:r>
              <a:rPr lang="ru-RU" dirty="0" smtClean="0"/>
              <a:t>Психологическая  </a:t>
            </a:r>
            <a:r>
              <a:rPr lang="ru-RU" dirty="0"/>
              <a:t>поддержка (258 пациентов, 18,3%) </a:t>
            </a:r>
            <a:endParaRPr lang="ru-RU" dirty="0" smtClean="0"/>
          </a:p>
          <a:p>
            <a:r>
              <a:rPr lang="ru-RU" dirty="0" smtClean="0"/>
              <a:t>Физиотерапия  </a:t>
            </a:r>
            <a:r>
              <a:rPr lang="ru-RU" dirty="0"/>
              <a:t>(</a:t>
            </a:r>
            <a:r>
              <a:rPr lang="ru-RU" dirty="0" smtClean="0"/>
              <a:t>231 </a:t>
            </a:r>
            <a:r>
              <a:rPr lang="en-US" dirty="0" err="1" smtClean="0"/>
              <a:t>пациентов</a:t>
            </a:r>
            <a:r>
              <a:rPr lang="en-US" dirty="0"/>
              <a:t>, 16,3%)</a:t>
            </a: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805264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96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Валидация</a:t>
            </a:r>
            <a:r>
              <a:rPr lang="ru-RU" dirty="0" smtClean="0"/>
              <a:t> </a:t>
            </a:r>
            <a:r>
              <a:rPr lang="en-US" dirty="0" smtClean="0"/>
              <a:t>G8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Время: 4</a:t>
            </a:r>
            <a:r>
              <a:rPr lang="en-US" sz="2800" dirty="0" smtClean="0"/>
              <a:t>,</a:t>
            </a:r>
            <a:r>
              <a:rPr lang="ru-RU" sz="2800" dirty="0" smtClean="0"/>
              <a:t>4</a:t>
            </a:r>
            <a:r>
              <a:rPr lang="en-US" sz="2800" dirty="0" smtClean="0"/>
              <a:t> </a:t>
            </a:r>
            <a:r>
              <a:rPr lang="en-US" sz="2800" dirty="0"/>
              <a:t>+/- </a:t>
            </a:r>
            <a:r>
              <a:rPr lang="en-US" sz="2800" dirty="0" smtClean="0"/>
              <a:t>2,</a:t>
            </a:r>
            <a:r>
              <a:rPr lang="ru-RU" sz="2800" dirty="0" smtClean="0"/>
              <a:t>8</a:t>
            </a:r>
            <a:r>
              <a:rPr lang="en-US" sz="2800" dirty="0" smtClean="0"/>
              <a:t> min</a:t>
            </a:r>
            <a:endParaRPr lang="ru-RU" sz="2800" dirty="0" smtClean="0"/>
          </a:p>
          <a:p>
            <a:r>
              <a:rPr lang="ru-RU" sz="2800" dirty="0" smtClean="0"/>
              <a:t>Измененные  оценки – 68,4%</a:t>
            </a:r>
          </a:p>
          <a:p>
            <a:endParaRPr lang="ru-RU" dirty="0"/>
          </a:p>
          <a:p>
            <a:pPr marL="0" indent="0" algn="ctr">
              <a:buNone/>
            </a:pPr>
            <a:r>
              <a:rPr lang="ru-RU" sz="4000" dirty="0" err="1">
                <a:solidFill>
                  <a:schemeClr val="tx2"/>
                </a:solidFill>
              </a:rPr>
              <a:t>Валидация</a:t>
            </a:r>
            <a:r>
              <a:rPr lang="ru-RU" sz="4000" dirty="0">
                <a:solidFill>
                  <a:schemeClr val="tx2"/>
                </a:solidFill>
              </a:rPr>
              <a:t> </a:t>
            </a:r>
            <a:r>
              <a:rPr lang="en-US" sz="4000" dirty="0" smtClean="0">
                <a:solidFill>
                  <a:schemeClr val="tx2"/>
                </a:solidFill>
              </a:rPr>
              <a:t>VES-13</a:t>
            </a:r>
          </a:p>
          <a:p>
            <a:pPr marL="0" indent="0" algn="ctr">
              <a:buNone/>
            </a:pPr>
            <a:endParaRPr lang="en-US" sz="4400" dirty="0" smtClean="0"/>
          </a:p>
          <a:p>
            <a:pPr lvl="0"/>
            <a:r>
              <a:rPr lang="ru-RU" sz="2800" dirty="0">
                <a:solidFill>
                  <a:prstClr val="black"/>
                </a:solidFill>
              </a:rPr>
              <a:t>Время: </a:t>
            </a:r>
            <a:r>
              <a:rPr lang="en-US" sz="2800" dirty="0" smtClean="0">
                <a:solidFill>
                  <a:prstClr val="black"/>
                </a:solidFill>
              </a:rPr>
              <a:t>5,7 </a:t>
            </a:r>
            <a:r>
              <a:rPr lang="en-US" sz="2800" dirty="0">
                <a:solidFill>
                  <a:prstClr val="black"/>
                </a:solidFill>
              </a:rPr>
              <a:t>+/- </a:t>
            </a:r>
            <a:r>
              <a:rPr lang="en-US" sz="2800" dirty="0" smtClean="0">
                <a:solidFill>
                  <a:prstClr val="black"/>
                </a:solidFill>
              </a:rPr>
              <a:t>3,2 </a:t>
            </a:r>
            <a:r>
              <a:rPr lang="en-US" sz="2800" dirty="0">
                <a:solidFill>
                  <a:prstClr val="black"/>
                </a:solidFill>
              </a:rPr>
              <a:t>min</a:t>
            </a:r>
            <a:endParaRPr lang="ru-RU" sz="2800" dirty="0">
              <a:solidFill>
                <a:prstClr val="black"/>
              </a:solidFill>
            </a:endParaRPr>
          </a:p>
          <a:p>
            <a:pPr lvl="0"/>
            <a:r>
              <a:rPr lang="ru-RU" sz="2800" dirty="0">
                <a:solidFill>
                  <a:prstClr val="black"/>
                </a:solidFill>
              </a:rPr>
              <a:t>Измененные  оценки – </a:t>
            </a:r>
            <a:r>
              <a:rPr lang="ru-RU" sz="2800" dirty="0" smtClean="0">
                <a:solidFill>
                  <a:prstClr val="black"/>
                </a:solidFill>
              </a:rPr>
              <a:t>6</a:t>
            </a:r>
            <a:r>
              <a:rPr lang="en-US" sz="2800" dirty="0" smtClean="0">
                <a:solidFill>
                  <a:prstClr val="black"/>
                </a:solidFill>
              </a:rPr>
              <a:t>0</a:t>
            </a:r>
            <a:r>
              <a:rPr lang="ru-RU" sz="2800" dirty="0" smtClean="0">
                <a:solidFill>
                  <a:prstClr val="black"/>
                </a:solidFill>
              </a:rPr>
              <a:t>,</a:t>
            </a:r>
            <a:r>
              <a:rPr lang="en-US" sz="2800" dirty="0" smtClean="0">
                <a:solidFill>
                  <a:prstClr val="black"/>
                </a:solidFill>
              </a:rPr>
              <a:t>2</a:t>
            </a:r>
            <a:r>
              <a:rPr lang="ru-RU" sz="2800" dirty="0" smtClean="0">
                <a:solidFill>
                  <a:prstClr val="black"/>
                </a:solidFill>
              </a:rPr>
              <a:t>%</a:t>
            </a:r>
            <a:endParaRPr lang="ru-RU" sz="2800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ru-RU" sz="4400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805264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4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81"/>
          <a:stretch/>
        </p:blipFill>
        <p:spPr bwMode="auto">
          <a:xfrm>
            <a:off x="39252" y="188640"/>
            <a:ext cx="8853227" cy="67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5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</a:t>
            </a:r>
            <a:r>
              <a:rPr lang="en-US" dirty="0" smtClean="0"/>
              <a:t>G8 </a:t>
            </a:r>
            <a:r>
              <a:rPr lang="ru-RU" dirty="0" smtClean="0"/>
              <a:t>и </a:t>
            </a:r>
            <a:r>
              <a:rPr lang="en-US" dirty="0" smtClean="0"/>
              <a:t>VES-13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Тест </a:t>
            </a:r>
            <a:r>
              <a:rPr lang="en-US" dirty="0"/>
              <a:t>G</a:t>
            </a:r>
            <a:r>
              <a:rPr lang="ru-RU" dirty="0"/>
              <a:t>8 </a:t>
            </a:r>
            <a:r>
              <a:rPr lang="ru-RU" dirty="0" smtClean="0"/>
              <a:t>показал более высокую </a:t>
            </a:r>
            <a:r>
              <a:rPr lang="ru-RU" dirty="0"/>
              <a:t>чувствительность, чем </a:t>
            </a:r>
            <a:r>
              <a:rPr lang="en-US" dirty="0"/>
              <a:t>VES</a:t>
            </a:r>
            <a:r>
              <a:rPr lang="ru-RU" dirty="0"/>
              <a:t>-13 (тест </a:t>
            </a:r>
            <a:r>
              <a:rPr lang="ru-RU" dirty="0" err="1"/>
              <a:t>Макнемара</a:t>
            </a:r>
            <a:r>
              <a:rPr lang="ru-RU" dirty="0"/>
              <a:t>, </a:t>
            </a:r>
            <a:r>
              <a:rPr lang="en-US" dirty="0" smtClean="0"/>
              <a:t>p=</a:t>
            </a:r>
            <a:r>
              <a:rPr lang="ru-RU" dirty="0" smtClean="0"/>
              <a:t> </a:t>
            </a:r>
            <a:r>
              <a:rPr lang="ru-RU" dirty="0"/>
              <a:t>0,005) </a:t>
            </a:r>
            <a:r>
              <a:rPr lang="ru-RU" dirty="0" smtClean="0"/>
              <a:t>за счет </a:t>
            </a:r>
            <a:r>
              <a:rPr lang="ru-RU" dirty="0"/>
              <a:t>низкой специфичности (тест </a:t>
            </a:r>
            <a:r>
              <a:rPr lang="ru-RU" dirty="0" err="1"/>
              <a:t>Макнемара</a:t>
            </a:r>
            <a:r>
              <a:rPr lang="ru-RU" dirty="0"/>
              <a:t>, </a:t>
            </a:r>
            <a:r>
              <a:rPr lang="en-US" dirty="0" smtClean="0"/>
              <a:t>P&lt;</a:t>
            </a:r>
            <a:r>
              <a:rPr lang="ru-RU" dirty="0" smtClean="0"/>
              <a:t>0.0001)</a:t>
            </a:r>
          </a:p>
          <a:p>
            <a:endParaRPr lang="ru-RU" dirty="0"/>
          </a:p>
          <a:p>
            <a:r>
              <a:rPr lang="ru-RU" dirty="0" err="1" smtClean="0"/>
              <a:t>Воспроизводимость</a:t>
            </a:r>
            <a:r>
              <a:rPr lang="ru-RU" dirty="0" smtClean="0"/>
              <a:t> как</a:t>
            </a:r>
            <a:r>
              <a:rPr lang="en-US" dirty="0" smtClean="0"/>
              <a:t> </a:t>
            </a:r>
            <a:r>
              <a:rPr lang="ru-RU" dirty="0" smtClean="0"/>
              <a:t>у </a:t>
            </a:r>
            <a:r>
              <a:rPr lang="en-US" dirty="0"/>
              <a:t>G</a:t>
            </a:r>
            <a:r>
              <a:rPr lang="ru-RU" dirty="0"/>
              <a:t>8 (</a:t>
            </a:r>
            <a:r>
              <a:rPr lang="en-US" dirty="0" smtClean="0"/>
              <a:t>n=</a:t>
            </a:r>
            <a:r>
              <a:rPr lang="ru-RU" dirty="0" smtClean="0"/>
              <a:t>1429), так и у </a:t>
            </a:r>
            <a:r>
              <a:rPr lang="en-US" dirty="0" smtClean="0"/>
              <a:t>VES</a:t>
            </a:r>
            <a:r>
              <a:rPr lang="ru-RU" dirty="0"/>
              <a:t>-13 (</a:t>
            </a:r>
            <a:r>
              <a:rPr lang="en-US" dirty="0" smtClean="0"/>
              <a:t>n=</a:t>
            </a:r>
            <a:r>
              <a:rPr lang="ru-RU" dirty="0" smtClean="0"/>
              <a:t>251</a:t>
            </a:r>
            <a:r>
              <a:rPr lang="ru-RU" dirty="0"/>
              <a:t>) </a:t>
            </a:r>
            <a:r>
              <a:rPr lang="ru-RU" dirty="0" smtClean="0"/>
              <a:t>была хорошая:</a:t>
            </a:r>
            <a:endParaRPr lang="ru-RU" dirty="0"/>
          </a:p>
          <a:p>
            <a:pPr marL="722313" indent="0">
              <a:buNone/>
            </a:pPr>
            <a:r>
              <a:rPr lang="en-US" dirty="0" smtClean="0"/>
              <a:t>Kappa</a:t>
            </a:r>
            <a:r>
              <a:rPr lang="ru-RU" dirty="0" smtClean="0"/>
              <a:t>=50.65 </a:t>
            </a:r>
            <a:r>
              <a:rPr lang="ru-RU" dirty="0"/>
              <a:t>(95% ДИ 0,61 до 0,70), </a:t>
            </a:r>
            <a:r>
              <a:rPr lang="ru-RU" dirty="0" smtClean="0"/>
              <a:t>и </a:t>
            </a:r>
            <a:r>
              <a:rPr lang="en-US" dirty="0" smtClean="0"/>
              <a:t>Kappa</a:t>
            </a:r>
            <a:r>
              <a:rPr lang="ru-RU" dirty="0" smtClean="0"/>
              <a:t>=50.64 </a:t>
            </a:r>
            <a:r>
              <a:rPr lang="ru-RU" dirty="0"/>
              <a:t>(95% ДИ от 0,54 до </a:t>
            </a:r>
            <a:r>
              <a:rPr lang="ru-RU" dirty="0" smtClean="0"/>
              <a:t>0,73), соответственно.</a:t>
            </a:r>
          </a:p>
          <a:p>
            <a:pPr marL="1179513" indent="-457200"/>
            <a:endParaRPr lang="ru-RU" dirty="0" smtClean="0"/>
          </a:p>
          <a:p>
            <a:pPr marL="722313" indent="0">
              <a:buNone/>
            </a:pPr>
            <a:endParaRPr lang="ru-RU" dirty="0" smtClean="0"/>
          </a:p>
          <a:p>
            <a:pPr marL="722313" indent="0">
              <a:buNone/>
            </a:pP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272" y="5661248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2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6561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AUC – 0,82,  95% CI 0,80-0,84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" r="4762"/>
          <a:stretch/>
        </p:blipFill>
        <p:spPr bwMode="auto">
          <a:xfrm>
            <a:off x="604683" y="116632"/>
            <a:ext cx="8185281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70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Годичная выживаемость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24774"/>
            <a:ext cx="8616731" cy="551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02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чувствительности результатов к утерянным анкетам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Были утеряны 35 из 1435 анкет</a:t>
            </a:r>
          </a:p>
          <a:p>
            <a:r>
              <a:rPr lang="ru-RU" dirty="0" smtClean="0"/>
              <a:t>Если 1 или 2 опросника были не полностью заполнены – результат «ненормальный»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Если пропали </a:t>
            </a:r>
            <a:r>
              <a:rPr lang="en-US" dirty="0" smtClean="0"/>
              <a:t>1 </a:t>
            </a:r>
            <a:r>
              <a:rPr lang="ru-RU" dirty="0" smtClean="0"/>
              <a:t>или 2 опросника, но все другие инструменты </a:t>
            </a:r>
            <a:r>
              <a:rPr lang="en-US" dirty="0" smtClean="0"/>
              <a:t>MGA </a:t>
            </a:r>
            <a:r>
              <a:rPr lang="ru-RU" dirty="0" smtClean="0"/>
              <a:t>«нормальные» - результат «нормальный»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Независимо от количества пропавших анкет, если </a:t>
            </a:r>
            <a:r>
              <a:rPr lang="ru-RU" dirty="0"/>
              <a:t>другие инструменты </a:t>
            </a:r>
            <a:r>
              <a:rPr lang="en-US" dirty="0"/>
              <a:t>MGA </a:t>
            </a:r>
            <a:r>
              <a:rPr lang="ru-RU" dirty="0"/>
              <a:t>«нормальные» - результат «нормальный»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rgbClr val="C00000"/>
                </a:solidFill>
              </a:rPr>
              <a:t>Диагностические характеристики не изменились</a:t>
            </a:r>
            <a:endParaRPr lang="ru-RU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587" y="5733256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26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 рассмотрении </a:t>
            </a:r>
            <a:r>
              <a:rPr lang="ru-RU" dirty="0" smtClean="0"/>
              <a:t>чувствительности, </a:t>
            </a:r>
            <a:r>
              <a:rPr lang="ru-RU" dirty="0"/>
              <a:t>как наиболее </a:t>
            </a:r>
            <a:r>
              <a:rPr lang="ru-RU" dirty="0" smtClean="0"/>
              <a:t>важного критерия , авторы  считают, что  </a:t>
            </a:r>
            <a:r>
              <a:rPr lang="en-US" dirty="0"/>
              <a:t>G</a:t>
            </a:r>
            <a:r>
              <a:rPr lang="ru-RU" dirty="0" smtClean="0"/>
              <a:t>8 – лучший  </a:t>
            </a:r>
            <a:r>
              <a:rPr lang="ru-RU" dirty="0"/>
              <a:t>доступный инструмент, </a:t>
            </a:r>
            <a:r>
              <a:rPr lang="ru-RU" dirty="0" smtClean="0"/>
              <a:t>хотя </a:t>
            </a:r>
            <a:r>
              <a:rPr lang="en-US" dirty="0" smtClean="0"/>
              <a:t>VES</a:t>
            </a:r>
            <a:r>
              <a:rPr lang="ru-RU" dirty="0"/>
              <a:t>-13 остается хорошей альтернативой с меньшей чувствительностью, но более высокой специфичностью. </a:t>
            </a:r>
            <a:endParaRPr lang="ru-RU" dirty="0" smtClean="0"/>
          </a:p>
          <a:p>
            <a:r>
              <a:rPr lang="ru-RU" dirty="0" smtClean="0"/>
              <a:t>Из-за низкой специфичности </a:t>
            </a:r>
            <a:r>
              <a:rPr lang="en-US" dirty="0" smtClean="0"/>
              <a:t>G8</a:t>
            </a:r>
            <a:r>
              <a:rPr lang="ru-RU" dirty="0" smtClean="0"/>
              <a:t> нуждается в улучшении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272" y="5661248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0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752529"/>
          </a:xfrm>
        </p:spPr>
        <p:txBody>
          <a:bodyPr>
            <a:normAutofit/>
          </a:bodyPr>
          <a:lstStyle/>
          <a:p>
            <a:r>
              <a:rPr lang="ru-RU" dirty="0" smtClean="0"/>
              <a:t>Учитывая простоту в использовании</a:t>
            </a:r>
            <a:r>
              <a:rPr lang="en-US" dirty="0"/>
              <a:t>,</a:t>
            </a:r>
            <a:r>
              <a:rPr lang="ru-RU" dirty="0" smtClean="0"/>
              <a:t> применение опросника </a:t>
            </a:r>
            <a:r>
              <a:rPr lang="en-US" dirty="0" smtClean="0"/>
              <a:t>G8 </a:t>
            </a:r>
            <a:r>
              <a:rPr lang="ru-RU" dirty="0" smtClean="0"/>
              <a:t>среди </a:t>
            </a:r>
            <a:r>
              <a:rPr lang="ru-RU" dirty="0" err="1" smtClean="0"/>
              <a:t>онкобольных</a:t>
            </a:r>
            <a:r>
              <a:rPr lang="ru-RU" dirty="0" smtClean="0"/>
              <a:t> старше 70 лет оправдано</a:t>
            </a:r>
          </a:p>
          <a:p>
            <a:r>
              <a:rPr lang="ru-RU" dirty="0" smtClean="0"/>
              <a:t>Использование </a:t>
            </a:r>
            <a:r>
              <a:rPr lang="en-US" dirty="0" smtClean="0"/>
              <a:t>G8 </a:t>
            </a:r>
            <a:r>
              <a:rPr lang="ru-RU" dirty="0" smtClean="0"/>
              <a:t>позволит врачам выделить пациентов, нуждающихся в более тщательном подборе лечения</a:t>
            </a:r>
          </a:p>
          <a:p>
            <a:r>
              <a:rPr lang="ru-RU" dirty="0" smtClean="0"/>
              <a:t>Метод скрининга </a:t>
            </a:r>
            <a:r>
              <a:rPr lang="en-US" dirty="0" smtClean="0"/>
              <a:t>G8 </a:t>
            </a:r>
            <a:r>
              <a:rPr lang="ru-RU" dirty="0" smtClean="0"/>
              <a:t>выявляет неоднородность пациентов пожилого возраста и является полезным инструментом для улучшения лечения и обслуживания в целом</a:t>
            </a:r>
            <a:endParaRPr lang="ru-RU" dirty="0"/>
          </a:p>
        </p:txBody>
      </p:sp>
      <p:pic>
        <p:nvPicPr>
          <p:cNvPr id="4" name="Picture 2" descr="Retour à l'accueil de l'Institut National du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272" y="5949280"/>
            <a:ext cx="1876216" cy="8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62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567</TotalTime>
  <Words>1023</Words>
  <Application>Microsoft Office PowerPoint</Application>
  <PresentationFormat>Экран (4:3)</PresentationFormat>
  <Paragraphs>120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Ясность</vt:lpstr>
      <vt:lpstr>Скрининг уязвимости пожилых онкобольных пациентов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Исследование ONCODAGE – проспективное мультицентровое когортное исследование</vt:lpstr>
      <vt:lpstr>Цель исследования</vt:lpstr>
      <vt:lpstr>Цель исследования</vt:lpstr>
      <vt:lpstr>Критерии включения</vt:lpstr>
      <vt:lpstr>Вмешательство</vt:lpstr>
      <vt:lpstr>Индекс тест G8</vt:lpstr>
      <vt:lpstr>Опросник VES-13</vt:lpstr>
      <vt:lpstr>Многомерная гериатрическая шкала оценки MGA – референтный тест</vt:lpstr>
      <vt:lpstr>Ослепление</vt:lpstr>
      <vt:lpstr>Статистические методы</vt:lpstr>
      <vt:lpstr>Презентация PowerPoint</vt:lpstr>
      <vt:lpstr>Презентация PowerPoint</vt:lpstr>
      <vt:lpstr>Презентация PowerPoint</vt:lpstr>
      <vt:lpstr>MGA – 67,5 +/- 24,6 min</vt:lpstr>
      <vt:lpstr>Предлагаемые меры</vt:lpstr>
      <vt:lpstr>Валидация G8</vt:lpstr>
      <vt:lpstr>Презентация PowerPoint</vt:lpstr>
      <vt:lpstr>Сравнение G8 и VES-13</vt:lpstr>
      <vt:lpstr>Презентация PowerPoint</vt:lpstr>
      <vt:lpstr>Годичная выживаемость</vt:lpstr>
      <vt:lpstr>Анализ чувствительности результатов к утерянным анкетам</vt:lpstr>
      <vt:lpstr>Выводы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Скрининг уязвимости пожилых онкобольных пациентов</dc:title>
  <dc:creator>Aliya Ualiyeva</dc:creator>
  <cp:lastModifiedBy>Aliya Ualiyeva</cp:lastModifiedBy>
  <cp:revision>38</cp:revision>
  <dcterms:created xsi:type="dcterms:W3CDTF">2015-04-10T09:58:56Z</dcterms:created>
  <dcterms:modified xsi:type="dcterms:W3CDTF">2015-10-29T09:56:06Z</dcterms:modified>
</cp:coreProperties>
</file>